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2" r:id="rId1"/>
  </p:sldMasterIdLst>
  <p:notesMasterIdLst>
    <p:notesMasterId r:id="rId20"/>
  </p:notesMasterIdLst>
  <p:sldIdLst>
    <p:sldId id="377" r:id="rId2"/>
    <p:sldId id="378" r:id="rId3"/>
    <p:sldId id="379" r:id="rId4"/>
    <p:sldId id="380" r:id="rId5"/>
    <p:sldId id="381" r:id="rId6"/>
    <p:sldId id="382" r:id="rId7"/>
    <p:sldId id="383" r:id="rId8"/>
    <p:sldId id="384" r:id="rId9"/>
    <p:sldId id="387" r:id="rId10"/>
    <p:sldId id="365" r:id="rId11"/>
    <p:sldId id="389" r:id="rId12"/>
    <p:sldId id="392" r:id="rId13"/>
    <p:sldId id="388" r:id="rId14"/>
    <p:sldId id="390" r:id="rId15"/>
    <p:sldId id="391" r:id="rId16"/>
    <p:sldId id="393" r:id="rId17"/>
    <p:sldId id="370" r:id="rId18"/>
    <p:sldId id="386" r:id="rId19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C00"/>
    <a:srgbClr val="3333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6" autoAdjust="0"/>
    <p:restoredTop sz="94661" autoAdjust="0"/>
  </p:normalViewPr>
  <p:slideViewPr>
    <p:cSldViewPr>
      <p:cViewPr varScale="1">
        <p:scale>
          <a:sx n="53" d="100"/>
          <a:sy n="53" d="100"/>
        </p:scale>
        <p:origin x="-9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5C1E0A1-108B-4178-A5C4-1BA21DEE7E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D1CDC4A-CD42-4F6F-90DD-6033B3C3E057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xfrm>
            <a:off x="935038" y="4416425"/>
            <a:ext cx="5140325" cy="4183063"/>
          </a:xfrm>
          <a:noFill/>
          <a:ln/>
        </p:spPr>
        <p:txBody>
          <a:bodyPr lIns="92444" tIns="46222" rIns="92444" bIns="46222"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4580" name="Slide Number Placeholder 3"/>
          <p:cNvSpPr txBox="1">
            <a:spLocks noGrp="1"/>
          </p:cNvSpPr>
          <p:nvPr/>
        </p:nvSpPr>
        <p:spPr bwMode="auto">
          <a:xfrm>
            <a:off x="3973513" y="8831263"/>
            <a:ext cx="3036887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44" tIns="46222" rIns="92444" bIns="46222" anchor="b"/>
          <a:lstStyle/>
          <a:p>
            <a:pPr algn="r" defTabSz="922338" eaLnBrk="0" hangingPunct="0"/>
            <a:fld id="{D8FD7730-A699-4BD2-924E-E1ABBF53C0BD}" type="slidenum">
              <a:rPr lang="en-US" sz="1200"/>
              <a:pPr algn="r" defTabSz="922338" eaLnBrk="0" hangingPunct="0"/>
              <a:t>7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lIns="93167" tIns="46584" rIns="93167" bIns="46584"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40964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67" tIns="46584" rIns="93167" bIns="46584" anchor="b"/>
          <a:lstStyle/>
          <a:p>
            <a:pPr algn="r" defTabSz="930275"/>
            <a:fld id="{DBCB1500-4279-4B7D-956C-C1D4052F279A}" type="slidenum">
              <a:rPr lang="en-US" sz="1200">
                <a:latin typeface="Arial" charset="0"/>
              </a:rPr>
              <a:pPr algn="r" defTabSz="930275"/>
              <a:t>9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Times" pitchFamily="18" charset="0"/>
              <a:ea typeface="ＭＳ Ｐゴシック"/>
              <a:cs typeface="ＭＳ Ｐゴシック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CF58E9-EBFE-477A-926E-624BDA883799}" type="slidenum">
              <a:rPr lang="en-US" smtClean="0">
                <a:solidFill>
                  <a:srgbClr val="000000"/>
                </a:solidFill>
                <a:latin typeface="Arial" charset="0"/>
              </a:rPr>
              <a:pPr/>
              <a:t>10</a:t>
            </a:fld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7" tIns="46584" rIns="93167" bIns="46584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7" tIns="46584" rIns="93167" bIns="46584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7" tIns="46584" rIns="93167" bIns="46584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7" tIns="46584" rIns="93167" bIns="46584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7" tIns="46584" rIns="93167" bIns="46584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3167" tIns="46584" rIns="93167" bIns="46584"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06A4E-B988-47B4-96B2-8B18E534A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8F1D8-23F7-497A-91AD-D3285EDF2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61925"/>
            <a:ext cx="2057400" cy="63071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1925"/>
            <a:ext cx="6019800" cy="63071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04116B-1ECA-4081-BD75-083FA27EBA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70000"/>
            <a:ext cx="8229600" cy="51990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822610-8706-430E-9EEC-7EB2817D20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33C40-5A47-41F3-9326-86C2D3CC8B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1650" y="161925"/>
            <a:ext cx="5165725" cy="7239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70000"/>
            <a:ext cx="4038600" cy="25225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4938"/>
            <a:ext cx="4038600" cy="25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F3E13-61E0-4AA2-9941-4687231E57A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BE9FF-5C8D-4558-9A3D-23A8F3E2E8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4E56C-F886-4F0F-840F-985FC64E56B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70000"/>
            <a:ext cx="4038600" cy="51990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8943E5-B0B0-4FE1-BCA7-1EE7988B273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C72D3-319A-415D-8E4F-E8488B7ADA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15056-7A04-4FCB-BC98-BD3642B039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ACC651-D276-4869-830D-CD9B6C8B460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3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6E8C7-B417-4FDE-917B-9C469ECFB3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36711C-D5C9-442A-9CAB-31535728217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1650" y="161925"/>
            <a:ext cx="516572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70000"/>
            <a:ext cx="8229600" cy="519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66175" y="6619875"/>
            <a:ext cx="377825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5D5FC4A-7BAC-47F4-BB21-8A9F7255B5C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3496" name="Rectangle 8"/>
          <p:cNvSpPr>
            <a:spLocks noChangeArrowheads="1"/>
          </p:cNvSpPr>
          <p:nvPr/>
        </p:nvSpPr>
        <p:spPr bwMode="auto">
          <a:xfrm>
            <a:off x="0" y="987425"/>
            <a:ext cx="9144000" cy="42863"/>
          </a:xfrm>
          <a:prstGeom prst="rect">
            <a:avLst/>
          </a:prstGeom>
          <a:gradFill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1"/>
          </a:gradFill>
          <a:ln w="63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85558" tIns="42028" rIns="85558" bIns="42028"/>
          <a:lstStyle/>
          <a:p>
            <a:pPr algn="ctr" defTabSz="866775">
              <a:lnSpc>
                <a:spcPct val="85000"/>
              </a:lnSpc>
              <a:defRPr/>
            </a:pPr>
            <a:endParaRPr lang="en-US" sz="2200" i="1">
              <a:effectLst>
                <a:outerShdw blurRad="38100" dist="38100" dir="2700000" algn="tl">
                  <a:srgbClr val="FFFFFF"/>
                </a:outerShdw>
              </a:effectLst>
              <a:latin typeface="Book Antiqua" pitchFamily="18" charset="0"/>
            </a:endParaRPr>
          </a:p>
        </p:txBody>
      </p:sp>
      <p:pic>
        <p:nvPicPr>
          <p:cNvPr id="1030" name="Picture 9" descr="New_DOE_Logo_Color_04280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61925" y="171450"/>
            <a:ext cx="2563813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0" y="6553200"/>
            <a:ext cx="2895600" cy="304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defRPr>
            </a:lvl1pPr>
          </a:lstStyle>
          <a:p>
            <a:pPr>
              <a:defRPr/>
            </a:pPr>
            <a:r>
              <a:rPr lang="en-US"/>
              <a:t>ASCAC November 3-4, 2009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6" r:id="rId2"/>
    <p:sldLayoutId id="2147483675" r:id="rId3"/>
    <p:sldLayoutId id="2147483674" r:id="rId4"/>
    <p:sldLayoutId id="2147483673" r:id="rId5"/>
    <p:sldLayoutId id="2147483672" r:id="rId6"/>
    <p:sldLayoutId id="2147483671" r:id="rId7"/>
    <p:sldLayoutId id="2147483670" r:id="rId8"/>
    <p:sldLayoutId id="2147483669" r:id="rId9"/>
    <p:sldLayoutId id="2147483668" r:id="rId10"/>
    <p:sldLayoutId id="2147483667" r:id="rId11"/>
    <p:sldLayoutId id="2147483666" r:id="rId12"/>
    <p:sldLayoutId id="2147483665" r:id="rId13"/>
    <p:sldLayoutId id="2147483664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Arial" pitchFamily="34" charset="0"/>
        </a:defRPr>
      </a:lvl9pPr>
    </p:titleStyle>
    <p:bodyStyle>
      <a:lvl1pPr marL="2286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§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en-US" b="1">
                <a:solidFill>
                  <a:srgbClr val="0000FF"/>
                </a:solidFill>
              </a:rPr>
              <a:t>View from Washington and Germantown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781800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Vincent Dattoria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ESnet Program Manager, Facilities Division, Office of Advanced Scientific Computing Research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July 14th, 2010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3048000" y="-52388"/>
            <a:ext cx="5275263" cy="1066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/>
            <a:r>
              <a:rPr lang="en-US" sz="3200">
                <a:solidFill>
                  <a:srgbClr val="000000"/>
                </a:solidFill>
                <a:latin typeface="Arial" charset="0"/>
              </a:rPr>
              <a:t>ANI: Advanced Networking Initiative</a:t>
            </a:r>
          </a:p>
        </p:txBody>
      </p:sp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260350" y="1068388"/>
            <a:ext cx="8623300" cy="606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>
              <a:spcBef>
                <a:spcPts val="600"/>
              </a:spcBef>
            </a:pPr>
            <a:r>
              <a:rPr lang="en-US" sz="2400">
                <a:solidFill>
                  <a:srgbClr val="000000"/>
                </a:solidFill>
                <a:latin typeface="Arial" charset="0"/>
              </a:rPr>
              <a:t>DOE Science Network challenges:</a:t>
            </a:r>
          </a:p>
          <a:p>
            <a:pPr marL="515938" lvl="1" indent="-227013" defTabSz="457200" eaLnBrk="0" hangingPunct="0">
              <a:spcBef>
                <a:spcPts val="600"/>
              </a:spcBef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72% annual growth in traffic since 1990 </a:t>
            </a:r>
          </a:p>
          <a:p>
            <a:pPr marL="515938" lvl="1" indent="-227013" defTabSz="457200" eaLnBrk="0" hangingPunct="0">
              <a:spcBef>
                <a:spcPts val="600"/>
              </a:spcBef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    compared to 45% at AT&amp;T</a:t>
            </a:r>
          </a:p>
          <a:p>
            <a:pPr marL="515938" lvl="1" indent="-227013" defTabSz="457200" eaLnBrk="0" hangingPunct="0">
              <a:spcBef>
                <a:spcPts val="600"/>
              </a:spcBef>
              <a:buFont typeface="Arial" charset="0"/>
              <a:buChar char="–"/>
            </a:pPr>
            <a:r>
              <a:rPr lang="en-US" sz="2000">
                <a:solidFill>
                  <a:srgbClr val="000000"/>
                </a:solidFill>
                <a:latin typeface="Arial" charset="0"/>
              </a:rPr>
              <a:t>Growth is accelerating, rather than moderating</a:t>
            </a:r>
          </a:p>
          <a:p>
            <a:pPr marL="515938" lvl="1" indent="-227013" defTabSz="457200" eaLnBrk="0" hangingPunct="0">
              <a:spcBef>
                <a:spcPts val="600"/>
              </a:spcBef>
              <a:buFont typeface="Arial" charset="0"/>
              <a:buChar char="–"/>
            </a:pPr>
            <a:r>
              <a:rPr lang="en-US" sz="2000">
                <a:latin typeface="Arial" charset="0"/>
              </a:rPr>
              <a:t>Scientific collaborations were becoming more international, e.g. CERN, ITER, EAST Tokamak, etc.</a:t>
            </a:r>
          </a:p>
          <a:p>
            <a:pPr defTabSz="457200" eaLnBrk="0" hangingPunct="0">
              <a:spcBef>
                <a:spcPts val="600"/>
              </a:spcBef>
            </a:pPr>
            <a:r>
              <a:rPr lang="en-US" sz="2400">
                <a:latin typeface="Arial" charset="0"/>
              </a:rPr>
              <a:t>Advanced Networking Initiative (ANI):</a:t>
            </a:r>
          </a:p>
          <a:p>
            <a:pPr marL="515938" lvl="2" indent="-288925" defTabSz="457200">
              <a:spcBef>
                <a:spcPts val="600"/>
              </a:spcBef>
              <a:buFont typeface="Lucida Grande"/>
              <a:buChar char="-"/>
            </a:pPr>
            <a:r>
              <a:rPr lang="en-US" sz="2000">
                <a:latin typeface="Arial" charset="0"/>
              </a:rPr>
              <a:t>Evaluate transport technologies for optical fiber backbone</a:t>
            </a:r>
          </a:p>
          <a:p>
            <a:pPr marL="515938" lvl="2" indent="-288925" defTabSz="457200">
              <a:spcBef>
                <a:spcPts val="600"/>
              </a:spcBef>
              <a:buFont typeface="Lucida Grande"/>
              <a:buChar char="-"/>
            </a:pPr>
            <a:r>
              <a:rPr lang="en-US" sz="2000">
                <a:latin typeface="Arial" charset="0"/>
              </a:rPr>
              <a:t>Deploy prototype 100Gbps capable network connected to NERSC, ALCF, OLCF and transatlantic peering point in New York</a:t>
            </a:r>
          </a:p>
          <a:p>
            <a:pPr marL="515938" lvl="2" indent="-288925" defTabSz="457200">
              <a:spcBef>
                <a:spcPts val="600"/>
              </a:spcBef>
              <a:buFont typeface="Lucida Grande"/>
              <a:buChar char="-"/>
            </a:pPr>
            <a:r>
              <a:rPr lang="en-US" sz="2000">
                <a:latin typeface="Arial" charset="0"/>
              </a:rPr>
              <a:t>Develop and support an experimental network environment allowing researchers to test new concepts in networking</a:t>
            </a:r>
          </a:p>
          <a:p>
            <a:pPr defTabSz="457200" eaLnBrk="0" hangingPunct="0">
              <a:spcBef>
                <a:spcPts val="600"/>
              </a:spcBef>
            </a:pPr>
            <a:endParaRPr lang="en-US" sz="2000">
              <a:latin typeface="Arial" charset="0"/>
            </a:endParaRPr>
          </a:p>
          <a:p>
            <a:pPr defTabSz="457200" eaLnBrk="0" hangingPunct="0">
              <a:spcBef>
                <a:spcPts val="600"/>
              </a:spcBef>
            </a:pPr>
            <a:endParaRPr lang="en-US" sz="200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515938" lvl="1" indent="-227013" defTabSz="457200">
              <a:spcBef>
                <a:spcPts val="600"/>
              </a:spcBef>
            </a:pPr>
            <a:endParaRPr lang="en-US" sz="2000">
              <a:solidFill>
                <a:srgbClr val="000000"/>
              </a:solidFill>
              <a:latin typeface="Arial" charset="0"/>
            </a:endParaRPr>
          </a:p>
          <a:p>
            <a:pPr defTabSz="457200">
              <a:spcBef>
                <a:spcPts val="600"/>
              </a:spcBef>
            </a:pPr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30723" name="Picture 3" descr="C:\Users\Steve\Documents\ESnet Admin\ESnet Logos\ESnet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7563" y="1055688"/>
            <a:ext cx="1792287" cy="13763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2626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034" name="Group 24"/>
          <p:cNvGrpSpPr>
            <a:grpSpLocks/>
          </p:cNvGrpSpPr>
          <p:nvPr/>
        </p:nvGrpSpPr>
        <p:grpSpPr bwMode="auto">
          <a:xfrm>
            <a:off x="304800" y="1066800"/>
            <a:ext cx="6553200" cy="4572000"/>
            <a:chOff x="76199" y="1482725"/>
            <a:chExt cx="9067801" cy="5148263"/>
          </a:xfrm>
        </p:grpSpPr>
        <p:pic>
          <p:nvPicPr>
            <p:cNvPr id="44035" name="Picture 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199" y="1482725"/>
              <a:ext cx="9067800" cy="5148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Block Arc 11"/>
            <p:cNvSpPr>
              <a:spLocks/>
            </p:cNvSpPr>
            <p:nvPr/>
          </p:nvSpPr>
          <p:spPr bwMode="auto">
            <a:xfrm rot="-747263">
              <a:off x="1418357" y="3550969"/>
              <a:ext cx="2332850" cy="883070"/>
            </a:xfrm>
            <a:custGeom>
              <a:avLst/>
              <a:gdLst>
                <a:gd name="T0" fmla="*/ 613 w 2498469"/>
                <a:gd name="T1" fmla="*/ 448772 h 926565"/>
                <a:gd name="T2" fmla="*/ 2492396 w 2498469"/>
                <a:gd name="T3" fmla="*/ 508903 h 926565"/>
                <a:gd name="T4" fmla="*/ 1249235 w 2498469"/>
                <a:gd name="T5" fmla="*/ 463283 h 926565"/>
                <a:gd name="T6" fmla="*/ 5898240 60000 65536"/>
                <a:gd name="T7" fmla="*/ 5898240 60000 65536"/>
                <a:gd name="T8" fmla="*/ 5898240 60000 65536"/>
                <a:gd name="T9" fmla="*/ 613 w 2498469"/>
                <a:gd name="T10" fmla="*/ 0 h 926565"/>
                <a:gd name="T11" fmla="*/ 2498469 w 2498469"/>
                <a:gd name="T12" fmla="*/ 508903 h 92656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498469" h="926565">
                  <a:moveTo>
                    <a:pt x="613" y="448772"/>
                  </a:moveTo>
                  <a:lnTo>
                    <a:pt x="612" y="448771"/>
                  </a:lnTo>
                  <a:cubicBezTo>
                    <a:pt x="21744" y="198679"/>
                    <a:pt x="574534" y="-2"/>
                    <a:pt x="1249235" y="-2"/>
                  </a:cubicBezTo>
                  <a:cubicBezTo>
                    <a:pt x="1939168" y="-1"/>
                    <a:pt x="2498470" y="207417"/>
                    <a:pt x="2498470" y="463282"/>
                  </a:cubicBezTo>
                  <a:cubicBezTo>
                    <a:pt x="2498470" y="478517"/>
                    <a:pt x="2496443" y="493744"/>
                    <a:pt x="2492397" y="508905"/>
                  </a:cubicBezTo>
                  <a:lnTo>
                    <a:pt x="2492397" y="508903"/>
                  </a:lnTo>
                  <a:cubicBezTo>
                    <a:pt x="2496442" y="493742"/>
                    <a:pt x="2498469" y="478516"/>
                    <a:pt x="2498469" y="463282"/>
                  </a:cubicBezTo>
                  <a:cubicBezTo>
                    <a:pt x="2498469" y="207417"/>
                    <a:pt x="1939167" y="-1"/>
                    <a:pt x="1249234" y="-1"/>
                  </a:cubicBezTo>
                  <a:cubicBezTo>
                    <a:pt x="574530" y="-2"/>
                    <a:pt x="21738" y="198681"/>
                    <a:pt x="611" y="448775"/>
                  </a:cubicBez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762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Block Arc 12"/>
            <p:cNvSpPr>
              <a:spLocks/>
            </p:cNvSpPr>
            <p:nvPr/>
          </p:nvSpPr>
          <p:spPr bwMode="auto">
            <a:xfrm rot="186651">
              <a:off x="3698487" y="3670737"/>
              <a:ext cx="1421237" cy="289590"/>
            </a:xfrm>
            <a:custGeom>
              <a:avLst/>
              <a:gdLst>
                <a:gd name="T0" fmla="*/ 38100 w 1524000"/>
                <a:gd name="T1" fmla="*/ 152399 h 304800"/>
                <a:gd name="T2" fmla="*/ 1485899 w 1524000"/>
                <a:gd name="T3" fmla="*/ 152400 h 304800"/>
                <a:gd name="T4" fmla="*/ 762000 w 1524000"/>
                <a:gd name="T5" fmla="*/ 152400 h 304800"/>
                <a:gd name="T6" fmla="*/ 5898240 60000 65536"/>
                <a:gd name="T7" fmla="*/ 5898240 60000 65536"/>
                <a:gd name="T8" fmla="*/ 5898240 60000 65536"/>
                <a:gd name="T9" fmla="*/ 0 w 1524000"/>
                <a:gd name="T10" fmla="*/ 0 h 304800"/>
                <a:gd name="T11" fmla="*/ 1524000 w 1524000"/>
                <a:gd name="T12" fmla="*/ 152400 h 3048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4000" h="304800">
                  <a:moveTo>
                    <a:pt x="0" y="152399"/>
                  </a:moveTo>
                  <a:lnTo>
                    <a:pt x="0" y="152399"/>
                  </a:lnTo>
                  <a:cubicBezTo>
                    <a:pt x="2" y="68231"/>
                    <a:pt x="341160" y="-1"/>
                    <a:pt x="762000" y="-1"/>
                  </a:cubicBezTo>
                  <a:cubicBezTo>
                    <a:pt x="1182840" y="0"/>
                    <a:pt x="1524000" y="68231"/>
                    <a:pt x="1524000" y="152400"/>
                  </a:cubicBezTo>
                  <a:cubicBezTo>
                    <a:pt x="1524000" y="152400"/>
                    <a:pt x="1523999" y="152401"/>
                    <a:pt x="1523999" y="152401"/>
                  </a:cubicBezTo>
                  <a:lnTo>
                    <a:pt x="1447800" y="152400"/>
                  </a:lnTo>
                  <a:cubicBezTo>
                    <a:pt x="1447800" y="110315"/>
                    <a:pt x="1140756" y="76200"/>
                    <a:pt x="762000" y="76200"/>
                  </a:cubicBezTo>
                  <a:cubicBezTo>
                    <a:pt x="383243" y="76200"/>
                    <a:pt x="76200" y="110315"/>
                    <a:pt x="76200" y="152400"/>
                  </a:cubicBezTo>
                  <a:cubicBezTo>
                    <a:pt x="76199" y="152400"/>
                    <a:pt x="76199" y="152400"/>
                    <a:pt x="76199" y="152400"/>
                  </a:cubicBezTo>
                  <a:close/>
                </a:path>
              </a:pathLst>
            </a:custGeom>
            <a:solidFill>
              <a:srgbClr val="FF0000"/>
            </a:solidFill>
            <a:ln w="127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Block Arc 14"/>
            <p:cNvSpPr>
              <a:spLocks/>
            </p:cNvSpPr>
            <p:nvPr/>
          </p:nvSpPr>
          <p:spPr bwMode="auto">
            <a:xfrm rot="582593">
              <a:off x="6095040" y="3306068"/>
              <a:ext cx="2067055" cy="425447"/>
            </a:xfrm>
            <a:custGeom>
              <a:avLst/>
              <a:gdLst>
                <a:gd name="T0" fmla="*/ 0 w 2214293"/>
                <a:gd name="T1" fmla="*/ 223005 h 446013"/>
                <a:gd name="T2" fmla="*/ 1918282 w 2214293"/>
                <a:gd name="T3" fmla="*/ 71224 h 446013"/>
                <a:gd name="T4" fmla="*/ 1107147 w 2214293"/>
                <a:gd name="T5" fmla="*/ 223007 h 446013"/>
                <a:gd name="T6" fmla="*/ 5898240 60000 65536"/>
                <a:gd name="T7" fmla="*/ 5898240 60000 65536"/>
                <a:gd name="T8" fmla="*/ 17694720 60000 65536"/>
                <a:gd name="T9" fmla="*/ 0 w 2214293"/>
                <a:gd name="T10" fmla="*/ 0 h 446013"/>
                <a:gd name="T11" fmla="*/ 1918283 w 2214293"/>
                <a:gd name="T12" fmla="*/ 223005 h 44601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214293" h="446013">
                  <a:moveTo>
                    <a:pt x="0" y="223005"/>
                  </a:moveTo>
                  <a:lnTo>
                    <a:pt x="0" y="223005"/>
                  </a:lnTo>
                  <a:cubicBezTo>
                    <a:pt x="2" y="99842"/>
                    <a:pt x="495688" y="-2"/>
                    <a:pt x="1107147" y="-2"/>
                  </a:cubicBezTo>
                  <a:cubicBezTo>
                    <a:pt x="1414922" y="-2"/>
                    <a:pt x="1708809" y="25804"/>
                    <a:pt x="1918286" y="71223"/>
                  </a:cubicBezTo>
                  <a:lnTo>
                    <a:pt x="1918283" y="71224"/>
                  </a:lnTo>
                  <a:lnTo>
                    <a:pt x="1918282" y="71224"/>
                  </a:lnTo>
                  <a:cubicBezTo>
                    <a:pt x="1708804" y="25805"/>
                    <a:pt x="1414919" y="-1"/>
                    <a:pt x="1107145" y="-1"/>
                  </a:cubicBezTo>
                  <a:cubicBezTo>
                    <a:pt x="495688" y="-1"/>
                    <a:pt x="3" y="99842"/>
                    <a:pt x="-2" y="223005"/>
                  </a:cubicBezTo>
                  <a:close/>
                </a:path>
              </a:pathLst>
            </a:custGeom>
            <a:solidFill>
              <a:srgbClr val="FF0000"/>
            </a:solidFill>
            <a:ln w="762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Block Arc 15"/>
            <p:cNvSpPr>
              <a:spLocks/>
            </p:cNvSpPr>
            <p:nvPr/>
          </p:nvSpPr>
          <p:spPr bwMode="auto">
            <a:xfrm rot="-542369">
              <a:off x="6033533" y="3368634"/>
              <a:ext cx="426152" cy="1523028"/>
            </a:xfrm>
            <a:custGeom>
              <a:avLst/>
              <a:gdLst>
                <a:gd name="T0" fmla="*/ 233757 w 457200"/>
                <a:gd name="T1" fmla="*/ 204 h 1600200"/>
                <a:gd name="T2" fmla="*/ 446663 w 457200"/>
                <a:gd name="T3" fmla="*/ 1040216 h 1600200"/>
                <a:gd name="T4" fmla="*/ 228600 w 457200"/>
                <a:gd name="T5" fmla="*/ 800100 h 1600200"/>
                <a:gd name="T6" fmla="*/ 11796480 60000 65536"/>
                <a:gd name="T7" fmla="*/ 11796480 60000 65536"/>
                <a:gd name="T8" fmla="*/ 11796480 60000 65536"/>
                <a:gd name="T9" fmla="*/ 233757 w 457200"/>
                <a:gd name="T10" fmla="*/ 204 h 1600200"/>
                <a:gd name="T11" fmla="*/ 457200 w 457200"/>
                <a:gd name="T12" fmla="*/ 1040216 h 1600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57200" h="1600200">
                  <a:moveTo>
                    <a:pt x="233757" y="204"/>
                  </a:moveTo>
                  <a:lnTo>
                    <a:pt x="233757" y="203"/>
                  </a:lnTo>
                  <a:cubicBezTo>
                    <a:pt x="357968" y="10013"/>
                    <a:pt x="457200" y="365249"/>
                    <a:pt x="457200" y="800100"/>
                  </a:cubicBezTo>
                  <a:cubicBezTo>
                    <a:pt x="457200" y="881550"/>
                    <a:pt x="453646" y="962522"/>
                    <a:pt x="446662" y="1040218"/>
                  </a:cubicBezTo>
                  <a:lnTo>
                    <a:pt x="446663" y="1040216"/>
                  </a:lnTo>
                  <a:lnTo>
                    <a:pt x="446662" y="1040215"/>
                  </a:lnTo>
                  <a:cubicBezTo>
                    <a:pt x="453646" y="962520"/>
                    <a:pt x="457200" y="881549"/>
                    <a:pt x="457200" y="800100"/>
                  </a:cubicBezTo>
                  <a:cubicBezTo>
                    <a:pt x="457200" y="365248"/>
                    <a:pt x="357967" y="10011"/>
                    <a:pt x="233755" y="203"/>
                  </a:cubicBezTo>
                  <a:close/>
                </a:path>
              </a:pathLst>
            </a:custGeom>
            <a:gradFill rotWithShape="1">
              <a:gsLst>
                <a:gs pos="0">
                  <a:srgbClr val="3F80CD"/>
                </a:gs>
                <a:gs pos="100000">
                  <a:srgbClr val="9BC1FF"/>
                </a:gs>
              </a:gsLst>
              <a:lin ang="16200000"/>
            </a:gradFill>
            <a:ln w="76200" cap="flat" cmpd="sng">
              <a:solidFill>
                <a:srgbClr val="FF0000"/>
              </a:solidFill>
              <a:prstDash val="solid"/>
              <a:round/>
              <a:headEnd/>
              <a:tailEnd/>
            </a:ln>
            <a:effectLst>
              <a:outerShdw blurRad="63500" dist="23000" dir="5400000" rotWithShape="0">
                <a:srgbClr val="000000">
                  <a:alpha val="34999"/>
                </a:srgbClr>
              </a:outerShdw>
            </a:effectLst>
          </p:spPr>
          <p:txBody>
            <a:bodyPr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5609" name="Text Box 263"/>
            <p:cNvSpPr txBox="1">
              <a:spLocks noChangeArrowheads="1"/>
            </p:cNvSpPr>
            <p:nvPr/>
          </p:nvSpPr>
          <p:spPr bwMode="auto">
            <a:xfrm>
              <a:off x="6705710" y="4228465"/>
              <a:ext cx="1236719" cy="205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OLCF / ORNL</a:t>
              </a:r>
            </a:p>
          </p:txBody>
        </p:sp>
        <p:sp>
          <p:nvSpPr>
            <p:cNvPr id="25610" name="Text Box 263"/>
            <p:cNvSpPr txBox="1">
              <a:spLocks noChangeArrowheads="1"/>
            </p:cNvSpPr>
            <p:nvPr/>
          </p:nvSpPr>
          <p:spPr bwMode="auto">
            <a:xfrm>
              <a:off x="181639" y="3724365"/>
              <a:ext cx="1271865" cy="2055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NERSC / LBNL</a:t>
              </a:r>
            </a:p>
          </p:txBody>
        </p:sp>
        <p:sp>
          <p:nvSpPr>
            <p:cNvPr id="25611" name="Text Box 263"/>
            <p:cNvSpPr txBox="1">
              <a:spLocks noChangeArrowheads="1"/>
            </p:cNvSpPr>
            <p:nvPr/>
          </p:nvSpPr>
          <p:spPr bwMode="auto">
            <a:xfrm>
              <a:off x="4774849" y="2932462"/>
              <a:ext cx="1109311" cy="2055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200" b="1" dirty="0">
                  <a:solidFill>
                    <a:srgbClr val="000000"/>
                  </a:solidFill>
                  <a:latin typeface="+mn-lt"/>
                  <a:cs typeface="Arial" charset="0"/>
                </a:rPr>
                <a:t>ALCF / ANL</a:t>
              </a:r>
            </a:p>
          </p:txBody>
        </p:sp>
        <p:sp>
          <p:nvSpPr>
            <p:cNvPr id="44043" name="Freeform 302"/>
            <p:cNvSpPr>
              <a:spLocks/>
            </p:cNvSpPr>
            <p:nvPr/>
          </p:nvSpPr>
          <p:spPr bwMode="auto">
            <a:xfrm>
              <a:off x="5638800" y="3160713"/>
              <a:ext cx="160338" cy="163512"/>
            </a:xfrm>
            <a:custGeom>
              <a:avLst/>
              <a:gdLst>
                <a:gd name="T0" fmla="*/ 353359545 w 10000"/>
                <a:gd name="T1" fmla="*/ 0 h 10000"/>
                <a:gd name="T2" fmla="*/ 0 w 10000"/>
                <a:gd name="T3" fmla="*/ 374764779 h 10000"/>
                <a:gd name="T4" fmla="*/ 353359545 w 10000"/>
                <a:gd name="T5" fmla="*/ 749529559 h 10000"/>
                <a:gd name="T6" fmla="*/ 706718576 w 10000"/>
                <a:gd name="T7" fmla="*/ 374764779 h 10000"/>
                <a:gd name="T8" fmla="*/ 353359545 w 10000"/>
                <a:gd name="T9" fmla="*/ 0 h 10000"/>
                <a:gd name="T10" fmla="*/ 353359545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1" name="Straight Connector 20"/>
            <p:cNvCxnSpPr>
              <a:cxnSpLocks noChangeShapeType="1"/>
            </p:cNvCxnSpPr>
            <p:nvPr/>
          </p:nvCxnSpPr>
          <p:spPr bwMode="auto">
            <a:xfrm flipH="1" flipV="1">
              <a:off x="5791901" y="3236353"/>
              <a:ext cx="276779" cy="9653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4045" name="Freeform 302"/>
            <p:cNvSpPr>
              <a:spLocks/>
            </p:cNvSpPr>
            <p:nvPr/>
          </p:nvSpPr>
          <p:spPr bwMode="auto">
            <a:xfrm>
              <a:off x="1295400" y="3998913"/>
              <a:ext cx="160338" cy="163512"/>
            </a:xfrm>
            <a:custGeom>
              <a:avLst/>
              <a:gdLst>
                <a:gd name="T0" fmla="*/ 353359545 w 10000"/>
                <a:gd name="T1" fmla="*/ 0 h 10000"/>
                <a:gd name="T2" fmla="*/ 0 w 10000"/>
                <a:gd name="T3" fmla="*/ 374764779 h 10000"/>
                <a:gd name="T4" fmla="*/ 353359545 w 10000"/>
                <a:gd name="T5" fmla="*/ 749529559 h 10000"/>
                <a:gd name="T6" fmla="*/ 706718576 w 10000"/>
                <a:gd name="T7" fmla="*/ 374764779 h 10000"/>
                <a:gd name="T8" fmla="*/ 353359545 w 10000"/>
                <a:gd name="T9" fmla="*/ 0 h 10000"/>
                <a:gd name="T10" fmla="*/ 353359545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Text Box 299"/>
            <p:cNvSpPr txBox="1">
              <a:spLocks noChangeArrowheads="1"/>
            </p:cNvSpPr>
            <p:nvPr/>
          </p:nvSpPr>
          <p:spPr bwMode="auto">
            <a:xfrm>
              <a:off x="5539286" y="4380411"/>
              <a:ext cx="885252" cy="239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457200"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Nashvill</a:t>
              </a:r>
              <a:r>
                <a:rPr lang="en-US" b="1">
                  <a:latin typeface="Calibri" pitchFamily="34" charset="0"/>
                </a:rPr>
                <a:t>e</a:t>
              </a:r>
            </a:p>
          </p:txBody>
        </p:sp>
        <p:sp>
          <p:nvSpPr>
            <p:cNvPr id="44047" name="Freeform 302"/>
            <p:cNvSpPr>
              <a:spLocks/>
            </p:cNvSpPr>
            <p:nvPr/>
          </p:nvSpPr>
          <p:spPr bwMode="auto">
            <a:xfrm>
              <a:off x="6400800" y="4379913"/>
              <a:ext cx="160338" cy="163512"/>
            </a:xfrm>
            <a:custGeom>
              <a:avLst/>
              <a:gdLst>
                <a:gd name="T0" fmla="*/ 353359545 w 10000"/>
                <a:gd name="T1" fmla="*/ 0 h 10000"/>
                <a:gd name="T2" fmla="*/ 0 w 10000"/>
                <a:gd name="T3" fmla="*/ 374764779 h 10000"/>
                <a:gd name="T4" fmla="*/ 353359545 w 10000"/>
                <a:gd name="T5" fmla="*/ 749529559 h 10000"/>
                <a:gd name="T6" fmla="*/ 706718576 w 10000"/>
                <a:gd name="T7" fmla="*/ 374764779 h 10000"/>
                <a:gd name="T8" fmla="*/ 353359545 w 10000"/>
                <a:gd name="T9" fmla="*/ 0 h 10000"/>
                <a:gd name="T10" fmla="*/ 353359545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TextBox 25"/>
            <p:cNvSpPr txBox="1">
              <a:spLocks noChangeArrowheads="1"/>
            </p:cNvSpPr>
            <p:nvPr/>
          </p:nvSpPr>
          <p:spPr bwMode="auto">
            <a:xfrm>
              <a:off x="7847972" y="5676414"/>
              <a:ext cx="1296028" cy="722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457200">
                <a:defRPr/>
              </a:pPr>
              <a:r>
                <a:rPr lang="en-US" sz="1100" b="1" dirty="0">
                  <a:latin typeface="+mn-lt"/>
                </a:rPr>
                <a:t>100 G/l ANI </a:t>
              </a:r>
              <a:r>
                <a:rPr lang="en-US" sz="1100" b="1" dirty="0" err="1">
                  <a:latin typeface="+mn-lt"/>
                </a:rPr>
                <a:t>Testbed</a:t>
              </a:r>
              <a:r>
                <a:rPr lang="en-US" sz="1100" b="1" dirty="0">
                  <a:latin typeface="+mn-lt"/>
                </a:rPr>
                <a:t> (ARRA</a:t>
              </a:r>
              <a:r>
                <a:rPr lang="en-US" dirty="0">
                  <a:latin typeface="+mj-lt"/>
                </a:rPr>
                <a:t>)</a:t>
              </a:r>
              <a:endParaRPr lang="en-US" dirty="0">
                <a:latin typeface="Symbol" pitchFamily="18" charset="2"/>
              </a:endParaRPr>
            </a:p>
          </p:txBody>
        </p:sp>
        <p:cxnSp>
          <p:nvCxnSpPr>
            <p:cNvPr id="27" name="Straight Connector 26"/>
            <p:cNvCxnSpPr>
              <a:cxnSpLocks noChangeShapeType="1"/>
            </p:cNvCxnSpPr>
            <p:nvPr/>
          </p:nvCxnSpPr>
          <p:spPr bwMode="auto">
            <a:xfrm>
              <a:off x="7619520" y="5905226"/>
              <a:ext cx="278976" cy="17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>
              <a:outerShdw blurRad="63500" dist="20000" dir="5400000" rotWithShape="0">
                <a:srgbClr val="000000">
                  <a:alpha val="37999"/>
                </a:srgbClr>
              </a:outerShdw>
            </a:effectLst>
          </p:spPr>
        </p:cxnSp>
        <p:sp>
          <p:nvSpPr>
            <p:cNvPr id="44050" name="Text Box 271"/>
            <p:cNvSpPr txBox="1">
              <a:spLocks noChangeArrowheads="1"/>
            </p:cNvSpPr>
            <p:nvPr/>
          </p:nvSpPr>
          <p:spPr bwMode="auto">
            <a:xfrm>
              <a:off x="8153308" y="3617109"/>
              <a:ext cx="364645" cy="20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457200"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NYC</a:t>
              </a:r>
            </a:p>
          </p:txBody>
        </p:sp>
        <p:sp>
          <p:nvSpPr>
            <p:cNvPr id="44051" name="Text Box 555"/>
            <p:cNvSpPr txBox="1">
              <a:spLocks noChangeArrowheads="1"/>
            </p:cNvSpPr>
            <p:nvPr/>
          </p:nvSpPr>
          <p:spPr bwMode="auto">
            <a:xfrm>
              <a:off x="5409683" y="3465164"/>
              <a:ext cx="727093" cy="205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ctr" defTabSz="457200"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Chicago</a:t>
              </a:r>
            </a:p>
          </p:txBody>
        </p:sp>
        <p:sp>
          <p:nvSpPr>
            <p:cNvPr id="44052" name="Text Box 251"/>
            <p:cNvSpPr txBox="1">
              <a:spLocks noChangeArrowheads="1"/>
            </p:cNvSpPr>
            <p:nvPr/>
          </p:nvSpPr>
          <p:spPr bwMode="auto">
            <a:xfrm>
              <a:off x="838439" y="4303544"/>
              <a:ext cx="1241111" cy="3092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defTabSz="457200">
                <a:spcBef>
                  <a:spcPct val="50000"/>
                </a:spcBef>
              </a:pPr>
              <a:r>
                <a:rPr lang="en-US" sz="1200" b="1">
                  <a:latin typeface="Calibri" pitchFamily="34" charset="0"/>
                </a:rPr>
                <a:t>Sunnyvale</a:t>
              </a:r>
            </a:p>
          </p:txBody>
        </p:sp>
        <p:sp>
          <p:nvSpPr>
            <p:cNvPr id="44053" name="Freeform 302"/>
            <p:cNvSpPr>
              <a:spLocks/>
            </p:cNvSpPr>
            <p:nvPr/>
          </p:nvSpPr>
          <p:spPr bwMode="auto">
            <a:xfrm>
              <a:off x="8001000" y="3465513"/>
              <a:ext cx="160338" cy="163512"/>
            </a:xfrm>
            <a:custGeom>
              <a:avLst/>
              <a:gdLst>
                <a:gd name="T0" fmla="*/ 353359545 w 10000"/>
                <a:gd name="T1" fmla="*/ 0 h 10000"/>
                <a:gd name="T2" fmla="*/ 0 w 10000"/>
                <a:gd name="T3" fmla="*/ 374764779 h 10000"/>
                <a:gd name="T4" fmla="*/ 353359545 w 10000"/>
                <a:gd name="T5" fmla="*/ 749529559 h 10000"/>
                <a:gd name="T6" fmla="*/ 706718576 w 10000"/>
                <a:gd name="T7" fmla="*/ 374764779 h 10000"/>
                <a:gd name="T8" fmla="*/ 353359545 w 10000"/>
                <a:gd name="T9" fmla="*/ 0 h 10000"/>
                <a:gd name="T10" fmla="*/ 353359545 w 10000"/>
                <a:gd name="T11" fmla="*/ 0 h 100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000"/>
                <a:gd name="T19" fmla="*/ 0 h 10000"/>
                <a:gd name="T20" fmla="*/ 10000 w 10000"/>
                <a:gd name="T21" fmla="*/ 10000 h 100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000" h="10000">
                  <a:moveTo>
                    <a:pt x="5000" y="0"/>
                  </a:moveTo>
                  <a:cubicBezTo>
                    <a:pt x="2238" y="0"/>
                    <a:pt x="0" y="2238"/>
                    <a:pt x="0" y="5000"/>
                  </a:cubicBezTo>
                  <a:cubicBezTo>
                    <a:pt x="0" y="7761"/>
                    <a:pt x="2238" y="10000"/>
                    <a:pt x="5000" y="10000"/>
                  </a:cubicBezTo>
                  <a:cubicBezTo>
                    <a:pt x="7761" y="10000"/>
                    <a:pt x="10000" y="7761"/>
                    <a:pt x="10000" y="5000"/>
                  </a:cubicBezTo>
                  <a:cubicBezTo>
                    <a:pt x="10000" y="2238"/>
                    <a:pt x="7761" y="0"/>
                    <a:pt x="5000" y="0"/>
                  </a:cubicBezTo>
                  <a:close/>
                  <a:moveTo>
                    <a:pt x="5000" y="0"/>
                  </a:moveTo>
                </a:path>
              </a:pathLst>
            </a:cu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Block Arc 13"/>
          <p:cNvSpPr>
            <a:spLocks/>
          </p:cNvSpPr>
          <p:nvPr/>
        </p:nvSpPr>
        <p:spPr bwMode="auto">
          <a:xfrm rot="19981362">
            <a:off x="3911600" y="2682875"/>
            <a:ext cx="815975" cy="309563"/>
          </a:xfrm>
          <a:custGeom>
            <a:avLst/>
            <a:gdLst>
              <a:gd name="T0" fmla="*/ 1199 w 1175328"/>
              <a:gd name="T1" fmla="*/ 154998 h 331143"/>
              <a:gd name="T2" fmla="*/ 1174839 w 1175328"/>
              <a:gd name="T3" fmla="*/ 158822 h 331143"/>
              <a:gd name="T4" fmla="*/ 587664 w 1175328"/>
              <a:gd name="T5" fmla="*/ 165572 h 331143"/>
              <a:gd name="T6" fmla="*/ 5898240 60000 65536"/>
              <a:gd name="T7" fmla="*/ 5898240 60000 65536"/>
              <a:gd name="T8" fmla="*/ 17694720 60000 65536"/>
              <a:gd name="T9" fmla="*/ 1199 w 1175328"/>
              <a:gd name="T10" fmla="*/ 0 h 331143"/>
              <a:gd name="T11" fmla="*/ 1174840 w 1175328"/>
              <a:gd name="T12" fmla="*/ 158822 h 33114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75328" h="331143">
                <a:moveTo>
                  <a:pt x="1199" y="154998"/>
                </a:moveTo>
                <a:lnTo>
                  <a:pt x="1199" y="154998"/>
                </a:lnTo>
                <a:cubicBezTo>
                  <a:pt x="20994" y="67838"/>
                  <a:pt x="277676" y="-2"/>
                  <a:pt x="587664" y="-2"/>
                </a:cubicBezTo>
                <a:cubicBezTo>
                  <a:pt x="902903" y="-2"/>
                  <a:pt x="1161989" y="70078"/>
                  <a:pt x="1174839" y="158821"/>
                </a:cubicBezTo>
                <a:lnTo>
                  <a:pt x="1174840" y="158822"/>
                </a:lnTo>
                <a:lnTo>
                  <a:pt x="1174839" y="158822"/>
                </a:lnTo>
                <a:cubicBezTo>
                  <a:pt x="1161989" y="70078"/>
                  <a:pt x="902903" y="-2"/>
                  <a:pt x="587664" y="-2"/>
                </a:cubicBezTo>
                <a:cubicBezTo>
                  <a:pt x="277676" y="-2"/>
                  <a:pt x="20994" y="67838"/>
                  <a:pt x="1199" y="154997"/>
                </a:cubicBezTo>
                <a:close/>
              </a:path>
            </a:pathLst>
          </a:custGeom>
          <a:solidFill>
            <a:srgbClr val="FF0000"/>
          </a:solidFill>
          <a:ln w="76200" cap="flat" cmpd="sng">
            <a:solidFill>
              <a:srgbClr val="FF0000"/>
            </a:solidFill>
            <a:prstDash val="solid"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300038"/>
            <a:ext cx="6324600" cy="458787"/>
          </a:xfrm>
        </p:spPr>
        <p:txBody>
          <a:bodyPr>
            <a:noAutofit/>
          </a:bodyPr>
          <a:lstStyle/>
          <a:p>
            <a:pPr eaLnBrk="1" hangingPunct="1"/>
            <a:r>
              <a:rPr lang="en-US" sz="3200" smtClean="0">
                <a:solidFill>
                  <a:srgbClr val="984807"/>
                </a:solidFill>
                <a:latin typeface="Calibri" pitchFamily="34" charset="0"/>
                <a:ea typeface="ＭＳ Ｐゴシック"/>
                <a:cs typeface="ＭＳ Ｐゴシック"/>
              </a:rPr>
              <a:t>Advanced Networking Initiative</a:t>
            </a:r>
          </a:p>
        </p:txBody>
      </p:sp>
      <p:sp>
        <p:nvSpPr>
          <p:cNvPr id="44056" name="Content Placeholder 27"/>
          <p:cNvSpPr>
            <a:spLocks noGrp="1"/>
          </p:cNvSpPr>
          <p:nvPr>
            <p:ph sz="half" idx="4294967295"/>
          </p:nvPr>
        </p:nvSpPr>
        <p:spPr>
          <a:xfrm>
            <a:off x="6781800" y="1295400"/>
            <a:ext cx="2362200" cy="4640263"/>
          </a:xfrm>
        </p:spPr>
        <p:txBody>
          <a:bodyPr/>
          <a:lstStyle/>
          <a:p>
            <a:pPr eaLnBrk="1" hangingPunct="1"/>
            <a:r>
              <a:rPr lang="en-US" sz="1800" b="0" smtClean="0"/>
              <a:t>Prototype 100G cards for testing</a:t>
            </a:r>
          </a:p>
          <a:p>
            <a:pPr eaLnBrk="1" hangingPunct="1"/>
            <a:endParaRPr lang="en-US" sz="1800" b="0" smtClean="0"/>
          </a:p>
          <a:p>
            <a:pPr eaLnBrk="1" hangingPunct="1"/>
            <a:r>
              <a:rPr lang="en-US" sz="1800" b="0" smtClean="0"/>
              <a:t>Network Test bed is soliciting research projects</a:t>
            </a:r>
          </a:p>
          <a:p>
            <a:pPr eaLnBrk="1" hangingPunct="1"/>
            <a:endParaRPr lang="en-US" sz="1800" b="0" smtClean="0"/>
          </a:p>
          <a:p>
            <a:pPr eaLnBrk="1" hangingPunct="1"/>
            <a:r>
              <a:rPr lang="en-US" sz="1800" b="0" smtClean="0"/>
              <a:t>Transport RFP issued by LBNL</a:t>
            </a:r>
          </a:p>
        </p:txBody>
      </p:sp>
      <p:sp>
        <p:nvSpPr>
          <p:cNvPr id="44057" name="Slide Number Placeholder 22"/>
          <p:cNvSpPr txBox="1">
            <a:spLocks noGrp="1"/>
          </p:cNvSpPr>
          <p:nvPr/>
        </p:nvSpPr>
        <p:spPr bwMode="auto">
          <a:xfrm>
            <a:off x="8413750" y="6351588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EAA42495-A73E-4529-8BD0-7C5B5D4CAD86}" type="slidenum">
              <a:rPr lang="en-US" sz="1200">
                <a:solidFill>
                  <a:srgbClr val="106636"/>
                </a:solidFill>
                <a:latin typeface="Arial" charset="0"/>
                <a:cs typeface="Arial" charset="0"/>
              </a:rPr>
              <a:pPr algn="r"/>
              <a:t>11</a:t>
            </a:fld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  <p:sp>
        <p:nvSpPr>
          <p:cNvPr id="44058" name="Footer Placeholder 23"/>
          <p:cNvSpPr txBox="1">
            <a:spLocks noGrp="1"/>
          </p:cNvSpPr>
          <p:nvPr/>
        </p:nvSpPr>
        <p:spPr bwMode="auto">
          <a:xfrm>
            <a:off x="3124200" y="6356350"/>
            <a:ext cx="533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3" descr="C:\Users\aib\Pictures\Image Library One\Computers\Cray XT5\XT5 with floor.png"/>
          <p:cNvPicPr>
            <a:picLocks noChangeAspect="1" noChangeArrowheads="1"/>
          </p:cNvPicPr>
          <p:nvPr/>
        </p:nvPicPr>
        <p:blipFill>
          <a:blip r:embed="rId3"/>
          <a:srcRect t="6667" b="28571"/>
          <a:stretch>
            <a:fillRect/>
          </a:stretch>
        </p:blipFill>
        <p:spPr bwMode="auto">
          <a:xfrm>
            <a:off x="0" y="4343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86138" y="396875"/>
            <a:ext cx="4821237" cy="36195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smtClean="0">
                <a:solidFill>
                  <a:srgbClr val="984807"/>
                </a:solidFill>
                <a:latin typeface="Calibri" pitchFamily="34" charset="0"/>
              </a:rPr>
              <a:t>Leadership Computing Upgrade</a:t>
            </a:r>
            <a:r>
              <a:rPr lang="en-US" sz="2600" smtClean="0">
                <a:solidFill>
                  <a:srgbClr val="984807"/>
                </a:solidFill>
              </a:rPr>
              <a:t> </a:t>
            </a:r>
            <a:br>
              <a:rPr lang="en-US" sz="2600" smtClean="0">
                <a:solidFill>
                  <a:srgbClr val="984807"/>
                </a:solidFill>
              </a:rPr>
            </a:br>
            <a:endParaRPr lang="en-US" sz="2000" smtClean="0">
              <a:solidFill>
                <a:srgbClr val="135C00"/>
              </a:solidFill>
            </a:endParaRPr>
          </a:p>
        </p:txBody>
      </p:sp>
      <p:sp>
        <p:nvSpPr>
          <p:cNvPr id="50180" name="Content Placeholder 2"/>
          <p:cNvSpPr>
            <a:spLocks noGrp="1"/>
          </p:cNvSpPr>
          <p:nvPr>
            <p:ph idx="4294967295"/>
          </p:nvPr>
        </p:nvSpPr>
        <p:spPr>
          <a:xfrm>
            <a:off x="0" y="1219200"/>
            <a:ext cx="4648200" cy="2057400"/>
          </a:xfrm>
        </p:spPr>
        <p:txBody>
          <a:bodyPr/>
          <a:lstStyle/>
          <a:p>
            <a:pPr eaLnBrk="1" hangingPunct="1"/>
            <a:r>
              <a:rPr lang="en-US" sz="1600" b="0" smtClean="0"/>
              <a:t>Upgrade activities result in less than 10% unscheduled downtime for current users. (2009)</a:t>
            </a:r>
          </a:p>
          <a:p>
            <a:pPr eaLnBrk="1" hangingPunct="1"/>
            <a:r>
              <a:rPr lang="en-US" sz="1600" b="0" smtClean="0"/>
              <a:t>OLCF Completed acceptance test for quad-core to six-core upgrade of Cray XT5 at Oak Ridge (Q1).</a:t>
            </a:r>
          </a:p>
          <a:p>
            <a:pPr eaLnBrk="1" hangingPunct="1"/>
            <a:r>
              <a:rPr lang="en-US" sz="1600" b="0" smtClean="0"/>
              <a:t>November, 2009 and June 2010, Jaguar “</a:t>
            </a:r>
            <a:r>
              <a:rPr lang="en-US" sz="1600" smtClean="0">
                <a:solidFill>
                  <a:srgbClr val="135C00"/>
                </a:solidFill>
              </a:rPr>
              <a:t>World’s Most Powerful Computer” </a:t>
            </a:r>
            <a:r>
              <a:rPr lang="en-US" sz="1600" b="0" smtClean="0"/>
              <a:t>according to TOP500 list </a:t>
            </a:r>
            <a:r>
              <a:rPr lang="en-US" sz="1600" smtClean="0">
                <a:solidFill>
                  <a:srgbClr val="135C00"/>
                </a:solidFill>
              </a:rPr>
              <a:t>   </a:t>
            </a:r>
            <a:endParaRPr lang="en-US" sz="1600" b="0" smtClean="0"/>
          </a:p>
          <a:p>
            <a:pPr eaLnBrk="1" hangingPunct="1">
              <a:buFont typeface="Wingdings" pitchFamily="2" charset="2"/>
              <a:buNone/>
            </a:pPr>
            <a:endParaRPr lang="en-US" sz="1600" b="0" smtClean="0"/>
          </a:p>
          <a:p>
            <a:pPr eaLnBrk="1" hangingPunct="1"/>
            <a:endParaRPr lang="en-US" sz="1600" b="0" smtClean="0"/>
          </a:p>
        </p:txBody>
      </p:sp>
      <p:pic>
        <p:nvPicPr>
          <p:cNvPr id="50181" name="Picture 2" descr="C:\Users\qjs\Desktop\OLCF PPT Footer FINA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3" y="6556375"/>
            <a:ext cx="1639887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1219200"/>
            <a:ext cx="4160838" cy="2971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0183" name="Picture 7" descr="TOP500Cert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5181600"/>
            <a:ext cx="1922463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4" name="Slide Number Placeholder 8"/>
          <p:cNvSpPr txBox="1">
            <a:spLocks noGrp="1"/>
          </p:cNvSpPr>
          <p:nvPr/>
        </p:nvSpPr>
        <p:spPr bwMode="auto">
          <a:xfrm>
            <a:off x="8413750" y="6351588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8E7D8CF-29A4-4E13-B58E-CCA444E88AD7}" type="slidenum">
              <a:rPr lang="en-US" sz="1200">
                <a:solidFill>
                  <a:srgbClr val="106636"/>
                </a:solidFill>
                <a:latin typeface="Arial" charset="0"/>
                <a:cs typeface="Arial" charset="0"/>
              </a:rPr>
              <a:pPr algn="r"/>
              <a:t>12</a:t>
            </a:fld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  <p:sp>
        <p:nvSpPr>
          <p:cNvPr id="50185" name="Footer Placeholder 9"/>
          <p:cNvSpPr txBox="1">
            <a:spLocks noGrp="1"/>
          </p:cNvSpPr>
          <p:nvPr/>
        </p:nvSpPr>
        <p:spPr bwMode="auto">
          <a:xfrm>
            <a:off x="3124200" y="6356350"/>
            <a:ext cx="533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4294967295"/>
          </p:nvPr>
        </p:nvSpPr>
        <p:spPr>
          <a:xfrm>
            <a:off x="152400" y="1600200"/>
            <a:ext cx="6324600" cy="4038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700" smtClean="0">
                <a:solidFill>
                  <a:schemeClr val="accent1"/>
                </a:solidFill>
                <a:ea typeface="ＭＳ Ｐゴシック"/>
                <a:cs typeface="ＭＳ Ｐゴシック"/>
              </a:rPr>
              <a:t>The ASCR Magellan Cloud for Science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en-US" sz="1700" smtClean="0">
              <a:solidFill>
                <a:schemeClr val="accent1"/>
              </a:solidFill>
              <a:ea typeface="ＭＳ Ｐゴシック"/>
              <a:cs typeface="ＭＳ Ｐゴシック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smtClean="0">
                <a:ea typeface="ＭＳ Ｐゴシック"/>
                <a:cs typeface="ＭＳ Ｐゴシック"/>
              </a:rPr>
              <a:t>NERSC and ALCF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smtClean="0">
                <a:ea typeface="ＭＳ Ｐゴシック"/>
                <a:cs typeface="ＭＳ Ｐゴシック"/>
              </a:rPr>
              <a:t>100 TF/s across sites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smtClean="0">
                <a:ea typeface="ＭＳ Ｐゴシック"/>
                <a:cs typeface="ＭＳ Ｐゴシック"/>
              </a:rPr>
              <a:t>Petabyte-scale storage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500" smtClean="0">
              <a:solidFill>
                <a:schemeClr val="accent1"/>
              </a:solidFill>
              <a:ea typeface="ＭＳ Ｐゴシック"/>
              <a:cs typeface="ＭＳ Ｐゴシック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endParaRPr lang="en-US" sz="1500" smtClean="0">
              <a:solidFill>
                <a:schemeClr val="accent1"/>
              </a:solidFill>
              <a:ea typeface="ＭＳ Ｐゴシック"/>
              <a:cs typeface="ＭＳ Ｐゴシック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1500" b="1" smtClean="0">
                <a:solidFill>
                  <a:schemeClr val="accent1"/>
                </a:solidFill>
                <a:ea typeface="ＭＳ Ｐゴシック"/>
                <a:cs typeface="ＭＳ Ｐゴシック"/>
              </a:rPr>
              <a:t>Open questions: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sz="1200" b="1" smtClean="0">
              <a:solidFill>
                <a:schemeClr val="accent1"/>
              </a:solidFill>
              <a:ea typeface="ＭＳ Ｐゴシック"/>
              <a:cs typeface="ＭＳ Ｐゴシック"/>
            </a:endParaRP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smtClean="0">
                <a:ea typeface="ＭＳ Ｐゴシック"/>
                <a:cs typeface="ＭＳ Ｐゴシック"/>
              </a:rPr>
              <a:t>Can a cloud serve DOE’s mid-range computing needs?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smtClean="0">
                <a:ea typeface="ＭＳ Ｐゴシック"/>
                <a:cs typeface="ＭＳ Ｐゴシック"/>
              </a:rPr>
              <a:t>What hardware and software are needed for a “Science Cloud”? </a:t>
            </a:r>
          </a:p>
          <a:p>
            <a:pPr lvl="1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sz="1500" smtClean="0">
                <a:ea typeface="ＭＳ Ｐゴシック"/>
                <a:cs typeface="ＭＳ Ｐゴシック"/>
              </a:rPr>
              <a:t>How is this unique?</a:t>
            </a:r>
          </a:p>
        </p:txBody>
      </p:sp>
      <p:sp>
        <p:nvSpPr>
          <p:cNvPr id="22530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smtClean="0">
                <a:solidFill>
                  <a:srgbClr val="984807"/>
                </a:solidFill>
                <a:latin typeface="Calibri" pitchFamily="34" charset="0"/>
                <a:ea typeface="ＭＳ Ｐゴシック"/>
                <a:cs typeface="ＭＳ Ｐゴシック"/>
              </a:rPr>
              <a:t>DOE Explores Cloud Computing</a:t>
            </a:r>
          </a:p>
        </p:txBody>
      </p:sp>
      <p:sp>
        <p:nvSpPr>
          <p:cNvPr id="41988" name="Slide Number Placeholder 3"/>
          <p:cNvSpPr txBox="1">
            <a:spLocks noGrp="1"/>
          </p:cNvSpPr>
          <p:nvPr/>
        </p:nvSpPr>
        <p:spPr bwMode="auto">
          <a:xfrm>
            <a:off x="8413750" y="6351588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0770B96F-578A-4E43-BA6E-AE479C33512A}" type="slidenum">
              <a:rPr lang="en-US" sz="1200">
                <a:solidFill>
                  <a:srgbClr val="106636"/>
                </a:solidFill>
                <a:latin typeface="Arial" charset="0"/>
                <a:cs typeface="Arial" charset="0"/>
              </a:rPr>
              <a:pPr algn="r"/>
              <a:t>13</a:t>
            </a:fld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  <p:sp>
        <p:nvSpPr>
          <p:cNvPr id="41989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33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  <p:pic>
        <p:nvPicPr>
          <p:cNvPr id="41990" name="Picture 4" descr="smc_guisard_big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4419600"/>
            <a:ext cx="2554288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17" descr="Ferdinand_Magellan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1447800"/>
            <a:ext cx="1373188" cy="169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3"/>
          <p:cNvSpPr txBox="1">
            <a:spLocks noGrp="1"/>
          </p:cNvSpPr>
          <p:nvPr/>
        </p:nvSpPr>
        <p:spPr bwMode="auto">
          <a:xfrm>
            <a:off x="8413750" y="6351588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4D66297-F432-41E5-B1AC-F9C33AB6417D}" type="slidenum">
              <a:rPr lang="en-US" sz="1200">
                <a:solidFill>
                  <a:srgbClr val="106636"/>
                </a:solidFill>
                <a:latin typeface="Arial" charset="0"/>
                <a:cs typeface="Arial" charset="0"/>
              </a:rPr>
              <a:pPr algn="r"/>
              <a:t>14</a:t>
            </a:fld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  <p:sp>
        <p:nvSpPr>
          <p:cNvPr id="46083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33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819400" y="-228600"/>
            <a:ext cx="6324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mtClean="0">
                <a:solidFill>
                  <a:srgbClr val="984807"/>
                </a:solidFill>
                <a:latin typeface="Calibri" pitchFamily="34" charset="0"/>
              </a:rPr>
              <a:t>SciDAC-e</a:t>
            </a:r>
            <a:br>
              <a:rPr lang="en-US" smtClean="0">
                <a:solidFill>
                  <a:srgbClr val="984807"/>
                </a:solidFill>
                <a:latin typeface="Calibri" pitchFamily="34" charset="0"/>
              </a:rPr>
            </a:br>
            <a:r>
              <a:rPr lang="en-US" smtClean="0">
                <a:latin typeface="Calibri" pitchFamily="34" charset="0"/>
              </a:rPr>
              <a:t>Complex mathematics for smart grids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lnSpc>
                <a:spcPct val="80000"/>
              </a:lnSpc>
            </a:pPr>
            <a:r>
              <a:rPr lang="en-US" smtClean="0"/>
              <a:t>Applied mathematics research in support of DOE electricity grid efforts.</a:t>
            </a:r>
          </a:p>
          <a:p>
            <a:pPr marL="465138" lvl="1" indent="-233363" eaLnBrk="1" fontAlgn="t" hangingPunct="1">
              <a:lnSpc>
                <a:spcPct val="80000"/>
              </a:lnSpc>
            </a:pPr>
            <a:r>
              <a:rPr lang="en-US" sz="1500" b="1" i="1" smtClean="0">
                <a:latin typeface="Calibri" pitchFamily="34" charset="0"/>
              </a:rPr>
              <a:t>Robust Optimization for Connectivity and Flows in Dynamic Complex Networks, </a:t>
            </a:r>
            <a:r>
              <a:rPr lang="en-US" sz="1500" b="1" smtClean="0">
                <a:latin typeface="Calibri" pitchFamily="34" charset="0"/>
              </a:rPr>
              <a:t>Lead PI: Balasundaram (Oklahoma State)</a:t>
            </a:r>
            <a:endParaRPr lang="en-US" sz="1500" b="1" i="1" smtClean="0">
              <a:latin typeface="Calibri" pitchFamily="34" charset="0"/>
            </a:endParaRPr>
          </a:p>
          <a:p>
            <a:pPr marL="465138" lvl="1" indent="-233363" eaLnBrk="1" fontAlgn="t" hangingPunct="1">
              <a:lnSpc>
                <a:spcPct val="80000"/>
              </a:lnSpc>
            </a:pPr>
            <a:r>
              <a:rPr lang="en-US" sz="1500" b="1" i="1" smtClean="0">
                <a:latin typeface="Calibri" pitchFamily="34" charset="0"/>
              </a:rPr>
              <a:t>Reconfiguring Power Systems to Minimize Cascading Failures: Models and Algorithms, </a:t>
            </a:r>
            <a:r>
              <a:rPr lang="en-US" sz="1500" b="1" smtClean="0">
                <a:latin typeface="Calibri" pitchFamily="34" charset="0"/>
              </a:rPr>
              <a:t>Co-PIs: Bienstock (Columbia), Wright (UW-Madison)</a:t>
            </a:r>
          </a:p>
          <a:p>
            <a:pPr marL="465138" lvl="1" indent="-233363" eaLnBrk="1" fontAlgn="t" hangingPunct="1">
              <a:lnSpc>
                <a:spcPct val="80000"/>
              </a:lnSpc>
            </a:pPr>
            <a:r>
              <a:rPr lang="en-US" sz="1500" b="1" i="1" smtClean="0">
                <a:latin typeface="Calibri" pitchFamily="34" charset="0"/>
              </a:rPr>
              <a:t>Approaches for Rare-event Simulation and Decision Making</a:t>
            </a:r>
            <a:r>
              <a:rPr lang="en-US" sz="1500" b="1" smtClean="0">
                <a:latin typeface="Calibri" pitchFamily="34" charset="0"/>
              </a:rPr>
              <a:t>, Lead PI: Shortle (GMU)</a:t>
            </a:r>
            <a:endParaRPr lang="en-US" sz="1500" b="1" i="1" smtClean="0">
              <a:latin typeface="Calibri" pitchFamily="34" charset="0"/>
            </a:endParaRPr>
          </a:p>
          <a:p>
            <a:pPr marL="465138" lvl="1" indent="-233363" eaLnBrk="1" fontAlgn="t" hangingPunct="1">
              <a:lnSpc>
                <a:spcPct val="80000"/>
              </a:lnSpc>
            </a:pPr>
            <a:r>
              <a:rPr lang="en-US" sz="1500" b="1" i="1" smtClean="0">
                <a:latin typeface="Calibri" pitchFamily="34" charset="0"/>
              </a:rPr>
              <a:t>Analysis and Reduction of Complex Networks under Uncertainty</a:t>
            </a:r>
            <a:r>
              <a:rPr lang="en-US" sz="1500" b="1" smtClean="0">
                <a:latin typeface="Calibri" pitchFamily="34" charset="0"/>
              </a:rPr>
              <a:t>, Marzouk (MIT), Knio (JHU), Ghanem (USC), Najm (SNL)</a:t>
            </a:r>
            <a:endParaRPr lang="en-US" sz="1500" b="1" i="1" smtClean="0">
              <a:latin typeface="Calibri" pitchFamily="34" charset="0"/>
            </a:endParaRPr>
          </a:p>
          <a:p>
            <a:pPr marL="465138" lvl="1" indent="-233363" eaLnBrk="1" fontAlgn="t" hangingPunct="1">
              <a:lnSpc>
                <a:spcPct val="80000"/>
              </a:lnSpc>
            </a:pPr>
            <a:r>
              <a:rPr lang="en-US" sz="1500" b="1" i="1" smtClean="0">
                <a:latin typeface="Calibri" pitchFamily="34" charset="0"/>
              </a:rPr>
              <a:t>Optimization and Control of the Electric Power Systems, </a:t>
            </a:r>
            <a:r>
              <a:rPr lang="en-US" sz="1500" b="1" smtClean="0">
                <a:latin typeface="Calibri" pitchFamily="34" charset="0"/>
              </a:rPr>
              <a:t>Co-PIs: Meza (LBNL), Thomas (Cornell), Lesieutre (UW-Madison)</a:t>
            </a:r>
          </a:p>
          <a:p>
            <a:pPr marL="465138" lvl="1" indent="-233363" eaLnBrk="1" fontAlgn="t" hangingPunct="1">
              <a:lnSpc>
                <a:spcPct val="80000"/>
              </a:lnSpc>
            </a:pPr>
            <a:r>
              <a:rPr lang="en-US" sz="1500" b="1" i="1" smtClean="0">
                <a:latin typeface="Calibri" pitchFamily="34" charset="0"/>
              </a:rPr>
              <a:t>Advanced Kalman Filter for Real-Time Responsiveness in Complex Systems, </a:t>
            </a:r>
            <a:r>
              <a:rPr lang="en-US" sz="1500" b="1" smtClean="0">
                <a:latin typeface="Calibri" pitchFamily="34" charset="0"/>
              </a:rPr>
              <a:t>Co-PIs: Huang (PNNL), Welch (UNC-Chapel Hill)</a:t>
            </a:r>
          </a:p>
          <a:p>
            <a:pPr marL="465138" lvl="1" indent="-233363" eaLnBrk="1" fontAlgn="t" hangingPunct="1">
              <a:lnSpc>
                <a:spcPct val="80000"/>
              </a:lnSpc>
            </a:pPr>
            <a:r>
              <a:rPr lang="en-US" sz="1500" b="1" i="1" smtClean="0">
                <a:latin typeface="Calibri" pitchFamily="34" charset="0"/>
              </a:rPr>
              <a:t>Extending the Realm of Optimization for Complex Systems: Uncertainty, Competition and Dynamics, </a:t>
            </a:r>
            <a:r>
              <a:rPr lang="en-US" sz="1500" b="1" smtClean="0">
                <a:latin typeface="Calibri" pitchFamily="34" charset="0"/>
              </a:rPr>
              <a:t>Lead PI: Shanbhag (UIUC)</a:t>
            </a:r>
            <a:endParaRPr lang="en-US" sz="1500" b="1" i="1" smtClean="0">
              <a:latin typeface="Calibri" pitchFamily="34" charset="0"/>
            </a:endParaRPr>
          </a:p>
          <a:p>
            <a:pPr marL="465138" lvl="1" indent="-233363" eaLnBrk="1" fontAlgn="t" hangingPunct="1">
              <a:lnSpc>
                <a:spcPct val="80000"/>
              </a:lnSpc>
            </a:pPr>
            <a:endParaRPr lang="en-US" sz="800" smtClean="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80000"/>
              </a:lnSpc>
            </a:pPr>
            <a:r>
              <a:rPr lang="en-US" smtClean="0"/>
              <a:t>All awards made and work has begun. </a:t>
            </a:r>
          </a:p>
          <a:p>
            <a:pPr marL="342900" indent="-342900" eaLnBrk="1" hangingPunct="1">
              <a:lnSpc>
                <a:spcPct val="80000"/>
              </a:lnSpc>
            </a:pPr>
            <a:r>
              <a:rPr lang="en-US" smtClean="0"/>
              <a:t>Plan to conduct programmatic and expert review of progress and results.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9" descr="015-MaKwan-Liu_UCalDavis_ER25777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67000"/>
            <a:ext cx="1258888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1" name="Picture 14" descr="002-BaileyDavid_DongarraJack_combine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5150" y="1676400"/>
            <a:ext cx="20764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itle 1"/>
          <p:cNvSpPr>
            <a:spLocks noGrp="1"/>
          </p:cNvSpPr>
          <p:nvPr>
            <p:ph type="title" idx="4294967295"/>
          </p:nvPr>
        </p:nvSpPr>
        <p:spPr>
          <a:xfrm>
            <a:off x="2819400" y="300038"/>
            <a:ext cx="6324600" cy="434975"/>
          </a:xfrm>
        </p:spPr>
        <p:txBody>
          <a:bodyPr>
            <a:noAutofit/>
          </a:bodyPr>
          <a:lstStyle/>
          <a:p>
            <a:pPr eaLnBrk="1" hangingPunct="1"/>
            <a:r>
              <a:rPr lang="en-US" smtClean="0">
                <a:solidFill>
                  <a:srgbClr val="984807"/>
                </a:solidFill>
                <a:latin typeface="Calibri" pitchFamily="34" charset="0"/>
              </a:rPr>
              <a:t>SciDAC-e</a:t>
            </a:r>
            <a:br>
              <a:rPr lang="en-US" smtClean="0">
                <a:solidFill>
                  <a:srgbClr val="984807"/>
                </a:solidFill>
                <a:latin typeface="Calibri" pitchFamily="34" charset="0"/>
              </a:rPr>
            </a:br>
            <a:r>
              <a:rPr lang="en-US" smtClean="0">
                <a:latin typeface="Calibri" pitchFamily="34" charset="0"/>
              </a:rPr>
              <a:t>EFRC Collaborations</a:t>
            </a:r>
            <a:endParaRPr lang="en-US" smtClean="0">
              <a:solidFill>
                <a:srgbClr val="984807"/>
              </a:solidFill>
              <a:latin typeface="Calibri" pitchFamily="34" charset="0"/>
            </a:endParaRPr>
          </a:p>
        </p:txBody>
      </p:sp>
      <p:sp>
        <p:nvSpPr>
          <p:cNvPr id="48133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33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  <p:sp>
        <p:nvSpPr>
          <p:cNvPr id="48134" name="Slide Number Placeholder 11"/>
          <p:cNvSpPr txBox="1">
            <a:spLocks noGrp="1"/>
          </p:cNvSpPr>
          <p:nvPr/>
        </p:nvSpPr>
        <p:spPr bwMode="auto">
          <a:xfrm>
            <a:off x="8413750" y="6351588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8A58C277-9570-4FA7-8F00-C98D42BF96B2}" type="slidenum">
              <a:rPr lang="en-US" sz="1200">
                <a:solidFill>
                  <a:srgbClr val="106636"/>
                </a:solidFill>
                <a:latin typeface="Arial" charset="0"/>
                <a:cs typeface="Arial" charset="0"/>
              </a:rPr>
              <a:pPr algn="r"/>
              <a:t>15</a:t>
            </a:fld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6" name="Content Placeholder 3"/>
          <p:cNvGraphicFramePr>
            <a:graphicFrameLocks noGrp="1"/>
          </p:cNvGraphicFramePr>
          <p:nvPr/>
        </p:nvGraphicFramePr>
        <p:xfrm>
          <a:off x="2209800" y="2895600"/>
          <a:ext cx="6705600" cy="3289300"/>
        </p:xfrm>
        <a:graphic>
          <a:graphicData uri="http://schemas.openxmlformats.org/drawingml/2006/table">
            <a:tbl>
              <a:tblPr/>
              <a:tblGrid>
                <a:gridCol w="2573338"/>
                <a:gridCol w="1185862"/>
                <a:gridCol w="1422400"/>
                <a:gridCol w="1524000"/>
              </a:tblGrid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EFRC Category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8288" marR="18288" marT="18288" marB="18288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# Unique EFRCs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8288" marR="18288" marT="18288" marB="18288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# EFRC Collaborations</a:t>
                      </a: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8288" marR="18288" marT="18288" marB="18288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Award</a:t>
                      </a:r>
                    </a:p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 ($K</a:t>
                      </a: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 Narrow" pitchFamily="34" charset="0"/>
                        </a:rPr>
                        <a:t>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 Narrow" pitchFamily="34" charset="0"/>
                      </a:endParaRPr>
                    </a:p>
                  </a:txBody>
                  <a:tcPr marL="18288" marR="18288" marT="18288" marB="18288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Materials Under Extreme Conditions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1,095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63182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Geological Flows &amp; Carbon Storage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6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3,931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Solar &amp; Photovoltaics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5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3,379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Material Design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951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Others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4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1,540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333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TOTAL</a:t>
                      </a:r>
                    </a:p>
                  </a:txBody>
                  <a:tcPr marL="18288" marR="18288" marT="18288" marB="18288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15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20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itchFamily="34" charset="0"/>
                        </a:rPr>
                        <a:t>10,895</a:t>
                      </a:r>
                    </a:p>
                  </a:txBody>
                  <a:tcPr marL="18288" marR="18288" marT="18288" marB="18288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0" y="1066800"/>
            <a:ext cx="4648200" cy="1954213"/>
          </a:xfrm>
          <a:prstGeom prst="rect">
            <a:avLst/>
          </a:prstGeom>
          <a:solidFill>
            <a:schemeClr val="accent3">
              <a:lumMod val="20000"/>
              <a:lumOff val="80000"/>
              <a:alpha val="41000"/>
            </a:schemeClr>
          </a:solidFill>
        </p:spPr>
        <p:txBody>
          <a:bodyPr>
            <a:spAutoFit/>
          </a:bodyPr>
          <a:lstStyle/>
          <a:p>
            <a:pPr marL="457200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Supplemental awards to </a:t>
            </a:r>
            <a:r>
              <a:rPr lang="en-US" sz="1800" dirty="0" err="1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SciDAC</a:t>
            </a:r>
            <a:r>
              <a:rPr lang="en-US" sz="1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CETs &amp; Institutes to support BES EFRCs to develop a high-performance computing capability relevant to the goals of the EFRC</a:t>
            </a:r>
          </a:p>
          <a:p>
            <a:pPr lvl="2" indent="-280988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6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14 awards made with Recovery Act funds  in 2010 to APDEC, VACET, IUSV, TOPS, ITAPS, PERI, SDM</a:t>
            </a:r>
            <a:r>
              <a:rPr lang="en-US" sz="1800" dirty="0">
                <a:solidFill>
                  <a:prstClr val="black"/>
                </a:solidFill>
                <a:latin typeface="Arial Narrow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48178" name="Picture 13" descr="003-BethelWes_LBNLCSNW1011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5181600"/>
            <a:ext cx="17526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79" name="Picture 10" descr="015-MaKwan-Liu_UCalDavis_ER25777_0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" y="3810000"/>
            <a:ext cx="1555750" cy="154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0" name="Picture 9" descr="014-LucasRobert_etal_01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0" y="838200"/>
            <a:ext cx="2819400" cy="99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1" name="Picture 17" descr="015-MaKwan-Liu_UCalDavis_ER25777_02.jpg"/>
          <p:cNvPicPr>
            <a:picLocks noChangeAspect="1"/>
          </p:cNvPicPr>
          <p:nvPr/>
        </p:nvPicPr>
        <p:blipFill>
          <a:blip r:embed="rId8"/>
          <a:srcRect l="10027" t="22433" r="9755" b="32309"/>
          <a:stretch>
            <a:fillRect/>
          </a:stretch>
        </p:blipFill>
        <p:spPr bwMode="auto">
          <a:xfrm>
            <a:off x="4876800" y="1905000"/>
            <a:ext cx="18288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82" name="Picture 18" descr="016-McInnesLois_ANL-5141A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620000" y="838200"/>
            <a:ext cx="89217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Number Placeholder 29"/>
          <p:cNvSpPr txBox="1">
            <a:spLocks noGrp="1"/>
          </p:cNvSpPr>
          <p:nvPr/>
        </p:nvSpPr>
        <p:spPr bwMode="auto">
          <a:xfrm>
            <a:off x="8413750" y="6351588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48B798C7-3620-480C-9D43-B4E1B5D53045}" type="slidenum">
              <a:rPr lang="en-US" sz="1200">
                <a:solidFill>
                  <a:srgbClr val="106636"/>
                </a:solidFill>
                <a:latin typeface="Arial" charset="0"/>
                <a:cs typeface="Arial" charset="0"/>
              </a:rPr>
              <a:pPr algn="r"/>
              <a:t>16</a:t>
            </a:fld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  <p:sp>
        <p:nvSpPr>
          <p:cNvPr id="52227" name="Footer Placeholder 48"/>
          <p:cNvSpPr txBox="1">
            <a:spLocks noGrp="1"/>
          </p:cNvSpPr>
          <p:nvPr/>
        </p:nvSpPr>
        <p:spPr bwMode="auto">
          <a:xfrm>
            <a:off x="3124200" y="6356350"/>
            <a:ext cx="533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1304925" y="1392238"/>
          <a:ext cx="7008813" cy="4783137"/>
        </p:xfrm>
        <a:graphic>
          <a:graphicData uri="http://schemas.openxmlformats.org/drawingml/2006/table">
            <a:tbl>
              <a:tblPr/>
              <a:tblGrid>
                <a:gridCol w="636588"/>
                <a:gridCol w="636587"/>
                <a:gridCol w="639763"/>
                <a:gridCol w="636587"/>
                <a:gridCol w="636588"/>
                <a:gridCol w="636587"/>
                <a:gridCol w="636588"/>
                <a:gridCol w="636587"/>
                <a:gridCol w="639763"/>
                <a:gridCol w="636587"/>
                <a:gridCol w="636588"/>
              </a:tblGrid>
              <a:tr h="1143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287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160838" y="300038"/>
            <a:ext cx="3359150" cy="4349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900" smtClean="0">
                <a:solidFill>
                  <a:srgbClr val="984807"/>
                </a:solidFill>
              </a:rPr>
              <a:t/>
            </a:r>
            <a:br>
              <a:rPr lang="en-US" sz="2900" smtClean="0">
                <a:solidFill>
                  <a:srgbClr val="984807"/>
                </a:solidFill>
              </a:rPr>
            </a:br>
            <a:r>
              <a:rPr lang="en-US" sz="3200" smtClean="0">
                <a:solidFill>
                  <a:srgbClr val="984807"/>
                </a:solidFill>
                <a:latin typeface="Calibri" pitchFamily="34" charset="0"/>
              </a:rPr>
              <a:t>Vision for </a:t>
            </a:r>
            <a:r>
              <a:rPr lang="en-US" b="1" smtClean="0"/>
              <a:t>ASCR Facilities</a:t>
            </a:r>
            <a:r>
              <a:rPr lang="en-US" sz="2900" smtClean="0">
                <a:solidFill>
                  <a:srgbClr val="984807"/>
                </a:solidFill>
              </a:rPr>
              <a:t/>
            </a:r>
            <a:br>
              <a:rPr lang="en-US" sz="2900" smtClean="0">
                <a:solidFill>
                  <a:srgbClr val="984807"/>
                </a:solidFill>
              </a:rPr>
            </a:br>
            <a:endParaRPr lang="en-US" sz="2900" smtClean="0">
              <a:solidFill>
                <a:srgbClr val="984807"/>
              </a:solidFill>
            </a:endParaRPr>
          </a:p>
        </p:txBody>
      </p:sp>
      <p:sp>
        <p:nvSpPr>
          <p:cNvPr id="52291" name="TextBox 4"/>
          <p:cNvSpPr txBox="1">
            <a:spLocks noChangeArrowheads="1"/>
          </p:cNvSpPr>
          <p:nvPr/>
        </p:nvSpPr>
        <p:spPr bwMode="auto">
          <a:xfrm>
            <a:off x="1066800" y="5867400"/>
            <a:ext cx="78486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2010          2011            2012             2013            2014              2015            2016             2017             2018            2019            2020            2021</a:t>
            </a:r>
          </a:p>
        </p:txBody>
      </p:sp>
      <p:sp>
        <p:nvSpPr>
          <p:cNvPr id="52292" name="TextBox 5"/>
          <p:cNvSpPr txBox="1">
            <a:spLocks noChangeArrowheads="1"/>
          </p:cNvSpPr>
          <p:nvPr/>
        </p:nvSpPr>
        <p:spPr bwMode="auto">
          <a:xfrm>
            <a:off x="533400" y="847725"/>
            <a:ext cx="762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/>
              <a:t>1000</a:t>
            </a:r>
          </a:p>
        </p:txBody>
      </p:sp>
      <p:sp>
        <p:nvSpPr>
          <p:cNvPr id="52293" name="TextBox 6"/>
          <p:cNvSpPr txBox="1">
            <a:spLocks noChangeArrowheads="1"/>
          </p:cNvSpPr>
          <p:nvPr/>
        </p:nvSpPr>
        <p:spPr bwMode="auto">
          <a:xfrm>
            <a:off x="457200" y="1943100"/>
            <a:ext cx="838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/>
              <a:t>    100</a:t>
            </a:r>
          </a:p>
        </p:txBody>
      </p:sp>
      <p:sp>
        <p:nvSpPr>
          <p:cNvPr id="52294" name="TextBox 7"/>
          <p:cNvSpPr txBox="1">
            <a:spLocks noChangeArrowheads="1"/>
          </p:cNvSpPr>
          <p:nvPr/>
        </p:nvSpPr>
        <p:spPr bwMode="auto">
          <a:xfrm>
            <a:off x="838200" y="3171825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/>
              <a:t>10</a:t>
            </a:r>
          </a:p>
        </p:txBody>
      </p:sp>
      <p:sp>
        <p:nvSpPr>
          <p:cNvPr id="52295" name="TextBox 8"/>
          <p:cNvSpPr txBox="1">
            <a:spLocks noChangeArrowheads="1"/>
          </p:cNvSpPr>
          <p:nvPr/>
        </p:nvSpPr>
        <p:spPr bwMode="auto">
          <a:xfrm>
            <a:off x="828675" y="5657850"/>
            <a:ext cx="5429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1"/>
              <a:t>0.1</a:t>
            </a:r>
          </a:p>
        </p:txBody>
      </p:sp>
      <p:sp>
        <p:nvSpPr>
          <p:cNvPr id="52296" name="TextBox 9"/>
          <p:cNvSpPr txBox="1">
            <a:spLocks noChangeArrowheads="1"/>
          </p:cNvSpPr>
          <p:nvPr/>
        </p:nvSpPr>
        <p:spPr bwMode="auto">
          <a:xfrm>
            <a:off x="800100" y="4505325"/>
            <a:ext cx="457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600" b="1"/>
              <a:t>  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1514475"/>
            <a:ext cx="461665" cy="3416320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algn="ctr">
              <a:defRPr/>
            </a:pPr>
            <a:r>
              <a:rPr lang="en-US" dirty="0"/>
              <a:t># of </a:t>
            </a:r>
            <a:r>
              <a:rPr lang="en-US" dirty="0" err="1"/>
              <a:t>Petaflops</a:t>
            </a:r>
            <a:endParaRPr lang="en-US" dirty="0"/>
          </a:p>
        </p:txBody>
      </p:sp>
      <p:sp>
        <p:nvSpPr>
          <p:cNvPr id="52298" name="TextBox 11"/>
          <p:cNvSpPr txBox="1">
            <a:spLocks noChangeArrowheads="1"/>
          </p:cNvSpPr>
          <p:nvPr/>
        </p:nvSpPr>
        <p:spPr bwMode="auto">
          <a:xfrm>
            <a:off x="3962400" y="6019800"/>
            <a:ext cx="20574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/>
              <a:t>Fiscal Year</a:t>
            </a:r>
          </a:p>
        </p:txBody>
      </p:sp>
      <p:cxnSp>
        <p:nvCxnSpPr>
          <p:cNvPr id="14" name="Straight Connector 13"/>
          <p:cNvCxnSpPr/>
          <p:nvPr/>
        </p:nvCxnSpPr>
        <p:spPr bwMode="auto">
          <a:xfrm flipV="1">
            <a:off x="1247775" y="4219575"/>
            <a:ext cx="2600325" cy="9525"/>
          </a:xfrm>
          <a:prstGeom prst="line">
            <a:avLst/>
          </a:prstGeom>
          <a:ln w="177800" cap="rnd"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 bwMode="auto">
          <a:xfrm flipV="1">
            <a:off x="2133600" y="4648200"/>
            <a:ext cx="2743200" cy="9525"/>
          </a:xfrm>
          <a:prstGeom prst="line">
            <a:avLst/>
          </a:prstGeom>
          <a:ln w="177800" cap="rnd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301" name="TextBox 20"/>
          <p:cNvSpPr txBox="1">
            <a:spLocks noChangeArrowheads="1"/>
          </p:cNvSpPr>
          <p:nvPr/>
        </p:nvSpPr>
        <p:spPr bwMode="auto">
          <a:xfrm>
            <a:off x="2886075" y="4543425"/>
            <a:ext cx="1409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NERSC-6 / Cray XT5</a:t>
            </a: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1276350" y="4648200"/>
            <a:ext cx="914400" cy="9525"/>
          </a:xfrm>
          <a:prstGeom prst="line">
            <a:avLst/>
          </a:prstGeom>
          <a:ln w="177800" cap="rnd">
            <a:solidFill>
              <a:srgbClr val="FFC000"/>
            </a:solidFill>
            <a:prstDash val="sysDot"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303" name="TextBox 23"/>
          <p:cNvSpPr txBox="1">
            <a:spLocks noChangeArrowheads="1"/>
          </p:cNvSpPr>
          <p:nvPr/>
        </p:nvSpPr>
        <p:spPr bwMode="auto">
          <a:xfrm>
            <a:off x="1762125" y="4095750"/>
            <a:ext cx="1333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OLCF-2 / Cray XT5</a:t>
            </a:r>
          </a:p>
        </p:txBody>
      </p:sp>
      <p:cxnSp>
        <p:nvCxnSpPr>
          <p:cNvPr id="25" name="Straight Connector 24"/>
          <p:cNvCxnSpPr/>
          <p:nvPr/>
        </p:nvCxnSpPr>
        <p:spPr bwMode="auto">
          <a:xfrm flipV="1">
            <a:off x="1219200" y="5257800"/>
            <a:ext cx="1371600" cy="0"/>
          </a:xfrm>
          <a:prstGeom prst="line">
            <a:avLst/>
          </a:prstGeom>
          <a:ln w="177800" cap="rnd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 bwMode="auto">
          <a:xfrm flipV="1">
            <a:off x="3143250" y="3276600"/>
            <a:ext cx="3067050" cy="0"/>
          </a:xfrm>
          <a:prstGeom prst="line">
            <a:avLst/>
          </a:prstGeom>
          <a:ln w="177800" cap="rnd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152400" dist="50800" dir="5400000" sx="96000" sy="96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 bwMode="auto">
          <a:xfrm flipV="1">
            <a:off x="2371725" y="3267075"/>
            <a:ext cx="971550" cy="9525"/>
          </a:xfrm>
          <a:prstGeom prst="line">
            <a:avLst/>
          </a:prstGeom>
          <a:ln w="177800" cap="rnd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  <a:effectLst>
            <a:outerShdw blurRad="50800" dist="50800" dir="5400000" sx="84000" sy="84000" algn="ctr" rotWithShape="0">
              <a:srgbClr val="000000">
                <a:alpha val="31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307" name="TextBox 32"/>
          <p:cNvSpPr txBox="1">
            <a:spLocks noChangeArrowheads="1"/>
          </p:cNvSpPr>
          <p:nvPr/>
        </p:nvSpPr>
        <p:spPr bwMode="auto">
          <a:xfrm>
            <a:off x="3581400" y="3124200"/>
            <a:ext cx="2181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10 PF ALCF-2 / IBM Blue Gene Q</a:t>
            </a:r>
          </a:p>
        </p:txBody>
      </p:sp>
      <p:cxnSp>
        <p:nvCxnSpPr>
          <p:cNvPr id="38" name="Straight Connector 37"/>
          <p:cNvCxnSpPr/>
          <p:nvPr/>
        </p:nvCxnSpPr>
        <p:spPr bwMode="auto">
          <a:xfrm flipV="1">
            <a:off x="5457825" y="2200275"/>
            <a:ext cx="3067050" cy="0"/>
          </a:xfrm>
          <a:prstGeom prst="line">
            <a:avLst/>
          </a:prstGeom>
          <a:ln w="177800" cap="rnd">
            <a:solidFill>
              <a:schemeClr val="accent1">
                <a:lumMod val="75000"/>
              </a:schemeClr>
            </a:solidFill>
            <a:headEnd type="none" w="med" len="med"/>
            <a:tailEnd type="none" w="med" len="med"/>
          </a:ln>
          <a:effectLst>
            <a:outerShdw blurRad="152400" dist="50800" dir="5400000" sx="96000" sy="96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 bwMode="auto">
          <a:xfrm>
            <a:off x="2390775" y="1628775"/>
            <a:ext cx="1924050" cy="762000"/>
          </a:xfrm>
          <a:prstGeom prst="ellipse">
            <a:avLst/>
          </a:prstGeom>
          <a:gradFill>
            <a:gsLst>
              <a:gs pos="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00" dirty="0">
                <a:latin typeface="Arial" charset="0"/>
              </a:rPr>
              <a:t>Future</a:t>
            </a:r>
          </a:p>
          <a:p>
            <a:pPr algn="ctr" eaLnBrk="0" hangingPunct="0">
              <a:defRPr/>
            </a:pPr>
            <a:r>
              <a:rPr lang="en-US" sz="1000" dirty="0">
                <a:latin typeface="Arial" charset="0"/>
              </a:rPr>
              <a:t>R&amp;E Prototypes for ALCF3 </a:t>
            </a:r>
          </a:p>
          <a:p>
            <a:pPr algn="ctr" eaLnBrk="0" hangingPunct="0">
              <a:defRPr/>
            </a:pPr>
            <a:r>
              <a:rPr lang="en-US" sz="1000" dirty="0">
                <a:latin typeface="Arial" charset="0"/>
              </a:rPr>
              <a:t>and OLCF-4</a:t>
            </a:r>
          </a:p>
        </p:txBody>
      </p:sp>
      <p:sp>
        <p:nvSpPr>
          <p:cNvPr id="52310" name="TextBox 40"/>
          <p:cNvSpPr txBox="1">
            <a:spLocks noChangeArrowheads="1"/>
          </p:cNvSpPr>
          <p:nvPr/>
        </p:nvSpPr>
        <p:spPr bwMode="auto">
          <a:xfrm>
            <a:off x="5991225" y="2065338"/>
            <a:ext cx="188595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ALCF-3</a:t>
            </a:r>
          </a:p>
        </p:txBody>
      </p:sp>
      <p:cxnSp>
        <p:nvCxnSpPr>
          <p:cNvPr id="42" name="Straight Connector 41"/>
          <p:cNvCxnSpPr/>
          <p:nvPr/>
        </p:nvCxnSpPr>
        <p:spPr bwMode="auto">
          <a:xfrm>
            <a:off x="4648200" y="2200275"/>
            <a:ext cx="742950" cy="0"/>
          </a:xfrm>
          <a:prstGeom prst="line">
            <a:avLst/>
          </a:prstGeom>
          <a:ln w="177800" cap="rnd">
            <a:solidFill>
              <a:schemeClr val="accent1">
                <a:lumMod val="75000"/>
              </a:schemeClr>
            </a:solidFill>
            <a:prstDash val="sysDot"/>
            <a:headEnd type="none" w="med" len="med"/>
            <a:tailEnd type="none" w="med" len="med"/>
          </a:ln>
          <a:effectLst>
            <a:outerShdw blurRad="50800" dist="50800" dir="5400000" sx="84000" sy="84000" algn="ctr" rotWithShape="0">
              <a:srgbClr val="000000">
                <a:alpha val="31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 bwMode="auto">
          <a:xfrm>
            <a:off x="838200" y="3409950"/>
            <a:ext cx="981075" cy="619125"/>
          </a:xfrm>
          <a:prstGeom prst="ellipse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00" dirty="0">
                <a:latin typeface="Arial" charset="0"/>
              </a:rPr>
              <a:t>ANL/LLNL</a:t>
            </a:r>
          </a:p>
          <a:p>
            <a:pPr algn="ctr" eaLnBrk="0" hangingPunct="0">
              <a:defRPr/>
            </a:pPr>
            <a:r>
              <a:rPr lang="en-US" sz="1000" dirty="0">
                <a:latin typeface="Arial" charset="0"/>
              </a:rPr>
              <a:t>/IBM R&amp;D </a:t>
            </a:r>
          </a:p>
          <a:p>
            <a:pPr algn="ctr" eaLnBrk="0" hangingPunct="0">
              <a:defRPr/>
            </a:pPr>
            <a:r>
              <a:rPr lang="en-US" sz="1000" dirty="0">
                <a:latin typeface="Arial" charset="0"/>
              </a:rPr>
              <a:t>Contract</a:t>
            </a:r>
          </a:p>
        </p:txBody>
      </p:sp>
      <p:cxnSp>
        <p:nvCxnSpPr>
          <p:cNvPr id="48" name="Straight Connector 47"/>
          <p:cNvCxnSpPr/>
          <p:nvPr/>
        </p:nvCxnSpPr>
        <p:spPr bwMode="auto">
          <a:xfrm>
            <a:off x="4886325" y="1916113"/>
            <a:ext cx="3143250" cy="0"/>
          </a:xfrm>
          <a:prstGeom prst="line">
            <a:avLst/>
          </a:prstGeom>
          <a:ln w="177800" cap="rnd"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314" name="TextBox 50"/>
          <p:cNvSpPr txBox="1">
            <a:spLocks noChangeArrowheads="1"/>
          </p:cNvSpPr>
          <p:nvPr/>
        </p:nvSpPr>
        <p:spPr bwMode="auto">
          <a:xfrm>
            <a:off x="5648325" y="1749425"/>
            <a:ext cx="13335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OLCF-4 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1009650" y="2495551"/>
            <a:ext cx="1247775" cy="619124"/>
          </a:xfrm>
          <a:prstGeom prst="ellipse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000" dirty="0">
                <a:latin typeface="Arial" charset="0"/>
              </a:rPr>
              <a:t>   DARPA HPCS </a:t>
            </a:r>
          </a:p>
          <a:p>
            <a:pPr algn="ctr" eaLnBrk="0" hangingPunct="0">
              <a:defRPr/>
            </a:pPr>
            <a:r>
              <a:rPr lang="en-US" sz="1000" dirty="0">
                <a:latin typeface="Arial" charset="0"/>
              </a:rPr>
              <a:t>Program</a:t>
            </a:r>
          </a:p>
        </p:txBody>
      </p:sp>
      <p:cxnSp>
        <p:nvCxnSpPr>
          <p:cNvPr id="32" name="Straight Connector 31"/>
          <p:cNvCxnSpPr/>
          <p:nvPr/>
        </p:nvCxnSpPr>
        <p:spPr bwMode="auto">
          <a:xfrm flipV="1">
            <a:off x="1295400" y="5638800"/>
            <a:ext cx="549275" cy="9525"/>
          </a:xfrm>
          <a:prstGeom prst="line">
            <a:avLst/>
          </a:prstGeom>
          <a:ln w="177800" cap="rnd"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319" name="TextBox 35"/>
          <p:cNvSpPr txBox="1">
            <a:spLocks noChangeArrowheads="1"/>
          </p:cNvSpPr>
          <p:nvPr/>
        </p:nvSpPr>
        <p:spPr bwMode="auto">
          <a:xfrm>
            <a:off x="1190625" y="5505450"/>
            <a:ext cx="800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Cray XT4</a:t>
            </a:r>
          </a:p>
        </p:txBody>
      </p:sp>
      <p:cxnSp>
        <p:nvCxnSpPr>
          <p:cNvPr id="40" name="Straight Connector 39"/>
          <p:cNvCxnSpPr/>
          <p:nvPr/>
        </p:nvCxnSpPr>
        <p:spPr bwMode="auto">
          <a:xfrm flipV="1">
            <a:off x="2590800" y="5257800"/>
            <a:ext cx="1189038" cy="0"/>
          </a:xfrm>
          <a:prstGeom prst="line">
            <a:avLst/>
          </a:prstGeom>
          <a:ln w="177800" cap="rnd">
            <a:solidFill>
              <a:schemeClr val="accent1">
                <a:lumMod val="75000"/>
                <a:alpha val="59000"/>
              </a:schemeClr>
            </a:solidFill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321" name="TextBox 25"/>
          <p:cNvSpPr txBox="1">
            <a:spLocks noChangeArrowheads="1"/>
          </p:cNvSpPr>
          <p:nvPr/>
        </p:nvSpPr>
        <p:spPr bwMode="auto">
          <a:xfrm>
            <a:off x="1581150" y="5143500"/>
            <a:ext cx="188595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>
                <a:solidFill>
                  <a:schemeClr val="bg1"/>
                </a:solidFill>
              </a:rPr>
              <a:t>ALCF / IBM Blue Gene P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 flipV="1">
            <a:off x="3790950" y="3743325"/>
            <a:ext cx="2743200" cy="9525"/>
          </a:xfrm>
          <a:prstGeom prst="line">
            <a:avLst/>
          </a:prstGeom>
          <a:ln w="177800" cap="rnd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 bwMode="auto">
          <a:xfrm flipV="1">
            <a:off x="2771775" y="2790825"/>
            <a:ext cx="2600325" cy="9525"/>
          </a:xfrm>
          <a:prstGeom prst="line">
            <a:avLst/>
          </a:prstGeom>
          <a:ln w="177800" cap="rnd"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3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324" name="TextBox 45"/>
          <p:cNvSpPr txBox="1">
            <a:spLocks noChangeArrowheads="1"/>
          </p:cNvSpPr>
          <p:nvPr/>
        </p:nvSpPr>
        <p:spPr bwMode="auto">
          <a:xfrm>
            <a:off x="3143250" y="2686050"/>
            <a:ext cx="21812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20 PF  OLCF-3 </a:t>
            </a:r>
          </a:p>
        </p:txBody>
      </p:sp>
      <p:cxnSp>
        <p:nvCxnSpPr>
          <p:cNvPr id="50" name="Straight Connector 49"/>
          <p:cNvCxnSpPr/>
          <p:nvPr/>
        </p:nvCxnSpPr>
        <p:spPr bwMode="auto">
          <a:xfrm flipV="1">
            <a:off x="2324100" y="2790825"/>
            <a:ext cx="365125" cy="9525"/>
          </a:xfrm>
          <a:prstGeom prst="line">
            <a:avLst/>
          </a:prstGeom>
          <a:ln w="177800" cap="rnd">
            <a:solidFill>
              <a:schemeClr val="accent6"/>
            </a:solidFill>
            <a:prstDash val="sysDot"/>
            <a:headEnd type="none" w="med" len="med"/>
            <a:tailEnd type="none" w="med" len="med"/>
          </a:ln>
          <a:effectLst>
            <a:outerShdw blurRad="50800" dist="50800" dir="5400000" sx="84000" sy="84000" algn="ctr" rotWithShape="0">
              <a:srgbClr val="000000">
                <a:alpha val="31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326" name="TextBox 52"/>
          <p:cNvSpPr txBox="1">
            <a:spLocks noChangeArrowheads="1"/>
          </p:cNvSpPr>
          <p:nvPr/>
        </p:nvSpPr>
        <p:spPr bwMode="auto">
          <a:xfrm>
            <a:off x="4495800" y="3657600"/>
            <a:ext cx="1409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 7-10 PF NERSC-7 </a:t>
            </a:r>
          </a:p>
        </p:txBody>
      </p:sp>
      <p:cxnSp>
        <p:nvCxnSpPr>
          <p:cNvPr id="54" name="Straight Connector 53"/>
          <p:cNvCxnSpPr/>
          <p:nvPr/>
        </p:nvCxnSpPr>
        <p:spPr bwMode="auto">
          <a:xfrm flipV="1">
            <a:off x="2971800" y="3743325"/>
            <a:ext cx="914400" cy="9525"/>
          </a:xfrm>
          <a:prstGeom prst="line">
            <a:avLst/>
          </a:prstGeom>
          <a:ln w="177800" cap="rnd">
            <a:solidFill>
              <a:srgbClr val="FFC000"/>
            </a:solidFill>
            <a:prstDash val="sysDot"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 bwMode="auto">
          <a:xfrm flipV="1">
            <a:off x="4324350" y="1897063"/>
            <a:ext cx="365125" cy="9525"/>
          </a:xfrm>
          <a:prstGeom prst="line">
            <a:avLst/>
          </a:prstGeom>
          <a:ln w="177800" cap="rnd">
            <a:solidFill>
              <a:schemeClr val="accent6"/>
            </a:solidFill>
            <a:prstDash val="sysDot"/>
            <a:headEnd type="none" w="med" len="med"/>
            <a:tailEnd type="none" w="med" len="med"/>
          </a:ln>
          <a:effectLst>
            <a:outerShdw blurRad="50800" dist="50800" dir="5400000" sx="84000" sy="84000" algn="ctr" rotWithShape="0">
              <a:srgbClr val="000000">
                <a:alpha val="31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 bwMode="auto">
          <a:xfrm flipV="1">
            <a:off x="5629275" y="2543175"/>
            <a:ext cx="2743200" cy="9525"/>
          </a:xfrm>
          <a:prstGeom prst="line">
            <a:avLst/>
          </a:prstGeom>
          <a:ln w="177800" cap="rnd">
            <a:solidFill>
              <a:srgbClr val="FFC000"/>
            </a:solidFill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330" name="TextBox 58"/>
          <p:cNvSpPr txBox="1">
            <a:spLocks noChangeArrowheads="1"/>
          </p:cNvSpPr>
          <p:nvPr/>
        </p:nvSpPr>
        <p:spPr bwMode="auto">
          <a:xfrm>
            <a:off x="6286500" y="2419350"/>
            <a:ext cx="1409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 b="1"/>
              <a:t>50 PF NERSC-8 </a:t>
            </a:r>
          </a:p>
        </p:txBody>
      </p:sp>
      <p:cxnSp>
        <p:nvCxnSpPr>
          <p:cNvPr id="60" name="Straight Connector 59"/>
          <p:cNvCxnSpPr/>
          <p:nvPr/>
        </p:nvCxnSpPr>
        <p:spPr bwMode="auto">
          <a:xfrm flipV="1">
            <a:off x="4810125" y="2543175"/>
            <a:ext cx="914400" cy="9525"/>
          </a:xfrm>
          <a:prstGeom prst="line">
            <a:avLst/>
          </a:prstGeom>
          <a:ln w="177800" cap="rnd">
            <a:solidFill>
              <a:srgbClr val="FFC000"/>
            </a:solidFill>
            <a:prstDash val="sysDot"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000000">
                <a:alpha val="49000"/>
              </a:srgbClr>
            </a:outerShdw>
          </a:effectLst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 bwMode="auto">
          <a:xfrm>
            <a:off x="8323263" y="946150"/>
            <a:ext cx="158750" cy="177800"/>
          </a:xfrm>
          <a:prstGeom prst="ellipse">
            <a:avLst/>
          </a:prstGeom>
          <a:gradFill>
            <a:gsLst>
              <a:gs pos="45000">
                <a:schemeClr val="accent6">
                  <a:lumMod val="75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Advanced Architectures</a:t>
            </a:r>
            <a:endParaRPr lang="en-US" dirty="0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  <a:p>
            <a:r>
              <a:rPr lang="en-US" smtClean="0"/>
              <a:t>What it is:</a:t>
            </a:r>
          </a:p>
          <a:p>
            <a:pPr lvl="1"/>
            <a:r>
              <a:rPr lang="en-US" smtClean="0"/>
              <a:t>New effort to provide early access to DOE researchers of technologies emerging from IBM PERCS effort.</a:t>
            </a:r>
          </a:p>
          <a:p>
            <a:pPr lvl="1"/>
            <a:r>
              <a:rPr lang="en-US" smtClean="0"/>
              <a:t>Enhancement of University of California, Berkeley RAMP effort to provide focused research on flexible simulations of performance of scientific applications on next generation microprocessors.</a:t>
            </a:r>
          </a:p>
          <a:p>
            <a:pPr lvl="1"/>
            <a:r>
              <a:rPr lang="en-US" smtClean="0"/>
              <a:t>Both proposals were in hand and were peer reviewed.</a:t>
            </a:r>
          </a:p>
          <a:p>
            <a:r>
              <a:rPr lang="en-US" smtClean="0"/>
              <a:t>Progress:</a:t>
            </a:r>
          </a:p>
          <a:p>
            <a:pPr lvl="1"/>
            <a:r>
              <a:rPr lang="en-US" smtClean="0"/>
              <a:t>Funding in place at ORNL for IBM PERCS effort</a:t>
            </a:r>
          </a:p>
          <a:p>
            <a:pPr lvl="1"/>
            <a:r>
              <a:rPr lang="en-US" smtClean="0"/>
              <a:t>Grant Paperwork for RAMP effort submitted to Chicago for processing</a:t>
            </a:r>
          </a:p>
          <a:p>
            <a:endParaRPr lang="en-US" smtClean="0"/>
          </a:p>
          <a:p>
            <a:endParaRPr lang="en-US" smtClean="0"/>
          </a:p>
          <a:p>
            <a:pPr lvl="1"/>
            <a:endParaRPr lang="en-US" smtClean="0"/>
          </a:p>
        </p:txBody>
      </p:sp>
      <p:sp>
        <p:nvSpPr>
          <p:cNvPr id="34819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smtClean="0">
              <a:solidFill>
                <a:srgbClr val="26267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Upcoming Activities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ASCAC (Wash, AGU): Aug 24-25</a:t>
            </a:r>
          </a:p>
          <a:p>
            <a:pPr>
              <a:lnSpc>
                <a:spcPct val="90000"/>
              </a:lnSpc>
            </a:pPr>
            <a:r>
              <a:rPr lang="en-US" smtClean="0"/>
              <a:t>NERSC/FES requirements workshop (Wash): Aug 3-4</a:t>
            </a:r>
          </a:p>
          <a:p>
            <a:pPr>
              <a:lnSpc>
                <a:spcPct val="90000"/>
              </a:lnSpc>
            </a:pPr>
            <a:r>
              <a:rPr lang="en-US" smtClean="0"/>
              <a:t>ESnet/BER requirements workshop (Wash): Sep 22-23</a:t>
            </a:r>
          </a:p>
          <a:p>
            <a:pPr>
              <a:lnSpc>
                <a:spcPct val="90000"/>
              </a:lnSpc>
            </a:pPr>
            <a:r>
              <a:rPr lang="en-US" smtClean="0"/>
              <a:t>NERSC/np requirements workshop (Wash): TBD</a:t>
            </a:r>
          </a:p>
          <a:p>
            <a:pPr>
              <a:lnSpc>
                <a:spcPct val="90000"/>
              </a:lnSpc>
            </a:pPr>
            <a:r>
              <a:rPr lang="en-US" smtClean="0"/>
              <a:t>ASCR/HEP USLHCnet Analysis: Sep/Oct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Talk Outline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ASCR Organization</a:t>
            </a:r>
          </a:p>
          <a:p>
            <a:r>
              <a:rPr lang="en-US" smtClean="0"/>
              <a:t>Next-Generation Networks</a:t>
            </a:r>
          </a:p>
          <a:p>
            <a:r>
              <a:rPr lang="en-US" smtClean="0"/>
              <a:t>SBIR/STTR</a:t>
            </a:r>
          </a:p>
          <a:p>
            <a:r>
              <a:rPr lang="en-US" smtClean="0"/>
              <a:t>ASCR ARRA Projects</a:t>
            </a:r>
          </a:p>
          <a:p>
            <a:r>
              <a:rPr lang="en-US" smtClean="0"/>
              <a:t>Upcoming Activities</a:t>
            </a:r>
          </a:p>
          <a:p>
            <a:pPr>
              <a:buFontTx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667000" y="304800"/>
            <a:ext cx="6477000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smtClean="0">
                <a:solidFill>
                  <a:srgbClr val="003300"/>
                </a:solidFill>
              </a:rPr>
              <a:t>ASCR Organization Structure  As of December 2009 </a:t>
            </a:r>
          </a:p>
        </p:txBody>
      </p:sp>
      <p:sp>
        <p:nvSpPr>
          <p:cNvPr id="19458" name="Text Box 25"/>
          <p:cNvSpPr txBox="1">
            <a:spLocks noChangeArrowheads="1"/>
          </p:cNvSpPr>
          <p:nvPr/>
        </p:nvSpPr>
        <p:spPr bwMode="auto">
          <a:xfrm>
            <a:off x="3276600" y="25908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9459" name="Text Box 26"/>
          <p:cNvSpPr txBox="1">
            <a:spLocks noChangeArrowheads="1"/>
          </p:cNvSpPr>
          <p:nvPr/>
        </p:nvSpPr>
        <p:spPr bwMode="auto">
          <a:xfrm>
            <a:off x="3276600" y="2590800"/>
            <a:ext cx="259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099" name="Text Box 27"/>
          <p:cNvSpPr txBox="1">
            <a:spLocks noChangeArrowheads="1"/>
          </p:cNvSpPr>
          <p:nvPr/>
        </p:nvSpPr>
        <p:spPr bwMode="auto">
          <a:xfrm>
            <a:off x="1981200" y="1981200"/>
            <a:ext cx="4876800" cy="1016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Office of Advanced Scientific Computing Research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1600" b="1" dirty="0">
                <a:solidFill>
                  <a:srgbClr val="3333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Associate Director – Michael Strayer</a:t>
            </a:r>
          </a:p>
        </p:txBody>
      </p:sp>
      <p:sp>
        <p:nvSpPr>
          <p:cNvPr id="19461" name="Text Box 28"/>
          <p:cNvSpPr txBox="1">
            <a:spLocks noChangeArrowheads="1"/>
          </p:cNvSpPr>
          <p:nvPr/>
        </p:nvSpPr>
        <p:spPr bwMode="auto">
          <a:xfrm>
            <a:off x="152400" y="4724400"/>
            <a:ext cx="2438400" cy="108585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3300"/>
                </a:solidFill>
              </a:rPr>
              <a:t>Computational Science Research and Partnerships Division (SciDAC)</a:t>
            </a:r>
          </a:p>
        </p:txBody>
      </p:sp>
      <p:sp>
        <p:nvSpPr>
          <p:cNvPr id="19462" name="Rectangle 29"/>
          <p:cNvSpPr>
            <a:spLocks noChangeArrowheads="1"/>
          </p:cNvSpPr>
          <p:nvPr/>
        </p:nvSpPr>
        <p:spPr bwMode="auto">
          <a:xfrm>
            <a:off x="3124200" y="4724400"/>
            <a:ext cx="2667000" cy="838200"/>
          </a:xfrm>
          <a:prstGeom prst="rect">
            <a:avLst/>
          </a:prstGeom>
          <a:noFill/>
          <a:ln w="158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Text Box 30"/>
          <p:cNvSpPr txBox="1">
            <a:spLocks noChangeArrowheads="1"/>
          </p:cNvSpPr>
          <p:nvPr/>
        </p:nvSpPr>
        <p:spPr bwMode="auto">
          <a:xfrm>
            <a:off x="3276600" y="4953000"/>
            <a:ext cx="22637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600" b="1">
                <a:solidFill>
                  <a:srgbClr val="003300"/>
                </a:solidFill>
              </a:rPr>
              <a:t>Facilities Division</a:t>
            </a:r>
          </a:p>
        </p:txBody>
      </p:sp>
      <p:sp>
        <p:nvSpPr>
          <p:cNvPr id="19464" name="Line 31"/>
          <p:cNvSpPr>
            <a:spLocks noChangeShapeType="1"/>
          </p:cNvSpPr>
          <p:nvPr/>
        </p:nvSpPr>
        <p:spPr bwMode="auto">
          <a:xfrm flipV="1">
            <a:off x="4419600" y="45720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5" name="Line 32"/>
          <p:cNvSpPr>
            <a:spLocks noChangeShapeType="1"/>
          </p:cNvSpPr>
          <p:nvPr/>
        </p:nvSpPr>
        <p:spPr bwMode="auto">
          <a:xfrm>
            <a:off x="1295400" y="4648200"/>
            <a:ext cx="6019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6" name="Line 33"/>
          <p:cNvSpPr>
            <a:spLocks noChangeShapeType="1"/>
          </p:cNvSpPr>
          <p:nvPr/>
        </p:nvSpPr>
        <p:spPr bwMode="auto">
          <a:xfrm>
            <a:off x="1295400" y="4648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7" name="Line 34"/>
          <p:cNvSpPr>
            <a:spLocks noChangeShapeType="1"/>
          </p:cNvSpPr>
          <p:nvPr/>
        </p:nvSpPr>
        <p:spPr bwMode="auto">
          <a:xfrm>
            <a:off x="7315200" y="46482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9468" name="Group 35"/>
          <p:cNvGrpSpPr>
            <a:grpSpLocks/>
          </p:cNvGrpSpPr>
          <p:nvPr/>
        </p:nvGrpSpPr>
        <p:grpSpPr bwMode="auto">
          <a:xfrm>
            <a:off x="5943600" y="4724400"/>
            <a:ext cx="2895600" cy="914400"/>
            <a:chOff x="3744" y="2976"/>
            <a:chExt cx="1824" cy="576"/>
          </a:xfrm>
        </p:grpSpPr>
        <p:sp>
          <p:nvSpPr>
            <p:cNvPr id="19478" name="Rectangle 36"/>
            <p:cNvSpPr>
              <a:spLocks noChangeArrowheads="1"/>
            </p:cNvSpPr>
            <p:nvPr/>
          </p:nvSpPr>
          <p:spPr bwMode="auto">
            <a:xfrm>
              <a:off x="3840" y="2976"/>
              <a:ext cx="1680" cy="576"/>
            </a:xfrm>
            <a:prstGeom prst="rect">
              <a:avLst/>
            </a:prstGeom>
            <a:noFill/>
            <a:ln w="158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79" name="Text Box 37"/>
            <p:cNvSpPr txBox="1">
              <a:spLocks noChangeArrowheads="1"/>
            </p:cNvSpPr>
            <p:nvPr/>
          </p:nvSpPr>
          <p:spPr bwMode="auto">
            <a:xfrm>
              <a:off x="3888" y="3024"/>
              <a:ext cx="153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 b="1">
                  <a:solidFill>
                    <a:srgbClr val="003300"/>
                  </a:solidFill>
                </a:rPr>
                <a:t>Small Business Research Division</a:t>
              </a:r>
            </a:p>
          </p:txBody>
        </p:sp>
        <p:sp>
          <p:nvSpPr>
            <p:cNvPr id="19480" name="Rectangle 38"/>
            <p:cNvSpPr>
              <a:spLocks noChangeArrowheads="1"/>
            </p:cNvSpPr>
            <p:nvPr/>
          </p:nvSpPr>
          <p:spPr bwMode="auto">
            <a:xfrm>
              <a:off x="3744" y="3312"/>
              <a:ext cx="1824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200" b="1">
                  <a:solidFill>
                    <a:srgbClr val="3333CC"/>
                  </a:solidFill>
                </a:rPr>
                <a:t>Program Manager – Vacant</a:t>
              </a:r>
              <a:endParaRPr lang="en-US" sz="1200" b="1"/>
            </a:p>
          </p:txBody>
        </p:sp>
      </p:grpSp>
      <p:sp>
        <p:nvSpPr>
          <p:cNvPr id="19469" name="Text Box 40"/>
          <p:cNvSpPr txBox="1">
            <a:spLocks noChangeArrowheads="1"/>
          </p:cNvSpPr>
          <p:nvPr/>
        </p:nvSpPr>
        <p:spPr bwMode="auto">
          <a:xfrm>
            <a:off x="1905000" y="6248400"/>
            <a:ext cx="2286000" cy="3048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Continued on next page</a:t>
            </a:r>
          </a:p>
        </p:txBody>
      </p:sp>
      <p:sp>
        <p:nvSpPr>
          <p:cNvPr id="19470" name="Line 47"/>
          <p:cNvSpPr>
            <a:spLocks noChangeShapeType="1"/>
          </p:cNvSpPr>
          <p:nvPr/>
        </p:nvSpPr>
        <p:spPr bwMode="auto">
          <a:xfrm>
            <a:off x="4419600" y="4572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71" name="Line 48"/>
          <p:cNvSpPr>
            <a:spLocks noChangeShapeType="1"/>
          </p:cNvSpPr>
          <p:nvPr/>
        </p:nvSpPr>
        <p:spPr bwMode="auto">
          <a:xfrm>
            <a:off x="1447800" y="57912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72" name="Text Box 69"/>
          <p:cNvSpPr txBox="1">
            <a:spLocks noChangeArrowheads="1"/>
          </p:cNvSpPr>
          <p:nvPr/>
        </p:nvSpPr>
        <p:spPr bwMode="auto">
          <a:xfrm>
            <a:off x="3032125" y="3846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9473" name="Rectangle 32"/>
          <p:cNvSpPr>
            <a:spLocks noChangeArrowheads="1"/>
          </p:cNvSpPr>
          <p:nvPr/>
        </p:nvSpPr>
        <p:spPr bwMode="auto">
          <a:xfrm>
            <a:off x="1981200" y="2971800"/>
            <a:ext cx="4876800" cy="137953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25000"/>
              </a:spcBef>
            </a:pPr>
            <a:r>
              <a:rPr lang="en-US" sz="1100" b="1">
                <a:solidFill>
                  <a:srgbClr val="3333CC"/>
                </a:solidFill>
                <a:latin typeface="Calibri" pitchFamily="34" charset="0"/>
              </a:rPr>
              <a:t>Administrative Specialist – </a:t>
            </a:r>
            <a:r>
              <a:rPr lang="en-US" sz="1100">
                <a:latin typeface="Calibri" pitchFamily="34" charset="0"/>
              </a:rPr>
              <a:t>Melea Baker</a:t>
            </a:r>
          </a:p>
          <a:p>
            <a:pPr algn="ctr">
              <a:spcBef>
                <a:spcPct val="10000"/>
              </a:spcBef>
            </a:pPr>
            <a:r>
              <a:rPr lang="en-US" sz="1100" b="1">
                <a:solidFill>
                  <a:srgbClr val="3333CC"/>
                </a:solidFill>
                <a:latin typeface="Calibri" pitchFamily="34" charset="0"/>
              </a:rPr>
              <a:t>Senior Advisor – </a:t>
            </a:r>
            <a:r>
              <a:rPr lang="en-US" sz="1100">
                <a:latin typeface="Calibri" pitchFamily="34" charset="0"/>
              </a:rPr>
              <a:t>Walt Polansky</a:t>
            </a:r>
          </a:p>
          <a:p>
            <a:pPr algn="ctr">
              <a:spcBef>
                <a:spcPct val="10000"/>
              </a:spcBef>
            </a:pPr>
            <a:r>
              <a:rPr lang="en-US" sz="1100" b="1">
                <a:solidFill>
                  <a:srgbClr val="3333FF"/>
                </a:solidFill>
                <a:latin typeface="Calibri" pitchFamily="34" charset="0"/>
              </a:rPr>
              <a:t>Advisor</a:t>
            </a:r>
            <a:r>
              <a:rPr lang="en-US" sz="1100" b="1">
                <a:latin typeface="Calibri" pitchFamily="34" charset="0"/>
              </a:rPr>
              <a:t> – </a:t>
            </a:r>
            <a:r>
              <a:rPr lang="en-US" sz="1100">
                <a:latin typeface="Calibri" pitchFamily="34" charset="0"/>
              </a:rPr>
              <a:t>Barbara Helland</a:t>
            </a:r>
          </a:p>
          <a:p>
            <a:pPr algn="ctr">
              <a:spcBef>
                <a:spcPct val="10000"/>
              </a:spcBef>
            </a:pPr>
            <a:r>
              <a:rPr lang="en-US" sz="1100" b="1">
                <a:solidFill>
                  <a:srgbClr val="3333CC"/>
                </a:solidFill>
                <a:latin typeface="Calibri" pitchFamily="34" charset="0"/>
              </a:rPr>
              <a:t>Financial Analyst – </a:t>
            </a:r>
            <a:r>
              <a:rPr lang="en-US" sz="1100">
                <a:latin typeface="Calibri" pitchFamily="34" charset="0"/>
              </a:rPr>
              <a:t>Julie Scott</a:t>
            </a:r>
          </a:p>
          <a:p>
            <a:pPr algn="ctr">
              <a:spcBef>
                <a:spcPct val="10000"/>
              </a:spcBef>
            </a:pPr>
            <a:r>
              <a:rPr lang="en-US" sz="1100" b="1">
                <a:solidFill>
                  <a:srgbClr val="3333CC"/>
                </a:solidFill>
                <a:latin typeface="Calibri" pitchFamily="34" charset="0"/>
              </a:rPr>
              <a:t>Program Analyst – </a:t>
            </a:r>
            <a:r>
              <a:rPr lang="en-US" sz="1100">
                <a:latin typeface="Calibri" pitchFamily="34" charset="0"/>
              </a:rPr>
              <a:t>Lori Jernigan</a:t>
            </a:r>
            <a:endParaRPr lang="en-US" sz="1100" b="1">
              <a:solidFill>
                <a:srgbClr val="3333CC"/>
              </a:solidFill>
              <a:latin typeface="Calibri" pitchFamily="34" charset="0"/>
            </a:endParaRPr>
          </a:p>
          <a:p>
            <a:pPr algn="ctr">
              <a:spcBef>
                <a:spcPct val="10000"/>
              </a:spcBef>
            </a:pPr>
            <a:r>
              <a:rPr lang="en-US" sz="1100" b="1">
                <a:solidFill>
                  <a:srgbClr val="3333CC"/>
                </a:solidFill>
                <a:latin typeface="Calibri" pitchFamily="34" charset="0"/>
              </a:rPr>
              <a:t>ASCAC Administrative Support – </a:t>
            </a:r>
            <a:r>
              <a:rPr lang="en-US" sz="1100">
                <a:latin typeface="Calibri" pitchFamily="34" charset="0"/>
              </a:rPr>
              <a:t>Vacant</a:t>
            </a:r>
          </a:p>
          <a:p>
            <a:pPr algn="ctr">
              <a:spcBef>
                <a:spcPct val="10000"/>
              </a:spcBef>
            </a:pPr>
            <a:r>
              <a:rPr lang="en-US" sz="1100" b="1">
                <a:solidFill>
                  <a:srgbClr val="3333FF"/>
                </a:solidFill>
                <a:latin typeface="Calibri" pitchFamily="34" charset="0"/>
              </a:rPr>
              <a:t> </a:t>
            </a:r>
            <a:endParaRPr lang="en-US" sz="1100" b="1">
              <a:latin typeface="Calibri" pitchFamily="34" charset="0"/>
            </a:endParaRPr>
          </a:p>
        </p:txBody>
      </p:sp>
      <p:sp>
        <p:nvSpPr>
          <p:cNvPr id="19474" name="TextBox 39"/>
          <p:cNvSpPr txBox="1">
            <a:spLocks noChangeArrowheads="1"/>
          </p:cNvSpPr>
          <p:nvPr/>
        </p:nvSpPr>
        <p:spPr bwMode="auto">
          <a:xfrm>
            <a:off x="6096000" y="5715000"/>
            <a:ext cx="2667000" cy="93821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1">
                <a:solidFill>
                  <a:srgbClr val="3333FF"/>
                </a:solidFill>
                <a:latin typeface="Calibri" pitchFamily="34" charset="0"/>
              </a:rPr>
              <a:t>Program Analysis </a:t>
            </a:r>
            <a:r>
              <a:rPr lang="en-US" sz="1100">
                <a:latin typeface="Calibri" pitchFamily="34" charset="0"/>
              </a:rPr>
              <a:t>– Carl Hebron</a:t>
            </a:r>
          </a:p>
          <a:p>
            <a:pPr algn="ctr"/>
            <a:r>
              <a:rPr lang="en-US" sz="1100" b="1">
                <a:solidFill>
                  <a:srgbClr val="3333FF"/>
                </a:solidFill>
                <a:latin typeface="Calibri" pitchFamily="34" charset="0"/>
              </a:rPr>
              <a:t>Management Analyst </a:t>
            </a:r>
            <a:r>
              <a:rPr lang="en-US" sz="1100">
                <a:latin typeface="Calibri" pitchFamily="34" charset="0"/>
              </a:rPr>
              <a:t>– Chris 0’Gwin</a:t>
            </a:r>
          </a:p>
          <a:p>
            <a:pPr algn="ctr"/>
            <a:r>
              <a:rPr lang="en-US" sz="1100" b="1">
                <a:solidFill>
                  <a:srgbClr val="3333FF"/>
                </a:solidFill>
                <a:latin typeface="Calibri" pitchFamily="34" charset="0"/>
              </a:rPr>
              <a:t>Physical Scientist </a:t>
            </a:r>
            <a:r>
              <a:rPr lang="en-US" sz="1100">
                <a:latin typeface="Calibri" pitchFamily="34" charset="0"/>
              </a:rPr>
              <a:t>– Dave Goodwin (on detail from Facilities Division)</a:t>
            </a:r>
          </a:p>
          <a:p>
            <a:pPr algn="ctr"/>
            <a:r>
              <a:rPr lang="en-US" sz="1100" b="1">
                <a:solidFill>
                  <a:srgbClr val="3333FF"/>
                </a:solidFill>
                <a:latin typeface="Calibri" pitchFamily="34" charset="0"/>
              </a:rPr>
              <a:t>Administrative Assistant </a:t>
            </a:r>
            <a:r>
              <a:rPr lang="en-US" sz="1100">
                <a:latin typeface="Calibri" pitchFamily="34" charset="0"/>
              </a:rPr>
              <a:t>– Jackie Stone</a:t>
            </a:r>
          </a:p>
        </p:txBody>
      </p:sp>
      <p:cxnSp>
        <p:nvCxnSpPr>
          <p:cNvPr id="42" name="Straight Connector 41"/>
          <p:cNvCxnSpPr>
            <a:stCxn id="19478" idx="2"/>
            <a:endCxn id="19474" idx="0"/>
          </p:cNvCxnSpPr>
          <p:nvPr/>
        </p:nvCxnSpPr>
        <p:spPr>
          <a:xfrm rot="5400000">
            <a:off x="7391400" y="5676900"/>
            <a:ext cx="76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3099" idx="2"/>
            <a:endCxn id="19473" idx="0"/>
          </p:cNvCxnSpPr>
          <p:nvPr/>
        </p:nvCxnSpPr>
        <p:spPr>
          <a:xfrm rot="5400000" flipH="1">
            <a:off x="4406900" y="2984500"/>
            <a:ext cx="2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477" name="Line 48"/>
          <p:cNvSpPr>
            <a:spLocks noChangeShapeType="1"/>
          </p:cNvSpPr>
          <p:nvPr/>
        </p:nvSpPr>
        <p:spPr bwMode="auto">
          <a:xfrm>
            <a:off x="4419600" y="5562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16"/>
          <p:cNvSpPr txBox="1">
            <a:spLocks noChangeArrowheads="1"/>
          </p:cNvSpPr>
          <p:nvPr/>
        </p:nvSpPr>
        <p:spPr bwMode="auto">
          <a:xfrm>
            <a:off x="1066800" y="533400"/>
            <a:ext cx="3505200" cy="11382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3300"/>
                </a:solidFill>
              </a:rPr>
              <a:t>Computational Science Research and Partnerships (SciDAC) Division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200" b="1">
                <a:solidFill>
                  <a:srgbClr val="3333CC"/>
                </a:solidFill>
              </a:rPr>
              <a:t>Director – </a:t>
            </a:r>
            <a:r>
              <a:rPr lang="en-US" sz="1200" b="1"/>
              <a:t>Vacant</a:t>
            </a:r>
            <a:endParaRPr lang="en-US" sz="1100" b="1" i="1"/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000" b="1">
                <a:solidFill>
                  <a:srgbClr val="3333CC"/>
                </a:solidFill>
              </a:rPr>
              <a:t>Program Support Specialist –</a:t>
            </a:r>
            <a:r>
              <a:rPr lang="en-US" sz="1000" b="1"/>
              <a:t> Vacant 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</a:pPr>
            <a:r>
              <a:rPr lang="en-US" sz="1000" b="1">
                <a:solidFill>
                  <a:srgbClr val="3333CC"/>
                </a:solidFill>
              </a:rPr>
              <a:t>Program Support Assistant - </a:t>
            </a:r>
            <a:r>
              <a:rPr lang="en-US" sz="1000" b="1"/>
              <a:t>Teresa Beachley</a:t>
            </a:r>
          </a:p>
        </p:txBody>
      </p:sp>
      <p:sp>
        <p:nvSpPr>
          <p:cNvPr id="20482" name="Rectangle 17"/>
          <p:cNvSpPr>
            <a:spLocks noChangeArrowheads="1"/>
          </p:cNvSpPr>
          <p:nvPr/>
        </p:nvSpPr>
        <p:spPr bwMode="auto">
          <a:xfrm>
            <a:off x="5181600" y="457200"/>
            <a:ext cx="3505200" cy="1295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83" name="Text Box 18"/>
          <p:cNvSpPr txBox="1">
            <a:spLocks noChangeArrowheads="1"/>
          </p:cNvSpPr>
          <p:nvPr/>
        </p:nvSpPr>
        <p:spPr bwMode="auto">
          <a:xfrm>
            <a:off x="5181600" y="457200"/>
            <a:ext cx="3505200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003300"/>
                </a:solidFill>
              </a:rPr>
              <a:t>Facilities Division</a:t>
            </a:r>
          </a:p>
          <a:p>
            <a:pPr algn="ctr">
              <a:spcBef>
                <a:spcPct val="85000"/>
              </a:spcBef>
            </a:pPr>
            <a:r>
              <a:rPr lang="en-US" sz="1200" b="1">
                <a:solidFill>
                  <a:srgbClr val="3333CC"/>
                </a:solidFill>
              </a:rPr>
              <a:t>Director – </a:t>
            </a:r>
            <a:r>
              <a:rPr lang="en-US" sz="1200" b="1"/>
              <a:t>Vacant</a:t>
            </a:r>
            <a:endParaRPr lang="en-US" sz="1100" b="1" i="1"/>
          </a:p>
          <a:p>
            <a:pPr algn="ctr">
              <a:spcBef>
                <a:spcPct val="20000"/>
              </a:spcBef>
            </a:pPr>
            <a:r>
              <a:rPr lang="en-US" sz="1000" b="1">
                <a:solidFill>
                  <a:srgbClr val="3333CC"/>
                </a:solidFill>
              </a:rPr>
              <a:t>Senior Advisor – </a:t>
            </a:r>
            <a:r>
              <a:rPr lang="en-US" sz="1000" b="1"/>
              <a:t>Dan Hitchcock</a:t>
            </a:r>
            <a:endParaRPr lang="en-US" sz="1000" b="1">
              <a:solidFill>
                <a:srgbClr val="3333CC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1000" b="1">
                <a:solidFill>
                  <a:srgbClr val="3333CC"/>
                </a:solidFill>
              </a:rPr>
              <a:t>Program Support Specialist – </a:t>
            </a:r>
            <a:r>
              <a:rPr lang="en-US" sz="1000" b="1"/>
              <a:t>Sally McPherson</a:t>
            </a:r>
          </a:p>
          <a:p>
            <a:pPr algn="ctr">
              <a:spcBef>
                <a:spcPct val="20000"/>
              </a:spcBef>
            </a:pPr>
            <a:endParaRPr lang="en-US" sz="1200" b="1"/>
          </a:p>
        </p:txBody>
      </p:sp>
      <p:sp>
        <p:nvSpPr>
          <p:cNvPr id="20484" name="Line 48"/>
          <p:cNvSpPr>
            <a:spLocks noChangeShapeType="1"/>
          </p:cNvSpPr>
          <p:nvPr/>
        </p:nvSpPr>
        <p:spPr bwMode="auto">
          <a:xfrm>
            <a:off x="914400" y="1981200"/>
            <a:ext cx="419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5" name="Line 49"/>
          <p:cNvSpPr>
            <a:spLocks noChangeShapeType="1"/>
          </p:cNvSpPr>
          <p:nvPr/>
        </p:nvSpPr>
        <p:spPr bwMode="auto">
          <a:xfrm>
            <a:off x="27432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86" name="Group 50"/>
          <p:cNvGrpSpPr>
            <a:grpSpLocks/>
          </p:cNvGrpSpPr>
          <p:nvPr/>
        </p:nvGrpSpPr>
        <p:grpSpPr bwMode="auto">
          <a:xfrm>
            <a:off x="5943600" y="2209800"/>
            <a:ext cx="1143000" cy="609600"/>
            <a:chOff x="2976" y="1488"/>
            <a:chExt cx="624" cy="384"/>
          </a:xfrm>
        </p:grpSpPr>
        <p:sp>
          <p:nvSpPr>
            <p:cNvPr id="20590" name="Rectangle 51"/>
            <p:cNvSpPr>
              <a:spLocks noChangeArrowheads="1"/>
            </p:cNvSpPr>
            <p:nvPr/>
          </p:nvSpPr>
          <p:spPr bwMode="auto">
            <a:xfrm>
              <a:off x="2976" y="1488"/>
              <a:ext cx="62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1" name="Text Box 52"/>
            <p:cNvSpPr txBox="1">
              <a:spLocks noChangeArrowheads="1"/>
            </p:cNvSpPr>
            <p:nvPr/>
          </p:nvSpPr>
          <p:spPr bwMode="auto">
            <a:xfrm>
              <a:off x="3072" y="1584"/>
              <a:ext cx="48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003300"/>
                  </a:solidFill>
                </a:rPr>
                <a:t>Facilities</a:t>
              </a:r>
            </a:p>
          </p:txBody>
        </p:sp>
      </p:grpSp>
      <p:grpSp>
        <p:nvGrpSpPr>
          <p:cNvPr id="20487" name="Group 53"/>
          <p:cNvGrpSpPr>
            <a:grpSpLocks/>
          </p:cNvGrpSpPr>
          <p:nvPr/>
        </p:nvGrpSpPr>
        <p:grpSpPr bwMode="auto">
          <a:xfrm>
            <a:off x="7353300" y="2209800"/>
            <a:ext cx="1219200" cy="609600"/>
            <a:chOff x="3792" y="1488"/>
            <a:chExt cx="624" cy="384"/>
          </a:xfrm>
        </p:grpSpPr>
        <p:sp>
          <p:nvSpPr>
            <p:cNvPr id="20588" name="Rectangle 54"/>
            <p:cNvSpPr>
              <a:spLocks noChangeArrowheads="1"/>
            </p:cNvSpPr>
            <p:nvPr/>
          </p:nvSpPr>
          <p:spPr bwMode="auto">
            <a:xfrm>
              <a:off x="3792" y="1488"/>
              <a:ext cx="62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9" name="Text Box 55"/>
            <p:cNvSpPr txBox="1">
              <a:spLocks noChangeArrowheads="1"/>
            </p:cNvSpPr>
            <p:nvPr/>
          </p:nvSpPr>
          <p:spPr bwMode="auto">
            <a:xfrm>
              <a:off x="3792" y="1584"/>
              <a:ext cx="57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003300"/>
                  </a:solidFill>
                </a:rPr>
                <a:t>     Operations</a:t>
              </a:r>
            </a:p>
          </p:txBody>
        </p:sp>
      </p:grpSp>
      <p:sp>
        <p:nvSpPr>
          <p:cNvPr id="20488" name="Line 71"/>
          <p:cNvSpPr>
            <a:spLocks noChangeShapeType="1"/>
          </p:cNvSpPr>
          <p:nvPr/>
        </p:nvSpPr>
        <p:spPr bwMode="auto">
          <a:xfrm>
            <a:off x="6477000" y="2057400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9" name="Line 72"/>
          <p:cNvSpPr>
            <a:spLocks noChangeShapeType="1"/>
          </p:cNvSpPr>
          <p:nvPr/>
        </p:nvSpPr>
        <p:spPr bwMode="auto">
          <a:xfrm>
            <a:off x="647700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0" name="Line 73"/>
          <p:cNvSpPr>
            <a:spLocks noChangeShapeType="1"/>
          </p:cNvSpPr>
          <p:nvPr/>
        </p:nvSpPr>
        <p:spPr bwMode="auto">
          <a:xfrm>
            <a:off x="7924800" y="2057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491" name="Group 74"/>
          <p:cNvGrpSpPr>
            <a:grpSpLocks/>
          </p:cNvGrpSpPr>
          <p:nvPr/>
        </p:nvGrpSpPr>
        <p:grpSpPr bwMode="auto">
          <a:xfrm>
            <a:off x="1905000" y="2209800"/>
            <a:ext cx="990600" cy="609600"/>
            <a:chOff x="816" y="1584"/>
            <a:chExt cx="624" cy="384"/>
          </a:xfrm>
        </p:grpSpPr>
        <p:sp>
          <p:nvSpPr>
            <p:cNvPr id="20586" name="Text Box 75"/>
            <p:cNvSpPr txBox="1">
              <a:spLocks noChangeArrowheads="1"/>
            </p:cNvSpPr>
            <p:nvPr/>
          </p:nvSpPr>
          <p:spPr bwMode="auto">
            <a:xfrm>
              <a:off x="864" y="1632"/>
              <a:ext cx="5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003300"/>
                  </a:solidFill>
                </a:rPr>
                <a:t>Computer Science</a:t>
              </a:r>
            </a:p>
          </p:txBody>
        </p:sp>
        <p:sp>
          <p:nvSpPr>
            <p:cNvPr id="20587" name="Rectangle 76"/>
            <p:cNvSpPr>
              <a:spLocks noChangeArrowheads="1"/>
            </p:cNvSpPr>
            <p:nvPr/>
          </p:nvSpPr>
          <p:spPr bwMode="auto">
            <a:xfrm>
              <a:off x="816" y="1584"/>
              <a:ext cx="62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2" name="Group 77"/>
          <p:cNvGrpSpPr>
            <a:grpSpLocks/>
          </p:cNvGrpSpPr>
          <p:nvPr/>
        </p:nvGrpSpPr>
        <p:grpSpPr bwMode="auto">
          <a:xfrm>
            <a:off x="4495800" y="2209800"/>
            <a:ext cx="1371600" cy="609600"/>
            <a:chOff x="1488" y="1584"/>
            <a:chExt cx="672" cy="384"/>
          </a:xfrm>
        </p:grpSpPr>
        <p:sp>
          <p:nvSpPr>
            <p:cNvPr id="20584" name="Text Box 78"/>
            <p:cNvSpPr txBox="1">
              <a:spLocks noChangeArrowheads="1"/>
            </p:cNvSpPr>
            <p:nvPr/>
          </p:nvSpPr>
          <p:spPr bwMode="auto">
            <a:xfrm>
              <a:off x="1488" y="1584"/>
              <a:ext cx="672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003300"/>
                  </a:solidFill>
                </a:rPr>
                <a:t>Distributed Network Environment   </a:t>
              </a:r>
            </a:p>
          </p:txBody>
        </p:sp>
        <p:sp>
          <p:nvSpPr>
            <p:cNvPr id="20585" name="Rectangle 79"/>
            <p:cNvSpPr>
              <a:spLocks noChangeArrowheads="1"/>
            </p:cNvSpPr>
            <p:nvPr/>
          </p:nvSpPr>
          <p:spPr bwMode="auto">
            <a:xfrm>
              <a:off x="1488" y="1584"/>
              <a:ext cx="62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493" name="Group 80"/>
          <p:cNvGrpSpPr>
            <a:grpSpLocks/>
          </p:cNvGrpSpPr>
          <p:nvPr/>
        </p:nvGrpSpPr>
        <p:grpSpPr bwMode="auto">
          <a:xfrm>
            <a:off x="457200" y="2209800"/>
            <a:ext cx="1066800" cy="609600"/>
            <a:chOff x="144" y="1584"/>
            <a:chExt cx="624" cy="384"/>
          </a:xfrm>
        </p:grpSpPr>
        <p:sp>
          <p:nvSpPr>
            <p:cNvPr id="20582" name="Rectangle 81"/>
            <p:cNvSpPr>
              <a:spLocks noChangeArrowheads="1"/>
            </p:cNvSpPr>
            <p:nvPr/>
          </p:nvSpPr>
          <p:spPr bwMode="auto">
            <a:xfrm>
              <a:off x="144" y="1584"/>
              <a:ext cx="62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3" name="Text Box 82"/>
            <p:cNvSpPr txBox="1">
              <a:spLocks noChangeArrowheads="1"/>
            </p:cNvSpPr>
            <p:nvPr/>
          </p:nvSpPr>
          <p:spPr bwMode="auto">
            <a:xfrm>
              <a:off x="144" y="1632"/>
              <a:ext cx="57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000" b="1">
                  <a:solidFill>
                    <a:srgbClr val="003300"/>
                  </a:solidFill>
                </a:rPr>
                <a:t>Applied Mathematics</a:t>
              </a:r>
            </a:p>
          </p:txBody>
        </p:sp>
      </p:grpSp>
      <p:grpSp>
        <p:nvGrpSpPr>
          <p:cNvPr id="20494" name="Group 83"/>
          <p:cNvGrpSpPr>
            <a:grpSpLocks/>
          </p:cNvGrpSpPr>
          <p:nvPr/>
        </p:nvGrpSpPr>
        <p:grpSpPr bwMode="auto">
          <a:xfrm>
            <a:off x="3276600" y="2209800"/>
            <a:ext cx="1054100" cy="609600"/>
            <a:chOff x="2200" y="1584"/>
            <a:chExt cx="632" cy="384"/>
          </a:xfrm>
        </p:grpSpPr>
        <p:sp>
          <p:nvSpPr>
            <p:cNvPr id="20580" name="Rectangle 84"/>
            <p:cNvSpPr>
              <a:spLocks noChangeArrowheads="1"/>
            </p:cNvSpPr>
            <p:nvPr/>
          </p:nvSpPr>
          <p:spPr bwMode="auto">
            <a:xfrm>
              <a:off x="2208" y="1584"/>
              <a:ext cx="624" cy="3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1" name="Text Box 85"/>
            <p:cNvSpPr txBox="1">
              <a:spLocks noChangeArrowheads="1"/>
            </p:cNvSpPr>
            <p:nvPr/>
          </p:nvSpPr>
          <p:spPr bwMode="auto">
            <a:xfrm>
              <a:off x="2200" y="1680"/>
              <a:ext cx="62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rgbClr val="003300"/>
                  </a:solidFill>
                </a:rPr>
                <a:t>Partnerships</a:t>
              </a:r>
            </a:p>
          </p:txBody>
        </p:sp>
      </p:grpSp>
      <p:sp>
        <p:nvSpPr>
          <p:cNvPr id="20495" name="Line 89"/>
          <p:cNvSpPr>
            <a:spLocks noChangeShapeType="1"/>
          </p:cNvSpPr>
          <p:nvPr/>
        </p:nvSpPr>
        <p:spPr bwMode="auto">
          <a:xfrm>
            <a:off x="7162800" y="1752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6" name="Line 101"/>
          <p:cNvSpPr>
            <a:spLocks noChangeShapeType="1"/>
          </p:cNvSpPr>
          <p:nvPr/>
        </p:nvSpPr>
        <p:spPr bwMode="auto">
          <a:xfrm>
            <a:off x="914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7" name="Line 109"/>
          <p:cNvSpPr>
            <a:spLocks noChangeShapeType="1"/>
          </p:cNvSpPr>
          <p:nvPr/>
        </p:nvSpPr>
        <p:spPr bwMode="auto">
          <a:xfrm>
            <a:off x="51054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8" name="Line 110"/>
          <p:cNvSpPr>
            <a:spLocks noChangeShapeType="1"/>
          </p:cNvSpPr>
          <p:nvPr/>
        </p:nvSpPr>
        <p:spPr bwMode="auto">
          <a:xfrm>
            <a:off x="38100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99" name="Line 111"/>
          <p:cNvSpPr>
            <a:spLocks noChangeShapeType="1"/>
          </p:cNvSpPr>
          <p:nvPr/>
        </p:nvSpPr>
        <p:spPr bwMode="auto">
          <a:xfrm>
            <a:off x="2400300" y="1981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00" name="Text Box 165"/>
          <p:cNvSpPr txBox="1">
            <a:spLocks noChangeArrowheads="1"/>
          </p:cNvSpPr>
          <p:nvPr/>
        </p:nvSpPr>
        <p:spPr bwMode="auto">
          <a:xfrm>
            <a:off x="5334000" y="152400"/>
            <a:ext cx="2127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800"/>
              <a:t>.</a:t>
            </a:r>
          </a:p>
        </p:txBody>
      </p:sp>
      <p:sp>
        <p:nvSpPr>
          <p:cNvPr id="20501" name="Text Box 198"/>
          <p:cNvSpPr txBox="1">
            <a:spLocks noChangeArrowheads="1"/>
          </p:cNvSpPr>
          <p:nvPr/>
        </p:nvSpPr>
        <p:spPr bwMode="auto">
          <a:xfrm>
            <a:off x="381000" y="2971800"/>
            <a:ext cx="12192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Mathematician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(Base)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Alexandra Landsberg</a:t>
            </a:r>
          </a:p>
        </p:txBody>
      </p:sp>
      <p:sp>
        <p:nvSpPr>
          <p:cNvPr id="20502" name="Text Box 199"/>
          <p:cNvSpPr txBox="1">
            <a:spLocks noChangeArrowheads="1"/>
          </p:cNvSpPr>
          <p:nvPr/>
        </p:nvSpPr>
        <p:spPr bwMode="auto">
          <a:xfrm>
            <a:off x="381000" y="3552825"/>
            <a:ext cx="12192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Mathematician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(Multi-Scale)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Karen Pao</a:t>
            </a:r>
          </a:p>
        </p:txBody>
      </p:sp>
      <p:sp>
        <p:nvSpPr>
          <p:cNvPr id="20503" name="Text Box 200"/>
          <p:cNvSpPr txBox="1">
            <a:spLocks noChangeArrowheads="1"/>
          </p:cNvSpPr>
          <p:nvPr/>
        </p:nvSpPr>
        <p:spPr bwMode="auto">
          <a:xfrm>
            <a:off x="381000" y="4775200"/>
            <a:ext cx="1219200" cy="53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Mathematician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(SciDAC)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i="1"/>
              <a:t> </a:t>
            </a:r>
          </a:p>
        </p:txBody>
      </p:sp>
      <p:sp>
        <p:nvSpPr>
          <p:cNvPr id="20504" name="Text Box 201"/>
          <p:cNvSpPr txBox="1">
            <a:spLocks noChangeArrowheads="1"/>
          </p:cNvSpPr>
          <p:nvPr/>
        </p:nvSpPr>
        <p:spPr bwMode="auto">
          <a:xfrm>
            <a:off x="1828800" y="2971800"/>
            <a:ext cx="1143000" cy="419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Sr. Tech Mgr for CS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r>
              <a:rPr lang="en-US" sz="800"/>
              <a:t>Vacant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</a:pPr>
            <a:endParaRPr lang="en-US" sz="800" i="1"/>
          </a:p>
        </p:txBody>
      </p:sp>
      <p:sp>
        <p:nvSpPr>
          <p:cNvPr id="20505" name="Text Box 202"/>
          <p:cNvSpPr txBox="1">
            <a:spLocks noChangeArrowheads="1"/>
          </p:cNvSpPr>
          <p:nvPr/>
        </p:nvSpPr>
        <p:spPr bwMode="auto">
          <a:xfrm>
            <a:off x="1828800" y="3492500"/>
            <a:ext cx="1143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(Data &amp; Visual.)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Lucy Nowell</a:t>
            </a:r>
          </a:p>
        </p:txBody>
      </p:sp>
      <p:sp>
        <p:nvSpPr>
          <p:cNvPr id="20506" name="Text Box 203"/>
          <p:cNvSpPr txBox="1">
            <a:spLocks noChangeArrowheads="1"/>
          </p:cNvSpPr>
          <p:nvPr/>
        </p:nvSpPr>
        <p:spPr bwMode="auto">
          <a:xfrm>
            <a:off x="1828800" y="5622925"/>
            <a:ext cx="1143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(SciDAC)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i="1"/>
          </a:p>
        </p:txBody>
      </p:sp>
      <p:sp>
        <p:nvSpPr>
          <p:cNvPr id="20507" name="Text Box 204"/>
          <p:cNvSpPr txBox="1">
            <a:spLocks noChangeArrowheads="1"/>
          </p:cNvSpPr>
          <p:nvPr/>
        </p:nvSpPr>
        <p:spPr bwMode="auto">
          <a:xfrm>
            <a:off x="1828800" y="3994150"/>
            <a:ext cx="1143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(File Systems</a:t>
            </a:r>
            <a:r>
              <a:rPr lang="en-US" sz="800"/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</a:t>
            </a:r>
          </a:p>
        </p:txBody>
      </p:sp>
      <p:sp>
        <p:nvSpPr>
          <p:cNvPr id="20508" name="Text Box 205"/>
          <p:cNvSpPr txBox="1">
            <a:spLocks noChangeArrowheads="1"/>
          </p:cNvSpPr>
          <p:nvPr/>
        </p:nvSpPr>
        <p:spPr bwMode="auto">
          <a:xfrm>
            <a:off x="1828800" y="4495800"/>
            <a:ext cx="1143000" cy="5238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(Fault Tolerance</a:t>
            </a:r>
            <a:r>
              <a:rPr lang="en-US" sz="800" b="1"/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endParaRPr lang="en-US" sz="800" i="1"/>
          </a:p>
        </p:txBody>
      </p:sp>
      <p:sp>
        <p:nvSpPr>
          <p:cNvPr id="20509" name="Text Box 206"/>
          <p:cNvSpPr txBox="1">
            <a:spLocks noChangeArrowheads="1"/>
          </p:cNvSpPr>
          <p:nvPr/>
        </p:nvSpPr>
        <p:spPr bwMode="auto">
          <a:xfrm>
            <a:off x="1828800" y="5121275"/>
            <a:ext cx="1143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(HPC Sci &amp; Apps</a:t>
            </a:r>
            <a:r>
              <a:rPr lang="en-US" sz="800">
                <a:solidFill>
                  <a:schemeClr val="accent2"/>
                </a:solidFill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</a:t>
            </a:r>
          </a:p>
        </p:txBody>
      </p:sp>
      <p:sp>
        <p:nvSpPr>
          <p:cNvPr id="20510" name="Text Box 207"/>
          <p:cNvSpPr txBox="1">
            <a:spLocks noChangeArrowheads="1"/>
          </p:cNvSpPr>
          <p:nvPr/>
        </p:nvSpPr>
        <p:spPr bwMode="auto">
          <a:xfrm>
            <a:off x="3162300" y="2971800"/>
            <a:ext cx="1295400" cy="40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Physical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 (Biology)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Christine Chalk</a:t>
            </a:r>
          </a:p>
        </p:txBody>
      </p:sp>
      <p:sp>
        <p:nvSpPr>
          <p:cNvPr id="20511" name="Text Box 208"/>
          <p:cNvSpPr txBox="1">
            <a:spLocks noChangeArrowheads="1"/>
          </p:cNvSpPr>
          <p:nvPr/>
        </p:nvSpPr>
        <p:spPr bwMode="auto">
          <a:xfrm>
            <a:off x="3162300" y="4213225"/>
            <a:ext cx="1295400" cy="53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Physical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(non-SC/Programs</a:t>
            </a:r>
            <a:r>
              <a:rPr lang="en-US" sz="800">
                <a:solidFill>
                  <a:schemeClr val="accent2"/>
                </a:solidFill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i="1"/>
              <a:t> </a:t>
            </a:r>
          </a:p>
        </p:txBody>
      </p:sp>
      <p:sp>
        <p:nvSpPr>
          <p:cNvPr id="20512" name="Text Box 210"/>
          <p:cNvSpPr txBox="1">
            <a:spLocks noChangeArrowheads="1"/>
          </p:cNvSpPr>
          <p:nvPr/>
        </p:nvSpPr>
        <p:spPr bwMode="auto">
          <a:xfrm>
            <a:off x="4610100" y="2995613"/>
            <a:ext cx="1143000" cy="409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(Network Res</a:t>
            </a:r>
            <a:r>
              <a:rPr lang="en-US" sz="800">
                <a:solidFill>
                  <a:schemeClr val="accent2"/>
                </a:solidFill>
              </a:rPr>
              <a:t>.)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T. Ndousse-Fetter</a:t>
            </a:r>
          </a:p>
        </p:txBody>
      </p:sp>
      <p:sp>
        <p:nvSpPr>
          <p:cNvPr id="20513" name="Text Box 211"/>
          <p:cNvSpPr txBox="1">
            <a:spLocks noChangeArrowheads="1"/>
          </p:cNvSpPr>
          <p:nvPr/>
        </p:nvSpPr>
        <p:spPr bwMode="auto">
          <a:xfrm>
            <a:off x="4572000" y="3581400"/>
            <a:ext cx="12192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(Collab./Midware)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     Rich Carlson</a:t>
            </a:r>
          </a:p>
        </p:txBody>
      </p:sp>
      <p:sp>
        <p:nvSpPr>
          <p:cNvPr id="20514" name="Text Box 222"/>
          <p:cNvSpPr txBox="1">
            <a:spLocks noChangeArrowheads="1"/>
          </p:cNvSpPr>
          <p:nvPr/>
        </p:nvSpPr>
        <p:spPr bwMode="auto">
          <a:xfrm>
            <a:off x="3124200" y="4949825"/>
            <a:ext cx="1371600" cy="407988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Physical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(SC Programs</a:t>
            </a:r>
            <a:r>
              <a:rPr lang="en-US" sz="800"/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 </a:t>
            </a:r>
          </a:p>
        </p:txBody>
      </p:sp>
      <p:sp>
        <p:nvSpPr>
          <p:cNvPr id="20515" name="Text Box 226"/>
          <p:cNvSpPr txBox="1">
            <a:spLocks noChangeArrowheads="1"/>
          </p:cNvSpPr>
          <p:nvPr/>
        </p:nvSpPr>
        <p:spPr bwMode="auto">
          <a:xfrm>
            <a:off x="5943600" y="3095625"/>
            <a:ext cx="1143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(NERSC</a:t>
            </a:r>
            <a:r>
              <a:rPr lang="en-US" sz="800" b="1"/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Yukiko Sekine</a:t>
            </a:r>
          </a:p>
        </p:txBody>
      </p:sp>
      <p:sp>
        <p:nvSpPr>
          <p:cNvPr id="20516" name="Text Box 227"/>
          <p:cNvSpPr txBox="1">
            <a:spLocks noChangeArrowheads="1"/>
          </p:cNvSpPr>
          <p:nvPr/>
        </p:nvSpPr>
        <p:spPr bwMode="auto">
          <a:xfrm>
            <a:off x="7391400" y="3106738"/>
            <a:ext cx="1143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(Project Mgr.)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Robert Lindsey</a:t>
            </a:r>
          </a:p>
        </p:txBody>
      </p:sp>
      <p:sp>
        <p:nvSpPr>
          <p:cNvPr id="20517" name="Text Box 228"/>
          <p:cNvSpPr txBox="1">
            <a:spLocks noChangeArrowheads="1"/>
          </p:cNvSpPr>
          <p:nvPr/>
        </p:nvSpPr>
        <p:spPr bwMode="auto">
          <a:xfrm>
            <a:off x="5943600" y="3800475"/>
            <a:ext cx="1143000" cy="53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(OLCF)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en-US" sz="800" i="1"/>
          </a:p>
        </p:txBody>
      </p:sp>
      <p:sp>
        <p:nvSpPr>
          <p:cNvPr id="20518" name="Text Box 229"/>
          <p:cNvSpPr txBox="1">
            <a:spLocks noChangeArrowheads="1"/>
          </p:cNvSpPr>
          <p:nvPr/>
        </p:nvSpPr>
        <p:spPr bwMode="auto">
          <a:xfrm>
            <a:off x="5943600" y="4637088"/>
            <a:ext cx="1143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(ESnet)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Vince Dattoria</a:t>
            </a:r>
          </a:p>
        </p:txBody>
      </p:sp>
      <p:sp>
        <p:nvSpPr>
          <p:cNvPr id="3113" name="Text Box 230"/>
          <p:cNvSpPr txBox="1">
            <a:spLocks noChangeArrowheads="1"/>
          </p:cNvSpPr>
          <p:nvPr/>
        </p:nvSpPr>
        <p:spPr bwMode="auto">
          <a:xfrm>
            <a:off x="7353300" y="3795713"/>
            <a:ext cx="1219200" cy="695325"/>
          </a:xfrm>
          <a:prstGeom prst="rect">
            <a:avLst/>
          </a:prstGeom>
          <a:ln w="12700" cap="sq" cmpd="sng">
            <a:solidFill>
              <a:schemeClr val="tx1"/>
            </a:solidFill>
            <a:prstDash val="solid"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accent2"/>
                </a:solidFill>
              </a:rPr>
              <a:t>Physical Scientist***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sz="800" b="1" dirty="0">
                <a:solidFill>
                  <a:schemeClr val="accent2"/>
                </a:solidFill>
              </a:rPr>
              <a:t>(User Programs)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800" dirty="0"/>
              <a:t>D. Goodwin (on Detail to SBIR)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en-US" sz="800" i="1" dirty="0"/>
              <a:t> </a:t>
            </a:r>
            <a:endParaRPr lang="en-US" sz="800" dirty="0"/>
          </a:p>
        </p:txBody>
      </p:sp>
      <p:sp>
        <p:nvSpPr>
          <p:cNvPr id="20520" name="Text Box 231"/>
          <p:cNvSpPr txBox="1">
            <a:spLocks noChangeArrowheads="1"/>
          </p:cNvSpPr>
          <p:nvPr/>
        </p:nvSpPr>
        <p:spPr bwMode="auto">
          <a:xfrm>
            <a:off x="7391400" y="4876800"/>
            <a:ext cx="1143000" cy="4079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IT Specialist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(User Programs.)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</a:t>
            </a:r>
          </a:p>
        </p:txBody>
      </p:sp>
      <p:sp>
        <p:nvSpPr>
          <p:cNvPr id="20521" name="Line 247"/>
          <p:cNvSpPr>
            <a:spLocks noChangeShapeType="1"/>
          </p:cNvSpPr>
          <p:nvPr/>
        </p:nvSpPr>
        <p:spPr bwMode="auto">
          <a:xfrm>
            <a:off x="990600" y="2819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2" name="Line 250"/>
          <p:cNvSpPr>
            <a:spLocks noChangeShapeType="1"/>
          </p:cNvSpPr>
          <p:nvPr/>
        </p:nvSpPr>
        <p:spPr bwMode="auto">
          <a:xfrm>
            <a:off x="2362200" y="3581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3" name="Text Box 258"/>
          <p:cNvSpPr txBox="1">
            <a:spLocks noChangeArrowheads="1"/>
          </p:cNvSpPr>
          <p:nvPr/>
        </p:nvSpPr>
        <p:spPr bwMode="auto">
          <a:xfrm>
            <a:off x="5851525" y="3236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4" name="Text Box 262"/>
          <p:cNvSpPr txBox="1">
            <a:spLocks noChangeArrowheads="1"/>
          </p:cNvSpPr>
          <p:nvPr/>
        </p:nvSpPr>
        <p:spPr bwMode="auto">
          <a:xfrm>
            <a:off x="5927725" y="399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5" name="Text Box 264"/>
          <p:cNvSpPr txBox="1">
            <a:spLocks noChangeArrowheads="1"/>
          </p:cNvSpPr>
          <p:nvPr/>
        </p:nvSpPr>
        <p:spPr bwMode="auto">
          <a:xfrm>
            <a:off x="5927725" y="3922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6" name="Text Box 306"/>
          <p:cNvSpPr txBox="1">
            <a:spLocks noChangeArrowheads="1"/>
          </p:cNvSpPr>
          <p:nvPr/>
        </p:nvSpPr>
        <p:spPr bwMode="auto">
          <a:xfrm>
            <a:off x="3108325" y="3313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7" name="Text Box 308"/>
          <p:cNvSpPr txBox="1">
            <a:spLocks noChangeArrowheads="1"/>
          </p:cNvSpPr>
          <p:nvPr/>
        </p:nvSpPr>
        <p:spPr bwMode="auto">
          <a:xfrm>
            <a:off x="2574925" y="5294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8" name="Text Box 310"/>
          <p:cNvSpPr txBox="1">
            <a:spLocks noChangeArrowheads="1"/>
          </p:cNvSpPr>
          <p:nvPr/>
        </p:nvSpPr>
        <p:spPr bwMode="auto">
          <a:xfrm>
            <a:off x="2727325" y="5903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29" name="Text Box 312"/>
          <p:cNvSpPr txBox="1">
            <a:spLocks noChangeArrowheads="1"/>
          </p:cNvSpPr>
          <p:nvPr/>
        </p:nvSpPr>
        <p:spPr bwMode="auto">
          <a:xfrm>
            <a:off x="2727325" y="6589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0" name="Text Box 314"/>
          <p:cNvSpPr txBox="1">
            <a:spLocks noChangeArrowheads="1"/>
          </p:cNvSpPr>
          <p:nvPr/>
        </p:nvSpPr>
        <p:spPr bwMode="auto">
          <a:xfrm>
            <a:off x="8610600" y="50292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1" name="Text Box 316"/>
          <p:cNvSpPr txBox="1">
            <a:spLocks noChangeArrowheads="1"/>
          </p:cNvSpPr>
          <p:nvPr/>
        </p:nvSpPr>
        <p:spPr bwMode="auto">
          <a:xfrm>
            <a:off x="8670925" y="6056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2" name="Text Box 325"/>
          <p:cNvSpPr txBox="1">
            <a:spLocks noChangeArrowheads="1"/>
          </p:cNvSpPr>
          <p:nvPr/>
        </p:nvSpPr>
        <p:spPr bwMode="auto">
          <a:xfrm>
            <a:off x="381000" y="5181600"/>
            <a:ext cx="641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0533" name="Text Box 327"/>
          <p:cNvSpPr txBox="1">
            <a:spLocks noChangeArrowheads="1"/>
          </p:cNvSpPr>
          <p:nvPr/>
        </p:nvSpPr>
        <p:spPr bwMode="auto">
          <a:xfrm>
            <a:off x="388938" y="4133850"/>
            <a:ext cx="12033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/>
            <a:r>
              <a:rPr lang="en-US" sz="800" b="1">
                <a:solidFill>
                  <a:schemeClr val="accent2"/>
                </a:solidFill>
              </a:rPr>
              <a:t>(CSGF/HBCU)</a:t>
            </a:r>
          </a:p>
          <a:p>
            <a:r>
              <a:rPr lang="en-US" sz="800"/>
              <a:t>    G. Seweryniak</a:t>
            </a:r>
          </a:p>
        </p:txBody>
      </p:sp>
      <p:sp>
        <p:nvSpPr>
          <p:cNvPr id="20534" name="Text Box 334"/>
          <p:cNvSpPr txBox="1">
            <a:spLocks noChangeArrowheads="1"/>
          </p:cNvSpPr>
          <p:nvPr/>
        </p:nvSpPr>
        <p:spPr bwMode="auto">
          <a:xfrm>
            <a:off x="6003925" y="399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5" name="Text Box 337"/>
          <p:cNvSpPr txBox="1">
            <a:spLocks noChangeArrowheads="1"/>
          </p:cNvSpPr>
          <p:nvPr/>
        </p:nvSpPr>
        <p:spPr bwMode="auto">
          <a:xfrm>
            <a:off x="5927725" y="399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6" name="Text Box 339"/>
          <p:cNvSpPr txBox="1">
            <a:spLocks noChangeArrowheads="1"/>
          </p:cNvSpPr>
          <p:nvPr/>
        </p:nvSpPr>
        <p:spPr bwMode="auto">
          <a:xfrm>
            <a:off x="2041525" y="2017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7" name="Text Box 343"/>
          <p:cNvSpPr txBox="1">
            <a:spLocks noChangeArrowheads="1"/>
          </p:cNvSpPr>
          <p:nvPr/>
        </p:nvSpPr>
        <p:spPr bwMode="auto">
          <a:xfrm>
            <a:off x="1355725" y="31607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8" name="Text Box 345"/>
          <p:cNvSpPr txBox="1">
            <a:spLocks noChangeArrowheads="1"/>
          </p:cNvSpPr>
          <p:nvPr/>
        </p:nvSpPr>
        <p:spPr bwMode="auto">
          <a:xfrm>
            <a:off x="1431925" y="4837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39" name="Text Box 347"/>
          <p:cNvSpPr txBox="1">
            <a:spLocks noChangeArrowheads="1"/>
          </p:cNvSpPr>
          <p:nvPr/>
        </p:nvSpPr>
        <p:spPr bwMode="auto">
          <a:xfrm>
            <a:off x="1279525" y="3846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40" name="Text Box 353"/>
          <p:cNvSpPr txBox="1">
            <a:spLocks noChangeArrowheads="1"/>
          </p:cNvSpPr>
          <p:nvPr/>
        </p:nvSpPr>
        <p:spPr bwMode="auto">
          <a:xfrm>
            <a:off x="3070225" y="448786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0541" name="Text Box 363"/>
          <p:cNvSpPr txBox="1">
            <a:spLocks noChangeArrowheads="1"/>
          </p:cNvSpPr>
          <p:nvPr/>
        </p:nvSpPr>
        <p:spPr bwMode="auto">
          <a:xfrm>
            <a:off x="8594725" y="1103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42" name="Text Box 371"/>
          <p:cNvSpPr txBox="1">
            <a:spLocks noChangeArrowheads="1"/>
          </p:cNvSpPr>
          <p:nvPr/>
        </p:nvSpPr>
        <p:spPr bwMode="auto">
          <a:xfrm>
            <a:off x="5927725" y="3313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0543" name="Line 375"/>
          <p:cNvSpPr>
            <a:spLocks noChangeShapeType="1"/>
          </p:cNvSpPr>
          <p:nvPr/>
        </p:nvSpPr>
        <p:spPr bwMode="auto">
          <a:xfrm>
            <a:off x="990600" y="3962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4" name="Text Box 327"/>
          <p:cNvSpPr txBox="1">
            <a:spLocks noChangeArrowheads="1"/>
          </p:cNvSpPr>
          <p:nvPr/>
        </p:nvSpPr>
        <p:spPr bwMode="auto">
          <a:xfrm>
            <a:off x="388938" y="5480050"/>
            <a:ext cx="1203325" cy="58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Mathematician</a:t>
            </a:r>
          </a:p>
          <a:p>
            <a:pPr algn="ctr"/>
            <a:r>
              <a:rPr lang="en-US" sz="800" b="1">
                <a:solidFill>
                  <a:schemeClr val="accent2"/>
                </a:solidFill>
              </a:rPr>
              <a:t>(Peta/Exascale)</a:t>
            </a:r>
          </a:p>
          <a:p>
            <a:pPr algn="ctr"/>
            <a:r>
              <a:rPr lang="en-US" sz="800"/>
              <a:t>Vacant</a:t>
            </a:r>
          </a:p>
          <a:p>
            <a:pPr algn="ctr"/>
            <a:r>
              <a:rPr lang="en-US" sz="800" i="1"/>
              <a:t> </a:t>
            </a:r>
          </a:p>
        </p:txBody>
      </p:sp>
      <p:sp>
        <p:nvSpPr>
          <p:cNvPr id="20545" name="Text Box 228"/>
          <p:cNvSpPr txBox="1">
            <a:spLocks noChangeArrowheads="1"/>
          </p:cNvSpPr>
          <p:nvPr/>
        </p:nvSpPr>
        <p:spPr bwMode="auto">
          <a:xfrm>
            <a:off x="5943600" y="5343525"/>
            <a:ext cx="1143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(ALCF)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Betsy Riley</a:t>
            </a:r>
          </a:p>
        </p:txBody>
      </p:sp>
      <p:sp>
        <p:nvSpPr>
          <p:cNvPr id="20546" name="Text Box 327"/>
          <p:cNvSpPr txBox="1">
            <a:spLocks noChangeArrowheads="1"/>
          </p:cNvSpPr>
          <p:nvPr/>
        </p:nvSpPr>
        <p:spPr bwMode="auto">
          <a:xfrm>
            <a:off x="388938" y="6245225"/>
            <a:ext cx="1203325" cy="460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 b="1">
                <a:solidFill>
                  <a:schemeClr val="accent2"/>
                </a:solidFill>
              </a:rPr>
              <a:t>Mathematician</a:t>
            </a:r>
          </a:p>
          <a:p>
            <a:pPr algn="ctr"/>
            <a:r>
              <a:rPr lang="en-US" sz="800" b="1">
                <a:solidFill>
                  <a:schemeClr val="accent2"/>
                </a:solidFill>
              </a:rPr>
              <a:t>(Cybersecurity)</a:t>
            </a:r>
          </a:p>
          <a:p>
            <a:pPr algn="ctr"/>
            <a:r>
              <a:rPr lang="en-US" sz="800"/>
              <a:t>Vacant</a:t>
            </a:r>
          </a:p>
        </p:txBody>
      </p:sp>
      <p:sp>
        <p:nvSpPr>
          <p:cNvPr id="20547" name="Text Box 203"/>
          <p:cNvSpPr txBox="1">
            <a:spLocks noChangeArrowheads="1"/>
          </p:cNvSpPr>
          <p:nvPr/>
        </p:nvSpPr>
        <p:spPr bwMode="auto">
          <a:xfrm>
            <a:off x="1828800" y="6248400"/>
            <a:ext cx="1143000" cy="5318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(Extreme Scale)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i="1"/>
              <a:t> </a:t>
            </a:r>
          </a:p>
        </p:txBody>
      </p:sp>
      <p:sp>
        <p:nvSpPr>
          <p:cNvPr id="20548" name="Text Box 228"/>
          <p:cNvSpPr txBox="1">
            <a:spLocks noChangeArrowheads="1"/>
          </p:cNvSpPr>
          <p:nvPr/>
        </p:nvSpPr>
        <p:spPr bwMode="auto">
          <a:xfrm>
            <a:off x="5943600" y="6172200"/>
            <a:ext cx="1143000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Computer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(R&amp;E Prototypes)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</a:t>
            </a:r>
          </a:p>
        </p:txBody>
      </p:sp>
      <p:sp>
        <p:nvSpPr>
          <p:cNvPr id="20549" name="Text Box 207"/>
          <p:cNvSpPr txBox="1">
            <a:spLocks noChangeArrowheads="1"/>
          </p:cNvSpPr>
          <p:nvPr/>
        </p:nvSpPr>
        <p:spPr bwMode="auto">
          <a:xfrm>
            <a:off x="3162300" y="3592513"/>
            <a:ext cx="1295400" cy="4079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Physical Scientist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 (SC Programs)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Lali Chatterjee </a:t>
            </a:r>
          </a:p>
        </p:txBody>
      </p:sp>
      <p:sp>
        <p:nvSpPr>
          <p:cNvPr id="20550" name="Text Box 222"/>
          <p:cNvSpPr txBox="1">
            <a:spLocks noChangeArrowheads="1"/>
          </p:cNvSpPr>
          <p:nvPr/>
        </p:nvSpPr>
        <p:spPr bwMode="auto">
          <a:xfrm>
            <a:off x="3124200" y="5562600"/>
            <a:ext cx="1371600" cy="4000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Physical Scientist 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(non-SC Programs</a:t>
            </a:r>
            <a:r>
              <a:rPr lang="en-US" sz="800"/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 </a:t>
            </a:r>
          </a:p>
        </p:txBody>
      </p:sp>
      <p:cxnSp>
        <p:nvCxnSpPr>
          <p:cNvPr id="142" name="Straight Connector 141"/>
          <p:cNvCxnSpPr>
            <a:stCxn id="20501" idx="2"/>
            <a:endCxn id="20502" idx="0"/>
          </p:cNvCxnSpPr>
          <p:nvPr/>
        </p:nvCxnSpPr>
        <p:spPr>
          <a:xfrm rot="5400000">
            <a:off x="900112" y="3462338"/>
            <a:ext cx="180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stCxn id="20533" idx="2"/>
            <a:endCxn id="20503" idx="0"/>
          </p:cNvCxnSpPr>
          <p:nvPr/>
        </p:nvCxnSpPr>
        <p:spPr>
          <a:xfrm rot="5400000">
            <a:off x="900906" y="4685507"/>
            <a:ext cx="17938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/>
          <p:cNvCxnSpPr>
            <a:stCxn id="20503" idx="2"/>
            <a:endCxn id="20544" idx="0"/>
          </p:cNvCxnSpPr>
          <p:nvPr/>
        </p:nvCxnSpPr>
        <p:spPr>
          <a:xfrm rot="16200000" flipH="1">
            <a:off x="904081" y="5393532"/>
            <a:ext cx="1730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>
            <a:stCxn id="20544" idx="2"/>
            <a:endCxn id="20546" idx="0"/>
          </p:cNvCxnSpPr>
          <p:nvPr/>
        </p:nvCxnSpPr>
        <p:spPr>
          <a:xfrm rot="5400000">
            <a:off x="900112" y="6154738"/>
            <a:ext cx="18097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>
            <a:stCxn id="20587" idx="2"/>
            <a:endCxn id="20504" idx="0"/>
          </p:cNvCxnSpPr>
          <p:nvPr/>
        </p:nvCxnSpPr>
        <p:spPr>
          <a:xfrm rot="5400000">
            <a:off x="2324100" y="2895600"/>
            <a:ext cx="152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>
            <a:stCxn id="20504" idx="2"/>
            <a:endCxn id="20505" idx="0"/>
          </p:cNvCxnSpPr>
          <p:nvPr/>
        </p:nvCxnSpPr>
        <p:spPr>
          <a:xfrm rot="5400000">
            <a:off x="2349500" y="3441700"/>
            <a:ext cx="1016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Straight Connector 158"/>
          <p:cNvCxnSpPr>
            <a:stCxn id="20505" idx="2"/>
            <a:endCxn id="20507" idx="0"/>
          </p:cNvCxnSpPr>
          <p:nvPr/>
        </p:nvCxnSpPr>
        <p:spPr>
          <a:xfrm rot="5400000">
            <a:off x="2349500" y="3943350"/>
            <a:ext cx="101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/>
          <p:cNvCxnSpPr>
            <a:stCxn id="20507" idx="2"/>
            <a:endCxn id="20508" idx="0"/>
          </p:cNvCxnSpPr>
          <p:nvPr/>
        </p:nvCxnSpPr>
        <p:spPr>
          <a:xfrm rot="5400000">
            <a:off x="2349500" y="4445000"/>
            <a:ext cx="101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Straight Connector 162"/>
          <p:cNvCxnSpPr>
            <a:stCxn id="20508" idx="2"/>
            <a:endCxn id="20509" idx="0"/>
          </p:cNvCxnSpPr>
          <p:nvPr/>
        </p:nvCxnSpPr>
        <p:spPr>
          <a:xfrm rot="5400000">
            <a:off x="2349500" y="5070475"/>
            <a:ext cx="101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Straight Connector 164"/>
          <p:cNvCxnSpPr>
            <a:stCxn id="20509" idx="2"/>
            <a:endCxn id="20506" idx="0"/>
          </p:cNvCxnSpPr>
          <p:nvPr/>
        </p:nvCxnSpPr>
        <p:spPr>
          <a:xfrm rot="5400000">
            <a:off x="2349500" y="5572125"/>
            <a:ext cx="101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20506" idx="2"/>
            <a:endCxn id="20547" idx="0"/>
          </p:cNvCxnSpPr>
          <p:nvPr/>
        </p:nvCxnSpPr>
        <p:spPr>
          <a:xfrm rot="5400000">
            <a:off x="2349500" y="6197600"/>
            <a:ext cx="101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6" name="Straight Connector 175"/>
          <p:cNvCxnSpPr>
            <a:stCxn id="20510" idx="2"/>
            <a:endCxn id="20549" idx="0"/>
          </p:cNvCxnSpPr>
          <p:nvPr/>
        </p:nvCxnSpPr>
        <p:spPr>
          <a:xfrm rot="5400000">
            <a:off x="3703637" y="3486151"/>
            <a:ext cx="21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8" name="Straight Connector 177"/>
          <p:cNvCxnSpPr>
            <a:stCxn id="20549" idx="2"/>
            <a:endCxn id="20511" idx="0"/>
          </p:cNvCxnSpPr>
          <p:nvPr/>
        </p:nvCxnSpPr>
        <p:spPr>
          <a:xfrm rot="5400000">
            <a:off x="3703637" y="4106863"/>
            <a:ext cx="212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0" name="Straight Connector 179"/>
          <p:cNvCxnSpPr>
            <a:stCxn id="20511" idx="2"/>
            <a:endCxn id="20514" idx="0"/>
          </p:cNvCxnSpPr>
          <p:nvPr/>
        </p:nvCxnSpPr>
        <p:spPr>
          <a:xfrm rot="5400000">
            <a:off x="3707606" y="4847432"/>
            <a:ext cx="204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Straight Connector 181"/>
          <p:cNvCxnSpPr>
            <a:stCxn id="20514" idx="2"/>
            <a:endCxn id="20550" idx="0"/>
          </p:cNvCxnSpPr>
          <p:nvPr/>
        </p:nvCxnSpPr>
        <p:spPr>
          <a:xfrm rot="5400000">
            <a:off x="3707606" y="5460207"/>
            <a:ext cx="2047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0" name="Straight Connector 189"/>
          <p:cNvCxnSpPr>
            <a:stCxn id="20580" idx="2"/>
            <a:endCxn id="20510" idx="0"/>
          </p:cNvCxnSpPr>
          <p:nvPr/>
        </p:nvCxnSpPr>
        <p:spPr>
          <a:xfrm rot="5400000">
            <a:off x="3733800" y="2895600"/>
            <a:ext cx="152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/>
          <p:cNvCxnSpPr>
            <a:endCxn id="20512" idx="0"/>
          </p:cNvCxnSpPr>
          <p:nvPr/>
        </p:nvCxnSpPr>
        <p:spPr>
          <a:xfrm rot="5400000">
            <a:off x="5093493" y="2907507"/>
            <a:ext cx="1762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3" name="Straight Connector 202"/>
          <p:cNvCxnSpPr>
            <a:stCxn id="20512" idx="2"/>
            <a:endCxn id="20513" idx="0"/>
          </p:cNvCxnSpPr>
          <p:nvPr/>
        </p:nvCxnSpPr>
        <p:spPr>
          <a:xfrm rot="5400000">
            <a:off x="5093494" y="3493294"/>
            <a:ext cx="1762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Straight Connector 204"/>
          <p:cNvCxnSpPr>
            <a:stCxn id="20590" idx="2"/>
            <a:endCxn id="20515" idx="0"/>
          </p:cNvCxnSpPr>
          <p:nvPr/>
        </p:nvCxnSpPr>
        <p:spPr>
          <a:xfrm rot="5400000">
            <a:off x="6376987" y="2957513"/>
            <a:ext cx="2762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Straight Connector 206"/>
          <p:cNvCxnSpPr>
            <a:stCxn id="20515" idx="2"/>
            <a:endCxn id="20517" idx="0"/>
          </p:cNvCxnSpPr>
          <p:nvPr/>
        </p:nvCxnSpPr>
        <p:spPr>
          <a:xfrm rot="5400000">
            <a:off x="6362700" y="3648075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Straight Connector 208"/>
          <p:cNvCxnSpPr>
            <a:stCxn id="20517" idx="2"/>
            <a:endCxn id="20518" idx="0"/>
          </p:cNvCxnSpPr>
          <p:nvPr/>
        </p:nvCxnSpPr>
        <p:spPr>
          <a:xfrm rot="5400000">
            <a:off x="6362700" y="4484688"/>
            <a:ext cx="3048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>
            <a:stCxn id="20518" idx="2"/>
            <a:endCxn id="20545" idx="0"/>
          </p:cNvCxnSpPr>
          <p:nvPr/>
        </p:nvCxnSpPr>
        <p:spPr>
          <a:xfrm rot="5400000">
            <a:off x="6361906" y="5190332"/>
            <a:ext cx="30638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3" name="Straight Connector 212"/>
          <p:cNvCxnSpPr>
            <a:stCxn id="20545" idx="2"/>
            <a:endCxn id="20548" idx="0"/>
          </p:cNvCxnSpPr>
          <p:nvPr/>
        </p:nvCxnSpPr>
        <p:spPr>
          <a:xfrm rot="5400000">
            <a:off x="6300787" y="5957888"/>
            <a:ext cx="4286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20588" idx="2"/>
            <a:endCxn id="20516" idx="0"/>
          </p:cNvCxnSpPr>
          <p:nvPr/>
        </p:nvCxnSpPr>
        <p:spPr>
          <a:xfrm rot="5400000">
            <a:off x="7819231" y="2963069"/>
            <a:ext cx="2873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20516" idx="2"/>
            <a:endCxn id="3113" idx="0"/>
          </p:cNvCxnSpPr>
          <p:nvPr/>
        </p:nvCxnSpPr>
        <p:spPr>
          <a:xfrm rot="5400000">
            <a:off x="7818437" y="3651251"/>
            <a:ext cx="288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>
            <a:stCxn id="3113" idx="2"/>
            <a:endCxn id="0" idx="0"/>
          </p:cNvCxnSpPr>
          <p:nvPr/>
        </p:nvCxnSpPr>
        <p:spPr>
          <a:xfrm rot="5400000">
            <a:off x="7770019" y="4683919"/>
            <a:ext cx="3857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7" name="Text Box 231"/>
          <p:cNvSpPr txBox="1">
            <a:spLocks noChangeArrowheads="1"/>
          </p:cNvSpPr>
          <p:nvPr/>
        </p:nvSpPr>
        <p:spPr bwMode="auto">
          <a:xfrm>
            <a:off x="7391400" y="5638800"/>
            <a:ext cx="114300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 b="1">
                <a:solidFill>
                  <a:schemeClr val="accent2"/>
                </a:solidFill>
              </a:rPr>
              <a:t>General Engineer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en-US" sz="800"/>
              <a:t>Vacant</a:t>
            </a:r>
          </a:p>
        </p:txBody>
      </p:sp>
      <p:cxnSp>
        <p:nvCxnSpPr>
          <p:cNvPr id="137" name="Straight Connector 136"/>
          <p:cNvCxnSpPr>
            <a:stCxn id="0" idx="2"/>
            <a:endCxn id="20577" idx="0"/>
          </p:cNvCxnSpPr>
          <p:nvPr/>
        </p:nvCxnSpPr>
        <p:spPr>
          <a:xfrm rot="5400000">
            <a:off x="7785894" y="5461794"/>
            <a:ext cx="3540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579" name="Text Box 90"/>
          <p:cNvSpPr txBox="1">
            <a:spLocks noChangeArrowheads="1"/>
          </p:cNvSpPr>
          <p:nvPr/>
        </p:nvSpPr>
        <p:spPr bwMode="auto">
          <a:xfrm>
            <a:off x="228600" y="0"/>
            <a:ext cx="3124200" cy="27463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Continued from previous page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400" b="1" smtClean="0"/>
              <a:t>Next-Generation Networks Program</a:t>
            </a:r>
          </a:p>
        </p:txBody>
      </p:sp>
      <p:pic>
        <p:nvPicPr>
          <p:cNvPr id="2150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791200" y="1524000"/>
            <a:ext cx="3095625" cy="4343400"/>
          </a:xfrm>
        </p:spPr>
      </p:pic>
      <p:grpSp>
        <p:nvGrpSpPr>
          <p:cNvPr id="21507" name="Group 5"/>
          <p:cNvGrpSpPr>
            <a:grpSpLocks/>
          </p:cNvGrpSpPr>
          <p:nvPr/>
        </p:nvGrpSpPr>
        <p:grpSpPr bwMode="auto">
          <a:xfrm>
            <a:off x="6248400" y="2819400"/>
            <a:ext cx="2157413" cy="1865313"/>
            <a:chOff x="1460" y="1540"/>
            <a:chExt cx="1305" cy="1175"/>
          </a:xfrm>
        </p:grpSpPr>
        <p:sp>
          <p:nvSpPr>
            <p:cNvPr id="21510" name="Oval 6" descr="Blue tissue paper"/>
            <p:cNvSpPr>
              <a:spLocks noChangeArrowheads="1"/>
            </p:cNvSpPr>
            <p:nvPr/>
          </p:nvSpPr>
          <p:spPr bwMode="auto">
            <a:xfrm>
              <a:off x="1585" y="1577"/>
              <a:ext cx="523" cy="59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1" name="Oval 7" descr="Blue tissue paper"/>
            <p:cNvSpPr>
              <a:spLocks noChangeArrowheads="1"/>
            </p:cNvSpPr>
            <p:nvPr/>
          </p:nvSpPr>
          <p:spPr bwMode="auto">
            <a:xfrm>
              <a:off x="1857" y="1540"/>
              <a:ext cx="523" cy="59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2" name="Oval 8" descr="Blue tissue paper"/>
            <p:cNvSpPr>
              <a:spLocks noChangeArrowheads="1"/>
            </p:cNvSpPr>
            <p:nvPr/>
          </p:nvSpPr>
          <p:spPr bwMode="auto">
            <a:xfrm>
              <a:off x="1573" y="2055"/>
              <a:ext cx="523" cy="59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3" name="Oval 9" descr="Blue tissue paper"/>
            <p:cNvSpPr>
              <a:spLocks noChangeArrowheads="1"/>
            </p:cNvSpPr>
            <p:nvPr/>
          </p:nvSpPr>
          <p:spPr bwMode="auto">
            <a:xfrm>
              <a:off x="1840" y="2055"/>
              <a:ext cx="523" cy="660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4" name="Oval 10" descr="Blue tissue paper"/>
            <p:cNvSpPr>
              <a:spLocks noChangeArrowheads="1"/>
            </p:cNvSpPr>
            <p:nvPr/>
          </p:nvSpPr>
          <p:spPr bwMode="auto">
            <a:xfrm>
              <a:off x="1460" y="1820"/>
              <a:ext cx="523" cy="59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5" name="Oval 11" descr="Blue tissue paper"/>
            <p:cNvSpPr>
              <a:spLocks noChangeArrowheads="1"/>
            </p:cNvSpPr>
            <p:nvPr/>
          </p:nvSpPr>
          <p:spPr bwMode="auto">
            <a:xfrm>
              <a:off x="2116" y="1591"/>
              <a:ext cx="523" cy="59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6" name="Oval 12" descr="Blue tissue paper"/>
            <p:cNvSpPr>
              <a:spLocks noChangeArrowheads="1"/>
            </p:cNvSpPr>
            <p:nvPr/>
          </p:nvSpPr>
          <p:spPr bwMode="auto">
            <a:xfrm>
              <a:off x="2109" y="2034"/>
              <a:ext cx="523" cy="59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7" name="Oval 13" descr="Blue tissue paper"/>
            <p:cNvSpPr>
              <a:spLocks noChangeArrowheads="1"/>
            </p:cNvSpPr>
            <p:nvPr/>
          </p:nvSpPr>
          <p:spPr bwMode="auto">
            <a:xfrm>
              <a:off x="2242" y="1835"/>
              <a:ext cx="523" cy="594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518" name="Oval 14" descr="Blue tissue paper"/>
            <p:cNvSpPr>
              <a:spLocks noChangeArrowheads="1"/>
            </p:cNvSpPr>
            <p:nvPr/>
          </p:nvSpPr>
          <p:spPr bwMode="auto">
            <a:xfrm>
              <a:off x="1520" y="1629"/>
              <a:ext cx="1185" cy="1002"/>
            </a:xfrm>
            <a:prstGeom prst="ellipse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1508" name="Rectangle 15"/>
          <p:cNvSpPr>
            <a:spLocks noChangeArrowheads="1"/>
          </p:cNvSpPr>
          <p:nvPr/>
        </p:nvSpPr>
        <p:spPr bwMode="auto">
          <a:xfrm>
            <a:off x="6553200" y="3124200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Terabits Networks for Petascale Science</a:t>
            </a:r>
          </a:p>
        </p:txBody>
      </p:sp>
      <p:sp>
        <p:nvSpPr>
          <p:cNvPr id="21509" name="Rectangle 16"/>
          <p:cNvSpPr>
            <a:spLocks noChangeArrowheads="1"/>
          </p:cNvSpPr>
          <p:nvPr/>
        </p:nvSpPr>
        <p:spPr bwMode="auto">
          <a:xfrm>
            <a:off x="152400" y="1447800"/>
            <a:ext cx="5410200" cy="307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next-generation networks program supports R&amp;D activities to develop advanced networks to enable distributed high-end science </a:t>
            </a:r>
          </a:p>
          <a:p>
            <a:endParaRPr lang="en-US"/>
          </a:p>
          <a:p>
            <a:r>
              <a:rPr lang="en-US"/>
              <a:t>Program elements:</a:t>
            </a:r>
          </a:p>
          <a:p>
            <a:pPr lvl="1"/>
            <a:r>
              <a:rPr lang="en-US" b="1"/>
              <a:t>Network research</a:t>
            </a:r>
            <a:r>
              <a:rPr lang="en-US"/>
              <a:t> – core network research</a:t>
            </a:r>
          </a:p>
          <a:p>
            <a:pPr lvl="1"/>
            <a:r>
              <a:rPr lang="en-US" b="1"/>
              <a:t>Middleware research</a:t>
            </a:r>
            <a:r>
              <a:rPr lang="en-US"/>
              <a:t> – Grid technologies</a:t>
            </a:r>
          </a:p>
          <a:p>
            <a:pPr lvl="1"/>
            <a:endParaRPr lang="en-US"/>
          </a:p>
          <a:p>
            <a:r>
              <a:rPr lang="en-US"/>
              <a:t>The program coordinates with ESnet to develop and deploy networks that enable scientists to push the limits of today’s networks</a:t>
            </a:r>
          </a:p>
          <a:p>
            <a:endParaRPr lang="en-US"/>
          </a:p>
          <a:p>
            <a:r>
              <a:rPr lang="en-US"/>
              <a:t>Next-generation network technologies has enabled the efficient and rapid distribution of massive data generated by the LHC experiment and climate modeling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Next-Generation Networking</a:t>
            </a:r>
            <a:endParaRPr lang="en-US" dirty="0"/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smtClean="0"/>
              <a:t>Recent FOA</a:t>
            </a:r>
          </a:p>
          <a:p>
            <a:pPr lvl="1"/>
            <a:r>
              <a:rPr lang="en-US" sz="2400" smtClean="0"/>
              <a:t>31 proposals from 56 institutions</a:t>
            </a:r>
          </a:p>
          <a:p>
            <a:pPr lvl="1"/>
            <a:r>
              <a:rPr lang="en-US" sz="2400" smtClean="0"/>
              <a:t>5 selected at $2.7M for 3 years</a:t>
            </a:r>
          </a:p>
          <a:p>
            <a:r>
              <a:rPr lang="en-US" sz="2800" smtClean="0"/>
              <a:t>New FOA planned for FY11</a:t>
            </a:r>
            <a:endParaRPr lang="en-US" sz="3200" smtClean="0"/>
          </a:p>
          <a:p>
            <a:r>
              <a:rPr lang="en-US" sz="2800" smtClean="0"/>
              <a:t>Magellan-ANI Testbed well underway</a:t>
            </a:r>
          </a:p>
          <a:p>
            <a:r>
              <a:rPr lang="en-US" sz="2800" smtClean="0"/>
              <a:t>Please join us and contact members of the Next-Gen team for further information</a:t>
            </a:r>
          </a:p>
          <a:p>
            <a:pPr lvl="1"/>
            <a:r>
              <a:rPr lang="en-US" sz="2400" smtClean="0"/>
              <a:t>Thomas Ndousse,  Susan Turnbull, Rich Carlson</a:t>
            </a:r>
          </a:p>
          <a:p>
            <a:pPr lvl="1"/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2819400" y="228600"/>
            <a:ext cx="6019800" cy="762000"/>
          </a:xfrm>
        </p:spPr>
        <p:txBody>
          <a:bodyPr/>
          <a:lstStyle/>
          <a:p>
            <a:r>
              <a:rPr lang="en-US" b="1" smtClean="0"/>
              <a:t>ASCR Technical Approach for SBIR/STTR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4294967295"/>
          </p:nvPr>
        </p:nvSpPr>
        <p:spPr>
          <a:xfrm>
            <a:off x="381000" y="1447800"/>
            <a:ext cx="8229600" cy="5029200"/>
          </a:xfrm>
        </p:spPr>
        <p:txBody>
          <a:bodyPr/>
          <a:lstStyle/>
          <a:p>
            <a:r>
              <a:rPr lang="en-US" sz="2400" smtClean="0"/>
              <a:t>ASCR SBIR focus is now technology-centric, not science-centric.</a:t>
            </a:r>
          </a:p>
          <a:p>
            <a:r>
              <a:rPr lang="en-US" sz="2400" smtClean="0"/>
              <a:t>Engaged people with entrepreneurial and venture capital experience in all stages</a:t>
            </a:r>
          </a:p>
          <a:p>
            <a:r>
              <a:rPr lang="en-US" sz="2400" smtClean="0"/>
              <a:t>Engaged Lab personnel to assist with writing topic descriptions, identify reviewers, and assist with commercialization.</a:t>
            </a:r>
          </a:p>
          <a:p>
            <a:pPr>
              <a:buFontTx/>
              <a:buNone/>
            </a:pPr>
            <a:r>
              <a:rPr lang="en-US" sz="2400" smtClean="0">
                <a:latin typeface="Times New Roman" pitchFamily="18" charset="0"/>
              </a:rPr>
              <a:t>More info at: http://www.science.doe.gov/sbir/</a:t>
            </a:r>
          </a:p>
          <a:p>
            <a:endParaRPr lang="en-US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743200" y="0"/>
            <a:ext cx="6400800" cy="1066800"/>
          </a:xfrm>
        </p:spPr>
        <p:txBody>
          <a:bodyPr/>
          <a:lstStyle/>
          <a:p>
            <a:r>
              <a:rPr lang="en-US" sz="3200" b="1" smtClean="0">
                <a:latin typeface="Times New Roman" pitchFamily="18" charset="0"/>
              </a:rPr>
              <a:t>ASCR SBIR/STTR Proposals</a:t>
            </a: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sz="half" idx="4294967295"/>
          </p:nvPr>
        </p:nvSpPr>
        <p:spPr/>
        <p:txBody>
          <a:bodyPr/>
          <a:lstStyle/>
          <a:p>
            <a:r>
              <a:rPr lang="en-US" sz="2400" smtClean="0">
                <a:latin typeface="Times New Roman" pitchFamily="18" charset="0"/>
              </a:rPr>
              <a:t>Phase I:</a:t>
            </a:r>
          </a:p>
          <a:p>
            <a:pPr marL="742950" lvl="1" indent="-285750"/>
            <a:r>
              <a:rPr lang="en-US" sz="2000" smtClean="0">
                <a:latin typeface="Times New Roman" pitchFamily="18" charset="0"/>
              </a:rPr>
              <a:t>Received 153 proposals</a:t>
            </a:r>
          </a:p>
          <a:p>
            <a:pPr marL="742950" lvl="1" indent="-285750"/>
            <a:r>
              <a:rPr lang="en-US" sz="2000" smtClean="0">
                <a:latin typeface="Times New Roman" pitchFamily="18" charset="0"/>
              </a:rPr>
              <a:t>Awarded 22 SBIR (^$3.3M)</a:t>
            </a:r>
          </a:p>
          <a:p>
            <a:pPr marL="742950" lvl="1" indent="-285750"/>
            <a:r>
              <a:rPr lang="en-US" sz="2000" smtClean="0">
                <a:latin typeface="Times New Roman" pitchFamily="18" charset="0"/>
              </a:rPr>
              <a:t>Awarded 3 STTR (^$400k)</a:t>
            </a:r>
          </a:p>
          <a:p>
            <a:pPr>
              <a:lnSpc>
                <a:spcPct val="30000"/>
              </a:lnSpc>
            </a:pPr>
            <a:endParaRPr lang="en-US" sz="2400" smtClean="0">
              <a:latin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</a:rPr>
              <a:t>Phase II:</a:t>
            </a:r>
          </a:p>
          <a:p>
            <a:pPr marL="742950" lvl="1" indent="-285750"/>
            <a:r>
              <a:rPr lang="en-US" sz="2000" smtClean="0">
                <a:latin typeface="Times New Roman" pitchFamily="18" charset="0"/>
              </a:rPr>
              <a:t>Received 24 proposals</a:t>
            </a:r>
          </a:p>
          <a:p>
            <a:pPr marL="742950" lvl="1" indent="-285750"/>
            <a:r>
              <a:rPr lang="en-US" sz="2000" smtClean="0">
                <a:latin typeface="Times New Roman" pitchFamily="18" charset="0"/>
              </a:rPr>
              <a:t>Selected 10 for award (^$9.2M)</a:t>
            </a:r>
          </a:p>
          <a:p>
            <a:pPr marL="742950" lvl="1" indent="-285750"/>
            <a:r>
              <a:rPr lang="en-US" sz="2000" smtClean="0">
                <a:latin typeface="Times New Roman" pitchFamily="18" charset="0"/>
              </a:rPr>
              <a:t>Award anticipated by end of FY10</a:t>
            </a:r>
          </a:p>
          <a:p>
            <a:pPr>
              <a:lnSpc>
                <a:spcPct val="30000"/>
              </a:lnSpc>
            </a:pPr>
            <a:endParaRPr lang="en-US" sz="2400" smtClean="0">
              <a:latin typeface="Times New Roman" pitchFamily="18" charset="0"/>
            </a:endParaRPr>
          </a:p>
          <a:p>
            <a:r>
              <a:rPr lang="en-US" sz="2400" smtClean="0">
                <a:latin typeface="Times New Roman" pitchFamily="18" charset="0"/>
              </a:rPr>
              <a:t>Anticipate next SBIR/STTR FOA ^November.</a:t>
            </a:r>
          </a:p>
          <a:p>
            <a:r>
              <a:rPr lang="en-US" sz="2400" smtClean="0">
                <a:latin typeface="Times New Roman" pitchFamily="18" charset="0"/>
              </a:rPr>
              <a:t>Rich Carlson is ASCR Portfolio Manager.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rmAutofit/>
          </a:bodyPr>
          <a:lstStyle/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rgbClr val="4F6228"/>
                </a:solidFill>
              </a:rPr>
              <a:t>ASCR’s Recovery Act Projects ($154.9M)</a:t>
            </a:r>
          </a:p>
          <a:p>
            <a:pPr marL="463550" lvl="1" indent="-231775" eaLnBrk="1" hangingPunct="1">
              <a:lnSpc>
                <a:spcPct val="90000"/>
              </a:lnSpc>
            </a:pPr>
            <a:r>
              <a:rPr lang="en-US" sz="1600" b="1" smtClean="0">
                <a:solidFill>
                  <a:schemeClr val="accent1"/>
                </a:solidFill>
              </a:rPr>
              <a:t>Advanced Networking Initiative  ($66.8M)</a:t>
            </a:r>
          </a:p>
          <a:p>
            <a:pPr marL="627063" lvl="2" indent="-163513" eaLnBrk="1" hangingPunct="1">
              <a:lnSpc>
                <a:spcPct val="90000"/>
              </a:lnSpc>
            </a:pPr>
            <a:r>
              <a:rPr lang="en-US" sz="1700" smtClean="0"/>
              <a:t>Testbed to demonstrate and build tools for 100Gbps optical networking technologies</a:t>
            </a:r>
          </a:p>
          <a:p>
            <a:pPr marL="463550" lvl="1" indent="-231775" eaLnBrk="1" hangingPunct="1">
              <a:lnSpc>
                <a:spcPct val="90000"/>
              </a:lnSpc>
            </a:pPr>
            <a:r>
              <a:rPr lang="en-US" sz="1600" b="1" smtClean="0">
                <a:solidFill>
                  <a:schemeClr val="accent1"/>
                </a:solidFill>
              </a:rPr>
              <a:t>Leadership Computing Facility Upgrades  ($19.9M)</a:t>
            </a:r>
          </a:p>
          <a:p>
            <a:pPr marL="627063" lvl="2" indent="-163513" eaLnBrk="1" hangingPunct="1">
              <a:lnSpc>
                <a:spcPct val="90000"/>
              </a:lnSpc>
            </a:pPr>
            <a:r>
              <a:rPr lang="en-US" sz="1700" smtClean="0"/>
              <a:t>Six-core upgrade to Oak Ridge LCF machine delivered 2.2 Petaflops</a:t>
            </a:r>
          </a:p>
          <a:p>
            <a:pPr marL="463550" lvl="1" indent="-231775" eaLnBrk="1" hangingPunct="1">
              <a:lnSpc>
                <a:spcPct val="90000"/>
              </a:lnSpc>
            </a:pPr>
            <a:r>
              <a:rPr lang="en-US" sz="1600" b="1" smtClean="0">
                <a:solidFill>
                  <a:schemeClr val="accent1"/>
                </a:solidFill>
              </a:rPr>
              <a:t>Advanced Computer Architectures ($5.2M</a:t>
            </a:r>
            <a:r>
              <a:rPr lang="en-US" sz="1600" b="1" smtClean="0"/>
              <a:t>)</a:t>
            </a:r>
          </a:p>
          <a:p>
            <a:pPr marL="627063" lvl="2" indent="-163513" eaLnBrk="1" hangingPunct="1">
              <a:lnSpc>
                <a:spcPct val="90000"/>
              </a:lnSpc>
            </a:pPr>
            <a:r>
              <a:rPr lang="en-US" sz="1700" smtClean="0"/>
              <a:t>Research on next generation technologies</a:t>
            </a:r>
          </a:p>
          <a:p>
            <a:pPr marL="463550" lvl="1" indent="-231775" eaLnBrk="1" hangingPunct="1">
              <a:lnSpc>
                <a:spcPct val="90000"/>
              </a:lnSpc>
            </a:pPr>
            <a:r>
              <a:rPr lang="en-US" sz="1600" b="1" smtClean="0">
                <a:solidFill>
                  <a:schemeClr val="accent1"/>
                </a:solidFill>
              </a:rPr>
              <a:t>Magellan ($33M)</a:t>
            </a:r>
          </a:p>
          <a:p>
            <a:pPr marL="627063" lvl="2" indent="-163513" eaLnBrk="1" hangingPunct="1">
              <a:lnSpc>
                <a:spcPct val="90000"/>
              </a:lnSpc>
            </a:pPr>
            <a:r>
              <a:rPr lang="en-US" sz="1700" smtClean="0"/>
              <a:t>Research to demonstrate and build tools to enable scientists to utilize cloud computing resources for mid-range computing needs</a:t>
            </a:r>
          </a:p>
          <a:p>
            <a:pPr marL="463550" lvl="1" indent="-231775" eaLnBrk="1" hangingPunct="1">
              <a:lnSpc>
                <a:spcPct val="90000"/>
              </a:lnSpc>
            </a:pPr>
            <a:r>
              <a:rPr lang="en-US" sz="1600" b="1" smtClean="0">
                <a:solidFill>
                  <a:schemeClr val="accent1"/>
                </a:solidFill>
              </a:rPr>
              <a:t>SciDAC-e ($30M)</a:t>
            </a:r>
          </a:p>
          <a:p>
            <a:pPr marL="627063" lvl="2" indent="-163513" eaLnBrk="1" hangingPunct="1">
              <a:lnSpc>
                <a:spcPct val="90000"/>
              </a:lnSpc>
            </a:pPr>
            <a:r>
              <a:rPr lang="en-US" sz="1700" smtClean="0"/>
              <a:t>Supplement and leverage existing SciDAC investments to advance the high performance computational capabilities of the BES - Energy Frontier Research Centers; Extra user support for Energy related projects at the Leadership Computing and NERSC facilities; Applied mathematics research in support of DOE electricity grid efforts. </a:t>
            </a: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0" smtClean="0">
              <a:latin typeface="Cambria" pitchFamily="18" charset="0"/>
            </a:endParaRPr>
          </a:p>
          <a:p>
            <a:pPr marL="342900" indent="-34290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b="0" smtClean="0">
              <a:latin typeface="Cambr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smtClean="0">
                <a:solidFill>
                  <a:srgbClr val="984807"/>
                </a:solidFill>
                <a:latin typeface="Calibri" pitchFamily="34" charset="0"/>
              </a:rPr>
              <a:t>American Recovery and Reinvestment Act </a:t>
            </a:r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8413750" y="6351588"/>
            <a:ext cx="381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C87BFB41-65C6-4EB2-986D-290070619EAB}" type="slidenum">
              <a:rPr lang="en-US" sz="1200">
                <a:solidFill>
                  <a:srgbClr val="106636"/>
                </a:solidFill>
                <a:latin typeface="Arial" charset="0"/>
                <a:cs typeface="Arial" charset="0"/>
              </a:rPr>
              <a:pPr algn="r"/>
              <a:t>9</a:t>
            </a:fld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  <p:sp>
        <p:nvSpPr>
          <p:cNvPr id="39941" name="Footer Placeholder 4"/>
          <p:cNvSpPr txBox="1">
            <a:spLocks noGrp="1"/>
          </p:cNvSpPr>
          <p:nvPr/>
        </p:nvSpPr>
        <p:spPr bwMode="auto">
          <a:xfrm>
            <a:off x="3124200" y="6356350"/>
            <a:ext cx="53340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endParaRPr lang="en-US" sz="1200">
              <a:solidFill>
                <a:srgbClr val="106636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SCR Program Presentation090331dh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ASCAC-master-022307</Template>
  <TotalTime>5411</TotalTime>
  <Words>1231</Words>
  <Application>Microsoft Office PowerPoint</Application>
  <PresentationFormat>On-screen Show (4:3)</PresentationFormat>
  <Paragraphs>324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Design Template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Times New Roman</vt:lpstr>
      <vt:lpstr>Arial</vt:lpstr>
      <vt:lpstr>Arial Narrow</vt:lpstr>
      <vt:lpstr>Wingdings</vt:lpstr>
      <vt:lpstr>Book Antiqua</vt:lpstr>
      <vt:lpstr>Cambria</vt:lpstr>
      <vt:lpstr>Calibri</vt:lpstr>
      <vt:lpstr>Lucida Grande</vt:lpstr>
      <vt:lpstr>Symbol</vt:lpstr>
      <vt:lpstr>ＭＳ Ｐゴシック</vt:lpstr>
      <vt:lpstr>Times</vt:lpstr>
      <vt:lpstr>ASCR Program Presentation090331dh</vt:lpstr>
      <vt:lpstr>ASCR Program Presentation090331dh</vt:lpstr>
      <vt:lpstr>View from Washington and Germantown</vt:lpstr>
      <vt:lpstr>Talk Outline</vt:lpstr>
      <vt:lpstr>ASCR Organization Structure  As of December 2009 </vt:lpstr>
      <vt:lpstr>Slide 4</vt:lpstr>
      <vt:lpstr>Next-Generation Networks Program</vt:lpstr>
      <vt:lpstr>Next-Generation Networking</vt:lpstr>
      <vt:lpstr>ASCR Technical Approach for SBIR/STTR</vt:lpstr>
      <vt:lpstr>ASCR SBIR/STTR Proposals</vt:lpstr>
      <vt:lpstr>American Recovery and Reinvestment Act </vt:lpstr>
      <vt:lpstr>Slide 10</vt:lpstr>
      <vt:lpstr>Advanced Networking Initiative</vt:lpstr>
      <vt:lpstr>Leadership Computing Upgrade  </vt:lpstr>
      <vt:lpstr>DOE Explores Cloud Computing</vt:lpstr>
      <vt:lpstr>SciDAC-e Complex mathematics for smart grids</vt:lpstr>
      <vt:lpstr>SciDAC-e EFRC Collaborations</vt:lpstr>
      <vt:lpstr> Vision for ASCR Facilities </vt:lpstr>
      <vt:lpstr>Advanced Architectures</vt:lpstr>
      <vt:lpstr>Upcoming Activities</vt:lpstr>
    </vt:vector>
  </TitlesOfParts>
  <Company>US Department of Energy/ASCR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helland</dc:creator>
  <cp:lastModifiedBy>dattoria</cp:lastModifiedBy>
  <cp:revision>325</cp:revision>
  <dcterms:created xsi:type="dcterms:W3CDTF">2009-02-13T19:11:42Z</dcterms:created>
  <dcterms:modified xsi:type="dcterms:W3CDTF">2010-07-13T14:46:00Z</dcterms:modified>
</cp:coreProperties>
</file>