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2" r:id="rId1"/>
  </p:sldMasterIdLst>
  <p:notesMasterIdLst>
    <p:notesMasterId r:id="rId19"/>
  </p:notesMasterIdLst>
  <p:handoutMasterIdLst>
    <p:handoutMasterId r:id="rId20"/>
  </p:handoutMasterIdLst>
  <p:sldIdLst>
    <p:sldId id="396" r:id="rId2"/>
    <p:sldId id="405" r:id="rId3"/>
    <p:sldId id="407" r:id="rId4"/>
    <p:sldId id="425" r:id="rId5"/>
    <p:sldId id="422" r:id="rId6"/>
    <p:sldId id="406" r:id="rId7"/>
    <p:sldId id="408" r:id="rId8"/>
    <p:sldId id="413" r:id="rId9"/>
    <p:sldId id="411" r:id="rId10"/>
    <p:sldId id="400" r:id="rId11"/>
    <p:sldId id="395" r:id="rId12"/>
    <p:sldId id="423" r:id="rId13"/>
    <p:sldId id="399" r:id="rId14"/>
    <p:sldId id="403" r:id="rId15"/>
    <p:sldId id="401" r:id="rId16"/>
    <p:sldId id="402" r:id="rId17"/>
    <p:sldId id="424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FFFF"/>
    <a:srgbClr val="FBF271"/>
    <a:srgbClr val="FBF376"/>
    <a:srgbClr val="E5C425"/>
    <a:srgbClr val="E3BF24"/>
    <a:srgbClr val="D9C641"/>
    <a:srgbClr val="99CC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584" y="-104"/>
      </p:cViewPr>
      <p:guideLst>
        <p:guide orient="horz" pos="1152"/>
        <p:guide pos="2024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notesViewPr>
    <p:cSldViewPr snapToGrid="0">
      <p:cViewPr varScale="1">
        <p:scale>
          <a:sx n="84" d="100"/>
          <a:sy n="84" d="100"/>
        </p:scale>
        <p:origin x="-2080" y="-10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9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9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9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97" charset="0"/>
              </a:defRPr>
            </a:lvl1pPr>
          </a:lstStyle>
          <a:p>
            <a:pPr>
              <a:defRPr/>
            </a:pPr>
            <a:fld id="{90F78257-DCE5-9B48-9D80-0976C3C6B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9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9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9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97" charset="0"/>
              </a:defRPr>
            </a:lvl1pPr>
          </a:lstStyle>
          <a:p>
            <a:pPr>
              <a:defRPr/>
            </a:pPr>
            <a:fld id="{CD4AB463-CC9F-5446-A6B8-3D652F0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7" charset="0"/>
        <a:ea typeface="Arial" pitchFamily="-97" charset="0"/>
        <a:cs typeface="Arial" pitchFamily="-97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7" charset="0"/>
        <a:ea typeface="Arial" pitchFamily="-97" charset="0"/>
        <a:cs typeface="Arial" pitchFamily="-97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7" charset="0"/>
        <a:ea typeface="Arial" pitchFamily="-97" charset="0"/>
        <a:cs typeface="Arial" pitchFamily="-97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7" charset="0"/>
        <a:ea typeface="Arial" pitchFamily="-97" charset="0"/>
        <a:cs typeface="Arial" pitchFamily="-97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7" charset="0"/>
        <a:ea typeface="Arial" pitchFamily="-97" charset="0"/>
        <a:cs typeface="Arial" pitchFamily="-97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88900"/>
            <a:ext cx="1393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886200"/>
            <a:ext cx="8128000" cy="1752600"/>
          </a:xfrm>
        </p:spPr>
        <p:txBody>
          <a:bodyPr/>
          <a:lstStyle>
            <a:lvl1pPr marL="0" indent="0" algn="ctr">
              <a:buFont typeface="Times" pitchFamily="-97" charset="0"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5244-D616-A447-B314-1FB61120C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0"/>
            <a:ext cx="196532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4357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EBA6-F419-8847-8913-7842004DC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6BF90-B0C2-5845-9EC2-7C10D8CA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48A39-8D3E-2F4D-82F7-765CF8B92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8A33-010B-DC48-9807-7796E540F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567F4-2B1D-A948-84AB-84D7E517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4433-E0D9-2647-B414-916ADC670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7890-F192-054A-9AEC-D273ADC0A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9E02-5F84-834D-919B-5D85F88C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76E3-CDBF-0448-8057-03B7F28C3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6946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333500"/>
            <a:ext cx="7772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-1266825" y="600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ea typeface="Arial" pitchFamily="-97" charset="0"/>
              <a:cs typeface="Arial" pitchFamily="-97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400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4550E1C7-1D88-BC40-AAFA-C7C2F6C21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65100"/>
            <a:ext cx="1393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22" name="Line 18"/>
          <p:cNvSpPr>
            <a:spLocks noChangeShapeType="1"/>
          </p:cNvSpPr>
          <p:nvPr userDrawn="1"/>
        </p:nvSpPr>
        <p:spPr bwMode="auto">
          <a:xfrm flipV="1">
            <a:off x="685800" y="1155700"/>
            <a:ext cx="8458200" cy="1270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pitchFamily="-97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pitchFamily="-97" charset="2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-97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-97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-97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-97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-97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-97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-97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splay.grid.iu.edu/" TargetMode="External"/><Relationship Id="rId3" Type="http://schemas.openxmlformats.org/officeDocument/2006/relationships/hyperlink" Target="http://dev.grid.iu.edu/~hayashis/display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OSG Presentation Layer</a:t>
            </a:r>
            <a:br>
              <a:rPr lang="en-US"/>
            </a:br>
            <a:r>
              <a:rPr lang="en-US"/>
              <a:t>- following an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Ruth Pordes</a:t>
            </a:r>
          </a:p>
          <a:p>
            <a:r>
              <a:rPr lang="en-US"/>
              <a:t>OSG Executive Director</a:t>
            </a:r>
          </a:p>
          <a:p>
            <a:r>
              <a:rPr lang="en-US"/>
              <a:t>Associate Head for Grids and Outreach, Fermilab Computing Division,</a:t>
            </a:r>
          </a:p>
        </p:txBody>
      </p:sp>
      <p:pic>
        <p:nvPicPr>
          <p:cNvPr id="4" name="Picture 6" descr="nsf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9888" y="5795963"/>
            <a:ext cx="1154112" cy="1062037"/>
          </a:xfrm>
          <a:prstGeom prst="rect">
            <a:avLst/>
          </a:prstGeom>
          <a:noFill/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 r="68008"/>
          <a:stretch>
            <a:fillRect/>
          </a:stretch>
        </p:blipFill>
        <p:spPr bwMode="auto">
          <a:xfrm>
            <a:off x="0" y="5808663"/>
            <a:ext cx="11176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6"/>
          <p:cNvGrpSpPr>
            <a:grpSpLocks noChangeAspect="1"/>
          </p:cNvGrpSpPr>
          <p:nvPr/>
        </p:nvGrpSpPr>
        <p:grpSpPr bwMode="auto">
          <a:xfrm>
            <a:off x="8229600" y="188913"/>
            <a:ext cx="733425" cy="754062"/>
            <a:chOff x="4944" y="192"/>
            <a:chExt cx="420" cy="432"/>
          </a:xfrm>
        </p:grpSpPr>
        <p:sp>
          <p:nvSpPr>
            <p:cNvPr id="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4944" y="192"/>
              <a:ext cx="420" cy="4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44" y="192"/>
              <a:ext cx="420" cy="4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44" y="192"/>
              <a:ext cx="420" cy="4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Current production release:</a:t>
            </a:r>
          </a:p>
          <a:p>
            <a:pPr>
              <a:buNone/>
            </a:pPr>
            <a:r>
              <a:rPr lang="en-US">
                <a:hlinkClick r:id="rId2"/>
              </a:rPr>
              <a:t>http://display.grid.iu.edu/</a:t>
            </a:r>
            <a:r>
              <a:rPr lang="en-US"/>
              <a:t> 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In test displayed today</a:t>
            </a:r>
          </a:p>
          <a:p>
            <a:pPr>
              <a:buNone/>
            </a:pPr>
            <a:r>
              <a:rPr lang="en-US"/>
              <a:t>Goes into production in ~1 week.</a:t>
            </a:r>
          </a:p>
          <a:p>
            <a:pPr>
              <a:buNone/>
            </a:pPr>
            <a:r>
              <a:rPr lang="en-US">
                <a:hlinkClick r:id="rId3"/>
              </a:rPr>
              <a:t>http://dev.grid.iu.edu/~hayashis/display/ </a:t>
            </a:r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6BF90-B0C2-5845-9EC2-7C10D8CA582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26051" y="161566"/>
            <a:ext cx="7474443" cy="93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Tx/>
              <a:buFont typeface="Times" pitchFamily="-97" charset="0"/>
              <a:buNone/>
              <a:tabLst/>
              <a:defRPr/>
            </a:pPr>
            <a:r>
              <a:rPr kumimoji="1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Outreach</a:t>
            </a:r>
            <a:r>
              <a:rPr kumimoji="1" lang="en-US" sz="32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presentation layer… “For Vince”</a:t>
            </a:r>
            <a:endParaRPr kumimoji="1" lang="en-US" sz="3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1000 foot view of OSG delivery</a:t>
            </a:r>
          </a:p>
        </p:txBody>
      </p:sp>
      <p:pic>
        <p:nvPicPr>
          <p:cNvPr id="5" name="Content Placeholder 4" descr="Screen shot 2010-07-09 at 1.39.3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23" t="8320" r="-2123"/>
          <a:stretch>
            <a:fillRect/>
          </a:stretch>
        </p:blipFill>
        <p:spPr>
          <a:xfrm>
            <a:off x="222821" y="1414767"/>
            <a:ext cx="9129132" cy="50463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6BF90-B0C2-5845-9EC2-7C10D8CA582F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6BF90-B0C2-5845-9EC2-7C10D8CA582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 descr="Screen shot 2010-07-09 at 1.39.55 PM.png"/>
          <p:cNvPicPr>
            <a:picLocks noChangeAspect="1"/>
          </p:cNvPicPr>
          <p:nvPr/>
        </p:nvPicPr>
        <p:blipFill>
          <a:blip r:embed="rId2"/>
          <a:srcRect t="8987"/>
          <a:stretch>
            <a:fillRect/>
          </a:stretch>
        </p:blipFill>
        <p:spPr>
          <a:xfrm>
            <a:off x="200538" y="1269949"/>
            <a:ext cx="8323793" cy="540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few off-shore sites..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6BF90-B0C2-5845-9EC2-7C10D8CA582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Content Placeholder 8" descr="Screen shot 2010-07-09 at 1.41.1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9994" r="17419"/>
          <a:stretch>
            <a:fillRect/>
          </a:stretch>
        </p:blipFill>
        <p:spPr>
          <a:xfrm>
            <a:off x="1532492" y="1247669"/>
            <a:ext cx="6500189" cy="5476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 only</a:t>
            </a:r>
          </a:p>
        </p:txBody>
      </p:sp>
      <p:pic>
        <p:nvPicPr>
          <p:cNvPr id="5" name="Content Placeholder 4" descr="Screen shot 2010-07-14 at 9.39.4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221" t="-689" r="7312" b="-663"/>
          <a:stretch>
            <a:fillRect/>
          </a:stretch>
        </p:blipFill>
        <p:spPr>
          <a:xfrm>
            <a:off x="0" y="1222431"/>
            <a:ext cx="9069569" cy="53278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6BF90-B0C2-5845-9EC2-7C10D8CA582F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Drill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6BF90-B0C2-5845-9EC2-7C10D8CA582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0" name="Picture 9" descr="Screen shot 2010-07-09 at 1.41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6" y="1133167"/>
            <a:ext cx="9026734" cy="5495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666" y="0"/>
            <a:ext cx="6474033" cy="1143000"/>
          </a:xfrm>
        </p:spPr>
        <p:txBody>
          <a:bodyPr/>
          <a:lstStyle/>
          <a:p>
            <a:r>
              <a:rPr lang="en-US"/>
              <a:t>Drill Down to specific Test/Validation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6BF90-B0C2-5845-9EC2-7C10D8CA582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1" name="Picture 10" descr="Screen shot 2010-07-09 at 1.42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05" y="982786"/>
            <a:ext cx="6670815" cy="5875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6BF90-B0C2-5845-9EC2-7C10D8CA582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6339" y="2573317"/>
            <a:ext cx="6946900" cy="1143000"/>
          </a:xfrm>
        </p:spPr>
        <p:txBody>
          <a:bodyPr/>
          <a:lstStyle/>
          <a:p>
            <a:r>
              <a:rPr lang="en-US"/>
              <a:t>!! Feedback Useful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001" y="373225"/>
            <a:ext cx="7191468" cy="584200"/>
          </a:xfrm>
        </p:spPr>
        <p:txBody>
          <a:bodyPr/>
          <a:lstStyle/>
          <a:p>
            <a:pPr>
              <a:buNone/>
            </a:pPr>
            <a:r>
              <a:rPr lang="en-US"/>
              <a:t>Who and What?</a:t>
            </a:r>
          </a:p>
          <a:p>
            <a:endParaRPr lang="en-US" sz="3000"/>
          </a:p>
        </p:txBody>
      </p:sp>
      <p:pic>
        <p:nvPicPr>
          <p:cNvPr id="4" name="Picture 20" descr="osg_logo"/>
          <p:cNvPicPr>
            <a:picLocks noChangeAspect="1" noChangeArrowheads="1"/>
          </p:cNvPicPr>
          <p:nvPr/>
        </p:nvPicPr>
        <p:blipFill>
          <a:blip r:embed="rId2"/>
          <a:srcRect r="20331" b="24454"/>
          <a:stretch>
            <a:fillRect/>
          </a:stretch>
        </p:blipFill>
        <p:spPr bwMode="auto">
          <a:xfrm>
            <a:off x="0" y="165100"/>
            <a:ext cx="1498600" cy="719099"/>
          </a:xfrm>
          <a:prstGeom prst="rect">
            <a:avLst/>
          </a:prstGeom>
          <a:noFill/>
        </p:spPr>
      </p:pic>
      <p:grpSp>
        <p:nvGrpSpPr>
          <p:cNvPr id="5" name="Group 17"/>
          <p:cNvGrpSpPr/>
          <p:nvPr/>
        </p:nvGrpSpPr>
        <p:grpSpPr>
          <a:xfrm>
            <a:off x="3888397" y="3933185"/>
            <a:ext cx="4309757" cy="2040662"/>
            <a:chOff x="4364343" y="2137638"/>
            <a:chExt cx="4309757" cy="2040662"/>
          </a:xfrm>
        </p:grpSpPr>
        <p:pic>
          <p:nvPicPr>
            <p:cNvPr id="15" name="Content Placeholder 3" descr="allhands_10_mr.jpg"/>
            <p:cNvPicPr>
              <a:picLocks noChangeAspect="1"/>
            </p:cNvPicPr>
            <p:nvPr/>
          </p:nvPicPr>
          <p:blipFill>
            <a:blip r:embed="rId3"/>
            <a:srcRect l="10640" t="23932" r="8935" b="18803"/>
            <a:stretch>
              <a:fillRect/>
            </a:stretch>
          </p:blipFill>
          <p:spPr bwMode="auto">
            <a:xfrm>
              <a:off x="4364343" y="2137638"/>
              <a:ext cx="4309757" cy="204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4368800" y="3822700"/>
              <a:ext cx="43053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>
                  <a:srgbClr val="000080"/>
                </a:buClr>
                <a:buSzTx/>
                <a:buFont typeface="Times" charset="0"/>
                <a:buNone/>
                <a:tabLst/>
                <a:defRPr/>
              </a:pPr>
              <a:r>
                <a:rPr kumimoji="1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 Hands Meeting</a:t>
              </a: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73205" y="3840248"/>
            <a:ext cx="40894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3200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1" lang="en-US" sz="3000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Consortium,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3000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Project,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3000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Collaboratory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endParaRPr kumimoji="1" lang="en-US" sz="3000" kern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FD71-79C7-C74B-AFF9-BF1EAD0789F5}" type="slidenum">
              <a:rPr lang="en-US"/>
              <a:pPr/>
              <a:t>2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0736" y="1194594"/>
            <a:ext cx="825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i="1" smtClean="0">
                <a:solidFill>
                  <a:srgbClr val="000090"/>
                </a:solidFill>
              </a:rPr>
              <a:t>The Open Science Grid aims to promote discovery and collaboration in data-intensive research by providing a computing facility and services that integrate distributed, reliable and shared resources to support computation at all scales. </a:t>
            </a:r>
            <a:endParaRPr lang="en-US" sz="2800" i="1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602" y="328665"/>
            <a:ext cx="7325161" cy="584200"/>
          </a:xfrm>
        </p:spPr>
        <p:txBody>
          <a:bodyPr/>
          <a:lstStyle/>
          <a:p>
            <a:pPr>
              <a:buNone/>
            </a:pPr>
            <a:r>
              <a:rPr lang="en-US"/>
              <a:t>~70 Universities + 5 DOE Labs</a:t>
            </a:r>
          </a:p>
        </p:txBody>
      </p:sp>
      <p:pic>
        <p:nvPicPr>
          <p:cNvPr id="4" name="Picture 20" descr="osg_logo"/>
          <p:cNvPicPr>
            <a:picLocks noChangeAspect="1" noChangeArrowheads="1"/>
          </p:cNvPicPr>
          <p:nvPr/>
        </p:nvPicPr>
        <p:blipFill>
          <a:blip r:embed="rId2"/>
          <a:srcRect r="20331" b="24454"/>
          <a:stretch>
            <a:fillRect/>
          </a:stretch>
        </p:blipFill>
        <p:spPr bwMode="auto">
          <a:xfrm>
            <a:off x="0" y="165100"/>
            <a:ext cx="1498600" cy="7190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3288" y="6396335"/>
            <a:ext cx="3685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>
                <a:solidFill>
                  <a:srgbClr val="000090"/>
                </a:solidFill>
              </a:rPr>
              <a:t>http://tinyurl.com/3x4gujs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997700" y="3365500"/>
            <a:ext cx="21463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113 interfaces to clusters</a:t>
            </a:r>
            <a:r>
              <a:rPr kumimoji="1" lang="en-US" sz="1600" b="0" i="0" u="none" strike="noStrike" kern="0" cap="none" spc="0" normalizeH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(small to large),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1600" b="0" i="0" u="none" strike="noStrike" kern="0" cap="none" spc="0" normalizeH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55 interfaces to data caches,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1600" b="0" i="0" u="none" strike="noStrike" kern="0" cap="none" spc="0" normalizeH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campus “grids”</a:t>
            </a: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FD71-79C7-C74B-AFF9-BF1EAD0789F5}" type="slidenum">
              <a:rPr lang="en-US">
                <a:solidFill>
                  <a:srgbClr val="000090"/>
                </a:solidFill>
              </a:rPr>
              <a:pPr/>
              <a:t>3</a:t>
            </a:fld>
            <a:endParaRPr lang="en-US">
              <a:solidFill>
                <a:srgbClr val="00009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36664" y="1324384"/>
            <a:ext cx="82423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2000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site has OSG proponent and collaborators in place.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2000" kern="0">
                <a:solidFill>
                  <a:srgbClr val="000090"/>
                </a:solidFill>
                <a:latin typeface="+mn-lt"/>
              </a:rPr>
              <a:t>All sites support owner and OSG-mgmt VOs + at least one other.</a:t>
            </a:r>
            <a:endParaRPr kumimoji="1" lang="en-US" sz="2000" b="0" i="0" u="none" strike="noStrike" kern="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Content Placeholder 4" descr="Screen shot 2010-07-14 at 9.39.43 PM.png"/>
          <p:cNvPicPr>
            <a:picLocks noChangeAspect="1"/>
          </p:cNvPicPr>
          <p:nvPr/>
        </p:nvPicPr>
        <p:blipFill>
          <a:blip r:embed="rId3"/>
          <a:srcRect l="10221" t="-689" r="7312" b="-663"/>
          <a:stretch>
            <a:fillRect/>
          </a:stretch>
        </p:blipFill>
        <p:spPr bwMode="auto">
          <a:xfrm>
            <a:off x="167115" y="2346341"/>
            <a:ext cx="6807882" cy="399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8071049" cy="1143000"/>
          </a:xfrm>
        </p:spPr>
        <p:txBody>
          <a:bodyPr/>
          <a:lstStyle/>
          <a:p>
            <a:r>
              <a:rPr lang="en-US"/>
              <a:t>Communities both large &amp; small</a:t>
            </a:r>
          </a:p>
        </p:txBody>
      </p:sp>
      <p:pic>
        <p:nvPicPr>
          <p:cNvPr id="5" name="Content Placeholder 4" descr="Slide55.gif"/>
          <p:cNvPicPr>
            <a:picLocks noGrp="1" noChangeAspect="1"/>
          </p:cNvPicPr>
          <p:nvPr>
            <p:ph idx="1"/>
          </p:nvPr>
        </p:nvPicPr>
        <p:blipFill>
          <a:blip r:embed="rId2"/>
          <a:srcRect l="52968" t="25022" r="-12195"/>
          <a:stretch>
            <a:fillRect/>
          </a:stretch>
        </p:blipFill>
        <p:spPr>
          <a:xfrm>
            <a:off x="6214856" y="3063472"/>
            <a:ext cx="3597606" cy="34157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6BF90-B0C2-5845-9EC2-7C10D8CA582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8526" y="1077957"/>
            <a:ext cx="6261258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smtClean="0">
                <a:solidFill>
                  <a:srgbClr val="000090"/>
                </a:solidFill>
              </a:rPr>
              <a:t>Physics: ATLAS, ALICE, CDF, CMS, DayaBay, Dzero, GlueX, IceCube, ILC, LBNE, LIGO, STAR.</a:t>
            </a:r>
          </a:p>
          <a:p>
            <a:pPr>
              <a:buNone/>
            </a:pPr>
            <a:endParaRPr lang="en-US" i="1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US" i="1" smtClean="0">
                <a:solidFill>
                  <a:srgbClr val="000090"/>
                </a:solidFill>
              </a:rPr>
              <a:t>Facilities: BNL, Fermilab, JLAB, SLAC.</a:t>
            </a:r>
          </a:p>
          <a:p>
            <a:pPr>
              <a:buNone/>
            </a:pPr>
            <a:endParaRPr lang="en-US" i="1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US" i="1" smtClean="0">
                <a:solidFill>
                  <a:srgbClr val="000090"/>
                </a:solidFill>
              </a:rPr>
              <a:t>Single community Non-Physics: CIGI, CompBioGrid, DES, GROW, I2U2, JDEM, nanoHUB.</a:t>
            </a:r>
          </a:p>
          <a:p>
            <a:pPr>
              <a:buNone/>
            </a:pPr>
            <a:endParaRPr lang="en-US" i="1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US" i="1" smtClean="0">
                <a:solidFill>
                  <a:srgbClr val="000090"/>
                </a:solidFill>
              </a:rPr>
              <a:t>Multi-Disciplinary: DOSAR, Engage, GLOW, GPN, HCC, NEBioGrid, NWICG, NYSGrid.</a:t>
            </a:r>
          </a:p>
          <a:p>
            <a:pPr>
              <a:buNone/>
            </a:pPr>
            <a:endParaRPr lang="en-US" i="1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US" i="1" smtClean="0">
                <a:solidFill>
                  <a:srgbClr val="000090"/>
                </a:solidFill>
              </a:rPr>
              <a:t>OSG managed: MIS, OSG, OSGEDU.</a:t>
            </a:r>
            <a:endParaRPr lang="en-US" i="1">
              <a:solidFill>
                <a:srgbClr val="00009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450656" y="2046183"/>
            <a:ext cx="2693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kern="0">
                <a:solidFill>
                  <a:srgbClr val="000080"/>
                </a:solidFill>
                <a:latin typeface="+mn-lt"/>
                <a:ea typeface="+mj-ea"/>
                <a:cs typeface="+mj-cs"/>
              </a:rPr>
              <a:t>Significant users of ESNET CA, see Steve’s talk yesterday</a:t>
            </a:r>
            <a:endParaRPr kumimoji="1" lang="en-US" sz="2000" i="0" u="none" strike="noStrike" kern="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04" y="161566"/>
            <a:ext cx="7573115" cy="974703"/>
          </a:xfrm>
        </p:spPr>
        <p:txBody>
          <a:bodyPr/>
          <a:lstStyle/>
          <a:p>
            <a:pPr>
              <a:buNone/>
            </a:pPr>
            <a:r>
              <a:rPr lang="en-US" sz="3000"/>
              <a:t>Support, Services and Software - as well as Community Extensions and R&amp;D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980311"/>
            <a:ext cx="8999168" cy="564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3200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1" lang="en-US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~½ staff– including security, hosted services, servicedesk, user support, metrics, measurements.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OSG is a “Laboratory” at-scale</a:t>
            </a:r>
            <a:r>
              <a:rPr kumimoji="1" lang="en-US" b="0" i="0" u="none" strike="noStrike" kern="0" cap="none" spc="0" normalizeH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production infrastructure including extended Integration Testbed resources and “overlay” on the production infrastructure for scaling, usability, s/w releases, services, new communities.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kern="0" baseline="0">
                <a:solidFill>
                  <a:srgbClr val="000090"/>
                </a:solidFill>
                <a:latin typeface="+mn-lt"/>
              </a:rPr>
              <a:t>   Work with many sotware development</a:t>
            </a:r>
            <a:r>
              <a:rPr kumimoji="1" lang="en-US" kern="0">
                <a:solidFill>
                  <a:srgbClr val="000090"/>
                </a:solidFill>
                <a:latin typeface="+mn-lt"/>
              </a:rPr>
              <a:t> groups to extend the capabilities and scale (CS, application, international..)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kern="0">
                <a:solidFill>
                  <a:srgbClr val="000090"/>
                </a:solidFill>
                <a:latin typeface="+mn-lt"/>
              </a:rPr>
              <a:t>	</a:t>
            </a:r>
            <a:r>
              <a:rPr kumimoji="1" lang="en-US" i="1" kern="0">
                <a:solidFill>
                  <a:srgbClr val="000090"/>
                </a:solidFill>
                <a:latin typeface="+mn-lt"/>
              </a:rPr>
              <a:t>Satellites</a:t>
            </a:r>
            <a:r>
              <a:rPr kumimoji="1" lang="en-US" kern="0">
                <a:solidFill>
                  <a:srgbClr val="000090"/>
                </a:solidFill>
                <a:latin typeface="+mn-lt"/>
              </a:rPr>
              <a:t> are cooperating projects contributing to the mission e.g.  </a:t>
            </a:r>
            <a:r>
              <a:rPr kumimoji="1" lang="en-US" sz="2000" i="1" kern="0">
                <a:solidFill>
                  <a:srgbClr val="000090"/>
                </a:solidFill>
                <a:latin typeface="+mn-lt"/>
              </a:rPr>
              <a:t>ANI application research project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2000" i="1" kern="0">
                <a:solidFill>
                  <a:srgbClr val="000090"/>
                </a:solidFill>
                <a:latin typeface="+mn-lt"/>
              </a:rPr>
              <a:t>		High throughput parallel computing – allocate/use all cores on a CPU.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2000" i="1" kern="0">
                <a:solidFill>
                  <a:srgbClr val="000090"/>
                </a:solidFill>
                <a:latin typeface="+mn-lt"/>
              </a:rPr>
              <a:t>		Resource reservation across sites.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endParaRPr kumimoji="1" lang="en-US" b="0" i="0" u="none" strike="noStrike" kern="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endParaRPr kumimoji="1" lang="en-US" sz="3000" kern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FD71-79C7-C74B-AFF9-BF1EAD0789F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359" y="284107"/>
            <a:ext cx="7985333" cy="584200"/>
          </a:xfrm>
        </p:spPr>
        <p:txBody>
          <a:bodyPr/>
          <a:lstStyle/>
          <a:p>
            <a:pPr>
              <a:buNone/>
            </a:pPr>
            <a:r>
              <a:rPr lang="en-US"/>
              <a:t>“Horizontal” Common Shared Infrastructure</a:t>
            </a:r>
          </a:p>
        </p:txBody>
      </p:sp>
      <p:pic>
        <p:nvPicPr>
          <p:cNvPr id="4" name="Picture 20" descr="osg_logo"/>
          <p:cNvPicPr>
            <a:picLocks noChangeAspect="1" noChangeArrowheads="1"/>
          </p:cNvPicPr>
          <p:nvPr/>
        </p:nvPicPr>
        <p:blipFill>
          <a:blip r:embed="rId2"/>
          <a:srcRect r="20331" b="24454"/>
          <a:stretch>
            <a:fillRect/>
          </a:stretch>
        </p:blipFill>
        <p:spPr bwMode="auto">
          <a:xfrm>
            <a:off x="0" y="165100"/>
            <a:ext cx="1498600" cy="719099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416300" y="2565400"/>
            <a:ext cx="5575300" cy="2779713"/>
            <a:chOff x="1960" y="1480"/>
            <a:chExt cx="3800" cy="1871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960" y="1480"/>
              <a:ext cx="3800" cy="1871"/>
              <a:chOff x="216" y="1624"/>
              <a:chExt cx="5088" cy="2263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 l="2283" t="24881" r="914" b="3300"/>
              <a:stretch>
                <a:fillRect/>
              </a:stretch>
            </p:blipFill>
            <p:spPr bwMode="auto">
              <a:xfrm>
                <a:off x="216" y="1624"/>
                <a:ext cx="5088" cy="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224" y="3312"/>
                <a:ext cx="440" cy="4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4" y="2096"/>
              <a:ext cx="832" cy="408"/>
            </a:xfrm>
            <a:prstGeom prst="rect">
              <a:avLst/>
            </a:prstGeom>
            <a:solidFill>
              <a:srgbClr val="F665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2425700"/>
            <a:ext cx="3924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ts val="180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Organizations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ts val="180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Services &amp;</a:t>
            </a:r>
            <a:r>
              <a:rPr kumimoji="1" lang="en-US" sz="2800" b="0" i="0" u="none" strike="noStrike" kern="0" cap="none" spc="0" normalizeH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Software</a:t>
            </a:r>
            <a:endParaRPr kumimoji="1" lang="en-US" sz="2800" b="0" i="0" u="none" strike="noStrike" kern="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80"/>
              </a:buClr>
              <a:buSzTx/>
              <a:buFont typeface="Times" charset="0"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Resources,</a:t>
            </a:r>
            <a:r>
              <a:rPr kumimoji="1" lang="en-US" sz="2800" b="0" i="0" u="none" strike="noStrike" kern="0" cap="none" spc="0" normalizeH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sz="2800" b="0" i="0" u="none" strike="noStrike" kern="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Sites, &amp; Campuses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FD71-79C7-C74B-AFF9-BF1EAD0789F5}" type="slidenum">
              <a:rPr lang="en-US"/>
              <a:pPr/>
              <a:t>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0736" y="1194594"/>
            <a:ext cx="825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i="1" smtClean="0">
                <a:solidFill>
                  <a:srgbClr val="000090"/>
                </a:solidFill>
              </a:rPr>
              <a:t>Completely dependent on the underlying network fabric from ESNET, Internet2 and LHCNet. </a:t>
            </a:r>
            <a:endParaRPr lang="en-US" sz="2800" i="1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988" y="139288"/>
            <a:ext cx="7328012" cy="584200"/>
          </a:xfrm>
        </p:spPr>
        <p:txBody>
          <a:bodyPr/>
          <a:lstStyle/>
          <a:p>
            <a:pPr>
              <a:buNone/>
            </a:pPr>
            <a:r>
              <a:rPr lang="en-US"/>
              <a:t>An</a:t>
            </a:r>
            <a:r>
              <a:rPr lang="en-US"/>
              <a:t> “Eco-System”</a:t>
            </a:r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609600" y="2152018"/>
            <a:ext cx="7404100" cy="2238375"/>
            <a:chOff x="216" y="2168"/>
            <a:chExt cx="5088" cy="1719"/>
          </a:xfrm>
        </p:grpSpPr>
        <p:pic>
          <p:nvPicPr>
            <p:cNvPr id="15" name="Picture 71"/>
            <p:cNvPicPr>
              <a:picLocks noChangeAspect="1" noChangeArrowheads="1"/>
            </p:cNvPicPr>
            <p:nvPr/>
          </p:nvPicPr>
          <p:blipFill>
            <a:blip r:embed="rId2"/>
            <a:srcRect l="2283" t="42096" r="914" b="3300"/>
            <a:stretch>
              <a:fillRect/>
            </a:stretch>
          </p:blipFill>
          <p:spPr bwMode="auto">
            <a:xfrm>
              <a:off x="216" y="2168"/>
              <a:ext cx="5088" cy="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72"/>
            <p:cNvSpPr>
              <a:spLocks noChangeArrowheads="1"/>
            </p:cNvSpPr>
            <p:nvPr/>
          </p:nvSpPr>
          <p:spPr bwMode="auto">
            <a:xfrm>
              <a:off x="224" y="3312"/>
              <a:ext cx="440" cy="4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869835" y="3002673"/>
            <a:ext cx="7404100" cy="2238375"/>
            <a:chOff x="216" y="2168"/>
            <a:chExt cx="5088" cy="1719"/>
          </a:xfrm>
        </p:grpSpPr>
        <p:pic>
          <p:nvPicPr>
            <p:cNvPr id="18" name="Picture 77"/>
            <p:cNvPicPr>
              <a:picLocks noChangeAspect="1" noChangeArrowheads="1"/>
            </p:cNvPicPr>
            <p:nvPr/>
          </p:nvPicPr>
          <p:blipFill>
            <a:blip r:embed="rId2"/>
            <a:srcRect l="2283" t="42096" r="914" b="3300"/>
            <a:stretch>
              <a:fillRect/>
            </a:stretch>
          </p:blipFill>
          <p:spPr bwMode="auto">
            <a:xfrm>
              <a:off x="216" y="2168"/>
              <a:ext cx="5088" cy="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tangle 78"/>
            <p:cNvSpPr>
              <a:spLocks noChangeArrowheads="1"/>
            </p:cNvSpPr>
            <p:nvPr/>
          </p:nvSpPr>
          <p:spPr bwMode="auto">
            <a:xfrm>
              <a:off x="224" y="3312"/>
              <a:ext cx="440" cy="4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</p:grp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2230751" y="2011720"/>
            <a:ext cx="3695700" cy="1397000"/>
          </a:xfrm>
          <a:prstGeom prst="ellipse">
            <a:avLst/>
          </a:prstGeom>
          <a:solidFill>
            <a:srgbClr val="FBF376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1345098" y="3987007"/>
            <a:ext cx="7404100" cy="2238375"/>
            <a:chOff x="216" y="2168"/>
            <a:chExt cx="5088" cy="1719"/>
          </a:xfrm>
        </p:grpSpPr>
        <p:pic>
          <p:nvPicPr>
            <p:cNvPr id="21" name="Picture 86"/>
            <p:cNvPicPr>
              <a:picLocks noChangeAspect="1" noChangeArrowheads="1"/>
            </p:cNvPicPr>
            <p:nvPr/>
          </p:nvPicPr>
          <p:blipFill>
            <a:blip r:embed="rId2"/>
            <a:srcRect l="2283" t="42096" r="914" b="3300"/>
            <a:stretch>
              <a:fillRect/>
            </a:stretch>
          </p:blipFill>
          <p:spPr bwMode="auto">
            <a:xfrm>
              <a:off x="216" y="2168"/>
              <a:ext cx="5088" cy="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tangle 87"/>
            <p:cNvSpPr>
              <a:spLocks noChangeArrowheads="1"/>
            </p:cNvSpPr>
            <p:nvPr/>
          </p:nvSpPr>
          <p:spPr bwMode="auto">
            <a:xfrm>
              <a:off x="224" y="3312"/>
              <a:ext cx="440" cy="4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577846" y="2213135"/>
            <a:ext cx="3526406" cy="923339"/>
            <a:chOff x="4073" y="-881"/>
            <a:chExt cx="1295" cy="4000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073" y="-881"/>
              <a:ext cx="1087" cy="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18" tIns="45709" rIns="91418" bIns="45709">
              <a:prstTxWarp prst="textNoShape">
                <a:avLst/>
              </a:prstTxWarp>
              <a:spAutoFit/>
            </a:bodyPr>
            <a:lstStyle/>
            <a:p>
              <a:pPr algn="ctr">
                <a:buFontTx/>
                <a:buNone/>
              </a:pPr>
              <a:r>
                <a:rPr lang="en-US" sz="1800" b="1">
                  <a:solidFill>
                    <a:srgbClr val="000090"/>
                  </a:solidFill>
                </a:rPr>
                <a:t>Communities are international &amp;  use multiple infrastructures</a:t>
              </a: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4160" y="-48"/>
              <a:ext cx="1208" cy="2000"/>
            </a:xfrm>
            <a:prstGeom prst="rect">
              <a:avLst/>
            </a:prstGeom>
            <a:noFill/>
            <a:ln w="57150">
              <a:noFill/>
              <a:prstDash val="dash"/>
              <a:miter lim="800000"/>
              <a:headEnd/>
              <a:tailEnd/>
            </a:ln>
            <a:effectLst/>
          </p:spPr>
          <p:txBody>
            <a:bodyPr wrap="square" lIns="91418" tIns="45709" rIns="91418" bIns="45709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90"/>
                </a:solidFill>
              </a:endParaRPr>
            </a:p>
          </p:txBody>
        </p:sp>
      </p:grpSp>
      <p:sp>
        <p:nvSpPr>
          <p:cNvPr id="27" name="Line 36"/>
          <p:cNvSpPr>
            <a:spLocks noChangeShapeType="1"/>
          </p:cNvSpPr>
          <p:nvPr/>
        </p:nvSpPr>
        <p:spPr bwMode="auto">
          <a:xfrm>
            <a:off x="1143000" y="1915480"/>
            <a:ext cx="1409700" cy="1409700"/>
          </a:xfrm>
          <a:prstGeom prst="line">
            <a:avLst/>
          </a:prstGeom>
          <a:noFill/>
          <a:ln w="215900">
            <a:solidFill>
              <a:srgbClr val="FBF37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1257300" y="2385380"/>
            <a:ext cx="1282700" cy="558800"/>
          </a:xfrm>
          <a:prstGeom prst="roundRect">
            <a:avLst/>
          </a:prstGeom>
          <a:solidFill>
            <a:srgbClr val="EEEE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90"/>
                </a:solidFill>
                <a:effectLst/>
                <a:latin typeface="Arial" charset="0"/>
              </a:rPr>
              <a:t>Bridging</a:t>
            </a:r>
            <a:r>
              <a:rPr kumimoji="0" lang="en-US" sz="1400" b="1" i="0" u="none" strike="noStrike" cap="none" normalizeH="0">
                <a:ln>
                  <a:noFill/>
                </a:ln>
                <a:solidFill>
                  <a:srgbClr val="000090"/>
                </a:solidFill>
                <a:effectLst/>
                <a:latin typeface="Arial" charset="0"/>
              </a:rPr>
              <a:t> Services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rgbClr val="000090"/>
              </a:solidFill>
              <a:effectLst/>
              <a:latin typeface="Arial" charset="0"/>
            </a:endParaRP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5847779" y="1788455"/>
            <a:ext cx="2628900" cy="4038600"/>
          </a:xfrm>
          <a:prstGeom prst="ellipse">
            <a:avLst/>
          </a:prstGeom>
          <a:solidFill>
            <a:srgbClr val="FBF376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5943024" y="2410755"/>
            <a:ext cx="2444133" cy="3083822"/>
            <a:chOff x="4160" y="-498"/>
            <a:chExt cx="1214" cy="2868"/>
          </a:xfrm>
        </p:grpSpPr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4251" y="-498"/>
              <a:ext cx="1123" cy="2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18" tIns="45709" rIns="91418" bIns="45709">
              <a:prstTxWarp prst="textNoShape">
                <a:avLst/>
              </a:prstTxWarp>
              <a:spAutoFit/>
            </a:bodyPr>
            <a:lstStyle/>
            <a:p>
              <a:pPr algn="ctr">
                <a:buFontTx/>
                <a:buNone/>
              </a:pPr>
              <a:r>
                <a:rPr lang="en-US" sz="1800" b="1">
                  <a:solidFill>
                    <a:srgbClr val="000090"/>
                  </a:solidFill>
                </a:rPr>
                <a:t>End-to-end System for Each community/group.</a:t>
              </a:r>
            </a:p>
            <a:p>
              <a:pPr algn="ctr">
                <a:buFontTx/>
                <a:buNone/>
              </a:pPr>
              <a:endParaRPr lang="en-US" sz="1800" b="1">
                <a:solidFill>
                  <a:srgbClr val="000090"/>
                </a:solidFill>
              </a:endParaRPr>
            </a:p>
            <a:p>
              <a:pPr algn="ctr">
                <a:buFontTx/>
                <a:buNone/>
              </a:pPr>
              <a:r>
                <a:rPr lang="en-US" sz="1800" b="1">
                  <a:solidFill>
                    <a:srgbClr val="000090"/>
                  </a:solidFill>
                </a:rPr>
                <a:t>Structure hidden  from end users.</a:t>
              </a:r>
            </a:p>
            <a:p>
              <a:pPr algn="ctr">
                <a:buFontTx/>
                <a:buNone/>
              </a:pPr>
              <a:endParaRPr lang="en-US" sz="1800" b="1">
                <a:solidFill>
                  <a:srgbClr val="000090"/>
                </a:solidFill>
              </a:endParaRPr>
            </a:p>
            <a:p>
              <a:pPr algn="ctr">
                <a:buFontTx/>
                <a:buNone/>
              </a:pPr>
              <a:r>
                <a:rPr lang="en-US" sz="1800" b="1">
                  <a:solidFill>
                    <a:srgbClr val="000090"/>
                  </a:solidFill>
                </a:rPr>
                <a:t>Resource owners deal with community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160" y="-48"/>
              <a:ext cx="1208" cy="429"/>
            </a:xfrm>
            <a:prstGeom prst="rect">
              <a:avLst/>
            </a:prstGeom>
            <a:noFill/>
            <a:ln w="57150">
              <a:noFill/>
              <a:prstDash val="dash"/>
              <a:miter lim="800000"/>
              <a:headEnd/>
              <a:tailEnd/>
            </a:ln>
            <a:effectLst/>
          </p:spPr>
          <p:txBody>
            <a:bodyPr wrap="square" lIns="91418" tIns="45709" rIns="91418" bIns="45709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90"/>
                </a:solidFill>
              </a:endParaRP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0"/>
          </p:nvPr>
        </p:nvSpPr>
        <p:spPr>
          <a:xfrm>
            <a:off x="8724900" y="6144580"/>
            <a:ext cx="419100" cy="457200"/>
          </a:xfrm>
        </p:spPr>
        <p:txBody>
          <a:bodyPr/>
          <a:lstStyle/>
          <a:p>
            <a:fld id="{160DFD71-79C7-C74B-AFF9-BF1EAD0789F5}" type="slidenum">
              <a:rPr lang="en-US">
                <a:solidFill>
                  <a:srgbClr val="000090"/>
                </a:solidFill>
              </a:rPr>
              <a:pPr/>
              <a:t>7</a:t>
            </a:fld>
            <a:endParaRPr lang="en-US">
              <a:solidFill>
                <a:srgbClr val="000090"/>
              </a:solidFill>
            </a:endParaRPr>
          </a:p>
        </p:txBody>
      </p:sp>
      <p:sp>
        <p:nvSpPr>
          <p:cNvPr id="38" name="Document 37"/>
          <p:cNvSpPr/>
          <p:nvPr/>
        </p:nvSpPr>
        <p:spPr bwMode="auto">
          <a:xfrm flipV="1">
            <a:off x="2008388" y="5020495"/>
            <a:ext cx="1231900" cy="1130300"/>
          </a:xfrm>
          <a:prstGeom prst="flowChartDocumen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299999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90"/>
              </a:solidFill>
              <a:effectLst/>
              <a:latin typeface="Arial" charset="0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887141" y="5201190"/>
            <a:ext cx="1570605" cy="923381"/>
            <a:chOff x="4073" y="-881"/>
            <a:chExt cx="1295" cy="2165"/>
          </a:xfrm>
        </p:grpSpPr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4160" y="-48"/>
              <a:ext cx="1208" cy="1082"/>
            </a:xfrm>
            <a:prstGeom prst="rect">
              <a:avLst/>
            </a:prstGeom>
            <a:noFill/>
            <a:ln w="57150">
              <a:noFill/>
              <a:prstDash val="dash"/>
              <a:miter lim="800000"/>
              <a:headEnd/>
              <a:tailEnd/>
            </a:ln>
            <a:effectLst/>
          </p:spPr>
          <p:txBody>
            <a:bodyPr wrap="square" lIns="91418" tIns="45709" rIns="91418" bIns="45709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4073" y="-881"/>
              <a:ext cx="1087" cy="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18" tIns="45709" rIns="91418" bIns="45709">
              <a:prstTxWarp prst="textNoShape">
                <a:avLst/>
              </a:prstTxWarp>
              <a:spAutoFit/>
            </a:bodyPr>
            <a:lstStyle/>
            <a:p>
              <a:pPr algn="ctr">
                <a:buFontTx/>
                <a:buNone/>
              </a:pPr>
              <a:r>
                <a:rPr lang="en-US" sz="1800" b="1">
                  <a:solidFill>
                    <a:srgbClr val="000090"/>
                  </a:solidFill>
                </a:rPr>
                <a:t>Facilities can also be Clouds</a:t>
              </a:r>
            </a:p>
          </p:txBody>
        </p:sp>
      </p:grpSp>
      <p:sp>
        <p:nvSpPr>
          <p:cNvPr id="34" name="Rounded Rectangle 33"/>
          <p:cNvSpPr/>
          <p:nvPr/>
        </p:nvSpPr>
        <p:spPr bwMode="auto">
          <a:xfrm>
            <a:off x="1109728" y="3665024"/>
            <a:ext cx="3524940" cy="1024871"/>
          </a:xfrm>
          <a:prstGeom prst="roundRect">
            <a:avLst/>
          </a:prstGeom>
          <a:solidFill>
            <a:srgbClr val="EEEE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1400" b="1">
              <a:solidFill>
                <a:srgbClr val="00009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400" b="1">
                <a:solidFill>
                  <a:srgbClr val="000090"/>
                </a:solidFill>
              </a:rPr>
              <a:t>B</a:t>
            </a: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0090"/>
                </a:solidFill>
                <a:effectLst/>
                <a:latin typeface="Arial" charset="0"/>
              </a:rPr>
              <a:t>ackbone across</a:t>
            </a:r>
            <a:r>
              <a:rPr kumimoji="0" lang="en-US" sz="1400" b="1" i="0" u="none" strike="noStrike" cap="none" normalizeH="0">
                <a:ln>
                  <a:noFill/>
                </a:ln>
                <a:solidFill>
                  <a:srgbClr val="000090"/>
                </a:solidFill>
                <a:effectLst/>
                <a:latin typeface="Arial" charset="0"/>
              </a:rPr>
              <a:t> multiple clouds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rgbClr val="00009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00" y="239547"/>
            <a:ext cx="8013700" cy="584200"/>
          </a:xfrm>
        </p:spPr>
        <p:txBody>
          <a:bodyPr/>
          <a:lstStyle/>
          <a:p>
            <a:pPr>
              <a:buNone/>
            </a:pPr>
            <a:r>
              <a:rPr lang="en-US"/>
              <a:t>Software is the enabler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81000" y="2420938"/>
            <a:ext cx="8574057" cy="3719512"/>
            <a:chOff x="763356" y="2034862"/>
            <a:chExt cx="8574802" cy="3719849"/>
          </a:xfrm>
        </p:grpSpPr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776057" y="3220831"/>
              <a:ext cx="5560349" cy="1536839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6588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r>
                <a:rPr lang="en-US" sz="2000">
                  <a:solidFill>
                    <a:srgbClr val="000090"/>
                  </a:solidFill>
                </a:rPr>
                <a:t>OSG software &amp; services</a:t>
              </a:r>
            </a:p>
          </p:txBody>
        </p:sp>
        <p:sp>
          <p:nvSpPr>
            <p:cNvPr id="9" name="Rounded Rectangle 5"/>
            <p:cNvSpPr>
              <a:spLocks noChangeArrowheads="1"/>
            </p:cNvSpPr>
            <p:nvPr/>
          </p:nvSpPr>
          <p:spPr bwMode="auto">
            <a:xfrm>
              <a:off x="776057" y="4417453"/>
              <a:ext cx="2993232" cy="59242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endParaRPr lang="en-US" sz="2000">
                <a:solidFill>
                  <a:srgbClr val="000090"/>
                </a:solidFill>
              </a:endParaRPr>
            </a:p>
          </p:txBody>
        </p:sp>
        <p:sp>
          <p:nvSpPr>
            <p:cNvPr id="11" name="Rounded Rectangle 6"/>
            <p:cNvSpPr>
              <a:spLocks noChangeArrowheads="1"/>
            </p:cNvSpPr>
            <p:nvPr/>
          </p:nvSpPr>
          <p:spPr bwMode="auto">
            <a:xfrm>
              <a:off x="1403797" y="2691685"/>
              <a:ext cx="914400" cy="9144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12" name="Rounded Rectangle 9"/>
            <p:cNvSpPr>
              <a:spLocks noChangeArrowheads="1"/>
            </p:cNvSpPr>
            <p:nvPr/>
          </p:nvSpPr>
          <p:spPr bwMode="auto">
            <a:xfrm>
              <a:off x="763356" y="5190187"/>
              <a:ext cx="3014401" cy="564524"/>
            </a:xfrm>
            <a:prstGeom prst="roundRect">
              <a:avLst>
                <a:gd name="adj" fmla="val 16667"/>
              </a:avLst>
            </a:prstGeom>
            <a:solidFill>
              <a:srgbClr val="CAE73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r>
                <a:rPr lang="en-US" sz="2000">
                  <a:solidFill>
                    <a:srgbClr val="000090"/>
                  </a:solidFill>
                </a:rPr>
                <a:t>Network,Hardware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88759" y="2034862"/>
              <a:ext cx="2964120" cy="6271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r>
                <a:rPr lang="en-US" sz="2000">
                  <a:solidFill>
                    <a:srgbClr val="000090"/>
                  </a:solidFill>
                </a:rPr>
                <a:t>Science Applications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771295" y="2833446"/>
              <a:ext cx="3014924" cy="598542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r>
                <a:rPr lang="en-US" sz="2000">
                  <a:solidFill>
                    <a:srgbClr val="000090"/>
                  </a:solidFill>
                </a:rPr>
                <a:t>VO software &amp; services</a:t>
              </a:r>
            </a:p>
          </p:txBody>
        </p:sp>
        <p:sp>
          <p:nvSpPr>
            <p:cNvPr id="15" name="Right Brace 13"/>
            <p:cNvSpPr>
              <a:spLocks/>
            </p:cNvSpPr>
            <p:nvPr/>
          </p:nvSpPr>
          <p:spPr bwMode="auto">
            <a:xfrm>
              <a:off x="6465194" y="3653895"/>
              <a:ext cx="458197" cy="565912"/>
            </a:xfrm>
            <a:prstGeom prst="rightBrace">
              <a:avLst>
                <a:gd name="adj1" fmla="val 8337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6622295" y="3483234"/>
              <a:ext cx="2688905" cy="400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FontTx/>
                <a:buNone/>
              </a:pPr>
              <a:r>
                <a:rPr lang="en-US" sz="2000">
                  <a:solidFill>
                    <a:srgbClr val="000090"/>
                  </a:solidFill>
                </a:rPr>
                <a:t>Common Collections</a:t>
              </a:r>
            </a:p>
          </p:txBody>
        </p:sp>
        <p:sp>
          <p:nvSpPr>
            <p:cNvPr id="17" name="Right Brace 15"/>
            <p:cNvSpPr>
              <a:spLocks/>
            </p:cNvSpPr>
            <p:nvPr/>
          </p:nvSpPr>
          <p:spPr bwMode="auto">
            <a:xfrm>
              <a:off x="6452316" y="2047741"/>
              <a:ext cx="515154" cy="1440265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6967243" y="2206714"/>
              <a:ext cx="2370915" cy="101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FontTx/>
                <a:buNone/>
              </a:pPr>
              <a:r>
                <a:rPr lang="en-US" sz="2000">
                  <a:solidFill>
                    <a:srgbClr val="000090"/>
                  </a:solidFill>
                </a:rPr>
                <a:t>VO Specific    common collections</a:t>
              </a:r>
            </a:p>
          </p:txBody>
        </p:sp>
      </p:grpSp>
      <p:sp>
        <p:nvSpPr>
          <p:cNvPr id="19" name="Rounded Rectangle 18"/>
          <p:cNvSpPr/>
          <p:nvPr/>
        </p:nvSpPr>
        <p:spPr bwMode="auto">
          <a:xfrm>
            <a:off x="5249863" y="2420938"/>
            <a:ext cx="711200" cy="627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351338" y="2420938"/>
            <a:ext cx="711200" cy="627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240338" y="3275013"/>
            <a:ext cx="728662" cy="59848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335463" y="3257550"/>
            <a:ext cx="727075" cy="59848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23" name="Rounded Rectangle 9"/>
          <p:cNvSpPr>
            <a:spLocks noChangeArrowheads="1"/>
          </p:cNvSpPr>
          <p:nvPr/>
        </p:nvSpPr>
        <p:spPr bwMode="auto">
          <a:xfrm>
            <a:off x="5249863" y="5575300"/>
            <a:ext cx="744537" cy="565150"/>
          </a:xfrm>
          <a:prstGeom prst="roundRect">
            <a:avLst>
              <a:gd name="adj" fmla="val 16667"/>
            </a:avLst>
          </a:prstGeom>
          <a:solidFill>
            <a:srgbClr val="CAE73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24" name="Rounded Rectangle 9"/>
          <p:cNvSpPr>
            <a:spLocks noChangeArrowheads="1"/>
          </p:cNvSpPr>
          <p:nvPr/>
        </p:nvSpPr>
        <p:spPr bwMode="auto">
          <a:xfrm>
            <a:off x="4335463" y="5584825"/>
            <a:ext cx="744537" cy="563563"/>
          </a:xfrm>
          <a:prstGeom prst="roundRect">
            <a:avLst>
              <a:gd name="adj" fmla="val 16667"/>
            </a:avLst>
          </a:prstGeom>
          <a:solidFill>
            <a:srgbClr val="CAE73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1063" y="2138363"/>
            <a:ext cx="881062" cy="83026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4800">
                <a:solidFill>
                  <a:srgbClr val="000090"/>
                </a:solidFill>
                <a:latin typeface="Futura" pitchFamily="-108" charset="0"/>
              </a:rPr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9000" y="2992438"/>
            <a:ext cx="881063" cy="8318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4800">
                <a:solidFill>
                  <a:srgbClr val="000090"/>
                </a:solidFill>
                <a:latin typeface="Futura" pitchFamily="-108" charset="0"/>
              </a:rPr>
              <a:t>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5253038"/>
            <a:ext cx="881063" cy="8318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4800">
                <a:solidFill>
                  <a:srgbClr val="000090"/>
                </a:solidFill>
                <a:latin typeface="Futura" pitchFamily="-108" charset="0"/>
              </a:rPr>
              <a:t>…</a:t>
            </a: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342900" y="4711700"/>
            <a:ext cx="30527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0090"/>
                </a:solidFill>
              </a:rPr>
              <a:t>Site fabric: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0090"/>
                </a:solidFill>
              </a:rPr>
              <a:t>OS, batch, storage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29" name="Rounded Rectangle 5"/>
          <p:cNvSpPr>
            <a:spLocks noChangeArrowheads="1"/>
          </p:cNvSpPr>
          <p:nvPr/>
        </p:nvSpPr>
        <p:spPr bwMode="auto">
          <a:xfrm>
            <a:off x="5240338" y="4803775"/>
            <a:ext cx="754062" cy="59213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30" name="Rounded Rectangle 5"/>
          <p:cNvSpPr>
            <a:spLocks noChangeArrowheads="1"/>
          </p:cNvSpPr>
          <p:nvPr/>
        </p:nvSpPr>
        <p:spPr bwMode="auto">
          <a:xfrm>
            <a:off x="4335463" y="4811713"/>
            <a:ext cx="752475" cy="5921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36938" y="4516438"/>
            <a:ext cx="881062" cy="8318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4800">
                <a:solidFill>
                  <a:srgbClr val="000090"/>
                </a:solidFill>
                <a:latin typeface="Futura" pitchFamily="-108" charset="0"/>
              </a:rPr>
              <a:t>…</a:t>
            </a:r>
          </a:p>
        </p:txBody>
      </p:sp>
      <p:sp>
        <p:nvSpPr>
          <p:cNvPr id="32" name="Right Brace 15"/>
          <p:cNvSpPr>
            <a:spLocks/>
          </p:cNvSpPr>
          <p:nvPr/>
        </p:nvSpPr>
        <p:spPr bwMode="auto">
          <a:xfrm>
            <a:off x="6069013" y="4770438"/>
            <a:ext cx="515937" cy="1439862"/>
          </a:xfrm>
          <a:prstGeom prst="rightBrace">
            <a:avLst>
              <a:gd name="adj1" fmla="val 8321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3" name="TextBox 16"/>
          <p:cNvSpPr txBox="1">
            <a:spLocks noChangeArrowheads="1"/>
          </p:cNvSpPr>
          <p:nvPr/>
        </p:nvSpPr>
        <p:spPr bwMode="auto">
          <a:xfrm>
            <a:off x="6640054" y="5229225"/>
            <a:ext cx="2440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2000">
                <a:solidFill>
                  <a:srgbClr val="000090"/>
                </a:solidFill>
              </a:rPr>
              <a:t>Site Specific Middleware</a:t>
            </a:r>
          </a:p>
        </p:txBody>
      </p:sp>
      <p:cxnSp>
        <p:nvCxnSpPr>
          <p:cNvPr id="35" name="Curved Connector 34"/>
          <p:cNvCxnSpPr/>
          <p:nvPr/>
        </p:nvCxnSpPr>
        <p:spPr bwMode="auto">
          <a:xfrm rot="5400000" flipH="1" flipV="1">
            <a:off x="5111750" y="4603750"/>
            <a:ext cx="685800" cy="1397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Curved Connector 39"/>
          <p:cNvCxnSpPr/>
          <p:nvPr/>
        </p:nvCxnSpPr>
        <p:spPr bwMode="auto">
          <a:xfrm rot="16200000" flipH="1">
            <a:off x="5200650" y="3816350"/>
            <a:ext cx="584200" cy="1905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4" name="TextBox 14"/>
          <p:cNvSpPr txBox="1">
            <a:spLocks noChangeArrowheads="1"/>
          </p:cNvSpPr>
          <p:nvPr/>
        </p:nvSpPr>
        <p:spPr bwMode="auto">
          <a:xfrm>
            <a:off x="6584348" y="4229100"/>
            <a:ext cx="231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800">
                <a:solidFill>
                  <a:srgbClr val="000090"/>
                </a:solidFill>
              </a:rPr>
              <a:t>aim  to facilitate common s/w &amp; reuse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FD71-79C7-C74B-AFF9-BF1EAD0789F5}" type="slidenum">
              <a:rPr lang="en-US">
                <a:solidFill>
                  <a:srgbClr val="000090"/>
                </a:solidFill>
              </a:rPr>
              <a:pPr/>
              <a:t>8</a:t>
            </a:fld>
            <a:endParaRPr lang="en-US">
              <a:solidFill>
                <a:srgbClr val="000090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357996" y="1182879"/>
            <a:ext cx="801370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Tx/>
              <a:buFont typeface="Times" pitchFamily="-97" charset="0"/>
              <a:buNone/>
              <a:tabLst/>
              <a:defRPr/>
            </a:pPr>
            <a:r>
              <a:rPr kumimoji="1" lang="en-US" sz="3200" kern="0">
                <a:solidFill>
                  <a:schemeClr val="tx2"/>
                </a:solidFill>
                <a:latin typeface="+mn-lt"/>
              </a:rPr>
              <a:t>Software packaged, tested, supported through the Virtual Data Toolkit (VDT)</a:t>
            </a:r>
            <a:endParaRPr kumimoji="1" lang="en-US" sz="3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nHEPSc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776" y="3614543"/>
            <a:ext cx="4030980" cy="25193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975" y="150425"/>
            <a:ext cx="8119025" cy="1074964"/>
          </a:xfrm>
        </p:spPr>
        <p:txBody>
          <a:bodyPr/>
          <a:lstStyle/>
          <a:p>
            <a:pPr>
              <a:buNone/>
            </a:pPr>
            <a:r>
              <a:rPr lang="en-US"/>
              <a:t>L</a:t>
            </a:r>
            <a:r>
              <a:rPr lang="en-US"/>
              <a:t>ots of information collected – various disconnected displays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FD71-79C7-C74B-AFF9-BF1EAD0789F5}" type="slidenum">
              <a:rPr lang="en-US"/>
              <a:pPr/>
              <a:t>9</a:t>
            </a:fld>
            <a:endParaRPr lang="en-US"/>
          </a:p>
        </p:txBody>
      </p:sp>
      <p:pic>
        <p:nvPicPr>
          <p:cNvPr id="11" name="Picture 10" descr="vo_hours_bar_sm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93" y="1166370"/>
            <a:ext cx="4337434" cy="271089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06363" y="3310600"/>
            <a:ext cx="1192089" cy="4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Tx/>
              <a:buFont typeface="Times" pitchFamily="-97" charset="0"/>
              <a:buNone/>
              <a:tabLst/>
              <a:defRPr/>
            </a:pPr>
            <a:r>
              <a:rPr kumimoji="1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Non-hep</a:t>
            </a:r>
          </a:p>
        </p:txBody>
      </p:sp>
      <p:pic>
        <p:nvPicPr>
          <p:cNvPr id="10" name="Picture 9" descr="facility_bar_sm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36" y="3731004"/>
            <a:ext cx="4445271" cy="2778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panese Art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9048</TotalTime>
  <Words>614</Words>
  <Application>Microsoft Macintosh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Japanese Art</vt:lpstr>
      <vt:lpstr>OSG Presentation Layer - following an introduction</vt:lpstr>
      <vt:lpstr>Slide 2</vt:lpstr>
      <vt:lpstr>Slide 3</vt:lpstr>
      <vt:lpstr>Communities both large &amp; small</vt:lpstr>
      <vt:lpstr>Slide 5</vt:lpstr>
      <vt:lpstr>Slide 6</vt:lpstr>
      <vt:lpstr>Slide 7</vt:lpstr>
      <vt:lpstr>Slide 8</vt:lpstr>
      <vt:lpstr>Slide 9</vt:lpstr>
      <vt:lpstr>Slide 10</vt:lpstr>
      <vt:lpstr>1000 foot view of OSG delivery</vt:lpstr>
      <vt:lpstr>Slide 12</vt:lpstr>
      <vt:lpstr>A few off-shore sites..</vt:lpstr>
      <vt:lpstr>USA only</vt:lpstr>
      <vt:lpstr>Drill down</vt:lpstr>
      <vt:lpstr>Drill Down to specific Test/Validation information</vt:lpstr>
      <vt:lpstr>!! Feedback Useful !!</vt:lpstr>
    </vt:vector>
  </TitlesOfParts>
  <Manager>OSG Resource Managers</Manager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OSG Finance Board Review 09 May 2008</dc:title>
  <dc:creator>Chander Sehgal</dc:creator>
  <cp:keywords/>
  <cp:lastModifiedBy>Ruth Pordes</cp:lastModifiedBy>
  <cp:revision>424</cp:revision>
  <cp:lastPrinted>2009-06-08T14:26:22Z</cp:lastPrinted>
  <dcterms:created xsi:type="dcterms:W3CDTF">2010-07-15T13:24:51Z</dcterms:created>
  <dcterms:modified xsi:type="dcterms:W3CDTF">2010-07-15T13:31:48Z</dcterms:modified>
</cp:coreProperties>
</file>