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3" autoAdjust="0"/>
    <p:restoredTop sz="94705" autoAdjust="0"/>
  </p:normalViewPr>
  <p:slideViewPr>
    <p:cSldViewPr>
      <p:cViewPr varScale="1">
        <p:scale>
          <a:sx n="60" d="100"/>
          <a:sy n="6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5EF89-05BE-4048-B195-7A62022701FF}" type="datetimeFigureOut">
              <a:rPr lang="en-US" smtClean="0"/>
              <a:t>8/11/2010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E928-86FF-4D53-8E3C-A8E3332C2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3" name="Picture 12" descr="uscms_logo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1" y="152401"/>
            <a:ext cx="1614714" cy="1143000"/>
          </a:xfrm>
          <a:prstGeom prst="rect">
            <a:avLst/>
          </a:prstGeom>
        </p:spPr>
      </p:pic>
      <p:pic>
        <p:nvPicPr>
          <p:cNvPr id="14" name="Picture 13" descr="nebraska_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8600" y="152400"/>
            <a:ext cx="1133475" cy="1019175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B617C-D6F9-43EC-8F87-3AF4FE1DC09E}" type="datetime4">
              <a:rPr lang="en-US" smtClean="0"/>
              <a:pPr/>
              <a:t>August 11, 2010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C9A4A-C17E-456C-BD87-0F40D6970A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Rob </a:t>
            </a:r>
            <a:r>
              <a:rPr lang="en-US" dirty="0" err="1" smtClean="0"/>
              <a:t>Snihur</a:t>
            </a:r>
            <a:r>
              <a:rPr lang="en-US" dirty="0" smtClean="0"/>
              <a:t> - Tier 3 Workshop at Vanderbilt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6641-60B2-4DEB-A4F5-A517C2473684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A3B5-C4CC-498B-8031-10F1F5835D07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uscms_logo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1" y="152401"/>
            <a:ext cx="1614714" cy="1143000"/>
          </a:xfrm>
          <a:prstGeom prst="rect">
            <a:avLst/>
          </a:prstGeom>
        </p:spPr>
      </p:pic>
      <p:pic>
        <p:nvPicPr>
          <p:cNvPr id="9" name="Picture 8" descr="nebraska_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8600" y="152400"/>
            <a:ext cx="1133475" cy="1019175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DB65-0CF6-4FF5-82DB-4E96564FB64A}" type="datetime4">
              <a:rPr lang="en-US" smtClean="0"/>
              <a:t>August 11, 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DA0-EBBA-41AC-9ABA-99A384CA6454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045D-28FE-4EE7-9F84-E9DD2236BC39}" type="datetime4">
              <a:rPr lang="en-US" smtClean="0"/>
              <a:t>August 11,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131C-893E-450F-90D5-7D36673345DD}" type="datetime4">
              <a:rPr lang="en-US" smtClean="0"/>
              <a:t>August 11,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A013-1AE1-4814-A49C-EB64D395B326}" type="datetime4">
              <a:rPr lang="en-US" smtClean="0"/>
              <a:t>August 11,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F87-9974-48AC-94C8-F8909C88B080}" type="datetime4">
              <a:rPr lang="en-US" smtClean="0"/>
              <a:t>August 11,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ABA2-4D70-4797-B5BB-B459976DA345}" type="datetime4">
              <a:rPr lang="en-US" smtClean="0"/>
              <a:t>August 11,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4DBF-21EF-490F-ACC3-0B2BF834B064}" type="datetime4">
              <a:rPr lang="en-US" smtClean="0"/>
              <a:t>August 11,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C08F-EE19-4164-87F3-D20C9468B070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Rob Snihur - Tier 3 Workshop at Vanderbilt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C9A4A-C17E-456C-BD87-0F40D6970A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grid.iu.edu/bin/view/Tier3/WebHome" TargetMode="External"/><Relationship Id="rId2" Type="http://schemas.openxmlformats.org/officeDocument/2006/relationships/hyperlink" Target="mailto:snihur@fnal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USCMS Tier 3 Workshop: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019800" cy="15240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chemeClr val="tx2"/>
                </a:solidFill>
              </a:rPr>
              <a:t>Rob </a:t>
            </a:r>
            <a:r>
              <a:rPr lang="en-US" b="1" dirty="0" err="1" smtClean="0">
                <a:solidFill>
                  <a:schemeClr val="tx2"/>
                </a:solidFill>
              </a:rPr>
              <a:t>Snihur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University of Nebraska – Lincoln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at </a:t>
            </a:r>
            <a:r>
              <a:rPr lang="en-US" b="1" dirty="0" err="1" smtClean="0">
                <a:solidFill>
                  <a:schemeClr val="tx2"/>
                </a:solidFill>
              </a:rPr>
              <a:t>Fermilab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accre_log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205037"/>
            <a:ext cx="3733800" cy="2652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&amp;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chemeClr val="tx2"/>
                </a:solidFill>
              </a:rPr>
              <a:t>OSG All Hands Meeting (March @ </a:t>
            </a:r>
            <a:r>
              <a:rPr lang="en-US" dirty="0" err="1" smtClean="0">
                <a:solidFill>
                  <a:schemeClr val="tx2"/>
                </a:solidFill>
              </a:rPr>
              <a:t>Fermilab</a:t>
            </a:r>
            <a:r>
              <a:rPr lang="en-US" dirty="0" smtClean="0">
                <a:solidFill>
                  <a:schemeClr val="tx2"/>
                </a:solidFill>
              </a:rPr>
              <a:t>),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CMS Tier 3 Session: Much discussion</a:t>
            </a:r>
          </a:p>
          <a:p>
            <a:pPr lvl="1"/>
            <a:r>
              <a:rPr lang="en-US" dirty="0" smtClean="0"/>
              <a:t>Some conclusions:</a:t>
            </a:r>
          </a:p>
          <a:p>
            <a:pPr lvl="2"/>
            <a:r>
              <a:rPr lang="en-US" dirty="0" smtClean="0"/>
              <a:t>Why have a Tier 3?  CRAB jobs (see Eric’s talk)</a:t>
            </a:r>
          </a:p>
          <a:p>
            <a:pPr lvl="2"/>
            <a:r>
              <a:rPr lang="en-US" dirty="0" err="1" smtClean="0"/>
              <a:t>Phedex</a:t>
            </a:r>
            <a:r>
              <a:rPr lang="en-US" dirty="0" smtClean="0"/>
              <a:t> install &amp; configuration is hard!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Central </a:t>
            </a:r>
            <a:r>
              <a:rPr lang="en-US" dirty="0" err="1" smtClean="0">
                <a:solidFill>
                  <a:srgbClr val="C00000"/>
                </a:solidFill>
              </a:rPr>
              <a:t>phedex</a:t>
            </a:r>
            <a:r>
              <a:rPr lang="en-US" dirty="0" smtClean="0">
                <a:solidFill>
                  <a:srgbClr val="C00000"/>
                </a:solidFill>
              </a:rPr>
              <a:t> service for Tier 3s</a:t>
            </a:r>
            <a:r>
              <a:rPr lang="en-US" dirty="0" smtClean="0"/>
              <a:t> (see </a:t>
            </a:r>
            <a:r>
              <a:rPr lang="en-US" dirty="0" err="1" smtClean="0"/>
              <a:t>Kurtis</a:t>
            </a:r>
            <a:r>
              <a:rPr lang="en-US" dirty="0" smtClean="0"/>
              <a:t>’ How-to)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Workshop</a:t>
            </a:r>
            <a:r>
              <a:rPr lang="en-US" dirty="0" smtClean="0"/>
              <a:t>  (see Carl’s tutorial)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CMS software stack </a:t>
            </a:r>
          </a:p>
          <a:p>
            <a:pPr lvl="1"/>
            <a:r>
              <a:rPr lang="en-US" dirty="0" smtClean="0"/>
              <a:t>Install by hand (see Patrick’s tutorial)</a:t>
            </a:r>
          </a:p>
          <a:p>
            <a:pPr lvl="1"/>
            <a:r>
              <a:rPr lang="en-US" dirty="0" smtClean="0"/>
              <a:t>Install via grid job </a:t>
            </a:r>
            <a:r>
              <a:rPr lang="en-US" dirty="0" smtClean="0"/>
              <a:t>automatically </a:t>
            </a:r>
            <a:r>
              <a:rPr lang="en-US" dirty="0"/>
              <a:t>(</a:t>
            </a:r>
            <a:r>
              <a:rPr lang="en-US" dirty="0" err="1" smtClean="0"/>
              <a:t>Bockjoo</a:t>
            </a:r>
            <a:r>
              <a:rPr lang="en-US" dirty="0" smtClean="0"/>
              <a:t> Kim)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8170-0057-478A-966A-011CE89B14BC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a CMS Tier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Historically:</a:t>
            </a:r>
            <a:r>
              <a:rPr lang="en-US" dirty="0" smtClean="0"/>
              <a:t> no requirements, lots of options </a:t>
            </a:r>
            <a:r>
              <a:rPr lang="en-US" dirty="0" smtClean="0">
                <a:sym typeface="Wingdings" pitchFamily="2" charset="2"/>
              </a:rPr>
              <a:t> wild west</a:t>
            </a:r>
          </a:p>
          <a:p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CMS Tier 3s: </a:t>
            </a:r>
            <a:r>
              <a:rPr lang="en-US" dirty="0" smtClean="0">
                <a:sym typeface="Wingdings" pitchFamily="2" charset="2"/>
              </a:rPr>
              <a:t>organic evolution, interested sites take initiative, demonstrate proof-of-principle, provide community support  Social network!</a:t>
            </a:r>
          </a:p>
          <a:p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Support: </a:t>
            </a:r>
            <a:r>
              <a:rPr lang="en-US" dirty="0" smtClean="0">
                <a:sym typeface="Wingdings" pitchFamily="2" charset="2"/>
              </a:rPr>
              <a:t>hyper news, biweekly EVO meetings, Rob &amp; Doug, savannah tickets, GOC, OSG campfire, mailing lists</a:t>
            </a:r>
          </a:p>
          <a:p>
            <a:r>
              <a:rPr lang="en-US" dirty="0" smtClean="0">
                <a:sym typeface="Wingdings" pitchFamily="2" charset="2"/>
              </a:rPr>
              <a:t>Couple months to set up (depending on effort &amp; experience), &lt;0.25 FTE to maintain</a:t>
            </a:r>
          </a:p>
          <a:p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Software layers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OS + batch cluster: both possibly chosen by non-CMS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OSG (also lots of options)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CMS specific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F7D0-C4C8-4918-9837-F080BD343DB6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hyper news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https://hypernews.cern.ch/HyperNews/CMS/get/osg-tier3.html</a:t>
            </a:r>
          </a:p>
          <a:p>
            <a:r>
              <a:rPr lang="en-US" dirty="0" smtClean="0">
                <a:sym typeface="Wingdings" pitchFamily="2" charset="2"/>
              </a:rPr>
              <a:t>biweekly EVO meetings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http://evo.caltech.edu/evoGate/koala.jnlp?meeting=eiese9vnv2a8a9aDIi</a:t>
            </a:r>
          </a:p>
          <a:p>
            <a:r>
              <a:rPr lang="en-US" dirty="0" smtClean="0">
                <a:sym typeface="Wingdings" pitchFamily="2" charset="2"/>
              </a:rPr>
              <a:t>Rob &amp; Doug: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  <a:hlinkClick r:id="rId2"/>
              </a:rPr>
              <a:t>snihur@fnal.gov</a:t>
            </a:r>
            <a:r>
              <a:rPr lang="en-US" dirty="0" smtClean="0">
                <a:sym typeface="Wingdings" pitchFamily="2" charset="2"/>
              </a:rPr>
              <a:t>	drjohn@pizero.colorado.edu</a:t>
            </a:r>
          </a:p>
          <a:p>
            <a:r>
              <a:rPr lang="en-US" dirty="0" err="1" smtClean="0">
                <a:sym typeface="Wingdings" pitchFamily="2" charset="2"/>
              </a:rPr>
              <a:t>Malina’s</a:t>
            </a:r>
            <a:r>
              <a:rPr lang="en-US" dirty="0" smtClean="0">
                <a:sym typeface="Wingdings" pitchFamily="2" charset="2"/>
              </a:rPr>
              <a:t> Tier 3 admin guide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http://hep-t3.physics.umd.edu/HowToForAdmins/index.html</a:t>
            </a:r>
          </a:p>
          <a:p>
            <a:r>
              <a:rPr lang="en-US" dirty="0" smtClean="0">
                <a:sym typeface="Wingdings" pitchFamily="2" charset="2"/>
              </a:rPr>
              <a:t>USCMS  Tier 3 computing </a:t>
            </a:r>
            <a:r>
              <a:rPr lang="en-US" dirty="0" err="1" smtClean="0">
                <a:sym typeface="Wingdings" pitchFamily="2" charset="2"/>
              </a:rPr>
              <a:t>twiki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https://twiki.cern.ch/twiki/bin/view/CMS/USTier3Computing</a:t>
            </a:r>
          </a:p>
          <a:p>
            <a:r>
              <a:rPr lang="en-US" dirty="0" smtClean="0">
                <a:sym typeface="Wingdings" pitchFamily="2" charset="2"/>
              </a:rPr>
              <a:t>savannah tickets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https://savannah.cern.ch/</a:t>
            </a:r>
          </a:p>
          <a:p>
            <a:r>
              <a:rPr lang="en-US" dirty="0" smtClean="0">
                <a:sym typeface="Wingdings" pitchFamily="2" charset="2"/>
              </a:rPr>
              <a:t>GOC tickets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https://ticket.grid.iu.edu/goc/open</a:t>
            </a:r>
          </a:p>
          <a:p>
            <a:r>
              <a:rPr lang="en-US" dirty="0" smtClean="0">
                <a:sym typeface="Wingdings" pitchFamily="2" charset="2"/>
              </a:rPr>
              <a:t>OSG campfire: Real-time chat 3 days per week, 4 hrs per day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https://twiki.grid.iu.edu/bin/view/SiteCoordination/ChatCalendar</a:t>
            </a:r>
          </a:p>
          <a:p>
            <a:r>
              <a:rPr lang="en-US" dirty="0" smtClean="0">
                <a:sym typeface="Wingdings" pitchFamily="2" charset="2"/>
              </a:rPr>
              <a:t>OSG Tier 3 </a:t>
            </a:r>
            <a:r>
              <a:rPr lang="en-US" dirty="0" err="1" smtClean="0">
                <a:sym typeface="Wingdings" pitchFamily="2" charset="2"/>
              </a:rPr>
              <a:t>twiki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  <a:hlinkClick r:id="rId3"/>
              </a:rPr>
              <a:t>https://twiki.grid.iu.edu/bin/view/Tier3/WebHome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F7D0-C4C8-4918-9837-F080BD343DB6}" type="datetime4">
              <a:rPr lang="en-US" smtClean="0"/>
              <a:t>August 11,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C9A4A-C17E-456C-BD87-0F40D6970A6C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Rob Snihur - Tier 3 Workshop at Vanderbilt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152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USCMS Tier 3 Workshop: Introduction</vt:lpstr>
      <vt:lpstr>History &amp; Plan</vt:lpstr>
      <vt:lpstr>Setup of a CMS Tier 3</vt:lpstr>
      <vt:lpstr>Support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USCMS Tier 3 Workshop</dc:title>
  <dc:creator>snihur</dc:creator>
  <cp:lastModifiedBy>snihur</cp:lastModifiedBy>
  <cp:revision>32</cp:revision>
  <dcterms:created xsi:type="dcterms:W3CDTF">2010-08-11T13:06:50Z</dcterms:created>
  <dcterms:modified xsi:type="dcterms:W3CDTF">2010-08-11T18:02:51Z</dcterms:modified>
</cp:coreProperties>
</file>