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0" r:id="rId1"/>
  </p:sldMasterIdLst>
  <p:notesMasterIdLst>
    <p:notesMasterId r:id="rId48"/>
  </p:notesMasterIdLst>
  <p:handoutMasterIdLst>
    <p:handoutMasterId r:id="rId49"/>
  </p:handoutMasterIdLst>
  <p:sldIdLst>
    <p:sldId id="256" r:id="rId2"/>
    <p:sldId id="257" r:id="rId3"/>
    <p:sldId id="313" r:id="rId4"/>
    <p:sldId id="276" r:id="rId5"/>
    <p:sldId id="287" r:id="rId6"/>
    <p:sldId id="288" r:id="rId7"/>
    <p:sldId id="291" r:id="rId8"/>
    <p:sldId id="292" r:id="rId9"/>
    <p:sldId id="293" r:id="rId10"/>
    <p:sldId id="294" r:id="rId11"/>
    <p:sldId id="295" r:id="rId12"/>
    <p:sldId id="296" r:id="rId13"/>
    <p:sldId id="301" r:id="rId14"/>
    <p:sldId id="302" r:id="rId15"/>
    <p:sldId id="303" r:id="rId16"/>
    <p:sldId id="304" r:id="rId17"/>
    <p:sldId id="305" r:id="rId18"/>
    <p:sldId id="299" r:id="rId19"/>
    <p:sldId id="307" r:id="rId20"/>
    <p:sldId id="306" r:id="rId21"/>
    <p:sldId id="297" r:id="rId22"/>
    <p:sldId id="298" r:id="rId23"/>
    <p:sldId id="312" r:id="rId24"/>
    <p:sldId id="335" r:id="rId25"/>
    <p:sldId id="308" r:id="rId26"/>
    <p:sldId id="330" r:id="rId27"/>
    <p:sldId id="314" r:id="rId28"/>
    <p:sldId id="336" r:id="rId29"/>
    <p:sldId id="315" r:id="rId30"/>
    <p:sldId id="318" r:id="rId31"/>
    <p:sldId id="319" r:id="rId32"/>
    <p:sldId id="320" r:id="rId33"/>
    <p:sldId id="332" r:id="rId34"/>
    <p:sldId id="322" r:id="rId35"/>
    <p:sldId id="323" r:id="rId36"/>
    <p:sldId id="324" r:id="rId37"/>
    <p:sldId id="325" r:id="rId38"/>
    <p:sldId id="328" r:id="rId39"/>
    <p:sldId id="333" r:id="rId40"/>
    <p:sldId id="338" r:id="rId41"/>
    <p:sldId id="337" r:id="rId42"/>
    <p:sldId id="339" r:id="rId43"/>
    <p:sldId id="334" r:id="rId44"/>
    <p:sldId id="289" r:id="rId45"/>
    <p:sldId id="290" r:id="rId46"/>
    <p:sldId id="327"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08" d="100"/>
          <a:sy n="108" d="100"/>
        </p:scale>
        <p:origin x="-89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DFB151EE-CF0A-184E-8A04-15ACAE6BBE24}" type="datetime1">
              <a:rPr lang="en-US"/>
              <a:pPr>
                <a:defRPr/>
              </a:pPr>
              <a:t>8/10/10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3CA8C2A-6B14-804B-8EEA-524B3A0FE70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C932CFC-0450-8A4D-82C3-D67D78514A9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E196AA3-3EC6-9848-A7BA-B1635DE3BF7E}"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C2DE242-521C-264B-B47E-9A6AC60F9E23}"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0E59129-BCC3-5540-AF82-83E76A6C12F4}" type="slidenum">
              <a:rPr lang="en-US"/>
              <a:pPr/>
              <a:t>4</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Philosophy of Tier 3 documents: suggestion if needed – if you know better ignore it</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Experts</a:t>
            </a:r>
            <a:r>
              <a:rPr lang="en-US" baseline="0" dirty="0" smtClean="0"/>
              <a:t> in the different communities: local, VO and OSG</a:t>
            </a:r>
            <a:endParaRPr lang="en-US" dirty="0"/>
          </a:p>
        </p:txBody>
      </p:sp>
      <p:sp>
        <p:nvSpPr>
          <p:cNvPr id="4" name="Slide Number Placeholder 3"/>
          <p:cNvSpPr>
            <a:spLocks noGrp="1"/>
          </p:cNvSpPr>
          <p:nvPr>
            <p:ph type="sldNum" sz="quarter" idx="10"/>
          </p:nvPr>
        </p:nvSpPr>
        <p:spPr/>
        <p:txBody>
          <a:bodyPr/>
          <a:lstStyle/>
          <a:p>
            <a:pPr>
              <a:defRPr/>
            </a:pPr>
            <a:fld id="{2C932CFC-0450-8A4D-82C3-D67D78514A9E}"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will need to establish contact with following people.</a:t>
            </a:r>
          </a:p>
          <a:p>
            <a:endParaRPr lang="en-US" dirty="0"/>
          </a:p>
        </p:txBody>
      </p:sp>
      <p:sp>
        <p:nvSpPr>
          <p:cNvPr id="4" name="Slide Number Placeholder 3"/>
          <p:cNvSpPr>
            <a:spLocks noGrp="1"/>
          </p:cNvSpPr>
          <p:nvPr>
            <p:ph type="sldNum" sz="quarter" idx="10"/>
          </p:nvPr>
        </p:nvSpPr>
        <p:spPr/>
        <p:txBody>
          <a:bodyPr/>
          <a:lstStyle/>
          <a:p>
            <a:pPr>
              <a:defRPr/>
            </a:pPr>
            <a:fld id="{2C932CFC-0450-8A4D-82C3-D67D78514A9E}"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 Help translating functional</a:t>
            </a:r>
            <a:r>
              <a:rPr lang="en-US" baseline="0" dirty="0" smtClean="0"/>
              <a:t> requirements in numbers</a:t>
            </a:r>
          </a:p>
          <a:p>
            <a:r>
              <a:rPr lang="en-US" baseline="0" dirty="0" smtClean="0"/>
              <a:t>Through the documentation</a:t>
            </a:r>
          </a:p>
          <a:p>
            <a:r>
              <a:rPr lang="en-US" dirty="0" smtClean="0"/>
              <a:t>Internet2 people are available for suggestions or to provide formation</a:t>
            </a:r>
          </a:p>
          <a:p>
            <a:r>
              <a:rPr lang="en-US" dirty="0" smtClean="0"/>
              <a:t>OSG security team helping to get the cluster accepted on campus</a:t>
            </a:r>
          </a:p>
        </p:txBody>
      </p:sp>
      <p:sp>
        <p:nvSpPr>
          <p:cNvPr id="4" name="Slide Number Placeholder 3"/>
          <p:cNvSpPr>
            <a:spLocks noGrp="1"/>
          </p:cNvSpPr>
          <p:nvPr>
            <p:ph type="sldNum" sz="quarter" idx="10"/>
          </p:nvPr>
        </p:nvSpPr>
        <p:spPr/>
        <p:txBody>
          <a:bodyPr/>
          <a:lstStyle/>
          <a:p>
            <a:pPr>
              <a:defRPr/>
            </a:pPr>
            <a:fld id="{2C932CFC-0450-8A4D-82C3-D67D78514A9E}"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size of the cluster depends on the science needed</a:t>
            </a:r>
            <a:endParaRPr lang="en-US" dirty="0"/>
          </a:p>
        </p:txBody>
      </p:sp>
      <p:sp>
        <p:nvSpPr>
          <p:cNvPr id="4" name="Slide Number Placeholder 3"/>
          <p:cNvSpPr>
            <a:spLocks noGrp="1"/>
          </p:cNvSpPr>
          <p:nvPr>
            <p:ph type="sldNum" sz="quarter" idx="10"/>
          </p:nvPr>
        </p:nvSpPr>
        <p:spPr/>
        <p:txBody>
          <a:bodyPr/>
          <a:lstStyle/>
          <a:p>
            <a:pPr>
              <a:defRPr/>
            </a:pPr>
            <a:fld id="{2C932CFC-0450-8A4D-82C3-D67D78514A9E}"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8" descr="osg_logo_4c_white"/>
          <p:cNvPicPr>
            <a:picLocks noChangeAspect="1" noChangeArrowheads="1"/>
          </p:cNvPicPr>
          <p:nvPr/>
        </p:nvPicPr>
        <p:blipFill>
          <a:blip r:embed="rId2"/>
          <a:srcRect/>
          <a:stretch>
            <a:fillRect/>
          </a:stretch>
        </p:blipFill>
        <p:spPr bwMode="auto">
          <a:xfrm>
            <a:off x="1524000" y="3886200"/>
            <a:ext cx="1828800" cy="1171575"/>
          </a:xfrm>
          <a:prstGeom prst="rect">
            <a:avLst/>
          </a:prstGeom>
          <a:noFill/>
          <a:ln w="9525">
            <a:noFill/>
            <a:miter lim="800000"/>
            <a:headEnd/>
            <a:tailEnd/>
          </a:ln>
        </p:spPr>
      </p:pic>
      <p:sp>
        <p:nvSpPr>
          <p:cNvPr id="5"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800000"/>
            </a:solidFill>
            <a:prstDash val="solid"/>
            <a:miter lim="800000"/>
            <a:headEnd/>
            <a:tailEnd/>
          </a:ln>
        </p:spPr>
        <p:txBody>
          <a:bodyPr>
            <a:prstTxWarp prst="textNoShape">
              <a:avLst/>
            </a:prstTxWarp>
          </a:bodyPr>
          <a:lstStyle/>
          <a:p>
            <a:pPr>
              <a:defRPr/>
            </a:pPr>
            <a:endParaRPr lang="en-US"/>
          </a:p>
        </p:txBody>
      </p:sp>
      <p:sp>
        <p:nvSpPr>
          <p:cNvPr id="6" name="Line 8"/>
          <p:cNvSpPr>
            <a:spLocks noChangeShapeType="1"/>
          </p:cNvSpPr>
          <p:nvPr/>
        </p:nvSpPr>
        <p:spPr bwMode="auto">
          <a:xfrm>
            <a:off x="1600200" y="3581400"/>
            <a:ext cx="6892925" cy="0"/>
          </a:xfrm>
          <a:prstGeom prst="line">
            <a:avLst/>
          </a:prstGeom>
          <a:noFill/>
          <a:ln w="19050">
            <a:solidFill>
              <a:srgbClr val="800000"/>
            </a:solidFill>
            <a:round/>
            <a:headEnd/>
            <a:tailEnd/>
          </a:ln>
          <a:effectLst/>
        </p:spPr>
        <p:txBody>
          <a:bodyP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34818" name="Rectangle 2"/>
          <p:cNvSpPr>
            <a:spLocks noGrp="1" noChangeArrowheads="1"/>
          </p:cNvSpPr>
          <p:nvPr>
            <p:ph type="ctrTitle"/>
          </p:nvPr>
        </p:nvSpPr>
        <p:spPr>
          <a:xfrm>
            <a:off x="914400" y="1524000"/>
            <a:ext cx="7623175" cy="1752600"/>
          </a:xfrm>
        </p:spPr>
        <p:txBody>
          <a:bodyPr/>
          <a:lstStyle>
            <a:lvl1pPr>
              <a:defRPr sz="5000"/>
            </a:lvl1pPr>
          </a:lstStyle>
          <a:p>
            <a:r>
              <a:rPr lang="en-US" dirty="0"/>
              <a:t>Click to edit Master title style</a:t>
            </a:r>
          </a:p>
        </p:txBody>
      </p:sp>
      <p:sp>
        <p:nvSpPr>
          <p:cNvPr id="34819" name="Rectangle 3"/>
          <p:cNvSpPr>
            <a:spLocks noGrp="1" noChangeArrowheads="1"/>
          </p:cNvSpPr>
          <p:nvPr>
            <p:ph type="subTitle" idx="1"/>
          </p:nvPr>
        </p:nvSpPr>
        <p:spPr>
          <a:xfrm>
            <a:off x="3276600" y="3810000"/>
            <a:ext cx="5257800" cy="2286000"/>
          </a:xfrm>
        </p:spPr>
        <p:txBody>
          <a:bodyPr/>
          <a:lstStyle>
            <a:lvl1pPr marL="0" indent="0">
              <a:buFont typeface="Wingdings" pitchFamily="-65" charset="2"/>
              <a:buNone/>
              <a:defRPr sz="2000"/>
            </a:lvl1pPr>
          </a:lstStyle>
          <a:p>
            <a:r>
              <a:rPr lang="en-US" dirty="0"/>
              <a:t>Click to edit Master subtitle style</a:t>
            </a:r>
          </a:p>
        </p:txBody>
      </p:sp>
      <p:sp>
        <p:nvSpPr>
          <p:cNvPr id="7" name="Rectangle 4"/>
          <p:cNvSpPr>
            <a:spLocks noGrp="1" noChangeArrowheads="1"/>
          </p:cNvSpPr>
          <p:nvPr>
            <p:ph type="dt" sz="half" idx="10"/>
          </p:nvPr>
        </p:nvSpPr>
        <p:spPr>
          <a:xfrm>
            <a:off x="457200" y="6324600"/>
            <a:ext cx="914400" cy="376238"/>
          </a:xfrm>
        </p:spPr>
        <p:txBody>
          <a:bodyPr/>
          <a:lstStyle>
            <a:lvl1pPr>
              <a:defRPr sz="1200" smtClean="0">
                <a:latin typeface="Garamond" charset="0"/>
              </a:defRPr>
            </a:lvl1pPr>
          </a:lstStyle>
          <a:p>
            <a:pPr>
              <a:defRPr/>
            </a:pPr>
            <a:r>
              <a:rPr lang="en-US" smtClean="0"/>
              <a:t>8/10/10</a:t>
            </a:r>
            <a:endParaRPr lang="en-US"/>
          </a:p>
        </p:txBody>
      </p:sp>
      <p:sp>
        <p:nvSpPr>
          <p:cNvPr id="8" name="Rectangle 5"/>
          <p:cNvSpPr>
            <a:spLocks noGrp="1" noChangeArrowheads="1"/>
          </p:cNvSpPr>
          <p:nvPr>
            <p:ph type="ftr" sz="quarter" idx="11"/>
          </p:nvPr>
        </p:nvSpPr>
        <p:spPr>
          <a:xfrm>
            <a:off x="1676400" y="6324600"/>
            <a:ext cx="5562600" cy="376238"/>
          </a:xfrm>
        </p:spPr>
        <p:txBody>
          <a:bodyPr/>
          <a:lstStyle>
            <a:lvl1pPr>
              <a:defRPr sz="1200" smtClean="0">
                <a:latin typeface="Garamond" charset="0"/>
              </a:defRPr>
            </a:lvl1pPr>
          </a:lstStyle>
          <a:p>
            <a:pPr>
              <a:defRPr/>
            </a:pPr>
            <a:r>
              <a:rPr lang="en-US" smtClean="0"/>
              <a:t>Tier 3 Architecture</a:t>
            </a:r>
            <a:endParaRPr lang="en-US"/>
          </a:p>
        </p:txBody>
      </p:sp>
      <p:sp>
        <p:nvSpPr>
          <p:cNvPr id="9" name="Rectangle 6"/>
          <p:cNvSpPr>
            <a:spLocks noGrp="1" noChangeArrowheads="1"/>
          </p:cNvSpPr>
          <p:nvPr>
            <p:ph type="sldNum" sz="quarter" idx="12"/>
          </p:nvPr>
        </p:nvSpPr>
        <p:spPr>
          <a:xfrm>
            <a:off x="7620000" y="6324600"/>
            <a:ext cx="1066800" cy="376238"/>
          </a:xfrm>
        </p:spPr>
        <p:txBody>
          <a:bodyPr/>
          <a:lstStyle>
            <a:lvl1pPr>
              <a:defRPr sz="1200">
                <a:latin typeface="Garamond" charset="0"/>
              </a:defRPr>
            </a:lvl1pPr>
          </a:lstStyle>
          <a:p>
            <a:pPr>
              <a:defRPr/>
            </a:pPr>
            <a:fld id="{917BB7C7-0A71-4446-9879-90BDFA3DE9C1}" type="slidenum">
              <a:rPr lang="en-US"/>
              <a:pPr>
                <a:defRPr/>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8/10/10</a:t>
            </a:r>
            <a:endParaRPr lang="en-US">
              <a:latin typeface="Comic Sans MS" charset="0"/>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Tier 3 Architecture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58A495-7B3A-3C41-88C6-BBAB16A3E943}" type="slidenum">
              <a:rPr lang="en-US"/>
              <a:pPr>
                <a:defRPr/>
              </a:pPr>
              <a:t>‹#›</a:t>
            </a:fld>
            <a:r>
              <a:rPr lang="en-US" sz="1200">
                <a:latin typeface="Comic Sans MS" charset="0"/>
              </a:rPr>
              <a:t> </a:t>
            </a:r>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8/10/10</a:t>
            </a:r>
            <a:endParaRPr lang="en-US">
              <a:latin typeface="Comic Sans MS" charset="0"/>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Tier 3 Architecture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AA6048-5F71-3C44-98B5-01C8CBE73C33}" type="slidenum">
              <a:rPr lang="en-US"/>
              <a:pPr>
                <a:defRPr/>
              </a:pPr>
              <a:t>‹#›</a:t>
            </a:fld>
            <a:r>
              <a:rPr lang="en-US" sz="1200">
                <a:latin typeface="Comic Sans MS" charset="0"/>
              </a:rPr>
              <a:t> </a:t>
            </a:r>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8/10/10</a:t>
            </a:r>
            <a:endParaRPr lang="en-US">
              <a:latin typeface="Comic Sans MS" charset="0"/>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Tier 3 Architecture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9604A6-A8F9-D94A-AF3F-52916D4F67A7}" type="slidenum">
              <a:rPr lang="en-US"/>
              <a:pPr>
                <a:defRPr/>
              </a:pPr>
              <a:t>‹#›</a:t>
            </a:fld>
            <a:r>
              <a:rPr lang="en-US" sz="1200">
                <a:latin typeface="Comic Sans MS" charset="0"/>
              </a:rPr>
              <a:t> </a:t>
            </a:r>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8/10/10</a:t>
            </a:r>
            <a:endParaRPr lang="en-US">
              <a:latin typeface="Comic Sans MS" charset="0"/>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Tier 3 Architecture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43D97-145B-1241-8C91-85B2EC43A72B}" type="slidenum">
              <a:rPr lang="en-US"/>
              <a:pPr>
                <a:defRPr/>
              </a:pPr>
              <a:t>‹#›</a:t>
            </a:fld>
            <a:r>
              <a:rPr lang="en-US" sz="1200">
                <a:latin typeface="Comic Sans MS" charset="0"/>
              </a:rPr>
              <a:t> </a:t>
            </a:r>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8/10/10</a:t>
            </a:r>
            <a:endParaRPr lang="en-US">
              <a:latin typeface="Comic Sans MS" charset="0"/>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Tier 3 Architecture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83F02E-DF9C-EB40-AB32-74ED3860B82C}" type="slidenum">
              <a:rPr lang="en-US"/>
              <a:pPr>
                <a:defRPr/>
              </a:pPr>
              <a:t>‹#›</a:t>
            </a:fld>
            <a:r>
              <a:rPr lang="en-US" sz="1200">
                <a:latin typeface="Comic Sans MS" charset="0"/>
              </a:rPr>
              <a:t> </a:t>
            </a:r>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8/10/10</a:t>
            </a:r>
            <a:endParaRPr lang="en-US">
              <a:latin typeface="Comic Sans MS" charset="0"/>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Tier 3 Architecture</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294D85-DFB8-214F-8DAE-C1E44AE3C3C5}" type="slidenum">
              <a:rPr lang="en-US"/>
              <a:pPr>
                <a:defRPr/>
              </a:pPr>
              <a:t>‹#›</a:t>
            </a:fld>
            <a:r>
              <a:rPr lang="en-US" sz="1200">
                <a:latin typeface="Comic Sans MS" charset="0"/>
              </a:rPr>
              <a:t> </a:t>
            </a:r>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8/10/10</a:t>
            </a:r>
            <a:endParaRPr lang="en-US">
              <a:latin typeface="Comic Sans MS" charset="0"/>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Tier 3 Architecture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99E464-9A22-C547-B156-22BA21B67569}" type="slidenum">
              <a:rPr lang="en-US"/>
              <a:pPr>
                <a:defRPr/>
              </a:pPr>
              <a:t>‹#›</a:t>
            </a:fld>
            <a:r>
              <a:rPr lang="en-US" sz="1200">
                <a:latin typeface="Comic Sans MS" charset="0"/>
              </a:rPr>
              <a:t> </a:t>
            </a:r>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8/10/10</a:t>
            </a:r>
            <a:endParaRPr lang="en-US">
              <a:latin typeface="Comic Sans MS" charset="0"/>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Tier 3 Architecture</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5046B1-EAA3-B24B-8964-D12F7E24817C}" type="slidenum">
              <a:rPr lang="en-US"/>
              <a:pPr>
                <a:defRPr/>
              </a:pPr>
              <a:t>‹#›</a:t>
            </a:fld>
            <a:r>
              <a:rPr lang="en-US" sz="1200">
                <a:latin typeface="Comic Sans MS" charset="0"/>
              </a:rPr>
              <a:t> </a:t>
            </a:r>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8/10/10</a:t>
            </a:r>
            <a:endParaRPr lang="en-US">
              <a:latin typeface="Comic Sans MS" charset="0"/>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Tier 3 Architecture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ED3350-7904-064F-94B5-3266133913A3}" type="slidenum">
              <a:rPr lang="en-US"/>
              <a:pPr>
                <a:defRPr/>
              </a:pPr>
              <a:t>‹#›</a:t>
            </a:fld>
            <a:r>
              <a:rPr lang="en-US" sz="1200">
                <a:latin typeface="Comic Sans MS" charset="0"/>
              </a:rPr>
              <a:t> </a:t>
            </a:r>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8/10/10</a:t>
            </a:r>
            <a:endParaRPr lang="en-US">
              <a:latin typeface="Comic Sans MS" charset="0"/>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Tier 3 Architecture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0D6A6F-972F-8040-B531-735B157EE805}" type="slidenum">
              <a:rPr lang="en-US"/>
              <a:pPr>
                <a:defRPr/>
              </a:pPr>
              <a:t>‹#›</a:t>
            </a:fld>
            <a:r>
              <a:rPr lang="en-US" sz="1200">
                <a:latin typeface="Comic Sans MS" charset="0"/>
              </a:rPr>
              <a:t> </a:t>
            </a:r>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7" descr="osg_logo_4c_white"/>
          <p:cNvPicPr>
            <a:picLocks noChangeAspect="1" noChangeArrowheads="1"/>
          </p:cNvPicPr>
          <p:nvPr userDrawn="1"/>
        </p:nvPicPr>
        <p:blipFill>
          <a:blip r:embed="rId13"/>
          <a:srcRect/>
          <a:stretch>
            <a:fillRect/>
          </a:stretch>
        </p:blipFill>
        <p:spPr bwMode="auto">
          <a:xfrm>
            <a:off x="228600" y="5980113"/>
            <a:ext cx="1371600" cy="87788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7813"/>
            <a:ext cx="8229600" cy="86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219200"/>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6" name="Rectangle 4"/>
          <p:cNvSpPr>
            <a:spLocks noGrp="1" noChangeArrowheads="1"/>
          </p:cNvSpPr>
          <p:nvPr>
            <p:ph type="dt" sz="half" idx="2"/>
          </p:nvPr>
        </p:nvSpPr>
        <p:spPr bwMode="auto">
          <a:xfrm>
            <a:off x="7162800" y="6400800"/>
            <a:ext cx="8382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a typeface="Arial" charset="0"/>
                <a:cs typeface="Arial" charset="0"/>
              </a:defRPr>
            </a:lvl1pPr>
          </a:lstStyle>
          <a:p>
            <a:pPr>
              <a:defRPr/>
            </a:pPr>
            <a:r>
              <a:rPr lang="en-US" smtClean="0"/>
              <a:t>8/10/10</a:t>
            </a:r>
            <a:endParaRPr lang="en-US">
              <a:latin typeface="Comic Sans MS" charset="0"/>
            </a:endParaRPr>
          </a:p>
        </p:txBody>
      </p:sp>
      <p:sp>
        <p:nvSpPr>
          <p:cNvPr id="33797" name="Rectangle 5"/>
          <p:cNvSpPr>
            <a:spLocks noGrp="1" noChangeArrowheads="1"/>
          </p:cNvSpPr>
          <p:nvPr>
            <p:ph type="ftr" sz="quarter" idx="3"/>
          </p:nvPr>
        </p:nvSpPr>
        <p:spPr bwMode="auto">
          <a:xfrm>
            <a:off x="1600200" y="6400800"/>
            <a:ext cx="5486400"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a typeface="Arial" charset="0"/>
                <a:cs typeface="Arial" charset="0"/>
              </a:defRPr>
            </a:lvl1pPr>
          </a:lstStyle>
          <a:p>
            <a:pPr>
              <a:defRPr/>
            </a:pPr>
            <a:r>
              <a:rPr lang="en-US" smtClean="0"/>
              <a:t>Tier 3 Architecture</a:t>
            </a:r>
            <a:endParaRPr lang="en-US"/>
          </a:p>
        </p:txBody>
      </p:sp>
      <p:sp>
        <p:nvSpPr>
          <p:cNvPr id="33798" name="Rectangle 6"/>
          <p:cNvSpPr>
            <a:spLocks noGrp="1" noChangeArrowheads="1"/>
          </p:cNvSpPr>
          <p:nvPr>
            <p:ph type="sldNum" sz="quarter" idx="4"/>
          </p:nvPr>
        </p:nvSpPr>
        <p:spPr bwMode="auto">
          <a:xfrm>
            <a:off x="8077200" y="6400800"/>
            <a:ext cx="671513" cy="3095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a typeface="Arial" charset="0"/>
                <a:cs typeface="Arial" charset="0"/>
              </a:defRPr>
            </a:lvl1pPr>
          </a:lstStyle>
          <a:p>
            <a:pPr>
              <a:defRPr/>
            </a:pPr>
            <a:fld id="{5C98843F-4832-C547-BEF9-F4243FCEAAC4}" type="slidenum">
              <a:rPr lang="en-US"/>
              <a:pPr>
                <a:defRPr/>
              </a:pPr>
              <a:t>‹#›</a:t>
            </a:fld>
            <a:r>
              <a:rPr lang="en-US" sz="1200">
                <a:latin typeface="Comic Sans MS" charset="0"/>
              </a:rPr>
              <a:t> </a:t>
            </a:r>
          </a:p>
        </p:txBody>
      </p:sp>
      <p:sp>
        <p:nvSpPr>
          <p:cNvPr id="33799" name="Freeform 7"/>
          <p:cNvSpPr>
            <a:spLocks noChangeArrowheads="1"/>
          </p:cNvSpPr>
          <p:nvPr/>
        </p:nvSpPr>
        <p:spPr bwMode="auto">
          <a:xfrm>
            <a:off x="381000" y="228600"/>
            <a:ext cx="85344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800000"/>
            </a:solidFill>
            <a:prstDash val="solid"/>
            <a:miter lim="800000"/>
            <a:headEnd/>
            <a:tailEnd/>
          </a:ln>
        </p:spPr>
        <p:txBody>
          <a:bodyP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p:random/>
  </p:transition>
  <p:timing>
    <p:tnLst>
      <p:par>
        <p:cTn id="1" dur="indefinite" restart="never" nodeType="tmRoot"/>
      </p:par>
    </p:tnLst>
  </p:timing>
  <p:hf hdr="0"/>
  <p:txStyles>
    <p:titleStyle>
      <a:lvl1pPr algn="l" rtl="0" eaLnBrk="0" fontAlgn="base" hangingPunct="0">
        <a:spcBef>
          <a:spcPct val="0"/>
        </a:spcBef>
        <a:spcAft>
          <a:spcPct val="0"/>
        </a:spcAft>
        <a:defRPr sz="4200">
          <a:solidFill>
            <a:srgbClr val="000066"/>
          </a:solidFill>
          <a:latin typeface="+mj-lt"/>
          <a:ea typeface="+mj-ea"/>
          <a:cs typeface="+mj-cs"/>
        </a:defRPr>
      </a:lvl1pPr>
      <a:lvl2pPr algn="l" rtl="0" eaLnBrk="0" fontAlgn="base" hangingPunct="0">
        <a:spcBef>
          <a:spcPct val="0"/>
        </a:spcBef>
        <a:spcAft>
          <a:spcPct val="0"/>
        </a:spcAft>
        <a:defRPr sz="4200">
          <a:solidFill>
            <a:srgbClr val="000066"/>
          </a:solidFill>
          <a:latin typeface="Arial" pitchFamily="-65" charset="0"/>
          <a:ea typeface="Arial" pitchFamily="-65" charset="0"/>
          <a:cs typeface="Arial" pitchFamily="-65" charset="0"/>
        </a:defRPr>
      </a:lvl2pPr>
      <a:lvl3pPr algn="l" rtl="0" eaLnBrk="0" fontAlgn="base" hangingPunct="0">
        <a:spcBef>
          <a:spcPct val="0"/>
        </a:spcBef>
        <a:spcAft>
          <a:spcPct val="0"/>
        </a:spcAft>
        <a:defRPr sz="4200">
          <a:solidFill>
            <a:srgbClr val="000066"/>
          </a:solidFill>
          <a:latin typeface="Arial" pitchFamily="-65" charset="0"/>
          <a:ea typeface="Arial" pitchFamily="-65" charset="0"/>
          <a:cs typeface="Arial" pitchFamily="-65" charset="0"/>
        </a:defRPr>
      </a:lvl3pPr>
      <a:lvl4pPr algn="l" rtl="0" eaLnBrk="0" fontAlgn="base" hangingPunct="0">
        <a:spcBef>
          <a:spcPct val="0"/>
        </a:spcBef>
        <a:spcAft>
          <a:spcPct val="0"/>
        </a:spcAft>
        <a:defRPr sz="4200">
          <a:solidFill>
            <a:srgbClr val="000066"/>
          </a:solidFill>
          <a:latin typeface="Arial" pitchFamily="-65" charset="0"/>
          <a:ea typeface="Arial" pitchFamily="-65" charset="0"/>
          <a:cs typeface="Arial" pitchFamily="-65" charset="0"/>
        </a:defRPr>
      </a:lvl4pPr>
      <a:lvl5pPr algn="l" rtl="0" eaLnBrk="0" fontAlgn="base" hangingPunct="0">
        <a:spcBef>
          <a:spcPct val="0"/>
        </a:spcBef>
        <a:spcAft>
          <a:spcPct val="0"/>
        </a:spcAft>
        <a:defRPr sz="4200">
          <a:solidFill>
            <a:srgbClr val="000066"/>
          </a:solidFill>
          <a:latin typeface="Arial" pitchFamily="-65" charset="0"/>
          <a:ea typeface="Arial" pitchFamily="-65" charset="0"/>
          <a:cs typeface="Arial" pitchFamily="-65" charset="0"/>
        </a:defRPr>
      </a:lvl5pPr>
      <a:lvl6pPr marL="457200" algn="l" rtl="0" fontAlgn="base">
        <a:spcBef>
          <a:spcPct val="0"/>
        </a:spcBef>
        <a:spcAft>
          <a:spcPct val="0"/>
        </a:spcAft>
        <a:defRPr sz="4200">
          <a:solidFill>
            <a:srgbClr val="000066"/>
          </a:solidFill>
          <a:latin typeface="Arial" pitchFamily="-65" charset="0"/>
          <a:ea typeface="Arial" pitchFamily="-65" charset="0"/>
          <a:cs typeface="Arial" pitchFamily="-65" charset="0"/>
        </a:defRPr>
      </a:lvl6pPr>
      <a:lvl7pPr marL="914400" algn="l" rtl="0" fontAlgn="base">
        <a:spcBef>
          <a:spcPct val="0"/>
        </a:spcBef>
        <a:spcAft>
          <a:spcPct val="0"/>
        </a:spcAft>
        <a:defRPr sz="4200">
          <a:solidFill>
            <a:srgbClr val="000066"/>
          </a:solidFill>
          <a:latin typeface="Arial" pitchFamily="-65" charset="0"/>
          <a:ea typeface="Arial" pitchFamily="-65" charset="0"/>
          <a:cs typeface="Arial" pitchFamily="-65" charset="0"/>
        </a:defRPr>
      </a:lvl7pPr>
      <a:lvl8pPr marL="1371600" algn="l" rtl="0" fontAlgn="base">
        <a:spcBef>
          <a:spcPct val="0"/>
        </a:spcBef>
        <a:spcAft>
          <a:spcPct val="0"/>
        </a:spcAft>
        <a:defRPr sz="4200">
          <a:solidFill>
            <a:srgbClr val="000066"/>
          </a:solidFill>
          <a:latin typeface="Arial" pitchFamily="-65" charset="0"/>
          <a:ea typeface="Arial" pitchFamily="-65" charset="0"/>
          <a:cs typeface="Arial" pitchFamily="-65" charset="0"/>
        </a:defRPr>
      </a:lvl8pPr>
      <a:lvl9pPr marL="1828800" algn="l" rtl="0" fontAlgn="base">
        <a:spcBef>
          <a:spcPct val="0"/>
        </a:spcBef>
        <a:spcAft>
          <a:spcPct val="0"/>
        </a:spcAft>
        <a:defRPr sz="4200">
          <a:solidFill>
            <a:srgbClr val="000066"/>
          </a:solidFill>
          <a:latin typeface="Arial" pitchFamily="-65" charset="0"/>
          <a:ea typeface="Arial" pitchFamily="-65" charset="0"/>
          <a:cs typeface="Arial" pitchFamily="-65" charset="0"/>
        </a:defRPr>
      </a:lvl9pPr>
    </p:titleStyle>
    <p:bodyStyle>
      <a:lvl1pPr marL="342900" indent="-342900" algn="l" rtl="0" eaLnBrk="0" fontAlgn="base" hangingPunct="0">
        <a:spcBef>
          <a:spcPct val="20000"/>
        </a:spcBef>
        <a:spcAft>
          <a:spcPct val="0"/>
        </a:spcAft>
        <a:buClr>
          <a:srgbClr val="800000"/>
        </a:buClr>
        <a:buSzPct val="65000"/>
        <a:buFont typeface="Wingdings" charset="2"/>
        <a:buChar char="n"/>
        <a:defRPr sz="3000">
          <a:solidFill>
            <a:srgbClr val="000066"/>
          </a:solidFill>
          <a:latin typeface="+mn-lt"/>
          <a:ea typeface="+mn-ea"/>
          <a:cs typeface="+mn-cs"/>
        </a:defRPr>
      </a:lvl1pPr>
      <a:lvl2pPr marL="669925" indent="-325438" algn="l" rtl="0" eaLnBrk="0" fontAlgn="base" hangingPunct="0">
        <a:spcBef>
          <a:spcPct val="20000"/>
        </a:spcBef>
        <a:spcAft>
          <a:spcPct val="0"/>
        </a:spcAft>
        <a:buClr>
          <a:schemeClr val="bg2"/>
        </a:buClr>
        <a:buSzPct val="60000"/>
        <a:buFont typeface="Wingdings" charset="2"/>
        <a:buChar char="q"/>
        <a:defRPr sz="2600">
          <a:solidFill>
            <a:srgbClr val="000066"/>
          </a:solidFill>
          <a:latin typeface="+mn-lt"/>
          <a:ea typeface="+mn-ea"/>
          <a:cs typeface="+mn-cs"/>
        </a:defRPr>
      </a:lvl2pPr>
      <a:lvl3pPr marL="1022350" indent="-350838" algn="l" rtl="0" eaLnBrk="0" fontAlgn="base" hangingPunct="0">
        <a:spcBef>
          <a:spcPct val="20000"/>
        </a:spcBef>
        <a:spcAft>
          <a:spcPct val="0"/>
        </a:spcAft>
        <a:buClr>
          <a:srgbClr val="800000"/>
        </a:buClr>
        <a:buSzPct val="65000"/>
        <a:buFont typeface="Wingdings" charset="2"/>
        <a:buChar char="n"/>
        <a:defRPr sz="2200">
          <a:solidFill>
            <a:srgbClr val="000066"/>
          </a:solidFill>
          <a:latin typeface="+mn-lt"/>
          <a:ea typeface="+mn-ea"/>
          <a:cs typeface="+mn-cs"/>
        </a:defRPr>
      </a:lvl3pPr>
      <a:lvl4pPr marL="1339850" indent="-315913" algn="l" rtl="0" eaLnBrk="0" fontAlgn="base" hangingPunct="0">
        <a:spcBef>
          <a:spcPct val="20000"/>
        </a:spcBef>
        <a:spcAft>
          <a:spcPct val="0"/>
        </a:spcAft>
        <a:buClr>
          <a:schemeClr val="bg2"/>
        </a:buClr>
        <a:buSzPct val="70000"/>
        <a:buFont typeface="Wingdings" charset="2"/>
        <a:buChar char="q"/>
        <a:defRPr sz="2000">
          <a:solidFill>
            <a:srgbClr val="000066"/>
          </a:solidFill>
          <a:latin typeface="+mn-lt"/>
          <a:ea typeface="+mn-ea"/>
          <a:cs typeface="+mn-cs"/>
        </a:defRPr>
      </a:lvl4pPr>
      <a:lvl5pPr marL="1681163" indent="-339725" algn="l" rtl="0" eaLnBrk="0" fontAlgn="base" hangingPunct="0">
        <a:spcBef>
          <a:spcPct val="20000"/>
        </a:spcBef>
        <a:spcAft>
          <a:spcPct val="0"/>
        </a:spcAft>
        <a:buClr>
          <a:srgbClr val="000066"/>
        </a:buClr>
        <a:buSzPct val="75000"/>
        <a:buFont typeface="Wingdings" charset="2"/>
        <a:buChar char="§"/>
        <a:defRPr sz="2000">
          <a:solidFill>
            <a:srgbClr val="000066"/>
          </a:solidFill>
          <a:latin typeface="+mn-lt"/>
          <a:ea typeface="+mn-ea"/>
          <a:cs typeface="+mn-cs"/>
        </a:defRPr>
      </a:lvl5pPr>
      <a:lvl6pPr marL="2138363" indent="-339725" algn="l" rtl="0" fontAlgn="base">
        <a:spcBef>
          <a:spcPct val="20000"/>
        </a:spcBef>
        <a:spcAft>
          <a:spcPct val="0"/>
        </a:spcAft>
        <a:buClr>
          <a:srgbClr val="000066"/>
        </a:buClr>
        <a:buSzPct val="75000"/>
        <a:buFont typeface="Wingdings" pitchFamily="-65" charset="2"/>
        <a:buChar char="§"/>
        <a:defRPr sz="2000">
          <a:solidFill>
            <a:srgbClr val="000066"/>
          </a:solidFill>
          <a:latin typeface="+mn-lt"/>
          <a:ea typeface="+mn-ea"/>
          <a:cs typeface="+mn-cs"/>
        </a:defRPr>
      </a:lvl6pPr>
      <a:lvl7pPr marL="2595563" indent="-339725" algn="l" rtl="0" fontAlgn="base">
        <a:spcBef>
          <a:spcPct val="20000"/>
        </a:spcBef>
        <a:spcAft>
          <a:spcPct val="0"/>
        </a:spcAft>
        <a:buClr>
          <a:srgbClr val="000066"/>
        </a:buClr>
        <a:buSzPct val="75000"/>
        <a:buFont typeface="Wingdings" pitchFamily="-65" charset="2"/>
        <a:buChar char="§"/>
        <a:defRPr sz="2000">
          <a:solidFill>
            <a:srgbClr val="000066"/>
          </a:solidFill>
          <a:latin typeface="+mn-lt"/>
          <a:ea typeface="+mn-ea"/>
          <a:cs typeface="+mn-cs"/>
        </a:defRPr>
      </a:lvl7pPr>
      <a:lvl8pPr marL="3052763" indent="-339725" algn="l" rtl="0" fontAlgn="base">
        <a:spcBef>
          <a:spcPct val="20000"/>
        </a:spcBef>
        <a:spcAft>
          <a:spcPct val="0"/>
        </a:spcAft>
        <a:buClr>
          <a:srgbClr val="000066"/>
        </a:buClr>
        <a:buSzPct val="75000"/>
        <a:buFont typeface="Wingdings" pitchFamily="-65" charset="2"/>
        <a:buChar char="§"/>
        <a:defRPr sz="2000">
          <a:solidFill>
            <a:srgbClr val="000066"/>
          </a:solidFill>
          <a:latin typeface="+mn-lt"/>
          <a:ea typeface="+mn-ea"/>
          <a:cs typeface="+mn-cs"/>
        </a:defRPr>
      </a:lvl8pPr>
      <a:lvl9pPr marL="3509963" indent="-339725" algn="l" rtl="0" fontAlgn="base">
        <a:spcBef>
          <a:spcPct val="20000"/>
        </a:spcBef>
        <a:spcAft>
          <a:spcPct val="0"/>
        </a:spcAft>
        <a:buClr>
          <a:srgbClr val="000066"/>
        </a:buClr>
        <a:buSzPct val="75000"/>
        <a:buFont typeface="Wingdings" pitchFamily="-65" charset="2"/>
        <a:buChar char="§"/>
        <a:defRPr sz="2000">
          <a:solidFill>
            <a:srgbClr val="00006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s://twiki.grid.iu.edu/bin/view/Tier3/ClusterTimeSetup" TargetMode="External"/><Relationship Id="rId4" Type="http://schemas.openxmlformats.org/officeDocument/2006/relationships/hyperlink" Target="https://twiki.grid.iu.edu/bin/view/Tier3/ModulesIntro" TargetMode="External"/><Relationship Id="rId1" Type="http://schemas.openxmlformats.org/officeDocument/2006/relationships/slideLayout" Target="../slideLayouts/slideLayout2.xml"/><Relationship Id="rId2" Type="http://schemas.openxmlformats.org/officeDocument/2006/relationships/hyperlink" Target="http://vdt.cs.wisc.edu/releases/2.0.0/requirement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wiki.grid.iu.edu/bin/view/ReleaseDocumentation/StorageInfrastructureSoftware" TargetMode="Externa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twiki.grid.iu.edu/bin/view/ReleaseDocumentation/HandsOn" TargetMode="External"/><Relationship Id="rId4" Type="http://schemas.openxmlformats.org/officeDocument/2006/relationships/hyperlink" Target="http://indico.fnal.gov/conferenceDisplay.py?confId=3429" TargetMode="External"/><Relationship Id="rId5" Type="http://schemas.openxmlformats.org/officeDocument/2006/relationships/hyperlink" Target="http://indico.fnal.gov/conferenceTimeTable.py?confId=3429" TargetMode="External"/><Relationship Id="rId6" Type="http://schemas.openxmlformats.org/officeDocument/2006/relationships/hyperlink" Target="https://twiki.grid.iu.edu/bin/view/ReleaseDocumentation/SiteAdminsWorkshopTutorialsAug10" TargetMode="External"/><Relationship Id="rId1" Type="http://schemas.openxmlformats.org/officeDocument/2006/relationships/slideLayout" Target="../slideLayouts/slideLayout2.xml"/><Relationship Id="rId2" Type="http://schemas.openxmlformats.org/officeDocument/2006/relationships/hyperlink" Target="https://twiki.grid.iu.edu/bin/view/SiteCoordination/SiteAdminsWorkshopAug201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dirty="0" smtClean="0"/>
              <a:t>Tier 3 Plan and Architecture</a:t>
            </a:r>
          </a:p>
        </p:txBody>
      </p:sp>
      <p:sp>
        <p:nvSpPr>
          <p:cNvPr id="15363" name="Rectangle 3"/>
          <p:cNvSpPr>
            <a:spLocks noGrp="1" noChangeArrowheads="1"/>
          </p:cNvSpPr>
          <p:nvPr>
            <p:ph type="subTitle" idx="1"/>
          </p:nvPr>
        </p:nvSpPr>
        <p:spPr/>
        <p:txBody>
          <a:bodyPr/>
          <a:lstStyle/>
          <a:p>
            <a:pPr eaLnBrk="1" hangingPunct="1">
              <a:buFont typeface="Wingdings" charset="2"/>
              <a:buNone/>
            </a:pPr>
            <a:r>
              <a:rPr lang="en-US" smtClean="0"/>
              <a:t>OSG Site Administrators workshop</a:t>
            </a:r>
          </a:p>
          <a:p>
            <a:pPr eaLnBrk="1" hangingPunct="1">
              <a:buFont typeface="Wingdings" charset="2"/>
              <a:buNone/>
            </a:pPr>
            <a:r>
              <a:rPr lang="en-US" smtClean="0"/>
              <a:t>ACCRE, Nashville</a:t>
            </a:r>
          </a:p>
          <a:p>
            <a:pPr eaLnBrk="1" hangingPunct="1">
              <a:buFont typeface="Wingdings" charset="2"/>
              <a:buNone/>
            </a:pPr>
            <a:r>
              <a:rPr lang="en-US" smtClean="0"/>
              <a:t>August 10-11 2010</a:t>
            </a:r>
          </a:p>
          <a:p>
            <a:pPr algn="r" eaLnBrk="1" hangingPunct="1">
              <a:buFont typeface="Wingdings" charset="2"/>
              <a:buNone/>
            </a:pPr>
            <a:r>
              <a:rPr lang="en-US" smtClean="0"/>
              <a:t>Marco Mambelli</a:t>
            </a:r>
          </a:p>
          <a:p>
            <a:pPr algn="r" eaLnBrk="1" hangingPunct="1">
              <a:buFont typeface="Wingdings" charset="2"/>
              <a:buNone/>
            </a:pPr>
            <a:r>
              <a:rPr lang="en-US" smtClean="0"/>
              <a:t>marco@hep.uchicago.edu</a:t>
            </a:r>
          </a:p>
          <a:p>
            <a:pPr algn="r" eaLnBrk="1" hangingPunct="1">
              <a:buFont typeface="Wingdings" charset="2"/>
              <a:buNone/>
            </a:pPr>
            <a:r>
              <a:rPr lang="en-US" smtClean="0"/>
              <a:t>University of Chicago</a:t>
            </a:r>
          </a:p>
        </p:txBody>
      </p:sp>
      <p:pic>
        <p:nvPicPr>
          <p:cNvPr id="15364" name="Picture 3" descr="full-color-sm"/>
          <p:cNvPicPr>
            <a:picLocks noChangeAspect="1" noChangeArrowheads="1"/>
          </p:cNvPicPr>
          <p:nvPr/>
        </p:nvPicPr>
        <p:blipFill>
          <a:blip r:embed="rId3"/>
          <a:srcRect/>
          <a:stretch>
            <a:fillRect/>
          </a:stretch>
        </p:blipFill>
        <p:spPr bwMode="auto">
          <a:xfrm>
            <a:off x="2133600" y="5029200"/>
            <a:ext cx="434975" cy="609600"/>
          </a:xfrm>
          <a:prstGeom prst="rect">
            <a:avLst/>
          </a:prstGeom>
          <a:noFill/>
          <a:ln w="9525">
            <a:noFill/>
            <a:miter lim="800000"/>
            <a:headEnd/>
            <a:tailEnd/>
          </a:ln>
        </p:spPr>
      </p:pic>
      <p:sp>
        <p:nvSpPr>
          <p:cNvPr id="15365" name="Text Box 35"/>
          <p:cNvSpPr txBox="1">
            <a:spLocks noChangeArrowheads="1"/>
          </p:cNvSpPr>
          <p:nvPr/>
        </p:nvSpPr>
        <p:spPr bwMode="auto">
          <a:xfrm>
            <a:off x="1676400" y="5662613"/>
            <a:ext cx="1447800" cy="357187"/>
          </a:xfrm>
          <a:prstGeom prst="rect">
            <a:avLst/>
          </a:prstGeom>
          <a:noFill/>
          <a:ln w="9525">
            <a:noFill/>
            <a:miter lim="800000"/>
            <a:headEnd/>
            <a:tailEnd/>
          </a:ln>
        </p:spPr>
        <p:txBody>
          <a:bodyPr lIns="60946" tIns="30473" rIns="60946" bIns="30473">
            <a:prstTxWarp prst="textNoShape">
              <a:avLst/>
            </a:prstTxWarp>
            <a:spAutoFit/>
          </a:bodyPr>
          <a:lstStyle/>
          <a:p>
            <a:pPr algn="ctr" defTabSz="608013">
              <a:lnSpc>
                <a:spcPct val="30000"/>
              </a:lnSpc>
              <a:spcBef>
                <a:spcPct val="50000"/>
              </a:spcBef>
            </a:pPr>
            <a:r>
              <a:rPr lang="en-US" sz="900">
                <a:solidFill>
                  <a:srgbClr val="660000"/>
                </a:solidFill>
                <a:latin typeface="Garamond" charset="0"/>
              </a:rPr>
              <a:t>THE UNIVERSITY OF</a:t>
            </a:r>
          </a:p>
          <a:p>
            <a:pPr algn="ctr" defTabSz="608013">
              <a:lnSpc>
                <a:spcPct val="30000"/>
              </a:lnSpc>
              <a:spcBef>
                <a:spcPct val="50000"/>
              </a:spcBef>
            </a:pPr>
            <a:r>
              <a:rPr lang="en-US" sz="1800">
                <a:solidFill>
                  <a:srgbClr val="660000"/>
                </a:solidFill>
                <a:latin typeface="Garamond" charset="0"/>
              </a:rPr>
              <a:t>CHICAGO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you need to know</a:t>
            </a:r>
            <a:endParaRPr lang="en-US" dirty="0"/>
          </a:p>
        </p:txBody>
      </p:sp>
      <p:sp>
        <p:nvSpPr>
          <p:cNvPr id="3" name="Content Placeholder 2"/>
          <p:cNvSpPr>
            <a:spLocks noGrp="1"/>
          </p:cNvSpPr>
          <p:nvPr>
            <p:ph idx="1"/>
          </p:nvPr>
        </p:nvSpPr>
        <p:spPr/>
        <p:txBody>
          <a:bodyPr>
            <a:normAutofit fontScale="92500" lnSpcReduction="10000"/>
          </a:bodyPr>
          <a:lstStyle/>
          <a:p>
            <a:r>
              <a:rPr lang="en-US" sz="2400" b="1" dirty="0" smtClean="0"/>
              <a:t>Department </a:t>
            </a:r>
            <a:r>
              <a:rPr lang="en-US" sz="2400" dirty="0" smtClean="0"/>
              <a:t>or university </a:t>
            </a:r>
            <a:r>
              <a:rPr lang="en-US" sz="2400" b="1" dirty="0" smtClean="0"/>
              <a:t>system administrator</a:t>
            </a:r>
            <a:r>
              <a:rPr lang="en-US" sz="2400" dirty="0" smtClean="0"/>
              <a:t> who manages computers in your environment already; bring him/her into the discussion from the beginning.  He/she may be able to actively participate in the setup; or take a part of the responsibility for running the cluster.  Effort has been made to separate the “root” type tasks from the non-privileged “VO-admin” tasks to make this easier. In any case he/she needs to stay informed.</a:t>
            </a:r>
          </a:p>
          <a:p>
            <a:r>
              <a:rPr lang="en-US" sz="2400" b="1" dirty="0" smtClean="0"/>
              <a:t>Space, Power and Cooling</a:t>
            </a:r>
            <a:r>
              <a:rPr lang="en-US" sz="2400" dirty="0" smtClean="0"/>
              <a:t>; depending on the size of your installation, you will need to take into consideration space, power and cooling needs for your cluster.  Probably your department sys. admin will be able to help you on these issues. Typically there is another set of people to contact about </a:t>
            </a:r>
            <a:r>
              <a:rPr lang="en-US" sz="2400" b="1" dirty="0" smtClean="0"/>
              <a:t>infrastructure</a:t>
            </a:r>
            <a:r>
              <a:rPr lang="en-US" sz="2400" dirty="0" smtClean="0"/>
              <a:t>; the contact needs to happen after the initial decision about the size of the cluster is made.</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dirty="0" smtClean="0"/>
              <a:t>Tier 3 Architecture</a:t>
            </a:r>
            <a:endParaRPr lang="en-US" dirty="0"/>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10</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you need to know (cont)</a:t>
            </a: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t>University person who is </a:t>
            </a:r>
            <a:r>
              <a:rPr lang="en-US" sz="3200" b="1" dirty="0" smtClean="0"/>
              <a:t>responsible for networking</a:t>
            </a:r>
            <a:r>
              <a:rPr lang="en-US" sz="3200" dirty="0" smtClean="0"/>
              <a:t>.  After you have an initial decision about the size and scope of your cluster.  You will need to obtain IP addresses for your cluster as well as discuss with this person any connectivity issues that might come up.</a:t>
            </a:r>
          </a:p>
          <a:p>
            <a:r>
              <a:rPr lang="en-US" b="1" dirty="0" smtClean="0"/>
              <a:t>Campus </a:t>
            </a:r>
            <a:r>
              <a:rPr lang="en-US" dirty="0" smtClean="0"/>
              <a:t>computer </a:t>
            </a:r>
            <a:r>
              <a:rPr lang="en-US" b="1" dirty="0" smtClean="0"/>
              <a:t>security officer</a:t>
            </a:r>
            <a:r>
              <a:rPr lang="en-US" dirty="0" smtClean="0"/>
              <a:t>: responsible for the local computer security.  He/she needs to be contacted early on in the cluster set up process.  </a:t>
            </a:r>
          </a:p>
          <a:p>
            <a:r>
              <a:rPr lang="en-US" b="1" dirty="0" smtClean="0"/>
              <a:t>VO collaborators</a:t>
            </a:r>
            <a:r>
              <a:rPr lang="en-US" dirty="0" smtClean="0"/>
              <a:t>: e.g. “nearest” Tier 2 and Tier 1 that may provide services to you.</a:t>
            </a:r>
          </a:p>
          <a:p>
            <a:r>
              <a:rPr lang="en-US" b="1" dirty="0" smtClean="0"/>
              <a:t>Hardware representative</a:t>
            </a:r>
            <a:r>
              <a:rPr lang="en-US" dirty="0" smtClean="0"/>
              <a:t>: most likely it will be convenient to use group agreements from your campus or your VO that will provide you the right contact.</a:t>
            </a:r>
          </a:p>
          <a:p>
            <a:r>
              <a:rPr lang="en-US" b="1" dirty="0" smtClean="0"/>
              <a:t>VO support and coordination </a:t>
            </a:r>
            <a:r>
              <a:rPr lang="en-US" dirty="0" smtClean="0"/>
              <a:t>(e.g. US CMS or US ATLAS T3 coordination).</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11</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OSG role in initial contacts</a:t>
            </a:r>
            <a:endParaRPr lang="en-US" dirty="0"/>
          </a:p>
        </p:txBody>
      </p:sp>
      <p:sp>
        <p:nvSpPr>
          <p:cNvPr id="3" name="Content Placeholder 2"/>
          <p:cNvSpPr>
            <a:spLocks noGrp="1"/>
          </p:cNvSpPr>
          <p:nvPr>
            <p:ph idx="1"/>
          </p:nvPr>
        </p:nvSpPr>
        <p:spPr/>
        <p:txBody>
          <a:bodyPr/>
          <a:lstStyle/>
          <a:p>
            <a:r>
              <a:rPr lang="en-US" dirty="0" smtClean="0"/>
              <a:t>Help you to identify your needs</a:t>
            </a:r>
          </a:p>
          <a:p>
            <a:r>
              <a:rPr lang="en-US" dirty="0" smtClean="0"/>
              <a:t>Provide with vocabulary and examples that make it easier to interact with local experts</a:t>
            </a:r>
          </a:p>
          <a:p>
            <a:r>
              <a:rPr lang="en-US" dirty="0" smtClean="0"/>
              <a:t>Put you in touch with experts</a:t>
            </a:r>
          </a:p>
          <a:p>
            <a:r>
              <a:rPr lang="en-US" dirty="0" smtClean="0"/>
              <a:t>Provide intermediaries that can act on your behalf or on your side specially for the initial contact</a:t>
            </a:r>
          </a:p>
          <a:p>
            <a:r>
              <a:rPr lang="en-US" dirty="0" smtClean="0"/>
              <a:t>Share experiences and solutions</a:t>
            </a:r>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12</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notes about infrastructure</a:t>
            </a:r>
            <a:endParaRPr lang="en-US" dirty="0"/>
          </a:p>
        </p:txBody>
      </p:sp>
      <p:sp>
        <p:nvSpPr>
          <p:cNvPr id="3" name="Content Placeholder 2"/>
          <p:cNvSpPr>
            <a:spLocks noGrp="1"/>
          </p:cNvSpPr>
          <p:nvPr>
            <p:ph idx="1"/>
          </p:nvPr>
        </p:nvSpPr>
        <p:spPr/>
        <p:txBody>
          <a:bodyPr>
            <a:normAutofit/>
          </a:bodyPr>
          <a:lstStyle/>
          <a:p>
            <a:r>
              <a:rPr lang="en-US" dirty="0" smtClean="0"/>
              <a:t>Critical to a well functioning cluster</a:t>
            </a:r>
          </a:p>
          <a:p>
            <a:r>
              <a:rPr lang="en-US" dirty="0" smtClean="0"/>
              <a:t>Examples of Infrastructure include:</a:t>
            </a:r>
          </a:p>
          <a:p>
            <a:pPr lvl="1"/>
            <a:r>
              <a:rPr lang="en-US" dirty="0" smtClean="0"/>
              <a:t>Networking</a:t>
            </a:r>
          </a:p>
          <a:p>
            <a:pPr lvl="1"/>
            <a:r>
              <a:rPr lang="en-US" dirty="0" smtClean="0"/>
              <a:t>Physical space and associated hardware (Racks)</a:t>
            </a:r>
          </a:p>
          <a:p>
            <a:pPr lvl="1"/>
            <a:r>
              <a:rPr lang="en-US" dirty="0" smtClean="0"/>
              <a:t>Electrical Power and Cooling</a:t>
            </a:r>
          </a:p>
          <a:p>
            <a:pPr lvl="1"/>
            <a:r>
              <a:rPr lang="en-US" dirty="0" smtClean="0"/>
              <a:t>Computer security / data security</a:t>
            </a:r>
          </a:p>
          <a:p>
            <a:pPr lvl="1"/>
            <a:r>
              <a:rPr lang="en-US" dirty="0" smtClean="0"/>
              <a:t>System administration and maintenance</a:t>
            </a:r>
          </a:p>
          <a:p>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13</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space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Prior to making your computer purchases determine where you will put your hardware</a:t>
            </a:r>
          </a:p>
          <a:p>
            <a:r>
              <a:rPr lang="en-US" dirty="0" smtClean="0"/>
              <a:t>Keep in mind:</a:t>
            </a:r>
          </a:p>
          <a:p>
            <a:pPr lvl="1"/>
            <a:r>
              <a:rPr lang="en-US" dirty="0" smtClean="0"/>
              <a:t>1 Rack of computers is heavy &gt; 1000 lbs</a:t>
            </a:r>
          </a:p>
          <a:p>
            <a:pPr lvl="1"/>
            <a:r>
              <a:rPr lang="en-US" dirty="0" smtClean="0"/>
              <a:t>Rack of computers is noisy and generates a lot of heat</a:t>
            </a:r>
          </a:p>
          <a:p>
            <a:r>
              <a:rPr lang="en-US" dirty="0" smtClean="0"/>
              <a:t>Does your University department have a computer room that you can use part of?</a:t>
            </a:r>
          </a:p>
          <a:p>
            <a:r>
              <a:rPr lang="en-US" dirty="0" smtClean="0"/>
              <a:t>Do you have space for eventual expansion?</a:t>
            </a:r>
          </a:p>
          <a:p>
            <a:r>
              <a:rPr lang="en-US" dirty="0" smtClean="0"/>
              <a:t>Do you have easy access to machines for repairs?</a:t>
            </a:r>
          </a:p>
          <a:p>
            <a:r>
              <a:rPr lang="en-US" dirty="0" smtClean="0"/>
              <a:t>Are there costs involved?</a:t>
            </a:r>
          </a:p>
          <a:p>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14</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power</a:t>
            </a:r>
            <a:endParaRPr lang="en-US" dirty="0"/>
          </a:p>
        </p:txBody>
      </p:sp>
      <p:sp>
        <p:nvSpPr>
          <p:cNvPr id="3" name="Content Placeholder 2"/>
          <p:cNvSpPr>
            <a:spLocks noGrp="1"/>
          </p:cNvSpPr>
          <p:nvPr>
            <p:ph idx="1"/>
          </p:nvPr>
        </p:nvSpPr>
        <p:spPr/>
        <p:txBody>
          <a:bodyPr>
            <a:normAutofit fontScale="92500"/>
          </a:bodyPr>
          <a:lstStyle/>
          <a:p>
            <a:r>
              <a:rPr lang="en-US" dirty="0" smtClean="0"/>
              <a:t>What type of electrical power is available? (110 or 220 V)  How much current? (number of circuits)</a:t>
            </a:r>
          </a:p>
          <a:p>
            <a:r>
              <a:rPr lang="en-US" dirty="0" smtClean="0"/>
              <a:t>Each Dell R710 (used by LHC T3) draws 300W (max) 200W (nominal). i.e. 10 servers in a rack will draw 3000W</a:t>
            </a:r>
          </a:p>
          <a:p>
            <a:r>
              <a:rPr lang="en-US" dirty="0" smtClean="0"/>
              <a:t>Consider other equipment as well. E.g. UPS.</a:t>
            </a:r>
          </a:p>
          <a:p>
            <a:r>
              <a:rPr lang="en-US" dirty="0" smtClean="0"/>
              <a:t>Check the load with local safety. Usually 50-70% of the total circuit capacity can be assigned</a:t>
            </a:r>
          </a:p>
          <a:p>
            <a:r>
              <a:rPr lang="en-US" dirty="0" smtClean="0"/>
              <a:t>Will you have to pay for electricity?</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15</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Sufficient cooling important to operation of your cluster</a:t>
            </a:r>
          </a:p>
          <a:p>
            <a:r>
              <a:rPr lang="en-US" dirty="0" smtClean="0"/>
              <a:t>Some AC systems require a steady load</a:t>
            </a:r>
          </a:p>
          <a:p>
            <a:r>
              <a:rPr lang="en-US" dirty="0" smtClean="0"/>
              <a:t>Some reference cluster used by LHC T3:</a:t>
            </a:r>
          </a:p>
          <a:p>
            <a:pPr marL="858837" lvl="1" indent="-514350">
              <a:buFont typeface="+mj-lt"/>
              <a:buAutoNum type="arabicPeriod"/>
            </a:pPr>
            <a:r>
              <a:rPr lang="en-US" dirty="0" smtClean="0"/>
              <a:t>23U, 927lbs (837 HEPSPEC, 72 cores, 48 TB) - storage on worker nodes – 4745 W (@220V)  ~ 16000 BTU/hr ~ 1.4 tons AC  (1 ton AC = 12000 BTU/hr; 1 W ~ 3.4 BTU/hr)</a:t>
            </a:r>
          </a:p>
          <a:p>
            <a:pPr marL="858837" lvl="1" indent="-514350">
              <a:buFont typeface="+mj-lt"/>
              <a:buAutoNum type="arabicPeriod"/>
            </a:pPr>
            <a:r>
              <a:rPr lang="en-US" dirty="0" smtClean="0"/>
              <a:t>27U, 1279lbs- (837 HEPSPEC, 72 cores, 96 TB) - storage on worker node + extra centralized storage – 5245 W ~17800 BTU/hr ~ 1.5 tons of AC</a:t>
            </a:r>
          </a:p>
          <a:p>
            <a:r>
              <a:rPr lang="en-US" dirty="0" smtClean="0"/>
              <a:t>Will you have to pay for cooling?</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16</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How far are you from the edge of campus?</a:t>
            </a:r>
          </a:p>
          <a:p>
            <a:r>
              <a:rPr lang="en-US" dirty="0" smtClean="0"/>
              <a:t>Determine the available bandwidth between your computers and campus backbone?</a:t>
            </a:r>
          </a:p>
          <a:p>
            <a:r>
              <a:rPr lang="en-US" dirty="0" smtClean="0"/>
              <a:t>Determine the available bandwidth across the campus backbone?</a:t>
            </a:r>
          </a:p>
          <a:p>
            <a:r>
              <a:rPr lang="en-US" dirty="0" smtClean="0"/>
              <a:t>Determine the available campus bandwidth to Internet 2? </a:t>
            </a:r>
          </a:p>
          <a:p>
            <a:pPr eaLnBrk="1" hangingPunct="1"/>
            <a:r>
              <a:rPr lang="en-US" dirty="0" smtClean="0"/>
              <a:t>Is the amount of available bandwidth sufficient for your needs?  ( 100 MB/</a:t>
            </a:r>
            <a:r>
              <a:rPr lang="en-US" dirty="0" err="1" smtClean="0"/>
              <a:t>s</a:t>
            </a:r>
            <a:r>
              <a:rPr lang="en-US" dirty="0" smtClean="0"/>
              <a:t>  ~ 1 TB /day)</a:t>
            </a:r>
          </a:p>
          <a:p>
            <a:pPr eaLnBrk="1" hangingPunct="1"/>
            <a:r>
              <a:rPr lang="en-US" dirty="0" smtClean="0"/>
              <a:t>Determine how much networking infrastructure you will have to purchase?  Can you use a specific brand of switches? Does your campus require Cisco or another vendor?</a:t>
            </a:r>
          </a:p>
          <a:p>
            <a:pPr eaLnBrk="1" hangingPunct="1"/>
            <a:r>
              <a:rPr lang="en-US" dirty="0" smtClean="0"/>
              <a:t>Will you have to pay for bandwidth used?</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17</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(cont)</a:t>
            </a:r>
            <a:endParaRPr lang="en-US" dirty="0"/>
          </a:p>
        </p:txBody>
      </p:sp>
      <p:sp>
        <p:nvSpPr>
          <p:cNvPr id="3" name="Content Placeholder 2"/>
          <p:cNvSpPr>
            <a:spLocks noGrp="1"/>
          </p:cNvSpPr>
          <p:nvPr>
            <p:ph idx="1"/>
          </p:nvPr>
        </p:nvSpPr>
        <p:spPr/>
        <p:txBody>
          <a:bodyPr>
            <a:normAutofit fontScale="92500"/>
          </a:bodyPr>
          <a:lstStyle/>
          <a:p>
            <a:r>
              <a:rPr lang="en-US" dirty="0" smtClean="0"/>
              <a:t>How many public IP address can you get?</a:t>
            </a:r>
          </a:p>
          <a:p>
            <a:r>
              <a:rPr lang="en-US" dirty="0" smtClean="0"/>
              <a:t>What is the campus firewall policy?</a:t>
            </a:r>
          </a:p>
          <a:p>
            <a:r>
              <a:rPr lang="en-US" dirty="0" smtClean="0"/>
              <a:t>Some places have several networks</a:t>
            </a:r>
          </a:p>
          <a:p>
            <a:pPr lvl="1"/>
            <a:r>
              <a:rPr lang="en-US" dirty="0" smtClean="0"/>
              <a:t>Public/restricted to the campus or department</a:t>
            </a:r>
          </a:p>
          <a:p>
            <a:pPr lvl="1"/>
            <a:r>
              <a:rPr lang="en-US" dirty="0" smtClean="0"/>
              <a:t>Open/limited, e.g. behind a firewall or a traffic shaper</a:t>
            </a:r>
          </a:p>
          <a:p>
            <a:r>
              <a:rPr lang="en-US" dirty="0" smtClean="0"/>
              <a:t>Do you need a private network for your cluster?</a:t>
            </a:r>
          </a:p>
          <a:p>
            <a:pPr lvl="1"/>
            <a:r>
              <a:rPr lang="en-US" dirty="0" smtClean="0"/>
              <a:t>Tier 3 examples have public and private networks </a:t>
            </a:r>
          </a:p>
          <a:p>
            <a:pPr lvl="1"/>
            <a:r>
              <a:rPr lang="en-US" dirty="0" smtClean="0"/>
              <a:t>Added complexity with advantages</a:t>
            </a:r>
          </a:p>
          <a:p>
            <a:pPr lvl="1"/>
            <a:r>
              <a:rPr lang="en-US" dirty="0" smtClean="0"/>
              <a:t>“No” firewall on private network.</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18</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Who is the department computer security contact?  Meet with them.</a:t>
            </a:r>
          </a:p>
          <a:p>
            <a:r>
              <a:rPr lang="en-US" dirty="0" smtClean="0"/>
              <a:t>Secure computers are vital to our ability to produce science results.</a:t>
            </a:r>
          </a:p>
          <a:p>
            <a:r>
              <a:rPr lang="en-US" dirty="0" smtClean="0"/>
              <a:t>What are your campus/department computer security policies?</a:t>
            </a:r>
          </a:p>
          <a:p>
            <a:r>
              <a:rPr lang="en-US" dirty="0" smtClean="0"/>
              <a:t>What will be your role for your cluster?</a:t>
            </a:r>
          </a:p>
          <a:p>
            <a:r>
              <a:rPr lang="en-US" dirty="0" smtClean="0"/>
              <a:t>We do not want to be the weak link in the computer security chain.  - Computer security should not be ignored</a:t>
            </a:r>
          </a:p>
          <a:p>
            <a:r>
              <a:rPr lang="en-US" dirty="0" smtClean="0"/>
              <a:t>You will hear more in Igor’s talk later</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19</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smtClean="0"/>
              <a:t>Tier 3 or Small Sites</a:t>
            </a:r>
            <a:endParaRPr lang="en-US" dirty="0" smtClean="0"/>
          </a:p>
        </p:txBody>
      </p:sp>
      <p:sp>
        <p:nvSpPr>
          <p:cNvPr id="17414" name="Rectangle 3"/>
          <p:cNvSpPr>
            <a:spLocks noGrp="1" noChangeArrowheads="1"/>
          </p:cNvSpPr>
          <p:nvPr>
            <p:ph type="body" idx="1"/>
          </p:nvPr>
        </p:nvSpPr>
        <p:spPr/>
        <p:txBody>
          <a:bodyPr/>
          <a:lstStyle/>
          <a:p>
            <a:r>
              <a:rPr lang="en-US" sz="2400" dirty="0" smtClean="0"/>
              <a:t>The name Tier 3 originates from the computing hierarchy  of the LHC experiments</a:t>
            </a:r>
          </a:p>
          <a:p>
            <a:r>
              <a:rPr lang="en-US" sz="2400" dirty="0" smtClean="0"/>
              <a:t>Sometimes referred as small sites. Definitely not connected to the importance. Actually they are or will be soon the majority of the sites. </a:t>
            </a:r>
          </a:p>
          <a:p>
            <a:r>
              <a:rPr lang="en-US" sz="2400" dirty="0" smtClean="0"/>
              <a:t>Site or cluster: something bigger than a single workstation used by one scientist</a:t>
            </a:r>
          </a:p>
          <a:p>
            <a:r>
              <a:rPr lang="en-US" sz="2400" dirty="0" smtClean="0"/>
              <a:t>Sites that often do not have a lot of dedicated IT personnel and satisfy mainly the needs of local scientific groups. Usually not hosting vital resources for the VO. </a:t>
            </a:r>
          </a:p>
          <a:p>
            <a:r>
              <a:rPr lang="en-US" sz="2400" dirty="0" smtClean="0"/>
              <a:t>OSG saw commonalities: standardization and partnership can help</a:t>
            </a:r>
          </a:p>
        </p:txBody>
      </p:sp>
      <p:sp>
        <p:nvSpPr>
          <p:cNvPr id="17410" name="Date Placeholder 3"/>
          <p:cNvSpPr>
            <a:spLocks noGrp="1"/>
          </p:cNvSpPr>
          <p:nvPr>
            <p:ph type="dt" sz="quarter" idx="10"/>
          </p:nvPr>
        </p:nvSpPr>
        <p:spPr/>
        <p:txBody>
          <a:bodyPr/>
          <a:lstStyle/>
          <a:p>
            <a:r>
              <a:rPr lang="en-US" smtClean="0"/>
              <a:t>8/10/10</a:t>
            </a:r>
            <a:endParaRPr lang="en-US"/>
          </a:p>
        </p:txBody>
      </p:sp>
      <p:sp>
        <p:nvSpPr>
          <p:cNvPr id="17411" name="Footer Placeholder 4"/>
          <p:cNvSpPr>
            <a:spLocks noGrp="1"/>
          </p:cNvSpPr>
          <p:nvPr>
            <p:ph type="ftr" sz="quarter" idx="11"/>
          </p:nvPr>
        </p:nvSpPr>
        <p:spPr/>
        <p:txBody>
          <a:bodyPr/>
          <a:lstStyle/>
          <a:p>
            <a:r>
              <a:rPr lang="en-US" smtClean="0"/>
              <a:t>Tier 3 Architecture</a:t>
            </a:r>
            <a:endParaRPr lang="en-US"/>
          </a:p>
        </p:txBody>
      </p:sp>
      <p:sp>
        <p:nvSpPr>
          <p:cNvPr id="17412" name="Slide Number Placeholder 5"/>
          <p:cNvSpPr>
            <a:spLocks noGrp="1"/>
          </p:cNvSpPr>
          <p:nvPr>
            <p:ph type="sldNum" sz="quarter" idx="12"/>
          </p:nvPr>
        </p:nvSpPr>
        <p:spPr/>
        <p:txBody>
          <a:bodyPr/>
          <a:lstStyle/>
          <a:p>
            <a:fld id="{ACC1E154-FF29-EF49-8FDD-FCD0A82837DD}" type="slidenum">
              <a:rPr lang="en-US" smtClean="0"/>
              <a:pPr/>
              <a:t>2</a:t>
            </a:fld>
            <a:r>
              <a:rPr lang="en-US" smtClean="0"/>
              <a:t> </a:t>
            </a:r>
            <a:endParaRPr lang="en-US"/>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administration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centralized is your campus?</a:t>
            </a:r>
          </a:p>
          <a:p>
            <a:r>
              <a:rPr lang="en-US" dirty="0" smtClean="0"/>
              <a:t>Who is responsible for machine installation? And for up keep (hardware and software)?</a:t>
            </a:r>
          </a:p>
          <a:p>
            <a:r>
              <a:rPr lang="en-US" dirty="0" smtClean="0"/>
              <a:t>Does you department have system administrators who can help you?</a:t>
            </a:r>
          </a:p>
          <a:p>
            <a:r>
              <a:rPr lang="en-US" dirty="0" smtClean="0"/>
              <a:t>Can they administer the machines (OS/ accounts etc)?</a:t>
            </a:r>
          </a:p>
          <a:p>
            <a:r>
              <a:rPr lang="en-US" dirty="0" smtClean="0"/>
              <a:t>Will you have to do it all but they provide expert guidance?</a:t>
            </a:r>
          </a:p>
          <a:p>
            <a:r>
              <a:rPr lang="en-US" dirty="0" smtClean="0"/>
              <a:t>What is your data preservation plan? What is your backup strategy</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20</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has compromises</a:t>
            </a:r>
            <a:endParaRPr lang="en-US" dirty="0"/>
          </a:p>
        </p:txBody>
      </p:sp>
      <p:sp>
        <p:nvSpPr>
          <p:cNvPr id="3" name="Content Placeholder 2"/>
          <p:cNvSpPr>
            <a:spLocks noGrp="1"/>
          </p:cNvSpPr>
          <p:nvPr>
            <p:ph idx="1"/>
          </p:nvPr>
        </p:nvSpPr>
        <p:spPr/>
        <p:txBody>
          <a:bodyPr>
            <a:normAutofit/>
          </a:bodyPr>
          <a:lstStyle/>
          <a:p>
            <a:r>
              <a:rPr lang="en-US" sz="2400" dirty="0" smtClean="0"/>
              <a:t>Hardware selection and tuning is difficult</a:t>
            </a:r>
          </a:p>
          <a:p>
            <a:r>
              <a:rPr lang="en-US" sz="2400" dirty="0" smtClean="0"/>
              <a:t>Using known configuration or tapping into other people experience may simplify the task</a:t>
            </a:r>
          </a:p>
          <a:p>
            <a:r>
              <a:rPr lang="en-US" sz="2400" dirty="0" smtClean="0"/>
              <a:t>Some VO, e.g. US-ATLAS, provide hardware recommendations and standard setups aiming to reduce maintenance (e.g. aiming to 1 FTE-week setup and .25 FTE maintenance)</a:t>
            </a:r>
          </a:p>
          <a:p>
            <a:r>
              <a:rPr lang="en-US" sz="2400" dirty="0" smtClean="0"/>
              <a:t>It’s always possible to spend effort instead of money and obtain a more powerful cluster or vice versa.  </a:t>
            </a:r>
          </a:p>
          <a:p>
            <a:r>
              <a:rPr lang="en-US" sz="2400" dirty="0" smtClean="0"/>
              <a:t>It is difficult to estimate the manpower cost of such an effort.  Depends largely on the expertise and the commitment of the person doing it. </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21</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Classes of machines</a:t>
            </a:r>
            <a:br>
              <a:rPr lang="en-US" sz="4400"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t>Service nodes (as needed):</a:t>
            </a:r>
          </a:p>
          <a:p>
            <a:pPr lvl="1"/>
            <a:r>
              <a:rPr lang="en-US" sz="2400" dirty="0" smtClean="0"/>
              <a:t>NFS, Cluster Monitoring, Cluster Management</a:t>
            </a:r>
          </a:p>
          <a:p>
            <a:pPr lvl="1"/>
            <a:r>
              <a:rPr lang="en-US" sz="2400" dirty="0" smtClean="0"/>
              <a:t>Batch Management, User Management, User authentication, CE</a:t>
            </a:r>
          </a:p>
          <a:p>
            <a:pPr lvl="1"/>
            <a:r>
              <a:rPr lang="en-US" sz="2400" dirty="0" smtClean="0"/>
              <a:t>Data Gateway/buffer, Web data buffer, Data Management, SE</a:t>
            </a:r>
          </a:p>
          <a:p>
            <a:r>
              <a:rPr lang="en-US" sz="2800" dirty="0" smtClean="0"/>
              <a:t>Interactive nodes (one or more): </a:t>
            </a:r>
          </a:p>
          <a:p>
            <a:pPr lvl="1"/>
            <a:r>
              <a:rPr lang="en-US" sz="2400" dirty="0" smtClean="0"/>
              <a:t>User login, interactive analysis, submission to local batch and Grid.</a:t>
            </a:r>
          </a:p>
          <a:p>
            <a:pPr lvl="1"/>
            <a:r>
              <a:rPr lang="en-US" sz="2400" dirty="0" smtClean="0"/>
              <a:t>local user storage area.</a:t>
            </a:r>
          </a:p>
          <a:p>
            <a:r>
              <a:rPr lang="en-US" sz="2800" dirty="0" smtClean="0"/>
              <a:t>Batch nodes (one or more—two or more for a meaningful batch system): </a:t>
            </a:r>
          </a:p>
          <a:p>
            <a:pPr lvl="1"/>
            <a:r>
              <a:rPr lang="en-US" sz="2400" dirty="0" smtClean="0"/>
              <a:t>Parallel batch processing queues</a:t>
            </a:r>
          </a:p>
          <a:p>
            <a:pPr lvl="1"/>
            <a:r>
              <a:rPr lang="en-US" sz="2400" dirty="0" smtClean="0"/>
              <a:t>Storage space for data</a:t>
            </a:r>
          </a:p>
          <a:p>
            <a:r>
              <a:rPr lang="en-US" sz="2800" dirty="0" smtClean="0"/>
              <a:t>Dedicated storage nodes</a:t>
            </a:r>
          </a:p>
          <a:p>
            <a:r>
              <a:rPr lang="en-US" sz="2800" dirty="0" smtClean="0"/>
              <a:t>For a very light installation, you can consider an interactive only cluster (nodes may run services and store data)</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22</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E.g. US-ATLAS T3g machines</a:t>
            </a:r>
            <a:br>
              <a:rPr lang="en-US" sz="4400"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sz="2800" dirty="0" smtClean="0"/>
              <a:t>2 Service nodes:</a:t>
            </a:r>
          </a:p>
          <a:p>
            <a:pPr lvl="1"/>
            <a:r>
              <a:rPr lang="en-US" sz="2400" dirty="0" smtClean="0"/>
              <a:t>1 server for: NFS, Data Gateway/buffer, Cluster Monitoring, Cluster Management</a:t>
            </a:r>
          </a:p>
          <a:p>
            <a:pPr lvl="1"/>
            <a:r>
              <a:rPr lang="en-US" sz="2400" dirty="0" smtClean="0"/>
              <a:t>1 server for: Batch Management, Data Management, User Management, Web data buffer</a:t>
            </a:r>
          </a:p>
          <a:p>
            <a:r>
              <a:rPr lang="en-US" sz="2800" dirty="0" smtClean="0"/>
              <a:t>Interactive nodes (one or more): </a:t>
            </a:r>
          </a:p>
          <a:p>
            <a:pPr lvl="1"/>
            <a:r>
              <a:rPr lang="en-US" sz="2400" dirty="0" smtClean="0"/>
              <a:t>User login, interactive analysis, submission to local batch and Grid.</a:t>
            </a:r>
          </a:p>
          <a:p>
            <a:pPr lvl="1"/>
            <a:r>
              <a:rPr lang="en-US" sz="2400" dirty="0" smtClean="0"/>
              <a:t>local user storage area.</a:t>
            </a:r>
          </a:p>
          <a:p>
            <a:r>
              <a:rPr lang="en-US" sz="2800" dirty="0" smtClean="0"/>
              <a:t>Batch nodes (one or more—two or more for a meaningful batch system): </a:t>
            </a:r>
          </a:p>
          <a:p>
            <a:pPr lvl="1"/>
            <a:r>
              <a:rPr lang="en-US" sz="2400" dirty="0" smtClean="0"/>
              <a:t>Parallel batch processing queues.</a:t>
            </a:r>
          </a:p>
          <a:p>
            <a:pPr lvl="1"/>
            <a:r>
              <a:rPr lang="en-US" sz="2400" dirty="0" smtClean="0"/>
              <a:t>Storage space for data.</a:t>
            </a:r>
          </a:p>
          <a:p>
            <a:r>
              <a:rPr lang="en-US" sz="2800" dirty="0" smtClean="0"/>
              <a:t>Depending on you needs you might add </a:t>
            </a:r>
          </a:p>
          <a:p>
            <a:r>
              <a:rPr lang="en-US" sz="2800" dirty="0" smtClean="0"/>
              <a:t>Storage nodes for data.</a:t>
            </a:r>
          </a:p>
          <a:p>
            <a:r>
              <a:rPr lang="en-US" sz="2800" dirty="0" smtClean="0"/>
              <a:t>For a very light installation, you can consider an interactive only cluster.</a:t>
            </a:r>
          </a:p>
          <a:p>
            <a:r>
              <a:rPr lang="en-US" sz="2800" dirty="0" smtClean="0"/>
              <a:t>Service nodes, in this case will most likely only 1 server (not all services will be needed) or even be a part of an interactive node.</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23</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CMS $100k Tier 3</a:t>
            </a:r>
            <a:endParaRPr lang="en-US" dirty="0"/>
          </a:p>
        </p:txBody>
      </p:sp>
      <p:sp>
        <p:nvSpPr>
          <p:cNvPr id="3" name="Content Placeholder 2"/>
          <p:cNvSpPr>
            <a:spLocks noGrp="1"/>
          </p:cNvSpPr>
          <p:nvPr>
            <p:ph idx="1"/>
          </p:nvPr>
        </p:nvSpPr>
        <p:spPr/>
        <p:txBody>
          <a:bodyPr>
            <a:normAutofit fontScale="92500"/>
          </a:bodyPr>
          <a:lstStyle/>
          <a:p>
            <a:r>
              <a:rPr lang="en-US" dirty="0" smtClean="0"/>
              <a:t>Assumptions: 		(Rob </a:t>
            </a:r>
            <a:r>
              <a:rPr lang="en-US" dirty="0" err="1" smtClean="0"/>
              <a:t>Snihur</a:t>
            </a:r>
            <a:r>
              <a:rPr lang="en-US" dirty="0" smtClean="0"/>
              <a:t>, Ian Fisk 2009)</a:t>
            </a:r>
          </a:p>
          <a:p>
            <a:pPr lvl="1"/>
            <a:r>
              <a:rPr lang="en-US" dirty="0" smtClean="0"/>
              <a:t>6 physicists, (1.4 + 1) TB each</a:t>
            </a:r>
          </a:p>
          <a:p>
            <a:pPr lvl="1"/>
            <a:r>
              <a:rPr lang="en-US" dirty="0" smtClean="0"/>
              <a:t>Process sample in 24 hrs → 16 nodes </a:t>
            </a:r>
            <a:r>
              <a:rPr lang="en-US" dirty="0" err="1" smtClean="0"/>
              <a:t>w</a:t>
            </a:r>
            <a:r>
              <a:rPr lang="en-US" dirty="0" smtClean="0"/>
              <a:t>/ 8 cores each</a:t>
            </a:r>
          </a:p>
          <a:p>
            <a:pPr lvl="1"/>
            <a:r>
              <a:rPr lang="en-US" dirty="0" smtClean="0"/>
              <a:t>Flush &amp; update sample in 12 hrs → 600 Mb/</a:t>
            </a:r>
            <a:r>
              <a:rPr lang="en-US" dirty="0" err="1" smtClean="0"/>
              <a:t>s</a:t>
            </a:r>
            <a:r>
              <a:rPr lang="en-US" dirty="0" smtClean="0"/>
              <a:t> networking</a:t>
            </a:r>
          </a:p>
          <a:p>
            <a:r>
              <a:rPr lang="en-US" dirty="0" smtClean="0"/>
              <a:t>Upgradeable RAID chassis ($33k)</a:t>
            </a:r>
          </a:p>
          <a:p>
            <a:r>
              <a:rPr lang="en-US" dirty="0" smtClean="0"/>
              <a:t>16 worker nodes ($41k)</a:t>
            </a:r>
          </a:p>
          <a:p>
            <a:r>
              <a:rPr lang="en-US" dirty="0" smtClean="0"/>
              <a:t>24-port Gigabit switch ($12k)</a:t>
            </a:r>
          </a:p>
          <a:p>
            <a:r>
              <a:rPr lang="en-US" dirty="0" smtClean="0"/>
              <a:t>3 server nodes ($9k)</a:t>
            </a:r>
          </a:p>
          <a:p>
            <a:r>
              <a:rPr lang="en-US" dirty="0" smtClean="0"/>
              <a:t>Racks and infrastructure ($5k)</a:t>
            </a:r>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24</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OSG documentation</a:t>
            </a:r>
            <a:endParaRPr lang="en-US" dirty="0"/>
          </a:p>
        </p:txBody>
      </p:sp>
      <p:sp>
        <p:nvSpPr>
          <p:cNvPr id="3" name="Content Placeholder 2"/>
          <p:cNvSpPr>
            <a:spLocks noGrp="1"/>
          </p:cNvSpPr>
          <p:nvPr>
            <p:ph idx="1"/>
          </p:nvPr>
        </p:nvSpPr>
        <p:spPr/>
        <p:txBody>
          <a:bodyPr/>
          <a:lstStyle/>
          <a:p>
            <a:r>
              <a:rPr lang="en-US" dirty="0" smtClean="0"/>
              <a:t>Reference documents on the </a:t>
            </a:r>
            <a:r>
              <a:rPr lang="en-US" dirty="0" err="1" smtClean="0"/>
              <a:t>TWiki</a:t>
            </a:r>
            <a:r>
              <a:rPr lang="en-US" dirty="0" smtClean="0"/>
              <a:t> in </a:t>
            </a:r>
            <a:r>
              <a:rPr lang="en-US" dirty="0" err="1" smtClean="0"/>
              <a:t>ReleaseDocumentstion</a:t>
            </a:r>
            <a:endParaRPr lang="en-US" dirty="0" smtClean="0"/>
          </a:p>
          <a:p>
            <a:r>
              <a:rPr lang="en-US" dirty="0" smtClean="0"/>
              <a:t>Tier3 Web on the </a:t>
            </a:r>
            <a:r>
              <a:rPr lang="en-US" dirty="0" err="1" smtClean="0"/>
              <a:t>TWiki</a:t>
            </a:r>
            <a:endParaRPr lang="en-US" dirty="0" smtClean="0"/>
          </a:p>
          <a:p>
            <a:r>
              <a:rPr lang="en-US" dirty="0" smtClean="0"/>
              <a:t>Covers mainly Grid services</a:t>
            </a:r>
          </a:p>
          <a:p>
            <a:r>
              <a:rPr lang="en-US" dirty="0" smtClean="0"/>
              <a:t>Some suggestions on other components of a Tier 3</a:t>
            </a:r>
          </a:p>
          <a:p>
            <a:r>
              <a:rPr lang="en-US" dirty="0" smtClean="0"/>
              <a:t>User </a:t>
            </a:r>
            <a:br>
              <a:rPr lang="en-US" dirty="0" smtClean="0"/>
            </a:br>
            <a:r>
              <a:rPr lang="en-US" dirty="0" smtClean="0"/>
              <a:t>contributions </a:t>
            </a:r>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25</a:t>
            </a:fld>
            <a:r>
              <a:rPr lang="en-US" sz="1200" smtClean="0">
                <a:latin typeface="Comic Sans MS" charset="0"/>
              </a:rPr>
              <a:t> </a:t>
            </a:r>
            <a:endParaRPr lang="en-US" sz="1200">
              <a:latin typeface="Comic Sans MS" charset="0"/>
            </a:endParaRPr>
          </a:p>
        </p:txBody>
      </p:sp>
      <p:pic>
        <p:nvPicPr>
          <p:cNvPr id="7" name="Picture 6"/>
          <p:cNvPicPr>
            <a:picLocks noChangeAspect="1"/>
          </p:cNvPicPr>
          <p:nvPr/>
        </p:nvPicPr>
        <p:blipFill>
          <a:blip r:embed="rId2"/>
          <a:stretch>
            <a:fillRect/>
          </a:stretch>
        </p:blipFill>
        <p:spPr>
          <a:xfrm>
            <a:off x="3162300" y="4191000"/>
            <a:ext cx="5829300" cy="2171700"/>
          </a:xfrm>
          <a:prstGeom prst="rect">
            <a:avLst/>
          </a:prstGeom>
        </p:spPr>
      </p:pic>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Some notes about the OS</a:t>
            </a:r>
            <a:endParaRPr lang="en-US" dirty="0"/>
          </a:p>
        </p:txBody>
      </p:sp>
      <p:sp>
        <p:nvSpPr>
          <p:cNvPr id="9" name="Content Placeholder 8"/>
          <p:cNvSpPr>
            <a:spLocks noGrp="1"/>
          </p:cNvSpPr>
          <p:nvPr>
            <p:ph idx="1"/>
          </p:nvPr>
        </p:nvSpPr>
        <p:spPr/>
        <p:txBody>
          <a:bodyPr>
            <a:normAutofit fontScale="92500"/>
          </a:bodyPr>
          <a:lstStyle/>
          <a:p>
            <a:r>
              <a:rPr lang="en-US" sz="2800" dirty="0" smtClean="0"/>
              <a:t>VDT supported platforms (for the services) </a:t>
            </a:r>
            <a:r>
              <a:rPr lang="en-US" sz="2800" dirty="0" smtClean="0">
                <a:hlinkClick r:id="rId2"/>
              </a:rPr>
              <a:t>http://vdt.cs.wisc.edu/releases/2.0.0/requirements.html</a:t>
            </a:r>
            <a:endParaRPr lang="en-US" sz="2800" dirty="0" smtClean="0"/>
          </a:p>
          <a:p>
            <a:r>
              <a:rPr lang="en-US" sz="2800" dirty="0" smtClean="0"/>
              <a:t>RHEL 5 (and variants) most common platform</a:t>
            </a:r>
          </a:p>
          <a:p>
            <a:r>
              <a:rPr lang="en-US" sz="2800" dirty="0" smtClean="0"/>
              <a:t>Don’t forget time synchronization (NTP) </a:t>
            </a:r>
            <a:r>
              <a:rPr lang="en-US" sz="2800" dirty="0" smtClean="0">
                <a:hlinkClick r:id="rId3"/>
              </a:rPr>
              <a:t>https://twiki.grid.iu.edu/bin/view/Tier3/ClusterTimeSetup</a:t>
            </a:r>
            <a:endParaRPr lang="en-US" sz="2800" dirty="0" smtClean="0"/>
          </a:p>
          <a:p>
            <a:endParaRPr lang="en-US" sz="2800" dirty="0" smtClean="0"/>
          </a:p>
          <a:p>
            <a:r>
              <a:rPr lang="en-US" sz="2800" dirty="0" smtClean="0"/>
              <a:t>More notes in the Tier 3 documentation (phase 1) </a:t>
            </a:r>
            <a:r>
              <a:rPr lang="en-US" sz="2800" dirty="0" smtClean="0">
                <a:hlinkClick r:id="rId4"/>
              </a:rPr>
              <a:t>https://twiki.grid.iu.edu/bin/view/Tier3/ModulesIntro</a:t>
            </a:r>
            <a:endParaRPr lang="en-US" sz="2800" dirty="0" smtClean="0"/>
          </a:p>
        </p:txBody>
      </p:sp>
      <p:sp>
        <p:nvSpPr>
          <p:cNvPr id="5" name="Date Placeholder 4"/>
          <p:cNvSpPr>
            <a:spLocks noGrp="1"/>
          </p:cNvSpPr>
          <p:nvPr>
            <p:ph type="dt" sz="half" idx="10"/>
          </p:nvPr>
        </p:nvSpPr>
        <p:spPr/>
        <p:txBody>
          <a:bodyPr/>
          <a:lstStyle/>
          <a:p>
            <a:pPr>
              <a:defRPr/>
            </a:pPr>
            <a:r>
              <a:rPr lang="en-US" smtClean="0"/>
              <a:t>8/10/10</a:t>
            </a:r>
            <a:endParaRPr lang="en-US">
              <a:latin typeface="Comic Sans MS" charset="0"/>
            </a:endParaRPr>
          </a:p>
        </p:txBody>
      </p:sp>
      <p:sp>
        <p:nvSpPr>
          <p:cNvPr id="6" name="Footer Placeholder 5"/>
          <p:cNvSpPr>
            <a:spLocks noGrp="1"/>
          </p:cNvSpPr>
          <p:nvPr>
            <p:ph type="ftr" sz="quarter" idx="11"/>
          </p:nvPr>
        </p:nvSpPr>
        <p:spPr/>
        <p:txBody>
          <a:bodyPr/>
          <a:lstStyle/>
          <a:p>
            <a:pPr>
              <a:defRPr/>
            </a:pPr>
            <a:r>
              <a:rPr lang="en-US" smtClean="0"/>
              <a:t>Tier 3 Architecture</a:t>
            </a:r>
            <a:endParaRPr lang="en-US"/>
          </a:p>
        </p:txBody>
      </p:sp>
      <p:sp>
        <p:nvSpPr>
          <p:cNvPr id="7" name="Slide Number Placeholder 6"/>
          <p:cNvSpPr>
            <a:spLocks noGrp="1"/>
          </p:cNvSpPr>
          <p:nvPr>
            <p:ph type="sldNum" sz="quarter" idx="12"/>
          </p:nvPr>
        </p:nvSpPr>
        <p:spPr/>
        <p:txBody>
          <a:bodyPr/>
          <a:lstStyle/>
          <a:p>
            <a:pPr>
              <a:defRPr/>
            </a:pPr>
            <a:fld id="{7683F02E-DF9C-EB40-AB32-74ED3860B82C}" type="slidenum">
              <a:rPr lang="en-US" smtClean="0"/>
              <a:pPr>
                <a:defRPr/>
              </a:pPr>
              <a:t>26</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components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Shared File System (general purpose)</a:t>
            </a:r>
          </a:p>
          <a:p>
            <a:pPr lvl="1"/>
            <a:r>
              <a:rPr lang="en-US" dirty="0" smtClean="0"/>
              <a:t>Usually NFSv3/NFSv4 (safer) Server. Using NFS to create a shared file system is the easiest way to set up and maintain a Tier 3. NFS is likely to cause performance issues. Read about NFS tuning/setup. </a:t>
            </a:r>
            <a:r>
              <a:rPr lang="en-US" dirty="0" err="1" smtClean="0"/>
              <a:t>Lustre</a:t>
            </a:r>
            <a:r>
              <a:rPr lang="en-US" dirty="0" smtClean="0"/>
              <a:t> or other commercial solutions (GPFS) can be an alternative.</a:t>
            </a:r>
          </a:p>
          <a:p>
            <a:r>
              <a:rPr lang="en-US" dirty="0" smtClean="0"/>
              <a:t>Condor Batch Queue </a:t>
            </a:r>
          </a:p>
          <a:p>
            <a:pPr lvl="1"/>
            <a:r>
              <a:rPr lang="en-US" dirty="0" smtClean="0"/>
              <a:t>A batch queue system is strongly recommended for Tier 3s. Tier 3 documents only provide the installation of Condor (selected because it is one of the most familiar internally to the OSG and hence easily supported by the OSG), but other systems can be used and may be preferable, for example if there is local expertise available in another batch queuing system. The general OSG documentation provides some help for different systems.</a:t>
            </a:r>
          </a:p>
          <a:p>
            <a:r>
              <a:rPr lang="en-US" dirty="0" smtClean="0"/>
              <a:t>Distributed File System (for data)</a:t>
            </a:r>
          </a:p>
          <a:p>
            <a:pPr lvl="1"/>
            <a:r>
              <a:rPr lang="en-US" dirty="0" smtClean="0"/>
              <a:t>An optional capability that can be helpful for moving efficiently VO data and other files across the worker nodes. It may also provide data-locality performance improvements to scientific applications. This document covers the installation of </a:t>
            </a:r>
            <a:r>
              <a:rPr lang="en-US" dirty="0" err="1" smtClean="0"/>
              <a:t>Xrootd</a:t>
            </a:r>
            <a:r>
              <a:rPr lang="en-US" dirty="0" smtClean="0"/>
              <a:t>, a DFS optimized for ROOT files used in the HEP community, although other systems may be used. Tomorrow you will see </a:t>
            </a:r>
            <a:r>
              <a:rPr lang="en-US" dirty="0" err="1" smtClean="0"/>
              <a:t>Hadoop</a:t>
            </a:r>
            <a:r>
              <a:rPr lang="en-US" dirty="0" smtClean="0"/>
              <a:t>.</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27</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components (cont)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Cluster deployment and configuration management</a:t>
            </a:r>
          </a:p>
          <a:p>
            <a:pPr lvl="1"/>
            <a:r>
              <a:rPr lang="en-US" dirty="0" smtClean="0"/>
              <a:t>Provides automatic deployment and some management </a:t>
            </a:r>
            <a:r>
              <a:rPr lang="en-US" dirty="0" smtClean="0"/>
              <a:t>operations.</a:t>
            </a:r>
          </a:p>
          <a:p>
            <a:pPr lvl="1"/>
            <a:r>
              <a:rPr lang="en-US" dirty="0" smtClean="0"/>
              <a:t>Some </a:t>
            </a:r>
            <a:r>
              <a:rPr lang="en-US" dirty="0" smtClean="0"/>
              <a:t>CMS sites use Rocks, a free cluster management solution based on a 'clean reinstall' model. Modifications to the default distribution are done by editing xml files in an admin-friendly way, creating a new distribution, then reinstalling the compute/worker nodes. Rocks has one head node which serves the distribution and numerous other services and which does not require regular reinstall. Nodes can be broken into groups of Rocks appliances, where each group is served a different distribution according to your directions. The 'clean reinstall' model can be convenient for guaranteeing system integrity as compute nodes are working on a very clean and well-defined system. It can pose difficulties when compute nodes are used as interactive nodes or when a particular appliance requires frequent updates, necessitating frequent reinstalls.</a:t>
            </a:r>
            <a:r>
              <a:rPr lang="en-US" dirty="0" smtClean="0"/>
              <a:t> </a:t>
            </a:r>
          </a:p>
          <a:p>
            <a:pPr lvl="1"/>
            <a:r>
              <a:rPr lang="en-US" dirty="0" smtClean="0"/>
              <a:t>Some </a:t>
            </a:r>
            <a:r>
              <a:rPr lang="en-US" dirty="0" smtClean="0"/>
              <a:t>ATLAS sites use Puppet,</a:t>
            </a:r>
            <a:r>
              <a:rPr lang="en-US" dirty="0" smtClean="0"/>
              <a:t> Ruby-based, is a </a:t>
            </a:r>
            <a:r>
              <a:rPr lang="en-US" dirty="0" smtClean="0"/>
              <a:t>declarative language for expressing system configuration, a client and server for distributing it, and a library for realizing the configuration</a:t>
            </a:r>
            <a:r>
              <a:rPr lang="en-US" dirty="0" smtClean="0"/>
              <a:t>. It is more a configuration management tool and allows changes without reinstalling the system.</a:t>
            </a:r>
            <a:endParaRPr lang="en-US" dirty="0" smtClean="0"/>
          </a:p>
          <a:p>
            <a:pPr lvl="1"/>
            <a:r>
              <a:rPr lang="en-US" dirty="0" smtClean="0"/>
              <a:t>Bcfg2, </a:t>
            </a:r>
            <a:r>
              <a:rPr lang="en-US" dirty="0" err="1" smtClean="0"/>
              <a:t>Cfengine</a:t>
            </a:r>
            <a:r>
              <a:rPr lang="en-US" dirty="0" smtClean="0"/>
              <a:t>, Cobbler, Modules, </a:t>
            </a:r>
            <a:r>
              <a:rPr lang="en-US" dirty="0" err="1" smtClean="0"/>
              <a:t>Perceus</a:t>
            </a:r>
            <a:r>
              <a:rPr lang="en-US" dirty="0" err="1" smtClean="0"/>
              <a:t>/</a:t>
            </a:r>
            <a:r>
              <a:rPr lang="en-US" dirty="0" err="1" smtClean="0"/>
              <a:t>Warewulf</a:t>
            </a:r>
            <a:r>
              <a:rPr lang="en-US" dirty="0" smtClean="0"/>
              <a:t> and</a:t>
            </a:r>
            <a:r>
              <a:rPr lang="en-US" dirty="0" smtClean="0"/>
              <a:t> </a:t>
            </a:r>
            <a:r>
              <a:rPr lang="en-US" dirty="0" err="1" smtClean="0"/>
              <a:t>Quattor</a:t>
            </a:r>
            <a:r>
              <a:rPr lang="en-US" dirty="0" smtClean="0"/>
              <a:t> are other alternative systems.</a:t>
            </a:r>
          </a:p>
          <a:p>
            <a:r>
              <a:rPr lang="en-US" dirty="0" smtClean="0"/>
              <a:t>Monitoring</a:t>
            </a:r>
          </a:p>
          <a:p>
            <a:pPr lvl="1"/>
            <a:r>
              <a:rPr lang="en-US" dirty="0" smtClean="0"/>
              <a:t>Ganglia, Cacti and </a:t>
            </a:r>
            <a:r>
              <a:rPr lang="en-US" dirty="0" err="1" smtClean="0"/>
              <a:t>Nagios</a:t>
            </a:r>
            <a:r>
              <a:rPr lang="en-US" dirty="0" smtClean="0"/>
              <a:t> are useful monitoring and alarm tools.</a:t>
            </a:r>
            <a:endParaRPr lang="en-US" dirty="0" smtClean="0"/>
          </a:p>
          <a:p>
            <a:r>
              <a:rPr lang="en-US" dirty="0" err="1" smtClean="0"/>
              <a:t>http://www.linuxjournal.com/magazine/taming-beast?page</a:t>
            </a:r>
            <a:r>
              <a:rPr lang="en-US" dirty="0" smtClean="0"/>
              <a:t>=0,0</a:t>
            </a:r>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28</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services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Authentication Service</a:t>
            </a:r>
          </a:p>
          <a:p>
            <a:pPr lvl="1"/>
            <a:r>
              <a:rPr lang="en-US" dirty="0" smtClean="0"/>
              <a:t>enables grid users to authenticate with your site using their grid or </a:t>
            </a:r>
            <a:r>
              <a:rPr lang="en-US" dirty="0" err="1" smtClean="0"/>
              <a:t>voms</a:t>
            </a:r>
            <a:r>
              <a:rPr lang="en-US" dirty="0" smtClean="0"/>
              <a:t> proxies	</a:t>
            </a:r>
          </a:p>
          <a:p>
            <a:r>
              <a:rPr lang="en-US" dirty="0" smtClean="0"/>
              <a:t>Compute Element</a:t>
            </a:r>
          </a:p>
          <a:p>
            <a:pPr lvl="1"/>
            <a:r>
              <a:rPr lang="en-US" dirty="0" smtClean="0"/>
              <a:t>enables grid users to run jobs on your site	</a:t>
            </a:r>
          </a:p>
          <a:p>
            <a:r>
              <a:rPr lang="en-US" dirty="0" smtClean="0"/>
              <a:t>Worker Node Client</a:t>
            </a:r>
          </a:p>
          <a:p>
            <a:pPr lvl="1"/>
            <a:r>
              <a:rPr lang="en-US" dirty="0" smtClean="0"/>
              <a:t>enables grid jobs running on worker nodes to access grid tools	</a:t>
            </a:r>
          </a:p>
          <a:p>
            <a:r>
              <a:rPr lang="en-US" dirty="0" smtClean="0"/>
              <a:t>Storage Element</a:t>
            </a:r>
          </a:p>
          <a:p>
            <a:pPr lvl="1"/>
            <a:r>
              <a:rPr lang="en-US" dirty="0" smtClean="0"/>
              <a:t>enables grid users to store large amounts of data at your site	</a:t>
            </a:r>
          </a:p>
          <a:p>
            <a:r>
              <a:rPr lang="en-US" dirty="0" smtClean="0"/>
              <a:t>VO Management Service </a:t>
            </a:r>
          </a:p>
          <a:p>
            <a:pPr lvl="1"/>
            <a:r>
              <a:rPr lang="en-US" dirty="0" smtClean="0"/>
              <a:t>provides functionality for VO Managers to manage the membership information of their users	</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29</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ATLAS and CMS Tier 3 systems typically provide one or more of the following capabilities:</a:t>
            </a:r>
          </a:p>
          <a:p>
            <a:pPr lvl="1"/>
            <a:r>
              <a:rPr lang="en-US" dirty="0" smtClean="0"/>
              <a:t>access to local computational resources using a batch queue</a:t>
            </a:r>
          </a:p>
          <a:p>
            <a:pPr lvl="1"/>
            <a:r>
              <a:rPr lang="en-US" dirty="0" smtClean="0"/>
              <a:t>interactive access to local computational resources</a:t>
            </a:r>
          </a:p>
          <a:p>
            <a:pPr lvl="1"/>
            <a:r>
              <a:rPr lang="en-US" dirty="0" smtClean="0"/>
              <a:t>storage of large amounts of data using a distributed file system</a:t>
            </a:r>
          </a:p>
          <a:p>
            <a:pPr lvl="1"/>
            <a:r>
              <a:rPr lang="en-US" dirty="0" smtClean="0"/>
              <a:t>access to external computing resources on the Grid</a:t>
            </a:r>
          </a:p>
          <a:p>
            <a:pPr lvl="1"/>
            <a:r>
              <a:rPr lang="en-US" dirty="0" smtClean="0"/>
              <a:t>the ability to transfer large datasets to and from the Grid</a:t>
            </a:r>
          </a:p>
          <a:p>
            <a:r>
              <a:rPr lang="en-US" dirty="0" smtClean="0"/>
              <a:t>Tier 3s can also offer computing resources and data to fellow grid users</a:t>
            </a:r>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3</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Service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enables grid users to authenticate with your site using their grid or VOMS proxies</a:t>
            </a:r>
          </a:p>
          <a:p>
            <a:r>
              <a:rPr lang="en-US" dirty="0" smtClean="0"/>
              <a:t>Alternatives:</a:t>
            </a:r>
          </a:p>
          <a:p>
            <a:pPr lvl="1"/>
            <a:r>
              <a:rPr lang="en-US" dirty="0" smtClean="0"/>
              <a:t>grid-</a:t>
            </a:r>
            <a:r>
              <a:rPr lang="en-US" dirty="0" err="1" smtClean="0"/>
              <a:t>mapfile</a:t>
            </a:r>
            <a:r>
              <a:rPr lang="en-US" dirty="0" smtClean="0"/>
              <a:t> (</a:t>
            </a:r>
            <a:r>
              <a:rPr lang="en-US" dirty="0" err="1" smtClean="0"/>
              <a:t>edg-mkgridmap</a:t>
            </a:r>
            <a:r>
              <a:rPr lang="en-US" dirty="0" smtClean="0"/>
              <a:t>)</a:t>
            </a:r>
          </a:p>
          <a:p>
            <a:pPr lvl="2"/>
            <a:r>
              <a:rPr lang="en-US" dirty="0" smtClean="0"/>
              <a:t>a simple program that contacts VOMS servers and creates a grid-map file</a:t>
            </a:r>
          </a:p>
          <a:p>
            <a:pPr lvl="2"/>
            <a:r>
              <a:rPr lang="en-US" dirty="0" smtClean="0"/>
              <a:t>easy to install and maintain</a:t>
            </a:r>
          </a:p>
          <a:p>
            <a:pPr lvl="2"/>
            <a:r>
              <a:rPr lang="en-US" dirty="0" smtClean="0"/>
              <a:t>does not support </a:t>
            </a:r>
            <a:r>
              <a:rPr lang="en-US" dirty="0" err="1" smtClean="0"/>
              <a:t>voms</a:t>
            </a:r>
            <a:r>
              <a:rPr lang="en-US" dirty="0" smtClean="0"/>
              <a:t> proxies</a:t>
            </a:r>
          </a:p>
          <a:p>
            <a:pPr lvl="1"/>
            <a:r>
              <a:rPr lang="en-US" dirty="0" smtClean="0"/>
              <a:t>GUMS</a:t>
            </a:r>
          </a:p>
          <a:p>
            <a:pPr lvl="2"/>
            <a:r>
              <a:rPr lang="en-US" dirty="0" smtClean="0"/>
              <a:t>a web service providing sophisticated controls of how users authenticate</a:t>
            </a:r>
          </a:p>
          <a:p>
            <a:pPr lvl="2"/>
            <a:r>
              <a:rPr lang="en-US" dirty="0" smtClean="0"/>
              <a:t>supports </a:t>
            </a:r>
            <a:r>
              <a:rPr lang="en-US" dirty="0" err="1" smtClean="0"/>
              <a:t>voms</a:t>
            </a:r>
            <a:r>
              <a:rPr lang="en-US" dirty="0" smtClean="0"/>
              <a:t> proxies (groups, roles)</a:t>
            </a:r>
          </a:p>
          <a:p>
            <a:pPr lvl="2"/>
            <a:r>
              <a:rPr lang="en-US" dirty="0" smtClean="0"/>
              <a:t>requires Tomcat to be run as a web service</a:t>
            </a:r>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30</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Element</a:t>
            </a:r>
            <a:endParaRPr lang="en-US" dirty="0"/>
          </a:p>
        </p:txBody>
      </p:sp>
      <p:sp>
        <p:nvSpPr>
          <p:cNvPr id="3" name="Content Placeholder 2"/>
          <p:cNvSpPr>
            <a:spLocks noGrp="1"/>
          </p:cNvSpPr>
          <p:nvPr>
            <p:ph idx="1"/>
          </p:nvPr>
        </p:nvSpPr>
        <p:spPr/>
        <p:txBody>
          <a:bodyPr/>
          <a:lstStyle/>
          <a:p>
            <a:r>
              <a:rPr lang="en-US" dirty="0" smtClean="0"/>
              <a:t>enables grid users to run jobs on your site</a:t>
            </a:r>
          </a:p>
          <a:p>
            <a:r>
              <a:rPr lang="en-US" dirty="0" smtClean="0"/>
              <a:t>Services</a:t>
            </a:r>
          </a:p>
          <a:p>
            <a:pPr lvl="1"/>
            <a:r>
              <a:rPr lang="en-US" dirty="0" smtClean="0"/>
              <a:t>GRAM: </a:t>
            </a:r>
            <a:r>
              <a:rPr lang="en-US" dirty="0" err="1" smtClean="0"/>
              <a:t>Globus</a:t>
            </a:r>
            <a:r>
              <a:rPr lang="en-US" dirty="0" smtClean="0"/>
              <a:t> service for job submission </a:t>
            </a:r>
          </a:p>
          <a:p>
            <a:pPr lvl="1"/>
            <a:r>
              <a:rPr lang="en-US" dirty="0" err="1" smtClean="0"/>
              <a:t>GridFTP</a:t>
            </a:r>
            <a:r>
              <a:rPr lang="en-US" dirty="0" smtClean="0"/>
              <a:t>: grid authenticated file transfer</a:t>
            </a:r>
          </a:p>
          <a:p>
            <a:r>
              <a:rPr lang="en-US" dirty="0" smtClean="0"/>
              <a:t>Optional services</a:t>
            </a:r>
          </a:p>
          <a:p>
            <a:pPr lvl="1"/>
            <a:r>
              <a:rPr lang="en-US" dirty="0" smtClean="0"/>
              <a:t>GRAM-WS: web service implementation of GRAM</a:t>
            </a:r>
          </a:p>
          <a:p>
            <a:pPr lvl="1"/>
            <a:r>
              <a:rPr lang="en-US" dirty="0" smtClean="0"/>
              <a:t>Squid: caching Web proxy</a:t>
            </a:r>
          </a:p>
          <a:p>
            <a:r>
              <a:rPr lang="en-US" dirty="0" smtClean="0"/>
              <a:t>Managed-fork </a:t>
            </a:r>
            <a:r>
              <a:rPr lang="en-US" dirty="0" err="1" smtClean="0"/>
              <a:t>jobmanager</a:t>
            </a:r>
            <a:endParaRPr lang="en-US" dirty="0" smtClean="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31</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Node Client</a:t>
            </a:r>
            <a:endParaRPr lang="en-US" dirty="0"/>
          </a:p>
        </p:txBody>
      </p:sp>
      <p:sp>
        <p:nvSpPr>
          <p:cNvPr id="3" name="Content Placeholder 2"/>
          <p:cNvSpPr>
            <a:spLocks noGrp="1"/>
          </p:cNvSpPr>
          <p:nvPr>
            <p:ph idx="1"/>
          </p:nvPr>
        </p:nvSpPr>
        <p:spPr/>
        <p:txBody>
          <a:bodyPr/>
          <a:lstStyle/>
          <a:p>
            <a:r>
              <a:rPr lang="en-US" dirty="0" smtClean="0"/>
              <a:t>enables grid jobs running on worker nodes to access grid tools</a:t>
            </a:r>
          </a:p>
          <a:p>
            <a:r>
              <a:rPr lang="en-US" dirty="0" smtClean="0"/>
              <a:t>Options</a:t>
            </a:r>
          </a:p>
          <a:p>
            <a:pPr lvl="1"/>
            <a:r>
              <a:rPr lang="en-US" dirty="0" smtClean="0"/>
              <a:t>Shared or local installation</a:t>
            </a:r>
          </a:p>
          <a:p>
            <a:r>
              <a:rPr lang="en-US" dirty="0" smtClean="0"/>
              <a:t>On worker nodes and compute element</a:t>
            </a:r>
          </a:p>
          <a:p>
            <a:r>
              <a:rPr lang="en-US" dirty="0" smtClean="0"/>
              <a:t>Required?</a:t>
            </a:r>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32</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Element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enables grid users to store or access large amounts of data at your site</a:t>
            </a:r>
          </a:p>
          <a:p>
            <a:r>
              <a:rPr lang="en-US" dirty="0" smtClean="0"/>
              <a:t>Interfaces</a:t>
            </a:r>
          </a:p>
          <a:p>
            <a:pPr lvl="1"/>
            <a:r>
              <a:rPr lang="en-US" dirty="0" smtClean="0"/>
              <a:t>Storage Resource Manager (SRM)</a:t>
            </a:r>
          </a:p>
          <a:p>
            <a:pPr lvl="2"/>
            <a:r>
              <a:rPr lang="en-US" dirty="0" smtClean="0"/>
              <a:t>Dynamic Space Management Support (</a:t>
            </a:r>
            <a:r>
              <a:rPr lang="en-US" dirty="0" err="1" smtClean="0"/>
              <a:t>dyn</a:t>
            </a:r>
            <a:r>
              <a:rPr lang="en-US" dirty="0" smtClean="0"/>
              <a:t>)</a:t>
            </a:r>
          </a:p>
          <a:p>
            <a:pPr lvl="2"/>
            <a:r>
              <a:rPr lang="en-US" dirty="0" smtClean="0"/>
              <a:t>No or Static Space Management Support (</a:t>
            </a:r>
            <a:r>
              <a:rPr lang="en-US" dirty="0" err="1" smtClean="0"/>
              <a:t>st</a:t>
            </a:r>
            <a:r>
              <a:rPr lang="en-US" dirty="0" smtClean="0"/>
              <a:t>)</a:t>
            </a:r>
          </a:p>
          <a:p>
            <a:pPr lvl="1"/>
            <a:r>
              <a:rPr lang="en-US" dirty="0" err="1" smtClean="0"/>
              <a:t>GridFTP</a:t>
            </a:r>
            <a:endParaRPr lang="en-US" dirty="0" smtClean="0"/>
          </a:p>
          <a:p>
            <a:r>
              <a:rPr lang="en-US" dirty="0" smtClean="0"/>
              <a:t>Tanya’s talk tomorrow and </a:t>
            </a:r>
            <a:r>
              <a:rPr lang="en-US" dirty="0" smtClean="0">
                <a:hlinkClick r:id="rId2"/>
              </a:rPr>
              <a:t>https://twiki.grid.iu.edu/bin/view/ReleaseDocumentation/StorageInfrastructureSoftware</a:t>
            </a:r>
            <a:r>
              <a:rPr lang="en-US" dirty="0" smtClean="0"/>
              <a:t> 	</a:t>
            </a:r>
          </a:p>
          <a:p>
            <a:pPr lvl="1"/>
            <a:endParaRPr lang="en-US" dirty="0" smtClean="0"/>
          </a:p>
          <a:p>
            <a:r>
              <a:rPr lang="en-US" dirty="0" smtClean="0"/>
              <a:t>Several options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33</a:t>
            </a:fld>
            <a:r>
              <a:rPr lang="en-US" sz="1200" smtClean="0">
                <a:latin typeface="Comic Sans MS" charset="0"/>
              </a:rPr>
              <a:t> </a:t>
            </a:r>
            <a:endParaRPr lang="en-US" sz="1200">
              <a:latin typeface="Comic Sans MS" charset="0"/>
            </a:endParaRPr>
          </a:p>
        </p:txBody>
      </p:sp>
      <p:pic>
        <p:nvPicPr>
          <p:cNvPr id="8" name="Picture 7"/>
          <p:cNvPicPr>
            <a:picLocks noChangeAspect="1"/>
          </p:cNvPicPr>
          <p:nvPr/>
        </p:nvPicPr>
        <p:blipFill>
          <a:blip r:embed="rId3"/>
          <a:stretch>
            <a:fillRect/>
          </a:stretch>
        </p:blipFill>
        <p:spPr>
          <a:xfrm>
            <a:off x="1041400" y="3650064"/>
            <a:ext cx="8026400" cy="2750736"/>
          </a:xfrm>
          <a:prstGeom prst="rect">
            <a:avLst/>
          </a:prstGeom>
        </p:spPr>
      </p:pic>
    </p:spTree>
  </p:cSld>
  <p:clrMapOvr>
    <a:masterClrMapping/>
  </p:clrMapOvr>
  <p:transition spd="med">
    <p:random/>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 Management Service</a:t>
            </a:r>
            <a:endParaRPr lang="en-US" dirty="0"/>
          </a:p>
        </p:txBody>
      </p:sp>
      <p:sp>
        <p:nvSpPr>
          <p:cNvPr id="3" name="Content Placeholder 2"/>
          <p:cNvSpPr>
            <a:spLocks noGrp="1"/>
          </p:cNvSpPr>
          <p:nvPr>
            <p:ph idx="1"/>
          </p:nvPr>
        </p:nvSpPr>
        <p:spPr/>
        <p:txBody>
          <a:bodyPr/>
          <a:lstStyle/>
          <a:p>
            <a:r>
              <a:rPr lang="en-US" dirty="0" smtClean="0"/>
              <a:t>provides functionality for VO Managers to manage the membership information of their users</a:t>
            </a:r>
          </a:p>
          <a:p>
            <a:r>
              <a:rPr lang="en-US" dirty="0" smtClean="0"/>
              <a:t>Each VO needs to provide one VOMS</a:t>
            </a:r>
          </a:p>
          <a:p>
            <a:r>
              <a:rPr lang="en-US" dirty="0" smtClean="0"/>
              <a:t>You need it only if you manage a VO</a:t>
            </a:r>
          </a:p>
          <a:p>
            <a:r>
              <a:rPr lang="en-US" dirty="0" smtClean="0"/>
              <a:t>If you need groups you can request them to your VO</a:t>
            </a:r>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34</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names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NFS – shared file system (general purpose)</a:t>
            </a:r>
          </a:p>
          <a:p>
            <a:r>
              <a:rPr lang="en-US" dirty="0" smtClean="0"/>
              <a:t>WN-</a:t>
            </a:r>
            <a:r>
              <a:rPr lang="en-US" dirty="0" err="1" smtClean="0"/>
              <a:t>nn</a:t>
            </a:r>
            <a:r>
              <a:rPr lang="en-US" dirty="0" smtClean="0"/>
              <a:t> – batch system worker nodes</a:t>
            </a:r>
          </a:p>
          <a:p>
            <a:r>
              <a:rPr lang="en-US" dirty="0" smtClean="0"/>
              <a:t>HN – batch system head node</a:t>
            </a:r>
          </a:p>
          <a:p>
            <a:r>
              <a:rPr lang="en-US" dirty="0" smtClean="0"/>
              <a:t>CE – compute element</a:t>
            </a:r>
          </a:p>
          <a:p>
            <a:r>
              <a:rPr lang="en-US" dirty="0" smtClean="0"/>
              <a:t>SE – storage element</a:t>
            </a:r>
          </a:p>
          <a:p>
            <a:r>
              <a:rPr lang="en-US" dirty="0" smtClean="0"/>
              <a:t>SN-</a:t>
            </a:r>
            <a:r>
              <a:rPr lang="en-US" dirty="0" err="1" smtClean="0"/>
              <a:t>nn</a:t>
            </a:r>
            <a:r>
              <a:rPr lang="en-US" dirty="0" smtClean="0"/>
              <a:t> – storage node</a:t>
            </a:r>
          </a:p>
          <a:p>
            <a:r>
              <a:rPr lang="en-US" dirty="0" smtClean="0"/>
              <a:t>UI-</a:t>
            </a:r>
            <a:r>
              <a:rPr lang="en-US" dirty="0" err="1" smtClean="0"/>
              <a:t>nn</a:t>
            </a:r>
            <a:r>
              <a:rPr lang="en-US" dirty="0" smtClean="0"/>
              <a:t> – user interface (interactive node)</a:t>
            </a:r>
          </a:p>
          <a:p>
            <a:r>
              <a:rPr lang="en-US" dirty="0" smtClean="0"/>
              <a:t>Squid – Web proxy</a:t>
            </a:r>
          </a:p>
          <a:p>
            <a:r>
              <a:rPr lang="en-US" dirty="0" smtClean="0"/>
              <a:t>NAT - firewall</a:t>
            </a:r>
          </a:p>
          <a:p>
            <a:r>
              <a:rPr lang="en-US" dirty="0" smtClean="0"/>
              <a:t>GUMS – user management</a:t>
            </a:r>
          </a:p>
          <a:p>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35</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topologies</a:t>
            </a:r>
            <a:endParaRPr lang="en-US" dirty="0"/>
          </a:p>
        </p:txBody>
      </p:sp>
      <p:sp>
        <p:nvSpPr>
          <p:cNvPr id="3" name="Content Placeholder 2"/>
          <p:cNvSpPr>
            <a:spLocks noGrp="1"/>
          </p:cNvSpPr>
          <p:nvPr>
            <p:ph idx="1"/>
          </p:nvPr>
        </p:nvSpPr>
        <p:spPr/>
        <p:txBody>
          <a:bodyPr/>
          <a:lstStyle/>
          <a:p>
            <a:r>
              <a:rPr lang="en-US" dirty="0" smtClean="0"/>
              <a:t>Intranet (private) + Extranet (public)</a:t>
            </a:r>
          </a:p>
          <a:p>
            <a:pPr lvl="1"/>
            <a:r>
              <a:rPr lang="en-US" dirty="0" smtClean="0"/>
              <a:t>More independent (IP addresses)</a:t>
            </a:r>
          </a:p>
          <a:p>
            <a:pPr lvl="1"/>
            <a:r>
              <a:rPr lang="en-US" dirty="0" smtClean="0"/>
              <a:t>Manage dual homed hosts</a:t>
            </a:r>
          </a:p>
          <a:p>
            <a:endParaRPr lang="en-US" dirty="0" smtClean="0"/>
          </a:p>
          <a:p>
            <a:endParaRPr lang="en-US" dirty="0" smtClean="0"/>
          </a:p>
          <a:p>
            <a:endParaRPr lang="en-US" dirty="0" smtClean="0"/>
          </a:p>
          <a:p>
            <a:r>
              <a:rPr lang="en-US" dirty="0" smtClean="0"/>
              <a:t>All on one network</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36</a:t>
            </a:fld>
            <a:r>
              <a:rPr lang="en-US" sz="1200" smtClean="0">
                <a:latin typeface="Comic Sans MS" charset="0"/>
              </a:rPr>
              <a:t> </a:t>
            </a:r>
            <a:endParaRPr lang="en-US" sz="1200">
              <a:latin typeface="Comic Sans MS" charset="0"/>
            </a:endParaRPr>
          </a:p>
        </p:txBody>
      </p:sp>
      <p:pic>
        <p:nvPicPr>
          <p:cNvPr id="7" name="Picture 6"/>
          <p:cNvPicPr>
            <a:picLocks noChangeAspect="1"/>
          </p:cNvPicPr>
          <p:nvPr/>
        </p:nvPicPr>
        <p:blipFill>
          <a:blip r:embed="rId2"/>
          <a:stretch>
            <a:fillRect/>
          </a:stretch>
        </p:blipFill>
        <p:spPr>
          <a:xfrm>
            <a:off x="1981200" y="2707588"/>
            <a:ext cx="6858000" cy="1712012"/>
          </a:xfrm>
          <a:prstGeom prst="rect">
            <a:avLst/>
          </a:prstGeom>
        </p:spPr>
      </p:pic>
      <p:pic>
        <p:nvPicPr>
          <p:cNvPr id="8" name="Picture 7"/>
          <p:cNvPicPr>
            <a:picLocks noChangeAspect="1"/>
          </p:cNvPicPr>
          <p:nvPr/>
        </p:nvPicPr>
        <p:blipFill>
          <a:blip r:embed="rId3"/>
          <a:stretch>
            <a:fillRect/>
          </a:stretch>
        </p:blipFill>
        <p:spPr>
          <a:xfrm>
            <a:off x="1905000" y="4800600"/>
            <a:ext cx="6934200" cy="1528800"/>
          </a:xfrm>
          <a:prstGeom prst="rect">
            <a:avLst/>
          </a:prstGeom>
        </p:spPr>
      </p:pic>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to the public internet</a:t>
            </a:r>
            <a:endParaRPr lang="en-US" dirty="0"/>
          </a:p>
        </p:txBody>
      </p:sp>
      <p:sp>
        <p:nvSpPr>
          <p:cNvPr id="8" name="Content Placeholder 7"/>
          <p:cNvSpPr>
            <a:spLocks noGrp="1"/>
          </p:cNvSpPr>
          <p:nvPr>
            <p:ph sz="half" idx="1"/>
          </p:nvPr>
        </p:nvSpPr>
        <p:spPr/>
        <p:txBody>
          <a:bodyPr/>
          <a:lstStyle/>
          <a:p>
            <a:r>
              <a:rPr lang="en-US" dirty="0" smtClean="0"/>
              <a:t>Connected directly to the internet</a:t>
            </a:r>
          </a:p>
          <a:p>
            <a:r>
              <a:rPr lang="en-US" dirty="0" smtClean="0"/>
              <a:t>Behind a firewall</a:t>
            </a:r>
          </a:p>
          <a:p>
            <a:pPr lvl="1"/>
            <a:r>
              <a:rPr lang="en-US" dirty="0" smtClean="0"/>
              <a:t>Cluster more protected</a:t>
            </a:r>
          </a:p>
          <a:p>
            <a:pPr lvl="1"/>
            <a:r>
              <a:rPr lang="en-US" dirty="0" smtClean="0"/>
              <a:t>Requests to open ports for outgoing or incoming connections</a:t>
            </a:r>
          </a:p>
          <a:p>
            <a:pPr lvl="1"/>
            <a:r>
              <a:rPr lang="en-US" dirty="0" smtClean="0"/>
              <a:t>May have bandwidth limitations</a:t>
            </a:r>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37</a:t>
            </a:fld>
            <a:r>
              <a:rPr lang="en-US" sz="1200" smtClean="0">
                <a:latin typeface="Comic Sans MS" charset="0"/>
              </a:rPr>
              <a:t> </a:t>
            </a:r>
            <a:endParaRPr lang="en-US" sz="1200">
              <a:latin typeface="Comic Sans MS" charset="0"/>
            </a:endParaRPr>
          </a:p>
        </p:txBody>
      </p:sp>
      <p:pic>
        <p:nvPicPr>
          <p:cNvPr id="7" name="Picture 6"/>
          <p:cNvPicPr>
            <a:picLocks noChangeAspect="1"/>
          </p:cNvPicPr>
          <p:nvPr/>
        </p:nvPicPr>
        <p:blipFill>
          <a:blip r:embed="rId2"/>
          <a:stretch>
            <a:fillRect/>
          </a:stretch>
        </p:blipFill>
        <p:spPr>
          <a:xfrm>
            <a:off x="4572000" y="1905000"/>
            <a:ext cx="4267200" cy="3124200"/>
          </a:xfrm>
          <a:prstGeom prst="rect">
            <a:avLst/>
          </a:prstGeom>
        </p:spPr>
      </p:pic>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Virtual machines</a:t>
            </a:r>
            <a:endParaRPr lang="en-US" dirty="0"/>
          </a:p>
        </p:txBody>
      </p:sp>
      <p:sp>
        <p:nvSpPr>
          <p:cNvPr id="9" name="Content Placeholder 8"/>
          <p:cNvSpPr>
            <a:spLocks noGrp="1"/>
          </p:cNvSpPr>
          <p:nvPr>
            <p:ph idx="1"/>
          </p:nvPr>
        </p:nvSpPr>
        <p:spPr/>
        <p:txBody>
          <a:bodyPr/>
          <a:lstStyle/>
          <a:p>
            <a:r>
              <a:rPr lang="en-US" dirty="0" smtClean="0"/>
              <a:t>Allow to install services on their own machine</a:t>
            </a:r>
          </a:p>
          <a:p>
            <a:r>
              <a:rPr lang="en-US" dirty="0" smtClean="0"/>
              <a:t>Isolation and easy load balancing</a:t>
            </a:r>
          </a:p>
          <a:p>
            <a:r>
              <a:rPr lang="en-US" dirty="0" smtClean="0"/>
              <a:t>No conflicts for ports or other resources</a:t>
            </a:r>
          </a:p>
          <a:p>
            <a:r>
              <a:rPr lang="en-US" dirty="0" smtClean="0"/>
              <a:t>Standard configuration</a:t>
            </a:r>
          </a:p>
          <a:p>
            <a:endParaRPr lang="en-US" dirty="0" smtClean="0"/>
          </a:p>
          <a:p>
            <a:r>
              <a:rPr lang="en-US" dirty="0" smtClean="0"/>
              <a:t>Some penalties</a:t>
            </a:r>
          </a:p>
          <a:p>
            <a:pPr lvl="1"/>
            <a:r>
              <a:rPr lang="en-US" dirty="0" smtClean="0"/>
              <a:t>Installation and management</a:t>
            </a:r>
          </a:p>
          <a:p>
            <a:pPr lvl="1"/>
            <a:r>
              <a:rPr lang="en-US" dirty="0" smtClean="0"/>
              <a:t>IO penalty</a:t>
            </a:r>
          </a:p>
          <a:p>
            <a:pPr lvl="1"/>
            <a:r>
              <a:rPr lang="en-US" dirty="0" smtClean="0"/>
              <a:t>Slower response time (e.g. </a:t>
            </a:r>
            <a:r>
              <a:rPr lang="en-US" dirty="0" err="1" smtClean="0"/>
              <a:t>Xrootd</a:t>
            </a:r>
            <a:r>
              <a:rPr lang="en-US" dirty="0" smtClean="0"/>
              <a:t> redirector)</a:t>
            </a:r>
            <a:endParaRPr lang="en-US" dirty="0"/>
          </a:p>
        </p:txBody>
      </p:sp>
      <p:sp>
        <p:nvSpPr>
          <p:cNvPr id="5" name="Date Placeholder 4"/>
          <p:cNvSpPr>
            <a:spLocks noGrp="1"/>
          </p:cNvSpPr>
          <p:nvPr>
            <p:ph type="dt" sz="half" idx="10"/>
          </p:nvPr>
        </p:nvSpPr>
        <p:spPr/>
        <p:txBody>
          <a:bodyPr/>
          <a:lstStyle/>
          <a:p>
            <a:pPr>
              <a:defRPr/>
            </a:pPr>
            <a:r>
              <a:rPr lang="en-US" smtClean="0"/>
              <a:t>8/10/10</a:t>
            </a:r>
            <a:endParaRPr lang="en-US">
              <a:latin typeface="Comic Sans MS" charset="0"/>
            </a:endParaRPr>
          </a:p>
        </p:txBody>
      </p:sp>
      <p:sp>
        <p:nvSpPr>
          <p:cNvPr id="6" name="Footer Placeholder 5"/>
          <p:cNvSpPr>
            <a:spLocks noGrp="1"/>
          </p:cNvSpPr>
          <p:nvPr>
            <p:ph type="ftr" sz="quarter" idx="11"/>
          </p:nvPr>
        </p:nvSpPr>
        <p:spPr/>
        <p:txBody>
          <a:bodyPr/>
          <a:lstStyle/>
          <a:p>
            <a:pPr>
              <a:defRPr/>
            </a:pPr>
            <a:r>
              <a:rPr lang="en-US" smtClean="0"/>
              <a:t>Tier 3 Architecture</a:t>
            </a:r>
            <a:endParaRPr lang="en-US"/>
          </a:p>
        </p:txBody>
      </p:sp>
      <p:sp>
        <p:nvSpPr>
          <p:cNvPr id="7" name="Slide Number Placeholder 6"/>
          <p:cNvSpPr>
            <a:spLocks noGrp="1"/>
          </p:cNvSpPr>
          <p:nvPr>
            <p:ph type="sldNum" sz="quarter" idx="12"/>
          </p:nvPr>
        </p:nvSpPr>
        <p:spPr/>
        <p:txBody>
          <a:bodyPr/>
          <a:lstStyle/>
          <a:p>
            <a:pPr>
              <a:defRPr/>
            </a:pPr>
            <a:fld id="{7683F02E-DF9C-EB40-AB32-74ED3860B82C}" type="slidenum">
              <a:rPr lang="en-US" smtClean="0"/>
              <a:pPr>
                <a:defRPr/>
              </a:pPr>
              <a:t>38</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Compute and Storage Element</a:t>
            </a:r>
            <a:endParaRPr lang="en-US" dirty="0"/>
          </a:p>
        </p:txBody>
      </p:sp>
      <p:sp>
        <p:nvSpPr>
          <p:cNvPr id="9" name="Content Placeholder 8"/>
          <p:cNvSpPr>
            <a:spLocks noGrp="1"/>
          </p:cNvSpPr>
          <p:nvPr>
            <p:ph idx="1"/>
          </p:nvPr>
        </p:nvSpPr>
        <p:spPr/>
        <p:txBody>
          <a:bodyPr/>
          <a:lstStyle/>
          <a:p>
            <a:r>
              <a:rPr lang="en-US" dirty="0" smtClean="0"/>
              <a:t>provide dedicated hardware for the Compute and the Storage Element</a:t>
            </a:r>
          </a:p>
          <a:p>
            <a:r>
              <a:rPr lang="en-US" dirty="0" smtClean="0"/>
              <a:t>use as many </a:t>
            </a:r>
            <a:r>
              <a:rPr lang="en-US" smtClean="0"/>
              <a:t>CPUcores</a:t>
            </a:r>
            <a:r>
              <a:rPr lang="en-US" dirty="0" smtClean="0"/>
              <a:t> and main memory as possible</a:t>
            </a:r>
          </a:p>
          <a:p>
            <a:r>
              <a:rPr lang="en-US" dirty="0" smtClean="0"/>
              <a:t>avoid running other grid services such as GUMS on the Compute and the Storage Element</a:t>
            </a:r>
          </a:p>
          <a:p>
            <a:r>
              <a:rPr lang="en-US" dirty="0" smtClean="0"/>
              <a:t>avoid running a file server on the Compute and the Storage Element</a:t>
            </a:r>
            <a:endParaRPr lang="en-US" dirty="0"/>
          </a:p>
        </p:txBody>
      </p:sp>
      <p:sp>
        <p:nvSpPr>
          <p:cNvPr id="5" name="Date Placeholder 4"/>
          <p:cNvSpPr>
            <a:spLocks noGrp="1"/>
          </p:cNvSpPr>
          <p:nvPr>
            <p:ph type="dt" sz="half" idx="10"/>
          </p:nvPr>
        </p:nvSpPr>
        <p:spPr/>
        <p:txBody>
          <a:bodyPr/>
          <a:lstStyle/>
          <a:p>
            <a:pPr>
              <a:defRPr/>
            </a:pPr>
            <a:r>
              <a:rPr lang="en-US" smtClean="0"/>
              <a:t>8/10/10</a:t>
            </a:r>
            <a:endParaRPr lang="en-US">
              <a:latin typeface="Comic Sans MS" charset="0"/>
            </a:endParaRPr>
          </a:p>
        </p:txBody>
      </p:sp>
      <p:sp>
        <p:nvSpPr>
          <p:cNvPr id="6" name="Footer Placeholder 5"/>
          <p:cNvSpPr>
            <a:spLocks noGrp="1"/>
          </p:cNvSpPr>
          <p:nvPr>
            <p:ph type="ftr" sz="quarter" idx="11"/>
          </p:nvPr>
        </p:nvSpPr>
        <p:spPr/>
        <p:txBody>
          <a:bodyPr/>
          <a:lstStyle/>
          <a:p>
            <a:pPr>
              <a:defRPr/>
            </a:pPr>
            <a:r>
              <a:rPr lang="en-US" smtClean="0"/>
              <a:t>Tier 3 Architecture</a:t>
            </a:r>
            <a:endParaRPr lang="en-US"/>
          </a:p>
        </p:txBody>
      </p:sp>
      <p:sp>
        <p:nvSpPr>
          <p:cNvPr id="7" name="Slide Number Placeholder 6"/>
          <p:cNvSpPr>
            <a:spLocks noGrp="1"/>
          </p:cNvSpPr>
          <p:nvPr>
            <p:ph type="sldNum" sz="quarter" idx="12"/>
          </p:nvPr>
        </p:nvSpPr>
        <p:spPr/>
        <p:txBody>
          <a:bodyPr/>
          <a:lstStyle/>
          <a:p>
            <a:pPr>
              <a:defRPr/>
            </a:pPr>
            <a:fld id="{7683F02E-DF9C-EB40-AB32-74ED3860B82C}" type="slidenum">
              <a:rPr lang="en-US" smtClean="0"/>
              <a:pPr>
                <a:defRPr/>
              </a:pPr>
              <a:t>39</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Summary</a:t>
            </a:r>
          </a:p>
        </p:txBody>
      </p:sp>
      <p:sp>
        <p:nvSpPr>
          <p:cNvPr id="19459" name="Rectangle 3"/>
          <p:cNvSpPr>
            <a:spLocks noGrp="1" noChangeArrowheads="1"/>
          </p:cNvSpPr>
          <p:nvPr>
            <p:ph type="body" idx="1"/>
          </p:nvPr>
        </p:nvSpPr>
        <p:spPr/>
        <p:txBody>
          <a:bodyPr>
            <a:normAutofit lnSpcReduction="10000"/>
          </a:bodyPr>
          <a:lstStyle/>
          <a:p>
            <a:pPr eaLnBrk="1" hangingPunct="1"/>
            <a:r>
              <a:rPr lang="en-US" dirty="0" smtClean="0"/>
              <a:t>Definition, Communities</a:t>
            </a:r>
          </a:p>
          <a:p>
            <a:pPr eaLnBrk="1" hangingPunct="1"/>
            <a:r>
              <a:rPr lang="en-US" dirty="0" smtClean="0"/>
              <a:t>Plan, example</a:t>
            </a:r>
          </a:p>
          <a:p>
            <a:pPr eaLnBrk="1" hangingPunct="1"/>
            <a:r>
              <a:rPr lang="en-US" dirty="0" smtClean="0"/>
              <a:t>Some ideas</a:t>
            </a:r>
          </a:p>
          <a:p>
            <a:pPr lvl="1" eaLnBrk="1" hangingPunct="1"/>
            <a:r>
              <a:rPr lang="en-US" dirty="0" smtClean="0"/>
              <a:t>System administrator</a:t>
            </a:r>
          </a:p>
          <a:p>
            <a:pPr lvl="1" eaLnBrk="1" hangingPunct="1"/>
            <a:r>
              <a:rPr lang="en-US" dirty="0" smtClean="0"/>
              <a:t>Who to talk</a:t>
            </a:r>
          </a:p>
          <a:p>
            <a:pPr lvl="1" eaLnBrk="1" hangingPunct="1"/>
            <a:r>
              <a:rPr lang="en-US" dirty="0" smtClean="0"/>
              <a:t>Infrastructure</a:t>
            </a:r>
          </a:p>
          <a:p>
            <a:pPr eaLnBrk="1" hangingPunct="1"/>
            <a:r>
              <a:rPr lang="en-US" dirty="0" smtClean="0"/>
              <a:t>Components</a:t>
            </a:r>
          </a:p>
          <a:p>
            <a:pPr eaLnBrk="1" hangingPunct="1"/>
            <a:r>
              <a:rPr lang="en-US" dirty="0" smtClean="0"/>
              <a:t>Options for the cluster, topologies</a:t>
            </a:r>
          </a:p>
          <a:p>
            <a:pPr eaLnBrk="1" hangingPunct="1"/>
            <a:r>
              <a:rPr lang="en-US" dirty="0" smtClean="0"/>
              <a:t>Batch system, Storage systems</a:t>
            </a:r>
          </a:p>
          <a:p>
            <a:pPr eaLnBrk="1" hangingPunct="1"/>
            <a:r>
              <a:rPr lang="en-US" dirty="0" smtClean="0"/>
              <a:t>Grid services</a:t>
            </a:r>
          </a:p>
        </p:txBody>
      </p:sp>
      <p:sp>
        <p:nvSpPr>
          <p:cNvPr id="19460" name="Date Placeholder 3"/>
          <p:cNvSpPr>
            <a:spLocks noGrp="1"/>
          </p:cNvSpPr>
          <p:nvPr>
            <p:ph type="dt" sz="quarter" idx="10"/>
          </p:nvPr>
        </p:nvSpPr>
        <p:spPr>
          <a:noFill/>
        </p:spPr>
        <p:txBody>
          <a:bodyPr/>
          <a:lstStyle/>
          <a:p>
            <a:r>
              <a:rPr lang="en-US" smtClean="0"/>
              <a:t>8/10/10</a:t>
            </a:r>
            <a:endParaRPr lang="en-US"/>
          </a:p>
        </p:txBody>
      </p:sp>
      <p:sp>
        <p:nvSpPr>
          <p:cNvPr id="19461" name="Footer Placeholder 4"/>
          <p:cNvSpPr>
            <a:spLocks noGrp="1"/>
          </p:cNvSpPr>
          <p:nvPr>
            <p:ph type="ftr" sz="quarter" idx="11"/>
          </p:nvPr>
        </p:nvSpPr>
        <p:spPr>
          <a:noFill/>
        </p:spPr>
        <p:txBody>
          <a:bodyPr/>
          <a:lstStyle/>
          <a:p>
            <a:r>
              <a:rPr lang="en-US" smtClean="0"/>
              <a:t>Tier 3 Architecture</a:t>
            </a:r>
            <a:endParaRPr lang="en-US"/>
          </a:p>
        </p:txBody>
      </p:sp>
      <p:sp>
        <p:nvSpPr>
          <p:cNvPr id="19462" name="Slide Number Placeholder 5"/>
          <p:cNvSpPr>
            <a:spLocks noGrp="1"/>
          </p:cNvSpPr>
          <p:nvPr>
            <p:ph type="sldNum" sz="quarter" idx="12"/>
          </p:nvPr>
        </p:nvSpPr>
        <p:spPr>
          <a:noFill/>
        </p:spPr>
        <p:txBody>
          <a:bodyPr/>
          <a:lstStyle/>
          <a:p>
            <a:fld id="{A7F6C224-EDB8-9649-8958-BBB0CC572BAD}" type="slidenum">
              <a:rPr lang="en-US"/>
              <a:pPr/>
              <a:t>4</a:t>
            </a:fld>
            <a:r>
              <a:rPr lang="en-US"/>
              <a:t> </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OSG site</a:t>
            </a:r>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40</a:t>
            </a:fld>
            <a:r>
              <a:rPr lang="en-US" sz="1200" smtClean="0">
                <a:latin typeface="Comic Sans MS" charset="0"/>
              </a:rPr>
              <a:t> </a:t>
            </a:r>
            <a:endParaRPr lang="en-US" sz="1200">
              <a:latin typeface="Comic Sans MS" charset="0"/>
            </a:endParaRPr>
          </a:p>
        </p:txBody>
      </p:sp>
      <p:pic>
        <p:nvPicPr>
          <p:cNvPr id="7" name="Picture 6"/>
          <p:cNvPicPr>
            <a:picLocks noChangeAspect="1"/>
          </p:cNvPicPr>
          <p:nvPr/>
        </p:nvPicPr>
        <p:blipFill>
          <a:blip r:embed="rId2"/>
          <a:stretch>
            <a:fillRect/>
          </a:stretch>
        </p:blipFill>
        <p:spPr>
          <a:xfrm>
            <a:off x="457200" y="1143000"/>
            <a:ext cx="3276600" cy="2275417"/>
          </a:xfrm>
          <a:prstGeom prst="rect">
            <a:avLst/>
          </a:prstGeom>
        </p:spPr>
      </p:pic>
      <p:pic>
        <p:nvPicPr>
          <p:cNvPr id="8" name="Picture 7"/>
          <p:cNvPicPr>
            <a:picLocks noChangeAspect="1"/>
          </p:cNvPicPr>
          <p:nvPr/>
        </p:nvPicPr>
        <p:blipFill>
          <a:blip r:embed="rId3"/>
          <a:stretch>
            <a:fillRect/>
          </a:stretch>
        </p:blipFill>
        <p:spPr>
          <a:xfrm>
            <a:off x="457200" y="3581400"/>
            <a:ext cx="3276600" cy="2275417"/>
          </a:xfrm>
          <a:prstGeom prst="rect">
            <a:avLst/>
          </a:prstGeom>
        </p:spPr>
      </p:pic>
      <p:pic>
        <p:nvPicPr>
          <p:cNvPr id="9" name="Picture 8"/>
          <p:cNvPicPr>
            <a:picLocks noChangeAspect="1"/>
          </p:cNvPicPr>
          <p:nvPr/>
        </p:nvPicPr>
        <p:blipFill>
          <a:blip r:embed="rId4"/>
          <a:stretch>
            <a:fillRect/>
          </a:stretch>
        </p:blipFill>
        <p:spPr>
          <a:xfrm>
            <a:off x="4191000" y="1143000"/>
            <a:ext cx="3276600" cy="2275416"/>
          </a:xfrm>
          <a:prstGeom prst="rect">
            <a:avLst/>
          </a:prstGeom>
        </p:spPr>
      </p:pic>
      <p:pic>
        <p:nvPicPr>
          <p:cNvPr id="10" name="Picture 9"/>
          <p:cNvPicPr>
            <a:picLocks noChangeAspect="1"/>
          </p:cNvPicPr>
          <p:nvPr/>
        </p:nvPicPr>
        <p:blipFill>
          <a:blip r:embed="rId5"/>
          <a:stretch>
            <a:fillRect/>
          </a:stretch>
        </p:blipFill>
        <p:spPr>
          <a:xfrm>
            <a:off x="4191000" y="3581400"/>
            <a:ext cx="3276600" cy="2275417"/>
          </a:xfrm>
          <a:prstGeom prst="rect">
            <a:avLst/>
          </a:prstGeom>
        </p:spPr>
      </p:pic>
      <p:pic>
        <p:nvPicPr>
          <p:cNvPr id="11" name="Picture 10"/>
          <p:cNvPicPr>
            <a:picLocks noChangeAspect="1"/>
          </p:cNvPicPr>
          <p:nvPr/>
        </p:nvPicPr>
        <p:blipFill>
          <a:blip r:embed="rId5"/>
          <a:stretch>
            <a:fillRect/>
          </a:stretch>
        </p:blipFill>
        <p:spPr>
          <a:xfrm>
            <a:off x="4343400" y="3733800"/>
            <a:ext cx="3276600" cy="2275417"/>
          </a:xfrm>
          <a:prstGeom prst="rect">
            <a:avLst/>
          </a:prstGeom>
        </p:spPr>
      </p:pic>
      <p:pic>
        <p:nvPicPr>
          <p:cNvPr id="12" name="Picture 11"/>
          <p:cNvPicPr>
            <a:picLocks noChangeAspect="1"/>
          </p:cNvPicPr>
          <p:nvPr/>
        </p:nvPicPr>
        <p:blipFill>
          <a:blip r:embed="rId5"/>
          <a:stretch>
            <a:fillRect/>
          </a:stretch>
        </p:blipFill>
        <p:spPr>
          <a:xfrm>
            <a:off x="4495800" y="3886200"/>
            <a:ext cx="3276600" cy="2275417"/>
          </a:xfrm>
          <a:prstGeom prst="rect">
            <a:avLst/>
          </a:prstGeom>
        </p:spPr>
      </p:pic>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 OSG site (CE, GUMS, </a:t>
            </a:r>
            <a:r>
              <a:rPr lang="en-US" sz="4000" dirty="0" err="1" smtClean="0"/>
              <a:t>dCache</a:t>
            </a:r>
            <a:r>
              <a:rPr lang="en-US" sz="4000" dirty="0" smtClean="0"/>
              <a:t>)</a:t>
            </a:r>
            <a:endParaRPr lang="en-US" sz="4000"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41</a:t>
            </a:fld>
            <a:r>
              <a:rPr lang="en-US" sz="1200" smtClean="0">
                <a:latin typeface="Comic Sans MS" charset="0"/>
              </a:rPr>
              <a:t> </a:t>
            </a:r>
            <a:endParaRPr lang="en-US" sz="1200">
              <a:latin typeface="Comic Sans MS" charset="0"/>
            </a:endParaRPr>
          </a:p>
        </p:txBody>
      </p:sp>
      <p:pic>
        <p:nvPicPr>
          <p:cNvPr id="7" name="Picture 6"/>
          <p:cNvPicPr>
            <a:picLocks noChangeAspect="1"/>
          </p:cNvPicPr>
          <p:nvPr/>
        </p:nvPicPr>
        <p:blipFill>
          <a:blip r:embed="rId2"/>
          <a:stretch>
            <a:fillRect/>
          </a:stretch>
        </p:blipFill>
        <p:spPr>
          <a:xfrm>
            <a:off x="1752600" y="1219200"/>
            <a:ext cx="5486400" cy="4461095"/>
          </a:xfrm>
          <a:prstGeom prst="rect">
            <a:avLst/>
          </a:prstGeom>
        </p:spPr>
      </p:pic>
    </p:spTree>
  </p:cSld>
  <p:clrMapOvr>
    <a:masterClrMapping/>
  </p:clrMapOvr>
  <p:transition spd="med">
    <p:random/>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compact OSG site</a:t>
            </a:r>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42</a:t>
            </a:fld>
            <a:r>
              <a:rPr lang="en-US" sz="1200" smtClean="0">
                <a:latin typeface="Comic Sans MS" charset="0"/>
              </a:rPr>
              <a:t> </a:t>
            </a:r>
            <a:endParaRPr lang="en-US" sz="1200">
              <a:latin typeface="Comic Sans MS" charset="0"/>
            </a:endParaRPr>
          </a:p>
        </p:txBody>
      </p:sp>
      <p:pic>
        <p:nvPicPr>
          <p:cNvPr id="7" name="Picture 6"/>
          <p:cNvPicPr>
            <a:picLocks noChangeAspect="1"/>
          </p:cNvPicPr>
          <p:nvPr/>
        </p:nvPicPr>
        <p:blipFill>
          <a:blip r:embed="rId2"/>
          <a:stretch>
            <a:fillRect/>
          </a:stretch>
        </p:blipFill>
        <p:spPr>
          <a:xfrm>
            <a:off x="457200" y="1219200"/>
            <a:ext cx="3581400" cy="2487083"/>
          </a:xfrm>
          <a:prstGeom prst="rect">
            <a:avLst/>
          </a:prstGeom>
        </p:spPr>
      </p:pic>
      <p:pic>
        <p:nvPicPr>
          <p:cNvPr id="8" name="Picture 7"/>
          <p:cNvPicPr>
            <a:picLocks noChangeAspect="1"/>
          </p:cNvPicPr>
          <p:nvPr/>
        </p:nvPicPr>
        <p:blipFill>
          <a:blip r:embed="rId3"/>
          <a:stretch>
            <a:fillRect/>
          </a:stretch>
        </p:blipFill>
        <p:spPr>
          <a:xfrm>
            <a:off x="4419600" y="3048000"/>
            <a:ext cx="3581400" cy="2487083"/>
          </a:xfrm>
          <a:prstGeom prst="rect">
            <a:avLst/>
          </a:prstGeom>
        </p:spPr>
      </p:pic>
      <p:pic>
        <p:nvPicPr>
          <p:cNvPr id="9" name="Picture 8"/>
          <p:cNvPicPr>
            <a:picLocks noChangeAspect="1"/>
          </p:cNvPicPr>
          <p:nvPr/>
        </p:nvPicPr>
        <p:blipFill>
          <a:blip r:embed="rId3"/>
          <a:stretch>
            <a:fillRect/>
          </a:stretch>
        </p:blipFill>
        <p:spPr>
          <a:xfrm>
            <a:off x="4572000" y="3200400"/>
            <a:ext cx="3581400" cy="2487083"/>
          </a:xfrm>
          <a:prstGeom prst="rect">
            <a:avLst/>
          </a:prstGeom>
        </p:spPr>
      </p:pic>
      <p:pic>
        <p:nvPicPr>
          <p:cNvPr id="10" name="Picture 9"/>
          <p:cNvPicPr>
            <a:picLocks noChangeAspect="1"/>
          </p:cNvPicPr>
          <p:nvPr/>
        </p:nvPicPr>
        <p:blipFill>
          <a:blip r:embed="rId3"/>
          <a:stretch>
            <a:fillRect/>
          </a:stretch>
        </p:blipFill>
        <p:spPr>
          <a:xfrm>
            <a:off x="4724400" y="3352800"/>
            <a:ext cx="3581400" cy="2487083"/>
          </a:xfrm>
          <a:prstGeom prst="rect">
            <a:avLst/>
          </a:prstGeom>
        </p:spPr>
      </p:pic>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for testing</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Full cluster on </a:t>
            </a:r>
            <a:r>
              <a:rPr lang="en-US" dirty="0" err="1" smtClean="0"/>
              <a:t>VMs</a:t>
            </a:r>
            <a:r>
              <a:rPr lang="en-US" dirty="0" smtClean="0"/>
              <a:t> (GUMS, CE, SE, …)</a:t>
            </a:r>
          </a:p>
          <a:p>
            <a:r>
              <a:rPr lang="en-US" dirty="0" smtClean="0"/>
              <a:t>Deploy different configurations</a:t>
            </a:r>
            <a:endParaRPr lang="en-US"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43</a:t>
            </a:fld>
            <a:r>
              <a:rPr lang="en-US" sz="1200" smtClean="0">
                <a:latin typeface="Comic Sans MS" charset="0"/>
              </a:rPr>
              <a:t> </a:t>
            </a:r>
            <a:endParaRPr lang="en-US" sz="1200">
              <a:latin typeface="Comic Sans MS" charset="0"/>
            </a:endParaRPr>
          </a:p>
        </p:txBody>
      </p:sp>
      <p:pic>
        <p:nvPicPr>
          <p:cNvPr id="7" name="Picture 6" descr="P1010412.JPG"/>
          <p:cNvPicPr>
            <a:picLocks noChangeAspect="1"/>
          </p:cNvPicPr>
          <p:nvPr/>
        </p:nvPicPr>
        <p:blipFill>
          <a:blip r:embed="rId2"/>
          <a:stretch>
            <a:fillRect/>
          </a:stretch>
        </p:blipFill>
        <p:spPr>
          <a:xfrm>
            <a:off x="1828800" y="1219200"/>
            <a:ext cx="5000625" cy="3750469"/>
          </a:xfrm>
          <a:prstGeom prst="rect">
            <a:avLst/>
          </a:prstGeom>
        </p:spPr>
      </p:pic>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smtClean="0"/>
              <a:t>8/10/10</a:t>
            </a:r>
            <a:endParaRPr lang="en-US">
              <a:latin typeface="Comic Sans MS" charset="0"/>
            </a:endParaRPr>
          </a:p>
        </p:txBody>
      </p:sp>
      <p:sp>
        <p:nvSpPr>
          <p:cNvPr id="25603" name="Footer Placeholder 4"/>
          <p:cNvSpPr>
            <a:spLocks noGrp="1"/>
          </p:cNvSpPr>
          <p:nvPr>
            <p:ph type="ftr" sz="quarter" idx="11"/>
          </p:nvPr>
        </p:nvSpPr>
        <p:spPr>
          <a:noFill/>
        </p:spPr>
        <p:txBody>
          <a:bodyPr/>
          <a:lstStyle/>
          <a:p>
            <a:r>
              <a:rPr lang="en-US" smtClean="0"/>
              <a:t>Tier 3 Architecture</a:t>
            </a:r>
            <a:endParaRPr lang="en-US"/>
          </a:p>
        </p:txBody>
      </p:sp>
      <p:sp>
        <p:nvSpPr>
          <p:cNvPr id="25604" name="Slide Number Placeholder 5"/>
          <p:cNvSpPr>
            <a:spLocks noGrp="1"/>
          </p:cNvSpPr>
          <p:nvPr>
            <p:ph type="sldNum" sz="quarter" idx="12"/>
          </p:nvPr>
        </p:nvSpPr>
        <p:spPr>
          <a:noFill/>
        </p:spPr>
        <p:txBody>
          <a:bodyPr/>
          <a:lstStyle/>
          <a:p>
            <a:fld id="{F4BABFFB-B6BA-0C42-90DB-8E9FF563D2A5}" type="slidenum">
              <a:rPr lang="en-US"/>
              <a:pPr/>
              <a:t>44</a:t>
            </a:fld>
            <a:r>
              <a:rPr lang="en-US" sz="1200">
                <a:latin typeface="Comic Sans MS" charset="0"/>
              </a:rPr>
              <a:t> </a:t>
            </a:r>
          </a:p>
        </p:txBody>
      </p:sp>
      <p:sp>
        <p:nvSpPr>
          <p:cNvPr id="25605" name="TextBox 8"/>
          <p:cNvSpPr txBox="1">
            <a:spLocks noChangeArrowheads="1"/>
          </p:cNvSpPr>
          <p:nvPr/>
        </p:nvSpPr>
        <p:spPr bwMode="auto">
          <a:xfrm>
            <a:off x="1828800" y="2667000"/>
            <a:ext cx="5638800" cy="1938992"/>
          </a:xfrm>
          <a:prstGeom prst="rect">
            <a:avLst/>
          </a:prstGeom>
          <a:noFill/>
          <a:ln w="9525">
            <a:noFill/>
            <a:miter lim="800000"/>
            <a:headEnd/>
            <a:tailEnd/>
          </a:ln>
        </p:spPr>
        <p:txBody>
          <a:bodyPr>
            <a:prstTxWarp prst="textNoShape">
              <a:avLst/>
            </a:prstTxWarp>
            <a:spAutoFit/>
          </a:bodyPr>
          <a:lstStyle/>
          <a:p>
            <a:pPr algn="ctr"/>
            <a:r>
              <a:rPr lang="en-US" sz="6000" dirty="0" smtClean="0">
                <a:solidFill>
                  <a:srgbClr val="000090"/>
                </a:solidFill>
              </a:rPr>
              <a:t>?</a:t>
            </a:r>
          </a:p>
          <a:p>
            <a:pPr algn="ctr"/>
            <a:r>
              <a:rPr lang="en-US" sz="6000" dirty="0">
                <a:solidFill>
                  <a:srgbClr val="000090"/>
                </a:solidFill>
              </a:rPr>
              <a:t>!</a:t>
            </a:r>
          </a:p>
        </p:txBody>
      </p:sp>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Useful links</a:t>
            </a:r>
          </a:p>
        </p:txBody>
      </p:sp>
      <p:sp>
        <p:nvSpPr>
          <p:cNvPr id="24579" name="Content Placeholder 2"/>
          <p:cNvSpPr>
            <a:spLocks noGrp="1"/>
          </p:cNvSpPr>
          <p:nvPr>
            <p:ph idx="1"/>
          </p:nvPr>
        </p:nvSpPr>
        <p:spPr/>
        <p:txBody>
          <a:bodyPr/>
          <a:lstStyle/>
          <a:p>
            <a:pPr eaLnBrk="1" hangingPunct="1"/>
            <a:r>
              <a:rPr lang="en-US" sz="2400" dirty="0" smtClean="0"/>
              <a:t>Release documentation</a:t>
            </a:r>
          </a:p>
          <a:p>
            <a:pPr lvl="1" eaLnBrk="1" hangingPunct="1"/>
            <a:r>
              <a:rPr lang="en-US" sz="2000" dirty="0" smtClean="0">
                <a:hlinkClick r:id="rId2"/>
              </a:rPr>
              <a:t>https://twiki.grid.iu.edu/bin/view/SiteCoordination/SiteAdminsWorkshopAug2010</a:t>
            </a:r>
            <a:endParaRPr lang="en-US" sz="2000" dirty="0" smtClean="0"/>
          </a:p>
          <a:p>
            <a:pPr eaLnBrk="1" hangingPunct="1"/>
            <a:r>
              <a:rPr lang="en-US" sz="2400" dirty="0" smtClean="0"/>
              <a:t>Tier 3 documents</a:t>
            </a:r>
          </a:p>
          <a:p>
            <a:pPr lvl="1" eaLnBrk="1" hangingPunct="1"/>
            <a:r>
              <a:rPr lang="en-US" sz="2000" dirty="0" smtClean="0">
                <a:hlinkClick r:id="rId3"/>
              </a:rPr>
              <a:t>https://twiki.grid.iu.edu/bin/view/ReleaseDocumentation/HandsOn</a:t>
            </a:r>
            <a:endParaRPr lang="en-US" sz="2000" dirty="0" smtClean="0"/>
          </a:p>
          <a:p>
            <a:pPr eaLnBrk="1" hangingPunct="1"/>
            <a:r>
              <a:rPr lang="en-US" sz="2400" dirty="0" smtClean="0"/>
              <a:t>OSG Site planning guide</a:t>
            </a:r>
          </a:p>
          <a:p>
            <a:pPr lvl="1" eaLnBrk="1" hangingPunct="1"/>
            <a:r>
              <a:rPr lang="en-US" sz="2000" dirty="0" smtClean="0">
                <a:hlinkClick r:id="rId4"/>
              </a:rPr>
              <a:t>http://indico.fnal.gov/conferenceDisplay.py?confId=3429</a:t>
            </a:r>
            <a:endParaRPr lang="en-US" sz="2000" dirty="0" smtClean="0"/>
          </a:p>
          <a:p>
            <a:pPr lvl="1" eaLnBrk="1" hangingPunct="1"/>
            <a:r>
              <a:rPr lang="en-US" sz="2000" dirty="0" smtClean="0">
                <a:hlinkClick r:id="rId5"/>
              </a:rPr>
              <a:t>http://indico.fnal.gov/conferenceTimeTable.py?confId=3429</a:t>
            </a:r>
            <a:endParaRPr lang="en-US" sz="2000" dirty="0" smtClean="0"/>
          </a:p>
          <a:p>
            <a:pPr eaLnBrk="1" hangingPunct="1"/>
            <a:r>
              <a:rPr lang="en-US" sz="2400" dirty="0" smtClean="0"/>
              <a:t>Workshop public </a:t>
            </a:r>
            <a:r>
              <a:rPr lang="en-US" sz="2400" dirty="0" err="1" smtClean="0"/>
              <a:t>TWiki</a:t>
            </a:r>
            <a:r>
              <a:rPr lang="en-US" sz="2400" dirty="0" smtClean="0"/>
              <a:t>:</a:t>
            </a:r>
          </a:p>
          <a:p>
            <a:pPr lvl="1" eaLnBrk="1" hangingPunct="1"/>
            <a:r>
              <a:rPr lang="en-US" sz="2000" dirty="0" smtClean="0">
                <a:hlinkClick r:id="rId6"/>
              </a:rPr>
              <a:t>https://twiki.grid.iu.edu/bin/view/ReleaseDocumentation/SiteAdminsWorkshopTutorialsAug10</a:t>
            </a:r>
            <a:r>
              <a:rPr lang="en-US" sz="2000" dirty="0" smtClean="0"/>
              <a:t> </a:t>
            </a:r>
          </a:p>
        </p:txBody>
      </p:sp>
      <p:sp>
        <p:nvSpPr>
          <p:cNvPr id="24580" name="Date Placeholder 3"/>
          <p:cNvSpPr>
            <a:spLocks noGrp="1"/>
          </p:cNvSpPr>
          <p:nvPr>
            <p:ph type="dt" sz="quarter" idx="10"/>
          </p:nvPr>
        </p:nvSpPr>
        <p:spPr>
          <a:noFill/>
        </p:spPr>
        <p:txBody>
          <a:bodyPr/>
          <a:lstStyle/>
          <a:p>
            <a:r>
              <a:rPr lang="en-US" smtClean="0"/>
              <a:t>8/10/10</a:t>
            </a:r>
            <a:endParaRPr lang="en-US">
              <a:latin typeface="Comic Sans MS" charset="0"/>
            </a:endParaRPr>
          </a:p>
        </p:txBody>
      </p:sp>
      <p:sp>
        <p:nvSpPr>
          <p:cNvPr id="24581" name="Footer Placeholder 4"/>
          <p:cNvSpPr>
            <a:spLocks noGrp="1"/>
          </p:cNvSpPr>
          <p:nvPr>
            <p:ph type="ftr" sz="quarter" idx="11"/>
          </p:nvPr>
        </p:nvSpPr>
        <p:spPr>
          <a:noFill/>
        </p:spPr>
        <p:txBody>
          <a:bodyPr/>
          <a:lstStyle/>
          <a:p>
            <a:r>
              <a:rPr lang="en-US" smtClean="0"/>
              <a:t>Tier 3 Architecture</a:t>
            </a:r>
            <a:endParaRPr lang="en-US"/>
          </a:p>
        </p:txBody>
      </p:sp>
      <p:sp>
        <p:nvSpPr>
          <p:cNvPr id="24582" name="Slide Number Placeholder 5"/>
          <p:cNvSpPr>
            <a:spLocks noGrp="1"/>
          </p:cNvSpPr>
          <p:nvPr>
            <p:ph type="sldNum" sz="quarter" idx="12"/>
          </p:nvPr>
        </p:nvSpPr>
        <p:spPr>
          <a:noFill/>
        </p:spPr>
        <p:txBody>
          <a:bodyPr/>
          <a:lstStyle/>
          <a:p>
            <a:fld id="{B7DEE970-BB3E-CA49-B9F7-61A2937E5B09}" type="slidenum">
              <a:rPr lang="en-US"/>
              <a:pPr/>
              <a:t>45</a:t>
            </a:fld>
            <a:r>
              <a:rPr lang="en-US" sz="1200">
                <a:latin typeface="Comic Sans MS" charset="0"/>
              </a:rPr>
              <a:t> </a:t>
            </a:r>
          </a:p>
        </p:txBody>
      </p:sp>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Credits</a:t>
            </a:r>
            <a:endParaRPr lang="en-US" dirty="0"/>
          </a:p>
        </p:txBody>
      </p:sp>
      <p:sp>
        <p:nvSpPr>
          <p:cNvPr id="6" name="Content Placeholder 5"/>
          <p:cNvSpPr>
            <a:spLocks noGrp="1"/>
          </p:cNvSpPr>
          <p:nvPr>
            <p:ph idx="1"/>
          </p:nvPr>
        </p:nvSpPr>
        <p:spPr/>
        <p:txBody>
          <a:bodyPr/>
          <a:lstStyle/>
          <a:p>
            <a:r>
              <a:rPr lang="en-US" dirty="0" smtClean="0"/>
              <a:t>Thank you to Doug and </a:t>
            </a:r>
            <a:r>
              <a:rPr lang="en-US" dirty="0" err="1" smtClean="0"/>
              <a:t>Rik</a:t>
            </a:r>
            <a:r>
              <a:rPr lang="en-US" dirty="0" smtClean="0"/>
              <a:t> from the ATLAS Tier 3 coordination</a:t>
            </a:r>
          </a:p>
          <a:p>
            <a:r>
              <a:rPr lang="en-US" dirty="0" smtClean="0"/>
              <a:t>Thank you to Rob </a:t>
            </a:r>
            <a:r>
              <a:rPr lang="en-US" dirty="0" err="1" smtClean="0"/>
              <a:t>Snihur</a:t>
            </a:r>
            <a:r>
              <a:rPr lang="en-US" dirty="0" smtClean="0"/>
              <a:t> from the CMS Tier 3 coordination</a:t>
            </a:r>
          </a:p>
          <a:p>
            <a:r>
              <a:rPr lang="en-US" dirty="0" smtClean="0"/>
              <a:t>Thank you to people writing OSG documentation, specially Site planning Guide</a:t>
            </a:r>
            <a:endParaRPr lang="en-US" dirty="0"/>
          </a:p>
        </p:txBody>
      </p:sp>
      <p:sp>
        <p:nvSpPr>
          <p:cNvPr id="2" name="Date Placeholder 1"/>
          <p:cNvSpPr>
            <a:spLocks noGrp="1"/>
          </p:cNvSpPr>
          <p:nvPr>
            <p:ph type="dt" sz="half" idx="10"/>
          </p:nvPr>
        </p:nvSpPr>
        <p:spPr/>
        <p:txBody>
          <a:bodyPr/>
          <a:lstStyle/>
          <a:p>
            <a:pPr>
              <a:defRPr/>
            </a:pPr>
            <a:r>
              <a:rPr lang="en-US" smtClean="0"/>
              <a:t>8/10/10</a:t>
            </a:r>
            <a:endParaRPr lang="en-US">
              <a:latin typeface="Comic Sans MS" charset="0"/>
            </a:endParaRPr>
          </a:p>
        </p:txBody>
      </p:sp>
      <p:sp>
        <p:nvSpPr>
          <p:cNvPr id="3" name="Footer Placeholder 2"/>
          <p:cNvSpPr>
            <a:spLocks noGrp="1"/>
          </p:cNvSpPr>
          <p:nvPr>
            <p:ph type="ftr" sz="quarter" idx="11"/>
          </p:nvPr>
        </p:nvSpPr>
        <p:spPr/>
        <p:txBody>
          <a:bodyPr/>
          <a:lstStyle/>
          <a:p>
            <a:pPr>
              <a:defRPr/>
            </a:pPr>
            <a:r>
              <a:rPr lang="en-US" smtClean="0"/>
              <a:t>Tier 3 Architecture</a:t>
            </a:r>
            <a:endParaRPr lang="en-US"/>
          </a:p>
        </p:txBody>
      </p:sp>
      <p:sp>
        <p:nvSpPr>
          <p:cNvPr id="4" name="Slide Number Placeholder 3"/>
          <p:cNvSpPr>
            <a:spLocks noGrp="1"/>
          </p:cNvSpPr>
          <p:nvPr>
            <p:ph type="sldNum" sz="quarter" idx="12"/>
          </p:nvPr>
        </p:nvSpPr>
        <p:spPr/>
        <p:txBody>
          <a:bodyPr/>
          <a:lstStyle/>
          <a:p>
            <a:pPr>
              <a:defRPr/>
            </a:pPr>
            <a:fld id="{E45046B1-EAA3-B24B-8964-D12F7E24817C}" type="slidenum">
              <a:rPr lang="en-US" smtClean="0"/>
              <a:pPr>
                <a:defRPr/>
              </a:pPr>
              <a:t>46</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Many communities</a:t>
            </a:r>
          </a:p>
        </p:txBody>
      </p:sp>
      <p:sp>
        <p:nvSpPr>
          <p:cNvPr id="22531" name="Content Placeholder 2"/>
          <p:cNvSpPr>
            <a:spLocks noGrp="1"/>
          </p:cNvSpPr>
          <p:nvPr>
            <p:ph idx="1"/>
          </p:nvPr>
        </p:nvSpPr>
        <p:spPr/>
        <p:txBody>
          <a:bodyPr/>
          <a:lstStyle/>
          <a:p>
            <a:pPr eaLnBrk="1" hangingPunct="1"/>
            <a:r>
              <a:rPr lang="en-US" dirty="0" smtClean="0"/>
              <a:t>Campus</a:t>
            </a:r>
          </a:p>
          <a:p>
            <a:pPr lvl="1" eaLnBrk="1" hangingPunct="1"/>
            <a:r>
              <a:rPr lang="en-US" dirty="0" smtClean="0"/>
              <a:t>Local resources and support</a:t>
            </a:r>
          </a:p>
          <a:p>
            <a:pPr eaLnBrk="1" hangingPunct="1"/>
            <a:r>
              <a:rPr lang="en-US" dirty="0" smtClean="0"/>
              <a:t>Virtual Organization (science experiment)</a:t>
            </a:r>
          </a:p>
          <a:p>
            <a:pPr lvl="1" eaLnBrk="1" hangingPunct="1"/>
            <a:r>
              <a:rPr lang="en-US" dirty="0" smtClean="0"/>
              <a:t>Direction and requirements</a:t>
            </a:r>
          </a:p>
          <a:p>
            <a:pPr eaLnBrk="1" hangingPunct="1"/>
            <a:r>
              <a:rPr lang="en-US" dirty="0" smtClean="0"/>
              <a:t>OSG</a:t>
            </a:r>
          </a:p>
          <a:p>
            <a:pPr lvl="1" eaLnBrk="1" hangingPunct="1"/>
            <a:r>
              <a:rPr lang="en-US" dirty="0" smtClean="0"/>
              <a:t>Tools and solutions for Grid computing</a:t>
            </a:r>
          </a:p>
          <a:p>
            <a:pPr lvl="1" eaLnBrk="1" hangingPunct="1"/>
            <a:r>
              <a:rPr lang="en-US" dirty="0" smtClean="0"/>
              <a:t>Specific components (common </a:t>
            </a:r>
            <a:r>
              <a:rPr lang="en-US" smtClean="0"/>
              <a:t>needs)</a:t>
            </a:r>
          </a:p>
          <a:p>
            <a:pPr lvl="1" eaLnBrk="1" hangingPunct="1"/>
            <a:r>
              <a:rPr lang="en-US" smtClean="0"/>
              <a:t>Ideas </a:t>
            </a:r>
            <a:r>
              <a:rPr lang="en-US" dirty="0" smtClean="0"/>
              <a:t>from a wider community</a:t>
            </a:r>
          </a:p>
          <a:p>
            <a:pPr lvl="1" eaLnBrk="1" hangingPunct="1"/>
            <a:r>
              <a:rPr lang="en-US" dirty="0" smtClean="0"/>
              <a:t>Support</a:t>
            </a:r>
          </a:p>
        </p:txBody>
      </p:sp>
      <p:sp>
        <p:nvSpPr>
          <p:cNvPr id="22532" name="Date Placeholder 3"/>
          <p:cNvSpPr>
            <a:spLocks noGrp="1"/>
          </p:cNvSpPr>
          <p:nvPr>
            <p:ph type="dt" sz="quarter" idx="10"/>
          </p:nvPr>
        </p:nvSpPr>
        <p:spPr>
          <a:noFill/>
        </p:spPr>
        <p:txBody>
          <a:bodyPr/>
          <a:lstStyle/>
          <a:p>
            <a:r>
              <a:rPr lang="en-US" smtClean="0"/>
              <a:t>8/10/10</a:t>
            </a:r>
            <a:endParaRPr lang="en-US">
              <a:latin typeface="Comic Sans MS" charset="0"/>
            </a:endParaRPr>
          </a:p>
        </p:txBody>
      </p:sp>
      <p:sp>
        <p:nvSpPr>
          <p:cNvPr id="22533" name="Footer Placeholder 4"/>
          <p:cNvSpPr>
            <a:spLocks noGrp="1"/>
          </p:cNvSpPr>
          <p:nvPr>
            <p:ph type="ftr" sz="quarter" idx="11"/>
          </p:nvPr>
        </p:nvSpPr>
        <p:spPr>
          <a:noFill/>
        </p:spPr>
        <p:txBody>
          <a:bodyPr/>
          <a:lstStyle/>
          <a:p>
            <a:r>
              <a:rPr lang="en-US" smtClean="0"/>
              <a:t>Tier 3 Architecture</a:t>
            </a:r>
            <a:endParaRPr lang="en-US"/>
          </a:p>
        </p:txBody>
      </p:sp>
      <p:sp>
        <p:nvSpPr>
          <p:cNvPr id="22534" name="Slide Number Placeholder 5"/>
          <p:cNvSpPr>
            <a:spLocks noGrp="1"/>
          </p:cNvSpPr>
          <p:nvPr>
            <p:ph type="sldNum" sz="quarter" idx="12"/>
          </p:nvPr>
        </p:nvSpPr>
        <p:spPr>
          <a:noFill/>
        </p:spPr>
        <p:txBody>
          <a:bodyPr/>
          <a:lstStyle/>
          <a:p>
            <a:fld id="{19B80E3E-3F56-9C43-B5A5-62BFF4C4BC81}" type="slidenum">
              <a:rPr lang="en-US"/>
              <a:pPr/>
              <a:t>5</a:t>
            </a:fld>
            <a:r>
              <a:rPr lang="en-US" sz="1200">
                <a:latin typeface="Comic Sans MS" charset="0"/>
              </a:rPr>
              <a:t> </a:t>
            </a:r>
          </a:p>
        </p:txBody>
      </p:sp>
      <p:sp>
        <p:nvSpPr>
          <p:cNvPr id="7" name="Oval 6"/>
          <p:cNvSpPr/>
          <p:nvPr/>
        </p:nvSpPr>
        <p:spPr bwMode="auto">
          <a:xfrm>
            <a:off x="6477000" y="4648200"/>
            <a:ext cx="1264385" cy="1176154"/>
          </a:xfrm>
          <a:prstGeom prst="ellipse">
            <a:avLst/>
          </a:prstGeom>
          <a:solidFill>
            <a:srgbClr val="FF6600">
              <a:alpha val="50000"/>
            </a:srgbClr>
          </a:solidFill>
          <a:ln w="9525" cap="flat" cmpd="sng" algn="ctr">
            <a:solidFill>
              <a:schemeClr val="tx1"/>
            </a:solidFill>
            <a:prstDash val="solid"/>
            <a:round/>
            <a:headEnd type="none" w="med" len="med"/>
            <a:tailEnd type="none" w="med" len="med"/>
          </a:ln>
          <a:effectLst/>
        </p:spPr>
      </p:sp>
      <p:sp>
        <p:nvSpPr>
          <p:cNvPr id="9" name="Oval 8"/>
          <p:cNvSpPr/>
          <p:nvPr/>
        </p:nvSpPr>
        <p:spPr bwMode="auto">
          <a:xfrm>
            <a:off x="7162800" y="4648200"/>
            <a:ext cx="1264385" cy="1176154"/>
          </a:xfrm>
          <a:prstGeom prst="ellipse">
            <a:avLst/>
          </a:prstGeom>
          <a:solidFill>
            <a:srgbClr val="008000">
              <a:alpha val="50000"/>
            </a:srgbClr>
          </a:solidFill>
          <a:ln w="9525" cap="flat" cmpd="sng" algn="ctr">
            <a:solidFill>
              <a:schemeClr val="tx1"/>
            </a:solidFill>
            <a:prstDash val="solid"/>
            <a:round/>
            <a:headEnd type="none" w="med" len="med"/>
            <a:tailEnd type="none" w="med" len="med"/>
          </a:ln>
          <a:effectLst/>
        </p:spPr>
      </p:sp>
      <p:sp>
        <p:nvSpPr>
          <p:cNvPr id="10" name="Oval 9"/>
          <p:cNvSpPr/>
          <p:nvPr/>
        </p:nvSpPr>
        <p:spPr bwMode="auto">
          <a:xfrm>
            <a:off x="6781800" y="4191000"/>
            <a:ext cx="1264385" cy="1176154"/>
          </a:xfrm>
          <a:prstGeom prst="ellipse">
            <a:avLst/>
          </a:prstGeom>
          <a:solidFill>
            <a:srgbClr val="660066">
              <a:alpha val="50000"/>
            </a:srgbClr>
          </a:solidFill>
          <a:ln w="9525" cap="flat" cmpd="sng" algn="ctr">
            <a:solidFill>
              <a:schemeClr val="tx1"/>
            </a:solidFill>
            <a:prstDash val="solid"/>
            <a:round/>
            <a:headEnd type="none" w="med" len="med"/>
            <a:tailEnd type="none" w="med" len="med"/>
          </a:ln>
          <a:effectLst/>
        </p:spPr>
      </p:sp>
      <p:sp>
        <p:nvSpPr>
          <p:cNvPr id="11" name="Rectangle 10"/>
          <p:cNvSpPr/>
          <p:nvPr/>
        </p:nvSpPr>
        <p:spPr bwMode="auto">
          <a:xfrm>
            <a:off x="4724400" y="56388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Rectangle 11"/>
          <p:cNvSpPr/>
          <p:nvPr/>
        </p:nvSpPr>
        <p:spPr bwMode="auto">
          <a:xfrm>
            <a:off x="7010400" y="46482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T3</a:t>
            </a: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Plan</a:t>
            </a:r>
          </a:p>
        </p:txBody>
      </p:sp>
      <p:sp>
        <p:nvSpPr>
          <p:cNvPr id="23555" name="Content Placeholder 2"/>
          <p:cNvSpPr>
            <a:spLocks noGrp="1"/>
          </p:cNvSpPr>
          <p:nvPr>
            <p:ph idx="1"/>
          </p:nvPr>
        </p:nvSpPr>
        <p:spPr/>
        <p:txBody>
          <a:bodyPr/>
          <a:lstStyle/>
          <a:p>
            <a:pPr eaLnBrk="1" hangingPunct="1"/>
            <a:r>
              <a:rPr lang="en-US" dirty="0" smtClean="0"/>
              <a:t>Start with requirements from local community and scientific collaboration (VO)</a:t>
            </a:r>
          </a:p>
          <a:p>
            <a:pPr eaLnBrk="1" hangingPunct="1"/>
            <a:r>
              <a:rPr lang="en-US" dirty="0" smtClean="0"/>
              <a:t>Define what you need</a:t>
            </a:r>
          </a:p>
          <a:p>
            <a:pPr eaLnBrk="1" hangingPunct="1"/>
            <a:r>
              <a:rPr lang="en-US" dirty="0" smtClean="0"/>
              <a:t>See what you can leverage</a:t>
            </a:r>
          </a:p>
          <a:p>
            <a:pPr eaLnBrk="1" hangingPunct="1"/>
            <a:r>
              <a:rPr lang="en-US" dirty="0" smtClean="0"/>
              <a:t>Consider the infrastructure</a:t>
            </a:r>
          </a:p>
          <a:p>
            <a:pPr eaLnBrk="1" hangingPunct="1"/>
            <a:r>
              <a:rPr lang="en-US" dirty="0" smtClean="0"/>
              <a:t>Plan for expansion</a:t>
            </a:r>
          </a:p>
          <a:p>
            <a:pPr eaLnBrk="1" hangingPunct="1"/>
            <a:r>
              <a:rPr lang="en-US" dirty="0" smtClean="0"/>
              <a:t>Have experts checking your plans</a:t>
            </a:r>
          </a:p>
          <a:p>
            <a:pPr eaLnBrk="1" hangingPunct="1"/>
            <a:r>
              <a:rPr lang="en-US" dirty="0" smtClean="0"/>
              <a:t>Purchase needed resources</a:t>
            </a:r>
          </a:p>
          <a:p>
            <a:pPr eaLnBrk="1" hangingPunct="1"/>
            <a:r>
              <a:rPr lang="en-US" dirty="0" smtClean="0"/>
              <a:t>Install and maintain</a:t>
            </a:r>
          </a:p>
          <a:p>
            <a:pPr eaLnBrk="1" hangingPunct="1">
              <a:buFont typeface="Wingdings" charset="2"/>
              <a:buNone/>
            </a:pPr>
            <a:endParaRPr lang="en-US" dirty="0" smtClean="0"/>
          </a:p>
        </p:txBody>
      </p:sp>
      <p:sp>
        <p:nvSpPr>
          <p:cNvPr id="23556" name="Date Placeholder 3"/>
          <p:cNvSpPr>
            <a:spLocks noGrp="1"/>
          </p:cNvSpPr>
          <p:nvPr>
            <p:ph type="dt" sz="quarter" idx="10"/>
          </p:nvPr>
        </p:nvSpPr>
        <p:spPr>
          <a:noFill/>
        </p:spPr>
        <p:txBody>
          <a:bodyPr/>
          <a:lstStyle/>
          <a:p>
            <a:r>
              <a:rPr lang="en-US" smtClean="0"/>
              <a:t>8/10/10</a:t>
            </a:r>
            <a:endParaRPr lang="en-US">
              <a:latin typeface="Comic Sans MS" charset="0"/>
            </a:endParaRPr>
          </a:p>
        </p:txBody>
      </p:sp>
      <p:sp>
        <p:nvSpPr>
          <p:cNvPr id="23557" name="Footer Placeholder 4"/>
          <p:cNvSpPr>
            <a:spLocks noGrp="1"/>
          </p:cNvSpPr>
          <p:nvPr>
            <p:ph type="ftr" sz="quarter" idx="11"/>
          </p:nvPr>
        </p:nvSpPr>
        <p:spPr>
          <a:noFill/>
        </p:spPr>
        <p:txBody>
          <a:bodyPr/>
          <a:lstStyle/>
          <a:p>
            <a:r>
              <a:rPr lang="en-US" smtClean="0"/>
              <a:t>Tier 3 Architecture</a:t>
            </a:r>
            <a:endParaRPr lang="en-US"/>
          </a:p>
        </p:txBody>
      </p:sp>
      <p:sp>
        <p:nvSpPr>
          <p:cNvPr id="23558" name="Slide Number Placeholder 5"/>
          <p:cNvSpPr>
            <a:spLocks noGrp="1"/>
          </p:cNvSpPr>
          <p:nvPr>
            <p:ph type="sldNum" sz="quarter" idx="12"/>
          </p:nvPr>
        </p:nvSpPr>
        <p:spPr>
          <a:noFill/>
        </p:spPr>
        <p:txBody>
          <a:bodyPr/>
          <a:lstStyle/>
          <a:p>
            <a:fld id="{0020D235-1871-F246-9BA1-A62429F0A0E2}" type="slidenum">
              <a:rPr lang="en-US"/>
              <a:pPr/>
              <a:t>6</a:t>
            </a:fld>
            <a:r>
              <a:rPr lang="en-US" sz="1200">
                <a:latin typeface="Comic Sans MS" charset="0"/>
              </a:rPr>
              <a:t> </a:t>
            </a: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of Tier 3 definition - ATLAS</a:t>
            </a:r>
            <a:endParaRPr lang="en-US" sz="3600" dirty="0"/>
          </a:p>
        </p:txBody>
      </p:sp>
      <p:sp>
        <p:nvSpPr>
          <p:cNvPr id="3" name="Content Placeholder 2"/>
          <p:cNvSpPr>
            <a:spLocks noGrp="1"/>
          </p:cNvSpPr>
          <p:nvPr>
            <p:ph idx="1"/>
          </p:nvPr>
        </p:nvSpPr>
        <p:spPr/>
        <p:txBody>
          <a:bodyPr/>
          <a:lstStyle/>
          <a:p>
            <a:r>
              <a:rPr lang="en-US" sz="2400" dirty="0" smtClean="0"/>
              <a:t>Classify Tier 3s depending on the level of interaction with the Grid and the VO </a:t>
            </a:r>
          </a:p>
          <a:p>
            <a:r>
              <a:rPr lang="en-US" sz="2400" dirty="0" smtClean="0"/>
              <a:t>Example of activities for a T3g: </a:t>
            </a:r>
          </a:p>
          <a:p>
            <a:pPr lvl="1"/>
            <a:r>
              <a:rPr lang="en-US" sz="2000" dirty="0" smtClean="0"/>
              <a:t>Run Athena jobs interactively on small data samples.</a:t>
            </a:r>
          </a:p>
          <a:p>
            <a:pPr lvl="1"/>
            <a:r>
              <a:rPr lang="en-US" sz="2000" dirty="0" smtClean="0"/>
              <a:t>Submit jobs to Grid using </a:t>
            </a:r>
            <a:r>
              <a:rPr lang="en-US" sz="2000" dirty="0" err="1" smtClean="0"/>
              <a:t>pathena</a:t>
            </a:r>
            <a:r>
              <a:rPr lang="en-US" sz="2000" dirty="0" smtClean="0"/>
              <a:t> (or </a:t>
            </a:r>
            <a:r>
              <a:rPr lang="en-US" sz="2000" dirty="0" err="1" smtClean="0"/>
              <a:t>prun</a:t>
            </a:r>
            <a:r>
              <a:rPr lang="en-US" sz="2000" dirty="0" smtClean="0"/>
              <a:t>) and retrieve the output</a:t>
            </a:r>
          </a:p>
          <a:p>
            <a:pPr lvl="1"/>
            <a:r>
              <a:rPr lang="en-US" sz="2000" dirty="0" smtClean="0"/>
              <a:t>Get substantial amount (several TB) ATLAS data to a local storage and keep them.</a:t>
            </a:r>
          </a:p>
          <a:p>
            <a:pPr lvl="1"/>
            <a:r>
              <a:rPr lang="en-US" sz="2000" dirty="0" smtClean="0"/>
              <a:t>Analyze, using </a:t>
            </a:r>
            <a:r>
              <a:rPr lang="en-US" sz="2000" dirty="0" err="1" smtClean="0"/>
              <a:t>athena</a:t>
            </a:r>
            <a:r>
              <a:rPr lang="en-US" sz="2000" dirty="0" smtClean="0"/>
              <a:t> or root, a large (TB) data sets in a short time (~1day) in an local batch system</a:t>
            </a:r>
          </a:p>
          <a:p>
            <a:pPr lvl="1"/>
            <a:r>
              <a:rPr lang="en-US" sz="2000" dirty="0" smtClean="0"/>
              <a:t>Generate and reconstruct Monte Carlo samples locally.</a:t>
            </a:r>
          </a:p>
          <a:p>
            <a:pPr lvl="1"/>
            <a:r>
              <a:rPr lang="en-US" sz="2000" dirty="0" smtClean="0"/>
              <a:t>Run root jobs interactively for final steps of the analysis.</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7</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Tier 3 definition -CMS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University cluster, not Tier 1-2, unique site design depending on local needs, resources and capabilities</a:t>
            </a:r>
          </a:p>
          <a:p>
            <a:r>
              <a:rPr lang="en-US" sz="2800" dirty="0" smtClean="0"/>
              <a:t>CMS prefers Tier 3s with full grid access: you can run CRAB jobs on it in exactly the same way as on a Tier 2 or 1</a:t>
            </a:r>
          </a:p>
          <a:p>
            <a:pPr lvl="1"/>
            <a:r>
              <a:rPr lang="en-US" sz="2400" dirty="0" smtClean="0"/>
              <a:t>Easier to verify a proper setup, e.g. by running identical jobs on the same datasets at Tier 3 </a:t>
            </a:r>
            <a:r>
              <a:rPr lang="en-US" sz="2400" dirty="0" err="1" smtClean="0"/>
              <a:t>vs</a:t>
            </a:r>
            <a:r>
              <a:rPr lang="en-US" sz="2400" dirty="0" smtClean="0"/>
              <a:t> Tier 2</a:t>
            </a:r>
          </a:p>
          <a:p>
            <a:pPr lvl="1"/>
            <a:r>
              <a:rPr lang="en-US" sz="2400" dirty="0" smtClean="0"/>
              <a:t>Will provide confidence to physics analysis groups when approving official results</a:t>
            </a:r>
          </a:p>
          <a:p>
            <a:r>
              <a:rPr lang="en-US" sz="2800" dirty="0" smtClean="0"/>
              <a:t>The USCMS Tier 3 </a:t>
            </a:r>
            <a:r>
              <a:rPr lang="en-US" sz="2800" dirty="0" err="1" smtClean="0"/>
              <a:t>hypernews</a:t>
            </a:r>
            <a:r>
              <a:rPr lang="en-US" sz="2800" dirty="0" smtClean="0"/>
              <a:t> is an excellent resource for asking questions about what to do in your special situation.</a:t>
            </a:r>
            <a:endParaRPr lang="en-US" sz="2800" dirty="0"/>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8</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a Tier 3 manager</a:t>
            </a:r>
            <a:endParaRPr lang="en-US" dirty="0"/>
          </a:p>
        </p:txBody>
      </p:sp>
      <p:sp>
        <p:nvSpPr>
          <p:cNvPr id="3" name="Content Placeholder 2"/>
          <p:cNvSpPr>
            <a:spLocks noGrp="1"/>
          </p:cNvSpPr>
          <p:nvPr>
            <p:ph idx="1"/>
          </p:nvPr>
        </p:nvSpPr>
        <p:spPr/>
        <p:txBody>
          <a:bodyPr/>
          <a:lstStyle/>
          <a:p>
            <a:r>
              <a:rPr lang="en-US" sz="2000" dirty="0" smtClean="0"/>
              <a:t>A T3 requires an initial setup effort and a smaller continuous maintenance effort</a:t>
            </a:r>
          </a:p>
          <a:p>
            <a:r>
              <a:rPr lang="en-US" sz="2000" dirty="0" smtClean="0"/>
              <a:t>If you can get experienced help at your institute, you should do so.</a:t>
            </a:r>
          </a:p>
          <a:p>
            <a:r>
              <a:rPr lang="en-US" sz="2000" dirty="0" smtClean="0"/>
              <a:t>A person with a clear responsibilities for the T3 cluster is needed. It cannot be a group responsibility.</a:t>
            </a:r>
          </a:p>
          <a:p>
            <a:r>
              <a:rPr lang="en-US" sz="2000" dirty="0" smtClean="0"/>
              <a:t>Assign one person from your group and a backup, to the T3 setup effort. If at all possible, the same persons should be responsible for T3 administration when T3 is operational.</a:t>
            </a:r>
          </a:p>
          <a:p>
            <a:r>
              <a:rPr lang="en-US" sz="2000" dirty="0" smtClean="0"/>
              <a:t>Having a backup person will be important.  Although the maintenance tasks is envisioned to be light, some of these will have to be done daily or weekly, or it may not be able to wait until the admin returns. Think about rotation of responsibilities after a while.</a:t>
            </a:r>
          </a:p>
        </p:txBody>
      </p:sp>
      <p:sp>
        <p:nvSpPr>
          <p:cNvPr id="4" name="Date Placeholder 3"/>
          <p:cNvSpPr>
            <a:spLocks noGrp="1"/>
          </p:cNvSpPr>
          <p:nvPr>
            <p:ph type="dt" sz="half" idx="10"/>
          </p:nvPr>
        </p:nvSpPr>
        <p:spPr/>
        <p:txBody>
          <a:bodyPr/>
          <a:lstStyle/>
          <a:p>
            <a:pPr>
              <a:defRPr/>
            </a:pPr>
            <a:r>
              <a:rPr lang="en-US" smtClean="0"/>
              <a:t>8/10/10</a:t>
            </a:r>
            <a:endParaRPr lang="en-US">
              <a:latin typeface="Comic Sans MS" charset="0"/>
            </a:endParaRPr>
          </a:p>
        </p:txBody>
      </p:sp>
      <p:sp>
        <p:nvSpPr>
          <p:cNvPr id="5" name="Footer Placeholder 4"/>
          <p:cNvSpPr>
            <a:spLocks noGrp="1"/>
          </p:cNvSpPr>
          <p:nvPr>
            <p:ph type="ftr" sz="quarter" idx="11"/>
          </p:nvPr>
        </p:nvSpPr>
        <p:spPr/>
        <p:txBody>
          <a:bodyPr/>
          <a:lstStyle/>
          <a:p>
            <a:pPr>
              <a:defRPr/>
            </a:pPr>
            <a:r>
              <a:rPr lang="en-US" smtClean="0"/>
              <a:t>Tier 3 Architecture</a:t>
            </a:r>
            <a:endParaRPr lang="en-US"/>
          </a:p>
        </p:txBody>
      </p:sp>
      <p:sp>
        <p:nvSpPr>
          <p:cNvPr id="6" name="Slide Number Placeholder 5"/>
          <p:cNvSpPr>
            <a:spLocks noGrp="1"/>
          </p:cNvSpPr>
          <p:nvPr>
            <p:ph type="sldNum" sz="quarter" idx="12"/>
          </p:nvPr>
        </p:nvSpPr>
        <p:spPr/>
        <p:txBody>
          <a:bodyPr/>
          <a:lstStyle/>
          <a:p>
            <a:pPr>
              <a:defRPr/>
            </a:pPr>
            <a:fld id="{EE9604A6-A8F9-D94A-AF3F-52916D4F67A7}" type="slidenum">
              <a:rPr lang="en-US" smtClean="0"/>
              <a:pPr>
                <a:defRPr/>
              </a:pPr>
              <a:t>9</a:t>
            </a:fld>
            <a:r>
              <a:rPr lang="en-US" sz="1200" smtClean="0">
                <a:latin typeface="Comic Sans MS" charset="0"/>
              </a:rPr>
              <a:t> </a:t>
            </a:r>
            <a:endParaRPr lang="en-US" sz="1200">
              <a:latin typeface="Comic Sans MS" charset="0"/>
            </a:endParaRPr>
          </a:p>
        </p:txBody>
      </p:sp>
    </p:spTree>
  </p:cSld>
  <p:clrMapOvr>
    <a:masterClrMapping/>
  </p:clrMapOvr>
  <p:transition spd="med">
    <p:random/>
  </p:transition>
</p:sld>
</file>

<file path=ppt/theme/theme1.xml><?xml version="1.0" encoding="utf-8"?>
<a:theme xmlns:a="http://schemas.openxmlformats.org/drawingml/2006/main" name="mm001">
  <a:themeElements>
    <a:clrScheme name="mm001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mm001">
      <a:majorFont>
        <a:latin typeface="Arial"/>
        <a:ea typeface="Arial"/>
        <a:cs typeface="Arial"/>
      </a:majorFont>
      <a:minorFont>
        <a:latin typeface="Arial"/>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800000"/>
          </a:buClr>
          <a:buSzPct val="65000"/>
          <a:buFont typeface="Wingdings" pitchFamily="-65" charset="2"/>
          <a:buNone/>
          <a:tabLst/>
          <a:defRPr kumimoji="0" sz="2000" b="0" i="0" u="none" strike="noStrike" kern="0" cap="none" spc="0" normalizeH="0" baseline="0" noProof="0" dirty="0" smtClean="0">
            <a:ln>
              <a:noFill/>
            </a:ln>
            <a:solidFill>
              <a:srgbClr val="000066"/>
            </a:solidFill>
            <a:effectLst/>
            <a:uLnTx/>
            <a:uFillTx/>
            <a:latin typeface="+mn-lt"/>
            <a:ea typeface="+mn-ea"/>
            <a:cs typeface="+mn-cs"/>
          </a:defRPr>
        </a:defPPr>
      </a:lstStyle>
    </a:txDef>
  </a:objectDefaults>
  <a:extraClrSchemeLst>
    <a:extraClrScheme>
      <a:clrScheme name="mm001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mm001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mm001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mm001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mm001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mm001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mm001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mm001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mm001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Templates:mm001.pot</Template>
  <TotalTime>10631</TotalTime>
  <Words>3925</Words>
  <Application>Microsoft Macintosh PowerPoint</Application>
  <PresentationFormat>On-screen Show (4:3)</PresentationFormat>
  <Paragraphs>507</Paragraphs>
  <Slides>46</Slides>
  <Notes>7</Notes>
  <HiddenSlides>0</HiddenSlides>
  <MMClips>0</MMClips>
  <ScaleCrop>false</ScaleCrop>
  <HeadingPairs>
    <vt:vector size="4" baseType="variant">
      <vt:variant>
        <vt:lpstr>Design Template</vt:lpstr>
      </vt:variant>
      <vt:variant>
        <vt:i4>1</vt:i4>
      </vt:variant>
      <vt:variant>
        <vt:lpstr>Slide Titles</vt:lpstr>
      </vt:variant>
      <vt:variant>
        <vt:i4>46</vt:i4>
      </vt:variant>
    </vt:vector>
  </HeadingPairs>
  <TitlesOfParts>
    <vt:vector size="47" baseType="lpstr">
      <vt:lpstr>mm001</vt:lpstr>
      <vt:lpstr>Tier 3 Plan and Architecture</vt:lpstr>
      <vt:lpstr>Tier 3 or Small Sites</vt:lpstr>
      <vt:lpstr>Tier 3</vt:lpstr>
      <vt:lpstr>Summary</vt:lpstr>
      <vt:lpstr>Many communities</vt:lpstr>
      <vt:lpstr>Plan</vt:lpstr>
      <vt:lpstr>Example of Tier 3 definition - ATLAS</vt:lpstr>
      <vt:lpstr>Example of Tier 3 definition -CMS</vt:lpstr>
      <vt:lpstr>Select a Tier 3 manager</vt:lpstr>
      <vt:lpstr>People you need to know</vt:lpstr>
      <vt:lpstr>People you need to know (cont)</vt:lpstr>
      <vt:lpstr>OSG role in initial contacts</vt:lpstr>
      <vt:lpstr>Some notes about infrastructure</vt:lpstr>
      <vt:lpstr>Physical space</vt:lpstr>
      <vt:lpstr>Electrical power</vt:lpstr>
      <vt:lpstr>Cooling</vt:lpstr>
      <vt:lpstr>Networking</vt:lpstr>
      <vt:lpstr>Networking (cont)</vt:lpstr>
      <vt:lpstr>Security</vt:lpstr>
      <vt:lpstr>System administration</vt:lpstr>
      <vt:lpstr>Hardware has compromises</vt:lpstr>
      <vt:lpstr>Classes of machines </vt:lpstr>
      <vt:lpstr>E.g. US-ATLAS T3g machines </vt:lpstr>
      <vt:lpstr>E.g. CMS $100k Tier 3</vt:lpstr>
      <vt:lpstr>OSG documentation</vt:lpstr>
      <vt:lpstr>Some notes about the OS</vt:lpstr>
      <vt:lpstr>Cluster components</vt:lpstr>
      <vt:lpstr>Cluster components (cont)</vt:lpstr>
      <vt:lpstr>Site services</vt:lpstr>
      <vt:lpstr>Authentication Service</vt:lpstr>
      <vt:lpstr>Compute Element</vt:lpstr>
      <vt:lpstr>Worker Node Client</vt:lpstr>
      <vt:lpstr>Storage Element</vt:lpstr>
      <vt:lpstr>VO Management Service</vt:lpstr>
      <vt:lpstr>Server names</vt:lpstr>
      <vt:lpstr>Network topologies</vt:lpstr>
      <vt:lpstr>Connection to the public internet</vt:lpstr>
      <vt:lpstr>Virtual machines</vt:lpstr>
      <vt:lpstr>Compute and Storage Element</vt:lpstr>
      <vt:lpstr>An OSG site</vt:lpstr>
      <vt:lpstr>An OSG site (CE, GUMS, dCache)</vt:lpstr>
      <vt:lpstr>A more compact OSG site</vt:lpstr>
      <vt:lpstr>And for testing</vt:lpstr>
      <vt:lpstr>Slide 44</vt:lpstr>
      <vt:lpstr>Useful links</vt:lpstr>
      <vt:lpstr>Credits</vt:lpstr>
    </vt:vector>
  </TitlesOfParts>
  <Company>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and publishing Data at Tier2/3</dc:title>
  <dc:creator>MM</dc:creator>
  <cp:lastModifiedBy>marco mambelli</cp:lastModifiedBy>
  <cp:revision>40</cp:revision>
  <cp:lastPrinted>2009-07-23T15:41:31Z</cp:lastPrinted>
  <dcterms:created xsi:type="dcterms:W3CDTF">2010-08-10T11:54:55Z</dcterms:created>
  <dcterms:modified xsi:type="dcterms:W3CDTF">2010-08-10T12:21:05Z</dcterms:modified>
</cp:coreProperties>
</file>