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15"/>
  </p:notesMasterIdLst>
  <p:handoutMasterIdLst>
    <p:handoutMasterId r:id="rId16"/>
  </p:handoutMasterIdLst>
  <p:sldIdLst>
    <p:sldId id="281" r:id="rId2"/>
    <p:sldId id="291" r:id="rId3"/>
    <p:sldId id="290" r:id="rId4"/>
    <p:sldId id="292" r:id="rId5"/>
    <p:sldId id="293" r:id="rId6"/>
    <p:sldId id="294" r:id="rId7"/>
    <p:sldId id="283" r:id="rId8"/>
    <p:sldId id="284" r:id="rId9"/>
    <p:sldId id="286" r:id="rId10"/>
    <p:sldId id="287" r:id="rId11"/>
    <p:sldId id="288" r:id="rId12"/>
    <p:sldId id="295" r:id="rId13"/>
    <p:sldId id="289" r:id="rId1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ke Zisma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6600FF"/>
    <a:srgbClr val="008000"/>
    <a:srgbClr val="0066FF"/>
    <a:srgbClr val="EEECE1"/>
    <a:srgbClr val="663300"/>
    <a:srgbClr val="009999"/>
    <a:srgbClr val="00CC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152" autoAdjust="0"/>
    <p:restoredTop sz="95623" autoAdjust="0"/>
  </p:normalViewPr>
  <p:slideViewPr>
    <p:cSldViewPr>
      <p:cViewPr varScale="1">
        <p:scale>
          <a:sx n="70" d="100"/>
          <a:sy n="70" d="100"/>
        </p:scale>
        <p:origin x="-93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3152" y="-12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pPr>
              <a:defRPr/>
            </a:pPr>
            <a:fld id="{C6967DFF-783E-4173-8DA0-DBB0E53A0D5D}" type="datetimeFigureOut">
              <a:rPr lang="en-US"/>
              <a:pPr>
                <a:defRPr/>
              </a:pPr>
              <a:t>8/21/2010</a:t>
            </a:fld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pPr>
              <a:defRPr/>
            </a:pPr>
            <a:fld id="{46882486-B49A-434C-A63A-C427BB967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7771D85-84CE-4F9A-A3E3-C8015BC187CF}" type="datetimeFigureOut">
              <a:rPr lang="en-US"/>
              <a:pPr>
                <a:defRPr/>
              </a:pPr>
              <a:t>8/21/2010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EBD996A-9652-4B26-9532-9A1E4F384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0CF63B-442A-4D5A-BC21-4BBA2C3FEF27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7"/>
          <p:cNvCxnSpPr/>
          <p:nvPr userDrawn="1"/>
        </p:nvCxnSpPr>
        <p:spPr>
          <a:xfrm>
            <a:off x="304800" y="6384925"/>
            <a:ext cx="845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Documents and Settings\sgeer\My Documents\MAP\MAP-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76200"/>
            <a:ext cx="857250" cy="974725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  <p:grpSp>
        <p:nvGrpSpPr>
          <p:cNvPr id="7" name="Group 20"/>
          <p:cNvGrpSpPr>
            <a:grpSpLocks/>
          </p:cNvGrpSpPr>
          <p:nvPr userDrawn="1"/>
        </p:nvGrpSpPr>
        <p:grpSpPr bwMode="auto">
          <a:xfrm>
            <a:off x="0" y="381000"/>
            <a:ext cx="1524000" cy="457200"/>
            <a:chOff x="0" y="0"/>
            <a:chExt cx="4122" cy="1200"/>
          </a:xfrm>
        </p:grpSpPr>
        <p:sp>
          <p:nvSpPr>
            <p:cNvPr id="8" name="Rectangle 21"/>
            <p:cNvSpPr>
              <a:spLocks/>
            </p:cNvSpPr>
            <p:nvPr/>
          </p:nvSpPr>
          <p:spPr bwMode="auto">
            <a:xfrm>
              <a:off x="0" y="0"/>
              <a:ext cx="4122" cy="1200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103" y="171"/>
              <a:ext cx="3913" cy="813"/>
              <a:chOff x="-2" y="0"/>
              <a:chExt cx="3913" cy="813"/>
            </a:xfrm>
          </p:grpSpPr>
          <p:sp>
            <p:nvSpPr>
              <p:cNvPr id="10" name="Rectangle 23"/>
              <p:cNvSpPr>
                <a:spLocks/>
              </p:cNvSpPr>
              <p:nvPr/>
            </p:nvSpPr>
            <p:spPr bwMode="auto">
              <a:xfrm>
                <a:off x="-2" y="0"/>
                <a:ext cx="3912" cy="812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pic>
            <p:nvPicPr>
              <p:cNvPr id="11" name="Picture 24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3911" cy="8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6324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228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24, 2010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MAP review, Katsuya Yonehara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43000"/>
            <a:ext cx="91440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August 24, 2010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3276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MAP review, Katsuya Yonehara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1337995-24A0-46EA-A496-E8A7D50077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800" kern="1200">
          <a:solidFill>
            <a:schemeClr val="hlink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400" kern="1200">
          <a:solidFill>
            <a:srgbClr val="008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000" kern="1200">
          <a:solidFill>
            <a:srgbClr val="6600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s"/>
        <a:defRPr sz="2000" kern="1200">
          <a:solidFill>
            <a:srgbClr val="6633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ctrTitle" idx="4294967295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Calibri" pitchFamily="34" charset="0"/>
              </a:rPr>
              <a:t>  </a:t>
            </a:r>
          </a:p>
        </p:txBody>
      </p:sp>
      <p:sp>
        <p:nvSpPr>
          <p:cNvPr id="5122" name="Subtitle 2"/>
          <p:cNvSpPr>
            <a:spLocks noGrp="1"/>
          </p:cNvSpPr>
          <p:nvPr>
            <p:ph type="subTitle" idx="4294967295"/>
          </p:nvPr>
        </p:nvSpPr>
        <p:spPr>
          <a:xfrm>
            <a:off x="0" y="1295400"/>
            <a:ext cx="9144000" cy="45720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US" sz="2400" smtClean="0">
              <a:latin typeface="Calibri" pitchFamily="34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US" sz="2400" smtClean="0">
              <a:latin typeface="Calibri" pitchFamily="34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US" sz="2400" smtClean="0">
              <a:latin typeface="Calibri" pitchFamily="34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US" sz="2400" smtClean="0">
                <a:latin typeface="Calibri" pitchFamily="34" charset="0"/>
                <a:cs typeface="Arial" charset="0"/>
              </a:rPr>
              <a:t> </a:t>
            </a:r>
            <a:r>
              <a:rPr lang="en-US" smtClean="0">
                <a:latin typeface="Calibri" pitchFamily="34" charset="0"/>
                <a:cs typeface="Arial" charset="0"/>
              </a:rPr>
              <a:t>Progress of High Pressure Hydrogen Gas Filled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mtClean="0">
                <a:latin typeface="Calibri" pitchFamily="34" charset="0"/>
                <a:cs typeface="Arial" charset="0"/>
              </a:rPr>
              <a:t>RF Cavity Test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sz="2800" smtClean="0">
              <a:latin typeface="Calibri" pitchFamily="34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US" sz="2400" smtClean="0">
                <a:latin typeface="Calibri" pitchFamily="34" charset="0"/>
                <a:cs typeface="Arial" charset="0"/>
              </a:rPr>
              <a:t>Katsuya Yonehara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2000" smtClean="0">
                <a:latin typeface="Calibri" pitchFamily="34" charset="0"/>
                <a:cs typeface="Arial" charset="0"/>
              </a:rPr>
              <a:t>Accelerator Physics Center, Fermilab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sz="2000" smtClean="0">
              <a:latin typeface="Calibri" pitchFamily="34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US" sz="2000" smtClean="0">
              <a:latin typeface="Calibri" pitchFamily="34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US" sz="2000" smtClean="0">
              <a:latin typeface="Calibri" pitchFamily="34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US" sz="1800" smtClean="0">
                <a:latin typeface="Calibri" pitchFamily="34" charset="0"/>
                <a:cs typeface="Arial" charset="0"/>
              </a:rPr>
              <a:t>Muon  Accelerator Program Review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1800" smtClean="0">
                <a:latin typeface="Calibri" pitchFamily="34" charset="0"/>
                <a:cs typeface="Arial" charset="0"/>
              </a:rPr>
              <a:t>Fermilab, August 24-26, 2010</a:t>
            </a:r>
          </a:p>
        </p:txBody>
      </p:sp>
      <p:pic>
        <p:nvPicPr>
          <p:cNvPr id="512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4610100"/>
            <a:ext cx="17526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August 24-26, 2010</a:t>
            </a: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6D190BF-B6B1-4B76-BA91-D6B5BCF44CE6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sz="1200" dirty="0">
              <a:latin typeface="+mn-lt"/>
            </a:endParaRPr>
          </a:p>
        </p:txBody>
      </p:sp>
      <p:sp>
        <p:nvSpPr>
          <p:cNvPr id="5126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MAP Review – HPRF R&amp;D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14800"/>
            <a:ext cx="18827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r>
              <a:rPr lang="en-US" sz="2800" smtClean="0"/>
              <a:t>Study hydrogen plasma dynamics:</a:t>
            </a:r>
            <a:br>
              <a:rPr lang="en-US" sz="2800" smtClean="0"/>
            </a:br>
            <a:r>
              <a:rPr lang="en-US" sz="2800" smtClean="0"/>
              <a:t>Analyze RF pickup signal</a:t>
            </a:r>
          </a:p>
        </p:txBody>
      </p:sp>
      <p:pic>
        <p:nvPicPr>
          <p:cNvPr id="30723" name="Picture 3" descr="Breakdown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71600"/>
            <a:ext cx="3429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NumberOfElectrons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371600"/>
            <a:ext cx="4572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304800" y="3873500"/>
            <a:ext cx="39624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RF pickup signal in breakdown process</a:t>
            </a:r>
            <a:endParaRPr lang="en-US" sz="1400"/>
          </a:p>
        </p:txBody>
      </p:sp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4795838" y="4267200"/>
            <a:ext cx="4271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Electron density from RF pickup signal analysis</a:t>
            </a:r>
          </a:p>
        </p:txBody>
      </p:sp>
      <p:sp>
        <p:nvSpPr>
          <p:cNvPr id="30727" name="TextBox 7"/>
          <p:cNvSpPr txBox="1">
            <a:spLocks noChangeArrowheads="1"/>
          </p:cNvSpPr>
          <p:nvPr/>
        </p:nvSpPr>
        <p:spPr bwMode="auto">
          <a:xfrm>
            <a:off x="4572000" y="5638800"/>
            <a:ext cx="441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A. Tollestrup et al., FERMILAB-TM-2430-APC, </a:t>
            </a:r>
            <a:endParaRPr lang="en-US" sz="1200" b="1"/>
          </a:p>
          <a:p>
            <a:r>
              <a:rPr lang="en-US" sz="1200"/>
              <a:t>K. Yonehara et al., Proceedings of IPAC’10, WEPE069</a:t>
            </a:r>
          </a:p>
        </p:txBody>
      </p:sp>
      <p:sp>
        <p:nvSpPr>
          <p:cNvPr id="30728" name="TextBox 9"/>
          <p:cNvSpPr txBox="1">
            <a:spLocks noChangeArrowheads="1"/>
          </p:cNvSpPr>
          <p:nvPr/>
        </p:nvSpPr>
        <p:spPr bwMode="auto">
          <a:xfrm>
            <a:off x="1752600" y="4433888"/>
            <a:ext cx="2819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Equivalent resonance circuit</a:t>
            </a:r>
          </a:p>
          <a:p>
            <a:pPr>
              <a:buFont typeface="Arial" charset="0"/>
              <a:buChar char="•"/>
            </a:pPr>
            <a:r>
              <a:rPr lang="en-US" sz="1400"/>
              <a:t> Resonance circuit of normal RF </a:t>
            </a:r>
          </a:p>
          <a:p>
            <a:r>
              <a:rPr lang="en-US" sz="1400"/>
              <a:t>  cavity consists of L and C </a:t>
            </a:r>
          </a:p>
          <a:p>
            <a:pPr>
              <a:buFont typeface="Arial" charset="0"/>
              <a:buChar char="•"/>
            </a:pPr>
            <a:r>
              <a:rPr lang="en-US" sz="1400"/>
              <a:t> Breakdown makes streamer</a:t>
            </a:r>
          </a:p>
          <a:p>
            <a:pPr>
              <a:buFont typeface="Arial" charset="0"/>
              <a:buChar char="•"/>
            </a:pPr>
            <a:r>
              <a:rPr lang="en-US" sz="1400"/>
              <a:t> It produces additional L and R</a:t>
            </a:r>
          </a:p>
          <a:p>
            <a:pPr>
              <a:buFont typeface="Arial" charset="0"/>
              <a:buChar char="•"/>
            </a:pPr>
            <a:r>
              <a:rPr lang="en-US" sz="1400"/>
              <a:t> Resonance frequency is shifted </a:t>
            </a:r>
          </a:p>
          <a:p>
            <a:r>
              <a:rPr lang="en-US" sz="1400"/>
              <a:t>  by them</a:t>
            </a:r>
          </a:p>
        </p:txBody>
      </p:sp>
      <p:sp>
        <p:nvSpPr>
          <p:cNvPr id="30729" name="TextBox 10"/>
          <p:cNvSpPr txBox="1">
            <a:spLocks noChangeArrowheads="1"/>
          </p:cNvSpPr>
          <p:nvPr/>
        </p:nvSpPr>
        <p:spPr bwMode="auto">
          <a:xfrm>
            <a:off x="4953000" y="4586288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400"/>
              <a:t> Current can be estimated from L, R and </a:t>
            </a:r>
          </a:p>
          <a:p>
            <a:r>
              <a:rPr lang="en-US" sz="1400"/>
              <a:t>  drift velocity of electrons in hydrogen plasma</a:t>
            </a:r>
          </a:p>
        </p:txBody>
      </p:sp>
      <p:sp>
        <p:nvSpPr>
          <p:cNvPr id="13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F725EB5-D43D-413E-9B90-1A4A0B368446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1200" dirty="0">
              <a:latin typeface="+mn-lt"/>
            </a:endParaRPr>
          </a:p>
        </p:txBody>
      </p:sp>
      <p:sp>
        <p:nvSpPr>
          <p:cNvPr id="30731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August 24-26, 2010</a:t>
            </a:r>
          </a:p>
        </p:txBody>
      </p:sp>
      <p:sp>
        <p:nvSpPr>
          <p:cNvPr id="30732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MAP Review – HPRF R&amp;D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r>
              <a:rPr lang="en-US" sz="2800" smtClean="0"/>
              <a:t>Study hydrogen plasma dynamics:</a:t>
            </a:r>
            <a:br>
              <a:rPr lang="en-US" sz="2800" smtClean="0"/>
            </a:br>
            <a:r>
              <a:rPr lang="en-US" sz="2800" smtClean="0"/>
              <a:t>Spectroscopy of breakdown light</a:t>
            </a:r>
          </a:p>
        </p:txBody>
      </p:sp>
      <p:pic>
        <p:nvPicPr>
          <p:cNvPr id="31746" name="Picture 22" descr="bb05110020-06.pd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143000"/>
            <a:ext cx="4800600" cy="2743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1747" name="Picture 23" descr="bb05110020-05.pd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962400"/>
            <a:ext cx="4343400" cy="281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4876800" y="1241425"/>
            <a:ext cx="40386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Spectroscopy in the high pressure RF cavity</a:t>
            </a:r>
            <a:endParaRPr lang="en-US" sz="1400"/>
          </a:p>
        </p:txBody>
      </p:sp>
      <p:sp>
        <p:nvSpPr>
          <p:cNvPr id="31749" name="TextBox 6"/>
          <p:cNvSpPr txBox="1">
            <a:spLocks noChangeArrowheads="1"/>
          </p:cNvSpPr>
          <p:nvPr/>
        </p:nvSpPr>
        <p:spPr bwMode="auto">
          <a:xfrm>
            <a:off x="4876800" y="4005263"/>
            <a:ext cx="27432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Spectroscopy at Balmer line</a:t>
            </a:r>
          </a:p>
        </p:txBody>
      </p:sp>
      <p:sp>
        <p:nvSpPr>
          <p:cNvPr id="31750" name="TextBox 7"/>
          <p:cNvSpPr txBox="1">
            <a:spLocks noChangeArrowheads="1"/>
          </p:cNvSpPr>
          <p:nvPr/>
        </p:nvSpPr>
        <p:spPr bwMode="auto">
          <a:xfrm>
            <a:off x="4953000" y="6019800"/>
            <a:ext cx="39512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K. Yonehara et al., Proceedings of IPAC’10, WEPE069</a:t>
            </a:r>
          </a:p>
        </p:txBody>
      </p:sp>
      <p:sp>
        <p:nvSpPr>
          <p:cNvPr id="31751" name="TextBox 8"/>
          <p:cNvSpPr txBox="1">
            <a:spLocks noChangeArrowheads="1"/>
          </p:cNvSpPr>
          <p:nvPr/>
        </p:nvSpPr>
        <p:spPr bwMode="auto">
          <a:xfrm>
            <a:off x="4876800" y="1524000"/>
            <a:ext cx="42672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Thermal radiation:</a:t>
            </a:r>
            <a:endParaRPr lang="en-US" sz="1400"/>
          </a:p>
          <a:p>
            <a:pPr>
              <a:buFont typeface="Arial" charset="0"/>
              <a:buChar char="•"/>
            </a:pPr>
            <a:r>
              <a:rPr lang="en-US" sz="1400"/>
              <a:t> Broken line is a least square fitting of thermal </a:t>
            </a:r>
          </a:p>
          <a:p>
            <a:r>
              <a:rPr lang="en-US" sz="1400"/>
              <a:t>  radiation formula by taking into account red points </a:t>
            </a:r>
          </a:p>
          <a:p>
            <a:r>
              <a:rPr lang="en-US" sz="1400"/>
              <a:t>  which is on neither any hydrogen nor copper </a:t>
            </a:r>
          </a:p>
          <a:p>
            <a:r>
              <a:rPr lang="en-US" sz="1400"/>
              <a:t>  resonance lines </a:t>
            </a:r>
          </a:p>
          <a:p>
            <a:pPr>
              <a:buFont typeface="Arial" charset="0"/>
              <a:buChar char="•"/>
            </a:pPr>
            <a:r>
              <a:rPr lang="en-US" sz="1400"/>
              <a:t> “0 ns” is a peak light intensity</a:t>
            </a:r>
          </a:p>
          <a:p>
            <a:pPr>
              <a:buFont typeface="Arial" charset="0"/>
              <a:buChar char="•"/>
            </a:pPr>
            <a:r>
              <a:rPr lang="en-US" sz="1400"/>
              <a:t> Plasma temperature is raised up to 18,000 K in 5 </a:t>
            </a:r>
          </a:p>
          <a:p>
            <a:r>
              <a:rPr lang="en-US" sz="1400"/>
              <a:t>  ns and down to 10,000 K in 50 ns</a:t>
            </a:r>
            <a:endParaRPr lang="en-US"/>
          </a:p>
        </p:txBody>
      </p:sp>
      <p:sp>
        <p:nvSpPr>
          <p:cNvPr id="31752" name="TextBox 9"/>
          <p:cNvSpPr txBox="1">
            <a:spLocks noChangeArrowheads="1"/>
          </p:cNvSpPr>
          <p:nvPr/>
        </p:nvSpPr>
        <p:spPr bwMode="auto">
          <a:xfrm>
            <a:off x="4876800" y="4343400"/>
            <a:ext cx="42672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Spontaneous emission:</a:t>
            </a:r>
            <a:endParaRPr lang="en-US" sz="1400"/>
          </a:p>
          <a:p>
            <a:pPr>
              <a:buFont typeface="Arial" charset="0"/>
              <a:buChar char="•"/>
            </a:pPr>
            <a:r>
              <a:rPr lang="en-US" sz="1400"/>
              <a:t> Solid line is a least square fitting of Lorentz </a:t>
            </a:r>
          </a:p>
          <a:p>
            <a:r>
              <a:rPr lang="en-US" sz="1400"/>
              <a:t>  function by taking into account all points</a:t>
            </a:r>
          </a:p>
          <a:p>
            <a:pPr>
              <a:buFont typeface="Arial" charset="0"/>
              <a:buChar char="•"/>
            </a:pPr>
            <a:r>
              <a:rPr lang="en-US" sz="1400"/>
              <a:t> Timing delay due to lifetime of de-excitation</a:t>
            </a:r>
          </a:p>
          <a:p>
            <a:pPr>
              <a:buFont typeface="Arial" charset="0"/>
              <a:buChar char="•"/>
            </a:pPr>
            <a:r>
              <a:rPr lang="en-US" sz="1400"/>
              <a:t> Broadened Balmer line is observed</a:t>
            </a:r>
          </a:p>
          <a:p>
            <a:pPr>
              <a:buFont typeface="Arial" charset="0"/>
              <a:buChar char="•"/>
            </a:pPr>
            <a:r>
              <a:rPr lang="en-US" sz="1400"/>
              <a:t> Stark effect well-explains resonance broadening</a:t>
            </a:r>
          </a:p>
          <a:p>
            <a:pPr>
              <a:buFont typeface="Arial" charset="0"/>
              <a:buChar char="•"/>
            </a:pPr>
            <a:r>
              <a:rPr lang="en-US" sz="1400"/>
              <a:t> Plasma density 10</a:t>
            </a:r>
            <a:r>
              <a:rPr lang="en-US" sz="1400" baseline="30000"/>
              <a:t>18</a:t>
            </a:r>
            <a:r>
              <a:rPr lang="en-US" sz="1400"/>
              <a:t>~10</a:t>
            </a:r>
            <a:r>
              <a:rPr lang="en-US" sz="1400" baseline="30000"/>
              <a:t>19</a:t>
            </a:r>
            <a:r>
              <a:rPr lang="en-US" sz="1400"/>
              <a:t> electrons/cm</a:t>
            </a:r>
            <a:r>
              <a:rPr lang="en-US" sz="1400" baseline="30000"/>
              <a:t>3</a:t>
            </a:r>
            <a:endParaRPr lang="en-US" baseline="30000"/>
          </a:p>
        </p:txBody>
      </p:sp>
      <p:sp>
        <p:nvSpPr>
          <p:cNvPr id="12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57F97E0-5C3E-48F1-83A4-7C71E481BC4D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200" dirty="0">
              <a:latin typeface="+mn-lt"/>
            </a:endParaRPr>
          </a:p>
        </p:txBody>
      </p:sp>
      <p:sp>
        <p:nvSpPr>
          <p:cNvPr id="31754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August 24-26, 2010</a:t>
            </a:r>
          </a:p>
        </p:txBody>
      </p:sp>
      <p:sp>
        <p:nvSpPr>
          <p:cNvPr id="31755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MAP Review – HPRF R&amp;D</a:t>
            </a:r>
          </a:p>
        </p:txBody>
      </p:sp>
      <p:pic>
        <p:nvPicPr>
          <p:cNvPr id="31756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15225" y="3352800"/>
            <a:ext cx="15525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4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4588" y="1295400"/>
            <a:ext cx="223361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8" name="TextBox 21"/>
          <p:cNvSpPr txBox="1">
            <a:spLocks noChangeArrowheads="1"/>
          </p:cNvSpPr>
          <p:nvPr/>
        </p:nvSpPr>
        <p:spPr bwMode="auto">
          <a:xfrm>
            <a:off x="3429000" y="2133600"/>
            <a:ext cx="1231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Using fast data </a:t>
            </a:r>
          </a:p>
          <a:p>
            <a:r>
              <a:rPr lang="en-US" sz="1000"/>
              <a:t>acquisition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r>
              <a:rPr lang="en-US" sz="2800" smtClean="0"/>
              <a:t>Critical issues for down selection</a:t>
            </a:r>
          </a:p>
        </p:txBody>
      </p:sp>
      <p:sp>
        <p:nvSpPr>
          <p:cNvPr id="38920" name="TextBox 3"/>
          <p:cNvSpPr txBox="1">
            <a:spLocks noChangeArrowheads="1"/>
          </p:cNvSpPr>
          <p:nvPr/>
        </p:nvSpPr>
        <p:spPr bwMode="auto">
          <a:xfrm>
            <a:off x="381000" y="1266825"/>
            <a:ext cx="8305800" cy="4059238"/>
          </a:xfrm>
          <a:prstGeom prst="rect">
            <a:avLst/>
          </a:prstGeom>
          <a:noFill/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RF field must be recovered in few nano seconds</a:t>
            </a:r>
          </a:p>
          <a:p>
            <a:pPr>
              <a:buFont typeface="Arial" charset="0"/>
              <a:buAutoNum type="arabicPeriod"/>
            </a:pPr>
            <a:r>
              <a:rPr lang="en-US" sz="1600"/>
              <a:t>DC to 800 MHz, Hydrogen breaks down at E/P = 14. It indicates we can use DC data as a framework to explain results.</a:t>
            </a:r>
          </a:p>
          <a:p>
            <a:pPr marL="800100" lvl="1" indent="-342900"/>
            <a:r>
              <a:rPr lang="en-US" sz="1600">
                <a:solidFill>
                  <a:srgbClr val="0000FF"/>
                </a:solidFill>
              </a:rPr>
              <a:t>Need higher frequency measurements to test frequency dependence</a:t>
            </a:r>
          </a:p>
          <a:p>
            <a:pPr>
              <a:buFont typeface="Arial" charset="0"/>
              <a:buAutoNum type="arabicPeriod"/>
            </a:pPr>
            <a:r>
              <a:rPr lang="en-US" sz="1600"/>
              <a:t>Electrons move with a velocity,            . Current           . </a:t>
            </a:r>
          </a:p>
          <a:p>
            <a:r>
              <a:rPr lang="en-US" sz="1600"/>
              <a:t>      Power dissipation due to electrons in phase with RF and dissipate energy through inelastic collisions = </a:t>
            </a:r>
          </a:p>
          <a:p>
            <a:r>
              <a:rPr lang="en-US" sz="1600">
                <a:solidFill>
                  <a:srgbClr val="FF6600"/>
                </a:solidFill>
              </a:rPr>
              <a:t>        Measurements with beam verify mobility numbers and verify our loss calculation</a:t>
            </a:r>
          </a:p>
          <a:p>
            <a:pPr>
              <a:buFontTx/>
              <a:buAutoNum type="arabicPeriod" startAt="3"/>
            </a:pPr>
            <a:r>
              <a:rPr lang="en-US" sz="1600"/>
              <a:t>Electrons recombine with positive ions and removed. If this is very fast they don’t load cavity, if slow cause trouble</a:t>
            </a:r>
          </a:p>
          <a:p>
            <a:pPr marL="800100" lvl="1" indent="-342900"/>
            <a:r>
              <a:rPr lang="en-US" sz="1600">
                <a:solidFill>
                  <a:srgbClr val="FF6600"/>
                </a:solidFill>
              </a:rPr>
              <a:t>Beam measurement will give the recombination rate</a:t>
            </a:r>
          </a:p>
          <a:p>
            <a:pPr>
              <a:buFontTx/>
              <a:buAutoNum type="arabicPeriod" startAt="3"/>
            </a:pPr>
            <a:r>
              <a:rPr lang="en-US" sz="1600"/>
              <a:t>Solution: use electronegative gas(es) to capture electrons and form negative ions</a:t>
            </a:r>
          </a:p>
          <a:p>
            <a:pPr marL="800100" lvl="1" indent="-342900"/>
            <a:r>
              <a:rPr lang="en-US" sz="1600">
                <a:solidFill>
                  <a:srgbClr val="FF6600"/>
                </a:solidFill>
              </a:rPr>
              <a:t>Beam measurement will verify attachment rate</a:t>
            </a:r>
          </a:p>
          <a:p>
            <a:pPr>
              <a:buFontTx/>
              <a:buAutoNum type="arabicPeriod" startAt="3"/>
            </a:pPr>
            <a:r>
              <a:rPr lang="en-US" sz="1600"/>
              <a:t>A+e →A</a:t>
            </a:r>
            <a:r>
              <a:rPr lang="en-US" sz="1600" baseline="30000"/>
              <a:t>-</a:t>
            </a:r>
            <a:r>
              <a:rPr lang="en-US" sz="1600"/>
              <a:t> heavy negative ions. How long do these hang around and do they cause the breakdown voltage of the cavity to be lowered</a:t>
            </a:r>
          </a:p>
          <a:p>
            <a:pPr marL="800100" lvl="1" indent="-342900"/>
            <a:r>
              <a:rPr lang="en-US" sz="1600">
                <a:solidFill>
                  <a:srgbClr val="FF6600"/>
                </a:solidFill>
              </a:rPr>
              <a:t>Beam measurement will give necessary answers</a:t>
            </a:r>
          </a:p>
        </p:txBody>
      </p:sp>
      <p:sp>
        <p:nvSpPr>
          <p:cNvPr id="38921" name="TextBox 6"/>
          <p:cNvSpPr txBox="1">
            <a:spLocks noChangeArrowheads="1"/>
          </p:cNvSpPr>
          <p:nvPr/>
        </p:nvSpPr>
        <p:spPr bwMode="auto">
          <a:xfrm>
            <a:off x="1295400" y="5867400"/>
            <a:ext cx="6754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 Feasibility, including a hydrogen safety analysis, also must be assessed </a:t>
            </a: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3467100" y="2362200"/>
          <a:ext cx="647700" cy="254000"/>
        </p:xfrm>
        <a:graphic>
          <a:graphicData uri="http://schemas.openxmlformats.org/presentationml/2006/ole">
            <p:oleObj spid="_x0000_s38915" name="Equation" r:id="rId3" imgW="647700" imgH="254000" progId="Equation.3">
              <p:embed/>
            </p:oleObj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4991100" y="2374900"/>
          <a:ext cx="571500" cy="215900"/>
        </p:xfrm>
        <a:graphic>
          <a:graphicData uri="http://schemas.openxmlformats.org/presentationml/2006/ole">
            <p:oleObj spid="_x0000_s38917" name="Equation" r:id="rId4" imgW="571500" imgH="215900" progId="Equation.3">
              <p:embed/>
            </p:oleObj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2286000" y="2870200"/>
          <a:ext cx="1625600" cy="254000"/>
        </p:xfrm>
        <a:graphic>
          <a:graphicData uri="http://schemas.openxmlformats.org/presentationml/2006/ole">
            <p:oleObj spid="_x0000_s38918" name="Equation" r:id="rId5" imgW="1625600" imgH="254000" progId="Equation.3">
              <p:embed/>
            </p:oleObj>
          </a:graphicData>
        </a:graphic>
      </p:graphicFrame>
      <p:sp>
        <p:nvSpPr>
          <p:cNvPr id="14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6F673BF-98B6-43CD-82E4-689480525D97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sz="1200" dirty="0">
              <a:latin typeface="+mn-lt"/>
            </a:endParaRPr>
          </a:p>
        </p:txBody>
      </p:sp>
      <p:sp>
        <p:nvSpPr>
          <p:cNvPr id="38923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August 24-26, 2010</a:t>
            </a:r>
          </a:p>
        </p:txBody>
      </p:sp>
      <p:sp>
        <p:nvSpPr>
          <p:cNvPr id="38924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MAP Review – HPRF R&amp;D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r>
              <a:rPr lang="en-US" smtClean="0"/>
              <a:t>Conclusion</a:t>
            </a:r>
          </a:p>
        </p:txBody>
      </p:sp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381000" y="1524000"/>
            <a:ext cx="853440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/>
              <a:t> High pressure RF cavity is a potential element for muon </a:t>
            </a:r>
          </a:p>
          <a:p>
            <a:r>
              <a:rPr lang="en-US" sz="2400"/>
              <a:t>  ionization cooling channel</a:t>
            </a:r>
          </a:p>
          <a:p>
            <a:r>
              <a:rPr lang="en-US" sz="2000"/>
              <a:t>   - Successful HPRF cavity tests in strong magnetic fields have been </a:t>
            </a:r>
          </a:p>
          <a:p>
            <a:r>
              <a:rPr lang="en-US" sz="2000"/>
              <a:t>      done</a:t>
            </a:r>
          </a:p>
          <a:p>
            <a:r>
              <a:rPr lang="en-US" sz="2000"/>
              <a:t>   - Physics rich subject: Not only accelerator physics but also </a:t>
            </a:r>
          </a:p>
          <a:p>
            <a:r>
              <a:rPr lang="en-US" sz="2000"/>
              <a:t>      plasma &amp; atomic physics topics are involved in R&amp;D</a:t>
            </a:r>
          </a:p>
          <a:p>
            <a:pPr>
              <a:buFont typeface="Arial" charset="0"/>
              <a:buChar char="•"/>
            </a:pPr>
            <a:r>
              <a:rPr lang="en-US" sz="2400"/>
              <a:t> Beam test is scheduled to demonstrate HPRF cavity in high </a:t>
            </a:r>
          </a:p>
          <a:p>
            <a:r>
              <a:rPr lang="en-US" sz="2400"/>
              <a:t>  radiation condition</a:t>
            </a:r>
          </a:p>
          <a:p>
            <a:r>
              <a:rPr lang="en-US" sz="2000"/>
              <a:t>   - First 400 MeV proton beam test will be finished at the end of 2010</a:t>
            </a:r>
          </a:p>
          <a:p>
            <a:r>
              <a:rPr lang="en-US" sz="2000"/>
              <a:t>   - Study recovery time of RF field</a:t>
            </a:r>
          </a:p>
          <a:p>
            <a:r>
              <a:rPr lang="en-US" sz="2000"/>
              <a:t>   - R&amp;D will be finished in FY11</a:t>
            </a:r>
          </a:p>
          <a:p>
            <a:pPr>
              <a:buFont typeface="Arial" charset="0"/>
              <a:buChar char="•"/>
            </a:pPr>
            <a:r>
              <a:rPr lang="en-US" sz="2400"/>
              <a:t> Start building prototype high pressure RF cavity for real </a:t>
            </a:r>
          </a:p>
          <a:p>
            <a:r>
              <a:rPr lang="en-US" sz="2400"/>
              <a:t>  cooling channel in FY12 if this technology is selected</a:t>
            </a:r>
          </a:p>
        </p:txBody>
      </p:sp>
      <p:sp>
        <p:nvSpPr>
          <p:cNvPr id="5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F0BE74E-1AB2-4209-9940-31CFA255AA72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sz="1200" dirty="0">
              <a:latin typeface="+mn-lt"/>
            </a:endParaRPr>
          </a:p>
        </p:txBody>
      </p:sp>
      <p:sp>
        <p:nvSpPr>
          <p:cNvPr id="39940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August 24-26, 2010</a:t>
            </a:r>
          </a:p>
        </p:txBody>
      </p:sp>
      <p:sp>
        <p:nvSpPr>
          <p:cNvPr id="39941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MAP Review – HPRF R&amp;D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r>
              <a:rPr lang="en-US" sz="2800" smtClean="0"/>
              <a:t>Advantage of using </a:t>
            </a:r>
            <a:br>
              <a:rPr lang="en-US" sz="2800" smtClean="0"/>
            </a:br>
            <a:r>
              <a:rPr lang="en-US" sz="2800" smtClean="0"/>
              <a:t>high pressure hydrogen gas</a:t>
            </a:r>
          </a:p>
        </p:txBody>
      </p:sp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457200" y="1371600"/>
            <a:ext cx="43703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Challenge in MAP RF program</a:t>
            </a: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457200" y="2325688"/>
            <a:ext cx="4038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We have a problem to operate RF cavities under strong magnetic fields in ionization cooling channels</a:t>
            </a:r>
          </a:p>
        </p:txBody>
      </p:sp>
      <p:pic>
        <p:nvPicPr>
          <p:cNvPr id="7172" name="Picture 6" descr="SOLvgradi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9325" y="1143000"/>
            <a:ext cx="43846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457200" y="4354513"/>
            <a:ext cx="7924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Field emission electron plays an important role to induce RF breakdown although the breakdown mechanism is not fully understood yet</a:t>
            </a:r>
          </a:p>
        </p:txBody>
      </p:sp>
      <p:sp>
        <p:nvSpPr>
          <p:cNvPr id="7174" name="TextBox 9"/>
          <p:cNvSpPr txBox="1">
            <a:spLocks noChangeArrowheads="1"/>
          </p:cNvSpPr>
          <p:nvPr/>
        </p:nvSpPr>
        <p:spPr bwMode="auto">
          <a:xfrm>
            <a:off x="457200" y="5373688"/>
            <a:ext cx="8305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By filling RF cavity with dense hydrogen gas, field emission electron has a short mean free path in the cavity and breakdown probability is greatly reduced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3886200" y="5105400"/>
            <a:ext cx="533400" cy="228600"/>
          </a:xfrm>
          <a:prstGeom prst="downArrow">
            <a:avLst/>
          </a:prstGeom>
          <a:noFill/>
          <a:ln w="254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2248E4F-F7E7-4052-A66E-824F5C4B4F35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200" dirty="0">
              <a:latin typeface="+mn-lt"/>
            </a:endParaRPr>
          </a:p>
        </p:txBody>
      </p:sp>
      <p:sp>
        <p:nvSpPr>
          <p:cNvPr id="7177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August 24-26, 2010</a:t>
            </a:r>
          </a:p>
        </p:txBody>
      </p:sp>
      <p:sp>
        <p:nvSpPr>
          <p:cNvPr id="7178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MAP Review – HPRF R&amp;D</a:t>
            </a:r>
          </a:p>
        </p:txBody>
      </p:sp>
      <p:sp>
        <p:nvSpPr>
          <p:cNvPr id="7179" name="TextBox 16"/>
          <p:cNvSpPr txBox="1">
            <a:spLocks noChangeArrowheads="1"/>
          </p:cNvSpPr>
          <p:nvPr/>
        </p:nvSpPr>
        <p:spPr bwMode="auto">
          <a:xfrm>
            <a:off x="5278438" y="6019800"/>
            <a:ext cx="35607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R.P. Johnson and D.M. Kaplan, MuCoolNote0195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3429000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r>
              <a:rPr lang="en-US" sz="2800" smtClean="0"/>
              <a:t>Historic result </a:t>
            </a:r>
            <a:br>
              <a:rPr lang="en-US" sz="2800" smtClean="0"/>
            </a:br>
            <a:r>
              <a:rPr lang="en-US" sz="2800" smtClean="0"/>
              <a:t>in high pressure RF cavity</a:t>
            </a:r>
          </a:p>
        </p:txBody>
      </p:sp>
      <p:pic>
        <p:nvPicPr>
          <p:cNvPr id="819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1850" y="2747963"/>
            <a:ext cx="5772150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5029200" y="2471738"/>
            <a:ext cx="3429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Maximum electric field in HPRF cavity</a:t>
            </a:r>
            <a:endParaRPr lang="en-US" sz="1400"/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285750" y="3962400"/>
            <a:ext cx="2838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Schematic view of HPRF cavity</a:t>
            </a:r>
            <a:endParaRPr lang="en-US" sz="1400"/>
          </a:p>
        </p:txBody>
      </p:sp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3916363" y="1411288"/>
            <a:ext cx="49228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High Pressure RF (HPRF) cavity has been successfully operated in strong magnetic fields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191000" y="5638800"/>
            <a:ext cx="2133600" cy="158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248400" y="4876800"/>
            <a:ext cx="2362200" cy="158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88150" y="4568825"/>
            <a:ext cx="1624013" cy="30797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Metallic breakdown</a:t>
            </a:r>
          </a:p>
        </p:txBody>
      </p:sp>
      <p:sp>
        <p:nvSpPr>
          <p:cNvPr id="8202" name="TextBox 15"/>
          <p:cNvSpPr txBox="1">
            <a:spLocks noChangeArrowheads="1"/>
          </p:cNvSpPr>
          <p:nvPr/>
        </p:nvSpPr>
        <p:spPr bwMode="auto">
          <a:xfrm>
            <a:off x="0" y="4267200"/>
            <a:ext cx="3505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Gas breakdown: </a:t>
            </a:r>
          </a:p>
          <a:p>
            <a:pPr>
              <a:buFont typeface="Arial" charset="0"/>
              <a:buChar char="•"/>
            </a:pPr>
            <a:r>
              <a:rPr lang="en-US" sz="1400"/>
              <a:t> Linear dependence</a:t>
            </a:r>
          </a:p>
          <a:p>
            <a:pPr>
              <a:buFont typeface="Arial" charset="0"/>
              <a:buChar char="•"/>
            </a:pPr>
            <a:r>
              <a:rPr lang="en-US" sz="1400"/>
              <a:t> Governed by electron mean free path </a:t>
            </a:r>
          </a:p>
          <a:p>
            <a:r>
              <a:rPr lang="en-US" sz="1400"/>
              <a:t>Metallic breakdown: </a:t>
            </a:r>
          </a:p>
          <a:p>
            <a:pPr>
              <a:buFont typeface="Arial" charset="0"/>
              <a:buChar char="•"/>
            </a:pPr>
            <a:r>
              <a:rPr lang="en-US" sz="1400"/>
              <a:t> Plateau</a:t>
            </a:r>
          </a:p>
          <a:p>
            <a:pPr>
              <a:buFont typeface="Arial" charset="0"/>
              <a:buChar char="•"/>
            </a:pPr>
            <a:r>
              <a:rPr lang="en-US" sz="1400"/>
              <a:t> Depend on electrode material</a:t>
            </a:r>
          </a:p>
          <a:p>
            <a:pPr>
              <a:buFont typeface="Arial" charset="0"/>
              <a:buChar char="•"/>
            </a:pPr>
            <a:r>
              <a:rPr lang="en-US" sz="1400"/>
              <a:t> No detail study have been made yet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05250" y="4989513"/>
            <a:ext cx="5086350" cy="496887"/>
          </a:xfrm>
          <a:prstGeom prst="rect">
            <a:avLst/>
          </a:prstGeom>
          <a:solidFill>
            <a:srgbClr val="FF6600">
              <a:alpha val="25000"/>
            </a:srgbClr>
          </a:solidFill>
          <a:ln w="25400" cap="flat" cmpd="sng" algn="ctr">
            <a:solidFill>
              <a:schemeClr val="accent2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5330825"/>
            <a:ext cx="1306513" cy="30797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Gas breakdown</a:t>
            </a:r>
          </a:p>
        </p:txBody>
      </p:sp>
      <p:sp>
        <p:nvSpPr>
          <p:cNvPr id="8205" name="TextBox 17"/>
          <p:cNvSpPr txBox="1">
            <a:spLocks noChangeArrowheads="1"/>
          </p:cNvSpPr>
          <p:nvPr/>
        </p:nvSpPr>
        <p:spPr bwMode="auto">
          <a:xfrm>
            <a:off x="5567363" y="5072063"/>
            <a:ext cx="31956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FF"/>
                </a:solidFill>
              </a:rPr>
              <a:t>Operation range (10 to 30 MV/m)</a:t>
            </a:r>
          </a:p>
        </p:txBody>
      </p:sp>
      <p:sp>
        <p:nvSpPr>
          <p:cNvPr id="8206" name="TextBox 18"/>
          <p:cNvSpPr txBox="1">
            <a:spLocks noChangeArrowheads="1"/>
          </p:cNvSpPr>
          <p:nvPr/>
        </p:nvSpPr>
        <p:spPr bwMode="auto">
          <a:xfrm>
            <a:off x="5181600" y="6096000"/>
            <a:ext cx="3854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P. Hanlet et al., Proceedings of EPAC’06, TUPCH147</a:t>
            </a:r>
          </a:p>
        </p:txBody>
      </p:sp>
      <p:sp>
        <p:nvSpPr>
          <p:cNvPr id="22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6DF180A-F657-4F84-BA5E-A7093264D158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200" dirty="0">
              <a:latin typeface="+mn-lt"/>
            </a:endParaRPr>
          </a:p>
        </p:txBody>
      </p:sp>
      <p:sp>
        <p:nvSpPr>
          <p:cNvPr id="8208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August 24-26, 2010</a:t>
            </a:r>
          </a:p>
        </p:txBody>
      </p:sp>
      <p:sp>
        <p:nvSpPr>
          <p:cNvPr id="8209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MAP Review – HPRF R&amp;D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29098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r>
              <a:rPr lang="en-US" sz="2800" smtClean="0"/>
              <a:t>Apply HPRF cavity </a:t>
            </a:r>
            <a:br>
              <a:rPr lang="en-US" sz="2800" smtClean="0"/>
            </a:br>
            <a:r>
              <a:rPr lang="en-US" sz="2800" smtClean="0"/>
              <a:t>in front end channel</a:t>
            </a:r>
          </a:p>
        </p:txBody>
      </p:sp>
      <p:pic>
        <p:nvPicPr>
          <p:cNvPr id="921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2663" y="3532188"/>
            <a:ext cx="6891337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2895600" y="1371600"/>
            <a:ext cx="6019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solidFill>
                  <a:srgbClr val="FF0000"/>
                </a:solidFill>
              </a:rPr>
              <a:t> Dense hydrogen gas can be used as an ideal buffer to </a:t>
            </a:r>
          </a:p>
          <a:p>
            <a:r>
              <a:rPr lang="en-US">
                <a:solidFill>
                  <a:srgbClr val="FF0000"/>
                </a:solidFill>
              </a:rPr>
              <a:t>  suppress breakdown and also be used as an ionization </a:t>
            </a:r>
          </a:p>
          <a:p>
            <a:r>
              <a:rPr lang="en-US">
                <a:solidFill>
                  <a:srgbClr val="FF0000"/>
                </a:solidFill>
              </a:rPr>
              <a:t>  cooling absorber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FF0000"/>
                </a:solidFill>
              </a:rPr>
              <a:t> GH2 cools down RF windows</a:t>
            </a:r>
          </a:p>
        </p:txBody>
      </p:sp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0" y="4495800"/>
            <a:ext cx="2209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Schematic drawing of HPRF cavity in frontend pre-cooler channel</a:t>
            </a:r>
            <a:endParaRPr lang="en-US" sz="1400"/>
          </a:p>
        </p:txBody>
      </p:sp>
      <p:sp>
        <p:nvSpPr>
          <p:cNvPr id="9222" name="TextBox 8"/>
          <p:cNvSpPr txBox="1">
            <a:spLocks noChangeArrowheads="1"/>
          </p:cNvSpPr>
          <p:nvPr/>
        </p:nvSpPr>
        <p:spPr bwMode="auto">
          <a:xfrm>
            <a:off x="3429000" y="2590800"/>
            <a:ext cx="518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Simulation of muon emittance in hybrid front end channel</a:t>
            </a:r>
          </a:p>
        </p:txBody>
      </p:sp>
      <p:sp>
        <p:nvSpPr>
          <p:cNvPr id="9223" name="TextBox 9"/>
          <p:cNvSpPr txBox="1">
            <a:spLocks noChangeArrowheads="1"/>
          </p:cNvSpPr>
          <p:nvPr/>
        </p:nvSpPr>
        <p:spPr bwMode="auto">
          <a:xfrm>
            <a:off x="3429000" y="2895600"/>
            <a:ext cx="4953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Hybrid: LiH (various widths (6~10 mm) in simulation)</a:t>
            </a:r>
          </a:p>
          <a:p>
            <a:r>
              <a:rPr lang="en-US" sz="1400"/>
              <a:t>            + 10 atm GH</a:t>
            </a:r>
            <a:r>
              <a:rPr lang="en-US" sz="1400" baseline="-25000"/>
              <a:t>2</a:t>
            </a:r>
          </a:p>
          <a:p>
            <a:r>
              <a:rPr lang="en-US" sz="1400"/>
              <a:t>            Be pressure safety window is included</a:t>
            </a:r>
            <a:endParaRPr lang="en-US" sz="1400" baseline="-25000"/>
          </a:p>
        </p:txBody>
      </p:sp>
      <p:sp>
        <p:nvSpPr>
          <p:cNvPr id="9224" name="TextBox 10"/>
          <p:cNvSpPr txBox="1">
            <a:spLocks noChangeArrowheads="1"/>
          </p:cNvSpPr>
          <p:nvPr/>
        </p:nvSpPr>
        <p:spPr bwMode="auto">
          <a:xfrm>
            <a:off x="4038600" y="6096000"/>
            <a:ext cx="5014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J.C. Gallardo &amp; M.S. Zisman et al., Proceedings of IPAC’10, WEPE074</a:t>
            </a:r>
          </a:p>
        </p:txBody>
      </p:sp>
      <p:sp>
        <p:nvSpPr>
          <p:cNvPr id="13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093282F-10CB-4EC3-A196-291BE1CAD05E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1200" dirty="0">
              <a:latin typeface="+mn-lt"/>
            </a:endParaRPr>
          </a:p>
        </p:txBody>
      </p:sp>
      <p:sp>
        <p:nvSpPr>
          <p:cNvPr id="9226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August 24-26, 2010</a:t>
            </a:r>
          </a:p>
        </p:txBody>
      </p:sp>
      <p:sp>
        <p:nvSpPr>
          <p:cNvPr id="9227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MAP Review – HPRF R&amp;D</a:t>
            </a:r>
          </a:p>
        </p:txBody>
      </p:sp>
      <p:sp>
        <p:nvSpPr>
          <p:cNvPr id="9228" name="TextBox 13"/>
          <p:cNvSpPr txBox="1">
            <a:spLocks noChangeArrowheads="1"/>
          </p:cNvSpPr>
          <p:nvPr/>
        </p:nvSpPr>
        <p:spPr bwMode="auto">
          <a:xfrm>
            <a:off x="2590800" y="5334000"/>
            <a:ext cx="2449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Results are comparable with</a:t>
            </a:r>
          </a:p>
          <a:p>
            <a:r>
              <a:rPr lang="en-US" sz="1400"/>
              <a:t>vacuum front end channel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r>
              <a:rPr lang="en-US" sz="2800" smtClean="0"/>
              <a:t>Apply to Helical 6D Cooling Channel</a:t>
            </a:r>
          </a:p>
        </p:txBody>
      </p:sp>
      <p:pic>
        <p:nvPicPr>
          <p:cNvPr id="28674" name="Picture 5" descr="ana_HCCemit_12010010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365760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9"/>
          <p:cNvSpPr txBox="1">
            <a:spLocks noChangeArrowheads="1"/>
          </p:cNvSpPr>
          <p:nvPr/>
        </p:nvSpPr>
        <p:spPr bwMode="auto">
          <a:xfrm>
            <a:off x="152400" y="3657600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Simulation of muon emittance evolution in helical cooling channel</a:t>
            </a:r>
          </a:p>
        </p:txBody>
      </p:sp>
      <p:sp>
        <p:nvSpPr>
          <p:cNvPr id="28676" name="TextBox 10"/>
          <p:cNvSpPr txBox="1">
            <a:spLocks noChangeArrowheads="1"/>
          </p:cNvSpPr>
          <p:nvPr/>
        </p:nvSpPr>
        <p:spPr bwMode="auto">
          <a:xfrm>
            <a:off x="4724400" y="5943600"/>
            <a:ext cx="3352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CAD drawing of helical cooling channel</a:t>
            </a:r>
          </a:p>
        </p:txBody>
      </p:sp>
      <p:pic>
        <p:nvPicPr>
          <p:cNvPr id="28677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143000"/>
            <a:ext cx="3276600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1250" y="2819400"/>
            <a:ext cx="54927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1143000"/>
            <a:ext cx="8366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Box 12"/>
          <p:cNvSpPr txBox="1">
            <a:spLocks noChangeArrowheads="1"/>
          </p:cNvSpPr>
          <p:nvPr/>
        </p:nvSpPr>
        <p:spPr bwMode="auto">
          <a:xfrm>
            <a:off x="5715000" y="2895600"/>
            <a:ext cx="1466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HPRF cavity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10800000">
            <a:off x="4876800" y="2743200"/>
            <a:ext cx="838200" cy="381000"/>
          </a:xfrm>
          <a:prstGeom prst="line">
            <a:avLst/>
          </a:prstGeom>
          <a:ln>
            <a:solidFill>
              <a:srgbClr val="FFFF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5067301" y="3771900"/>
            <a:ext cx="1295400" cy="3175"/>
          </a:xfrm>
          <a:prstGeom prst="line">
            <a:avLst/>
          </a:prstGeom>
          <a:ln>
            <a:solidFill>
              <a:srgbClr val="FFFF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83" name="TextBox 19"/>
          <p:cNvSpPr txBox="1">
            <a:spLocks noChangeArrowheads="1"/>
          </p:cNvSpPr>
          <p:nvPr/>
        </p:nvSpPr>
        <p:spPr bwMode="auto">
          <a:xfrm>
            <a:off x="6858000" y="5497513"/>
            <a:ext cx="2211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Helical solenoid coil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16200000" flipV="1">
            <a:off x="7466807" y="5104606"/>
            <a:ext cx="762000" cy="153987"/>
          </a:xfrm>
          <a:prstGeom prst="line">
            <a:avLst/>
          </a:prstGeom>
          <a:ln>
            <a:solidFill>
              <a:srgbClr val="FFFF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85" name="TextBox 23"/>
          <p:cNvSpPr txBox="1">
            <a:spLocks noChangeArrowheads="1"/>
          </p:cNvSpPr>
          <p:nvPr/>
        </p:nvSpPr>
        <p:spPr bwMode="auto">
          <a:xfrm>
            <a:off x="5638800" y="2514600"/>
            <a:ext cx="3352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Particle tracking in helical cooling channel</a:t>
            </a:r>
          </a:p>
        </p:txBody>
      </p:sp>
      <p:sp>
        <p:nvSpPr>
          <p:cNvPr id="28686" name="TextBox 24"/>
          <p:cNvSpPr txBox="1">
            <a:spLocks noChangeArrowheads="1"/>
          </p:cNvSpPr>
          <p:nvPr/>
        </p:nvSpPr>
        <p:spPr bwMode="auto">
          <a:xfrm>
            <a:off x="304800" y="4303713"/>
            <a:ext cx="3124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400"/>
              <a:t> Apply HPRF cavity (p = 200 atm)  </a:t>
            </a:r>
          </a:p>
          <a:p>
            <a:r>
              <a:rPr lang="en-US" sz="1400"/>
              <a:t>  in helical 6D cooling channel</a:t>
            </a:r>
          </a:p>
          <a:p>
            <a:pPr>
              <a:buFont typeface="Arial" charset="0"/>
              <a:buChar char="•"/>
            </a:pPr>
            <a:r>
              <a:rPr lang="en-US" sz="1400"/>
              <a:t> 6D cooling factor &gt; 10</a:t>
            </a:r>
            <a:r>
              <a:rPr lang="en-US" sz="1400" baseline="30000"/>
              <a:t>5</a:t>
            </a:r>
            <a:r>
              <a:rPr lang="en-US" sz="1400"/>
              <a:t> in 300 m</a:t>
            </a:r>
          </a:p>
          <a:p>
            <a:pPr>
              <a:buFont typeface="Arial" charset="0"/>
              <a:buChar char="•"/>
            </a:pPr>
            <a:r>
              <a:rPr lang="en-US" sz="1400"/>
              <a:t> Transmission efficiency 60 %</a:t>
            </a:r>
          </a:p>
        </p:txBody>
      </p:sp>
      <p:sp>
        <p:nvSpPr>
          <p:cNvPr id="28687" name="TextBox 26"/>
          <p:cNvSpPr txBox="1">
            <a:spLocks noChangeArrowheads="1"/>
          </p:cNvSpPr>
          <p:nvPr/>
        </p:nvSpPr>
        <p:spPr bwMode="auto">
          <a:xfrm>
            <a:off x="5181600" y="6096000"/>
            <a:ext cx="391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K. Yonehara et al., Proceedings of IPAC’10, MOPD076</a:t>
            </a:r>
          </a:p>
        </p:txBody>
      </p:sp>
      <p:pic>
        <p:nvPicPr>
          <p:cNvPr id="28688" name="Picture 27" descr="logonamemottowhite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5410200"/>
            <a:ext cx="8382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661FAA9-E7BF-4722-BEC3-06BD3A494EF4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 dirty="0">
              <a:latin typeface="+mn-lt"/>
            </a:endParaRPr>
          </a:p>
        </p:txBody>
      </p:sp>
      <p:sp>
        <p:nvSpPr>
          <p:cNvPr id="28690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August 24-26, 2010</a:t>
            </a:r>
          </a:p>
        </p:txBody>
      </p:sp>
      <p:sp>
        <p:nvSpPr>
          <p:cNvPr id="28691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MAP Review – HPRF R&amp;D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5181600" y="1295400"/>
          <a:ext cx="3200400" cy="2819400"/>
        </p:xfrm>
        <a:graphic>
          <a:graphicData uri="http://schemas.openxmlformats.org/presentationml/2006/ole">
            <p:oleObj spid="_x0000_s25606" name="Document" r:id="rId3" imgW="3200282" imgH="2819296" progId="Word.Document.12">
              <p:link updateAutomatic="1"/>
            </p:oleObj>
          </a:graphicData>
        </a:graphic>
      </p:graphicFrame>
      <p:pic>
        <p:nvPicPr>
          <p:cNvPr id="25607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962400"/>
            <a:ext cx="83058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r>
              <a:rPr lang="en-US" sz="2800" smtClean="0"/>
              <a:t>HPRF beam test:</a:t>
            </a:r>
            <a:br>
              <a:rPr lang="en-US" sz="2800" smtClean="0"/>
            </a:br>
            <a:r>
              <a:rPr lang="en-US" sz="2800" smtClean="0"/>
              <a:t>MTA Beam line</a:t>
            </a:r>
          </a:p>
        </p:txBody>
      </p:sp>
      <p:sp>
        <p:nvSpPr>
          <p:cNvPr id="25609" name="TextBox 10"/>
          <p:cNvSpPr txBox="1">
            <a:spLocks noChangeArrowheads="1"/>
          </p:cNvSpPr>
          <p:nvPr/>
        </p:nvSpPr>
        <p:spPr bwMode="auto">
          <a:xfrm>
            <a:off x="381000" y="1752600"/>
            <a:ext cx="441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Beam profile</a:t>
            </a:r>
          </a:p>
          <a:p>
            <a:pPr>
              <a:buFont typeface="Arial" charset="0"/>
              <a:buChar char="•"/>
            </a:pPr>
            <a:r>
              <a:rPr lang="en-US" sz="1600"/>
              <a:t> Deliver 400 MeV protons in the MTA exp. hall</a:t>
            </a:r>
          </a:p>
          <a:p>
            <a:pPr>
              <a:buFont typeface="Arial" charset="0"/>
              <a:buChar char="•"/>
            </a:pPr>
            <a:r>
              <a:rPr lang="en-US" sz="1600"/>
              <a:t> 10</a:t>
            </a:r>
            <a:r>
              <a:rPr lang="en-US" sz="1600" baseline="30000"/>
              <a:t>12</a:t>
            </a:r>
            <a:r>
              <a:rPr lang="en-US" sz="1600"/>
              <a:t> to 10</a:t>
            </a:r>
            <a:r>
              <a:rPr lang="en-US" sz="1600" baseline="30000"/>
              <a:t>13</a:t>
            </a:r>
            <a:r>
              <a:rPr lang="en-US" sz="1600"/>
              <a:t> protons/pulse</a:t>
            </a:r>
          </a:p>
          <a:p>
            <a:pPr>
              <a:buFont typeface="Arial" charset="0"/>
              <a:buChar char="•"/>
            </a:pPr>
            <a:r>
              <a:rPr lang="en-US" sz="1600"/>
              <a:t> Tune beam intensity by collimator and triplet </a:t>
            </a:r>
          </a:p>
          <a:p>
            <a:r>
              <a:rPr lang="en-US" sz="1600"/>
              <a:t>  (reduce factor 1/10)</a:t>
            </a:r>
          </a:p>
        </p:txBody>
      </p:sp>
      <p:sp>
        <p:nvSpPr>
          <p:cNvPr id="12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6232341-7F37-4243-8C39-85057E4B82F6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sz="1200" dirty="0">
              <a:latin typeface="+mn-lt"/>
            </a:endParaRPr>
          </a:p>
        </p:txBody>
      </p:sp>
      <p:sp>
        <p:nvSpPr>
          <p:cNvPr id="25611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August 24-26, 2010</a:t>
            </a:r>
          </a:p>
        </p:txBody>
      </p:sp>
      <p:sp>
        <p:nvSpPr>
          <p:cNvPr id="25612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MAP Review – HPRF R&amp;D</a:t>
            </a:r>
          </a:p>
        </p:txBody>
      </p:sp>
      <p:sp>
        <p:nvSpPr>
          <p:cNvPr id="25613" name="TextBox 29"/>
          <p:cNvSpPr txBox="1">
            <a:spLocks noChangeArrowheads="1"/>
          </p:cNvSpPr>
          <p:nvPr/>
        </p:nvSpPr>
        <p:spPr bwMode="auto">
          <a:xfrm>
            <a:off x="6477000" y="1524000"/>
            <a:ext cx="1947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MTA experimental hall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6602413" y="2230438"/>
            <a:ext cx="152400" cy="2286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15" name="TextBox 31"/>
          <p:cNvSpPr txBox="1">
            <a:spLocks noChangeArrowheads="1"/>
          </p:cNvSpPr>
          <p:nvPr/>
        </p:nvSpPr>
        <p:spPr bwMode="auto">
          <a:xfrm>
            <a:off x="7350125" y="1839913"/>
            <a:ext cx="1258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MTA solenoid</a:t>
            </a:r>
          </a:p>
          <a:p>
            <a:r>
              <a:rPr lang="en-US" sz="1400"/>
              <a:t>magnet</a:t>
            </a:r>
          </a:p>
        </p:txBody>
      </p:sp>
      <p:cxnSp>
        <p:nvCxnSpPr>
          <p:cNvPr id="34" name="Straight Arrow Connector 33"/>
          <p:cNvCxnSpPr>
            <a:stCxn id="25615" idx="1"/>
          </p:cNvCxnSpPr>
          <p:nvPr/>
        </p:nvCxnSpPr>
        <p:spPr>
          <a:xfrm rot="10800000" flipV="1">
            <a:off x="6781800" y="2101850"/>
            <a:ext cx="568325" cy="184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17" name="TextBox 34"/>
          <p:cNvSpPr txBox="1">
            <a:spLocks noChangeArrowheads="1"/>
          </p:cNvSpPr>
          <p:nvPr/>
        </p:nvSpPr>
        <p:spPr bwMode="auto">
          <a:xfrm>
            <a:off x="6019800" y="1143000"/>
            <a:ext cx="1838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Final beam absorber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rot="16200000" flipV="1">
            <a:off x="7620000" y="3429000"/>
            <a:ext cx="533400" cy="533400"/>
          </a:xfrm>
          <a:prstGeom prst="straightConnector1">
            <a:avLst/>
          </a:prstGeom>
          <a:ln>
            <a:solidFill>
              <a:srgbClr val="FF0000"/>
            </a:solidFill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19" name="TextBox 37"/>
          <p:cNvSpPr txBox="1">
            <a:spLocks noChangeArrowheads="1"/>
          </p:cNvSpPr>
          <p:nvPr/>
        </p:nvSpPr>
        <p:spPr bwMode="auto">
          <a:xfrm>
            <a:off x="7848600" y="3200400"/>
            <a:ext cx="917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400 MeV</a:t>
            </a:r>
          </a:p>
          <a:p>
            <a:r>
              <a:rPr lang="en-US" sz="1400"/>
              <a:t>H</a:t>
            </a:r>
            <a:r>
              <a:rPr lang="en-US" sz="1400" baseline="30000"/>
              <a:t>-</a:t>
            </a:r>
            <a:r>
              <a:rPr lang="en-US" sz="1400"/>
              <a:t> beam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295400" y="4419600"/>
            <a:ext cx="381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r>
              <a:rPr lang="en-US" sz="2800" smtClean="0"/>
              <a:t>Possible problem:</a:t>
            </a:r>
            <a:br>
              <a:rPr lang="en-US" sz="2800" smtClean="0"/>
            </a:br>
            <a:r>
              <a:rPr lang="en-US" sz="2800" smtClean="0"/>
              <a:t> Beam loading effect in HPRF cavity</a:t>
            </a:r>
          </a:p>
        </p:txBody>
      </p:sp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838200" y="1143000"/>
            <a:ext cx="480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Simulated RF pickup signal in HPRF  cavity with high intensity proton beam passing though the cavity</a:t>
            </a:r>
            <a:endParaRPr lang="en-US" sz="1400"/>
          </a:p>
        </p:txBody>
      </p:sp>
      <p:sp>
        <p:nvSpPr>
          <p:cNvPr id="26627" name="TextBox 6"/>
          <p:cNvSpPr txBox="1">
            <a:spLocks noChangeArrowheads="1"/>
          </p:cNvSpPr>
          <p:nvPr/>
        </p:nvSpPr>
        <p:spPr bwMode="auto">
          <a:xfrm>
            <a:off x="1066800" y="6048375"/>
            <a:ext cx="3744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 </a:t>
            </a:r>
            <a:r>
              <a:rPr lang="en-US" sz="1200"/>
              <a:t>M. Chung et al., Proceedings of IPAC’10, WEPE067</a:t>
            </a:r>
          </a:p>
        </p:txBody>
      </p:sp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5715000" y="1292225"/>
            <a:ext cx="34290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Beam loading effect:</a:t>
            </a:r>
          </a:p>
          <a:p>
            <a:pPr>
              <a:buFont typeface="Arial" charset="0"/>
              <a:buChar char="•"/>
            </a:pPr>
            <a:r>
              <a:rPr lang="en-US" sz="1600"/>
              <a:t> </a:t>
            </a:r>
            <a:r>
              <a:rPr lang="en-US" sz="1400"/>
              <a:t>Beam-induced ionized-electrons are </a:t>
            </a:r>
          </a:p>
          <a:p>
            <a:r>
              <a:rPr lang="en-US" sz="1400"/>
              <a:t>  produced and shaken by RF field and </a:t>
            </a:r>
          </a:p>
          <a:p>
            <a:r>
              <a:rPr lang="en-US" sz="1400"/>
              <a:t>  consume large amount of RF power</a:t>
            </a:r>
          </a:p>
          <a:p>
            <a:pPr>
              <a:buFont typeface="Arial" charset="0"/>
              <a:buChar char="•"/>
            </a:pPr>
            <a:r>
              <a:rPr lang="en-US" sz="1400"/>
              <a:t> Such a loading effect was estimated as </a:t>
            </a:r>
          </a:p>
          <a:p>
            <a:r>
              <a:rPr lang="en-US" sz="1400"/>
              <a:t>  a function of beam intensity</a:t>
            </a:r>
          </a:p>
          <a:p>
            <a:pPr>
              <a:buFont typeface="Arial" charset="0"/>
              <a:buChar char="•"/>
            </a:pPr>
            <a:r>
              <a:rPr lang="en-US" sz="1400"/>
              <a:t> Recombination rate, 10</a:t>
            </a:r>
            <a:r>
              <a:rPr lang="en-US" sz="1400" baseline="30000"/>
              <a:t>-8</a:t>
            </a:r>
            <a:r>
              <a:rPr lang="en-US" sz="1400"/>
              <a:t> cm</a:t>
            </a:r>
            <a:r>
              <a:rPr lang="en-US" sz="1400" baseline="30000"/>
              <a:t>3</a:t>
            </a:r>
            <a:r>
              <a:rPr lang="en-US" sz="1400"/>
              <a:t>/s are </a:t>
            </a:r>
          </a:p>
          <a:p>
            <a:r>
              <a:rPr lang="en-US" sz="1400"/>
              <a:t>  chosen for this simulation</a:t>
            </a:r>
          </a:p>
        </p:txBody>
      </p:sp>
      <p:sp>
        <p:nvSpPr>
          <p:cNvPr id="10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9AF5CEC-C107-46B6-AEF9-3E852AFA7E9D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200" dirty="0">
              <a:latin typeface="+mn-lt"/>
            </a:endParaRPr>
          </a:p>
        </p:txBody>
      </p:sp>
      <p:sp>
        <p:nvSpPr>
          <p:cNvPr id="26630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August 24-26, 2010</a:t>
            </a:r>
          </a:p>
        </p:txBody>
      </p:sp>
      <p:sp>
        <p:nvSpPr>
          <p:cNvPr id="26631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MAP Review – HPRF R&amp;D</a:t>
            </a:r>
          </a:p>
        </p:txBody>
      </p:sp>
      <p:sp>
        <p:nvSpPr>
          <p:cNvPr id="26632" name="TextBox 10"/>
          <p:cNvSpPr txBox="1">
            <a:spLocks noChangeArrowheads="1"/>
          </p:cNvSpPr>
          <p:nvPr/>
        </p:nvSpPr>
        <p:spPr bwMode="auto">
          <a:xfrm>
            <a:off x="5791200" y="3416300"/>
            <a:ext cx="3276600" cy="2836863"/>
          </a:xfrm>
          <a:prstGeom prst="rect">
            <a:avLst/>
          </a:prstGeom>
          <a:noFill/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Scientific goals:</a:t>
            </a:r>
          </a:p>
          <a:p>
            <a:r>
              <a:rPr lang="en-US" sz="1600">
                <a:solidFill>
                  <a:srgbClr val="FF0000"/>
                </a:solidFill>
              </a:rPr>
              <a:t>RF field must be recovered in few nano seconds</a:t>
            </a:r>
          </a:p>
          <a:p>
            <a:pPr>
              <a:buFont typeface="Arial" charset="0"/>
              <a:buChar char="•"/>
            </a:pPr>
            <a:r>
              <a:rPr lang="en-US" sz="1600"/>
              <a:t> Measure RF Q reduction to test </a:t>
            </a:r>
          </a:p>
          <a:p>
            <a:r>
              <a:rPr lang="en-US" sz="1600"/>
              <a:t>  beam loading model</a:t>
            </a:r>
          </a:p>
          <a:p>
            <a:pPr>
              <a:buFont typeface="Arial" charset="0"/>
              <a:buChar char="•"/>
            </a:pPr>
            <a:r>
              <a:rPr lang="en-US" sz="1600"/>
              <a:t> Study recombination process in </a:t>
            </a:r>
          </a:p>
          <a:p>
            <a:r>
              <a:rPr lang="en-US" sz="1600"/>
              <a:t>  pure hydrogen gas </a:t>
            </a:r>
          </a:p>
          <a:p>
            <a:pPr>
              <a:buFont typeface="Arial" charset="0"/>
              <a:buChar char="•"/>
            </a:pPr>
            <a:r>
              <a:rPr lang="en-US" sz="1600"/>
              <a:t> Study attachment process with </a:t>
            </a:r>
          </a:p>
          <a:p>
            <a:r>
              <a:rPr lang="en-US" sz="1600"/>
              <a:t>  electronegative dopant gas</a:t>
            </a:r>
          </a:p>
          <a:p>
            <a:pPr>
              <a:buFont typeface="Arial" charset="0"/>
              <a:buChar char="•"/>
            </a:pPr>
            <a:r>
              <a:rPr lang="en-US" sz="1600"/>
              <a:t> Study how long does heavy ions </a:t>
            </a:r>
          </a:p>
          <a:p>
            <a:r>
              <a:rPr lang="en-US" sz="1600"/>
              <a:t>  become remain in the cavity</a:t>
            </a:r>
          </a:p>
        </p:txBody>
      </p:sp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1606550"/>
            <a:ext cx="5840413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r>
              <a:rPr lang="en-US" sz="2800" smtClean="0"/>
              <a:t>Recombination in pure GH2:</a:t>
            </a:r>
            <a:br>
              <a:rPr lang="en-US" sz="2800" smtClean="0"/>
            </a:br>
            <a:r>
              <a:rPr lang="en-US" sz="2800" smtClean="0"/>
              <a:t>Polyatomic hydrogen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482725" y="1143000"/>
          <a:ext cx="6442075" cy="3810000"/>
        </p:xfrm>
        <a:graphic>
          <a:graphicData uri="http://schemas.openxmlformats.org/presentationml/2006/ole">
            <p:oleObj spid="_x0000_s10242" name="Document" r:id="rId3" imgW="4724226" imgH="2793897" progId="Word.Document.8">
              <p:link updateAutomatic="1"/>
            </p:oleObj>
          </a:graphicData>
        </a:graphic>
      </p:graphicFrame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5638800" y="1524000"/>
            <a:ext cx="3352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AutoNum type="alphaUcPeriod"/>
            </a:pPr>
            <a:r>
              <a:rPr lang="en-US" sz="1200"/>
              <a:t>Tollestrup et al., FERMILAB-TM-2430-APC</a:t>
            </a:r>
            <a:endParaRPr lang="en-US" sz="1200" b="1"/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685800" y="4876800"/>
            <a:ext cx="8077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Polyatomic hydrogen cluster:</a:t>
            </a:r>
          </a:p>
          <a:p>
            <a:pPr>
              <a:buFont typeface="Arial" charset="0"/>
              <a:buChar char="•"/>
            </a:pPr>
            <a:r>
              <a:rPr lang="en-US" sz="1400"/>
              <a:t> H</a:t>
            </a:r>
            <a:r>
              <a:rPr lang="en-US" sz="1400" baseline="-25000"/>
              <a:t>n</a:t>
            </a:r>
            <a:r>
              <a:rPr lang="en-US" sz="1400" baseline="30000"/>
              <a:t>+</a:t>
            </a:r>
            <a:r>
              <a:rPr lang="en-US" sz="1400"/>
              <a:t> are formed from H</a:t>
            </a:r>
            <a:r>
              <a:rPr lang="en-US" sz="1400" baseline="-25000"/>
              <a:t>2</a:t>
            </a:r>
            <a:r>
              <a:rPr lang="en-US" sz="1400" baseline="30000"/>
              <a:t>+</a:t>
            </a:r>
            <a:r>
              <a:rPr lang="en-US" sz="1400"/>
              <a:t> and H</a:t>
            </a:r>
            <a:r>
              <a:rPr lang="en-US" sz="1400" baseline="30000"/>
              <a:t>+</a:t>
            </a:r>
            <a:r>
              <a:rPr lang="en-US" sz="1400"/>
              <a:t> in very short time</a:t>
            </a:r>
            <a:endParaRPr lang="en-US" sz="1400" baseline="30000"/>
          </a:p>
          <a:p>
            <a:pPr>
              <a:buFont typeface="Arial" charset="0"/>
              <a:buChar char="•"/>
            </a:pPr>
            <a:r>
              <a:rPr lang="en-US" sz="1400"/>
              <a:t> Recombination of H</a:t>
            </a:r>
            <a:r>
              <a:rPr lang="en-US" sz="1400" baseline="-25000"/>
              <a:t>n</a:t>
            </a:r>
            <a:r>
              <a:rPr lang="en-US" sz="1400" baseline="30000"/>
              <a:t>+</a:t>
            </a:r>
            <a:r>
              <a:rPr lang="en-US" sz="1400"/>
              <a:t> is &lt; 1 μs that has been observed in dilute condition</a:t>
            </a:r>
          </a:p>
          <a:p>
            <a:pPr>
              <a:buFont typeface="Arial" charset="0"/>
              <a:buChar char="•"/>
            </a:pPr>
            <a:r>
              <a:rPr lang="en-US" sz="1400"/>
              <a:t> No measurement has been done in dense hydrogen environment</a:t>
            </a:r>
          </a:p>
          <a:p>
            <a:pPr>
              <a:buFont typeface="Arial" charset="0"/>
              <a:buChar char="•"/>
            </a:pPr>
            <a:r>
              <a:rPr lang="en-US" sz="1400"/>
              <a:t> Careful RF Q reduction measurement with beam (as shown in previous slide) will indicate </a:t>
            </a:r>
          </a:p>
          <a:p>
            <a:r>
              <a:rPr lang="en-US" sz="1400"/>
              <a:t>  recombination rate with polyatomic hydrogen cluster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54A9212-E933-41DB-8D3E-5AE70D3A4226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200" dirty="0">
              <a:latin typeface="+mn-lt"/>
            </a:endParaRPr>
          </a:p>
        </p:txBody>
      </p:sp>
      <p:sp>
        <p:nvSpPr>
          <p:cNvPr id="10247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August 24-26, 2010</a:t>
            </a:r>
          </a:p>
        </p:txBody>
      </p:sp>
      <p:sp>
        <p:nvSpPr>
          <p:cNvPr id="10248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MAP Review – HPRF R&amp;D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r>
              <a:rPr lang="en-US" sz="2800" smtClean="0"/>
              <a:t>Study breakdown in HPRF cavity:</a:t>
            </a:r>
            <a:br>
              <a:rPr lang="en-US" sz="2800" smtClean="0"/>
            </a:br>
            <a:r>
              <a:rPr lang="en-US" sz="2800" smtClean="0"/>
              <a:t>Breakdown probability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52400" y="1536700"/>
          <a:ext cx="5651500" cy="3790950"/>
        </p:xfrm>
        <a:graphic>
          <a:graphicData uri="http://schemas.openxmlformats.org/presentationml/2006/ole">
            <p:oleObj spid="_x0000_s12290" name="Document" r:id="rId3" imgW="2895493" imgH="1943028" progId="Word.Document.12">
              <p:link updateAutomatic="1"/>
            </p:oleObj>
          </a:graphicData>
        </a:graphic>
      </p:graphicFrame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1384300" y="5375275"/>
            <a:ext cx="41021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Breakdown probability around boundary</a:t>
            </a:r>
            <a:endParaRPr lang="en-US" sz="1400"/>
          </a:p>
          <a:p>
            <a:r>
              <a:rPr lang="en-US" sz="1200"/>
              <a:t>The data was systematically taken with copper electrodes</a:t>
            </a:r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4964113" y="5943600"/>
            <a:ext cx="41798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K. Yonehara et al., Proceedings of IPAC’10, WEPE069.</a:t>
            </a: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47899AB-7EDD-4302-BECB-2F14856D0D34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200" dirty="0">
              <a:latin typeface="+mn-lt"/>
            </a:endParaRPr>
          </a:p>
        </p:txBody>
      </p:sp>
      <p:sp>
        <p:nvSpPr>
          <p:cNvPr id="12295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August 24-26, 2010</a:t>
            </a:r>
          </a:p>
        </p:txBody>
      </p:sp>
      <p:sp>
        <p:nvSpPr>
          <p:cNvPr id="12296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MAP Review – HPRF R&amp;D</a:t>
            </a:r>
          </a:p>
        </p:txBody>
      </p:sp>
      <p:sp>
        <p:nvSpPr>
          <p:cNvPr id="9" name="Rectangle 8"/>
          <p:cNvSpPr/>
          <p:nvPr/>
        </p:nvSpPr>
        <p:spPr>
          <a:xfrm>
            <a:off x="1840783" y="3450859"/>
            <a:ext cx="3962400" cy="914400"/>
          </a:xfrm>
          <a:prstGeom prst="rect">
            <a:avLst/>
          </a:prstGeom>
          <a:gradFill flip="none" rotWithShape="1">
            <a:gsLst>
              <a:gs pos="73000">
                <a:srgbClr val="FF6600">
                  <a:alpha val="20000"/>
                </a:srgbClr>
              </a:gs>
              <a:gs pos="100000">
                <a:srgbClr val="FFFFFF">
                  <a:alpha val="30000"/>
                </a:srgb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70100" y="3722688"/>
            <a:ext cx="37258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Operation gradient: 10 to 30 MV/m</a:t>
            </a:r>
          </a:p>
        </p:txBody>
      </p:sp>
      <p:pic>
        <p:nvPicPr>
          <p:cNvPr id="13" name="Picture 12" descr="ElecKinCurv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901825"/>
            <a:ext cx="32766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 rot="5400000">
            <a:off x="533400" y="1828800"/>
            <a:ext cx="3124200" cy="2819400"/>
          </a:xfrm>
          <a:prstGeom prst="line">
            <a:avLst/>
          </a:prstGeom>
          <a:ln>
            <a:solidFill>
              <a:srgbClr val="FF0000">
                <a:alpha val="1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685800" y="1676400"/>
            <a:ext cx="3962400" cy="3124200"/>
          </a:xfrm>
          <a:prstGeom prst="line">
            <a:avLst/>
          </a:prstGeom>
          <a:ln>
            <a:solidFill>
              <a:srgbClr val="008000">
                <a:alpha val="1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 flipV="1">
            <a:off x="685800" y="2057400"/>
            <a:ext cx="5105400" cy="2743200"/>
          </a:xfrm>
          <a:prstGeom prst="line">
            <a:avLst/>
          </a:prstGeom>
          <a:ln>
            <a:solidFill>
              <a:srgbClr val="0000FF">
                <a:alpha val="1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209925" y="1400175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E/p=14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352925" y="1371600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8000"/>
                </a:solidFill>
              </a:rPr>
              <a:t>E/p=10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572125" y="1752600"/>
            <a:ext cx="5905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FF"/>
                </a:solidFill>
              </a:rPr>
              <a:t>E/p=7</a:t>
            </a:r>
          </a:p>
        </p:txBody>
      </p:sp>
      <p:sp>
        <p:nvSpPr>
          <p:cNvPr id="39" name="Freeform 38"/>
          <p:cNvSpPr/>
          <p:nvPr/>
        </p:nvSpPr>
        <p:spPr>
          <a:xfrm>
            <a:off x="673100" y="2489200"/>
            <a:ext cx="5118100" cy="2311400"/>
          </a:xfrm>
          <a:custGeom>
            <a:avLst/>
            <a:gdLst>
              <a:gd name="connsiteX0" fmla="*/ 0 w 5118100"/>
              <a:gd name="connsiteY0" fmla="*/ 2311400 h 2311400"/>
              <a:gd name="connsiteX1" fmla="*/ 2298700 w 5118100"/>
              <a:gd name="connsiteY1" fmla="*/ 0 h 2311400"/>
              <a:gd name="connsiteX2" fmla="*/ 5118100 w 5118100"/>
              <a:gd name="connsiteY2" fmla="*/ 12700 h 23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18100" h="2311400">
                <a:moveTo>
                  <a:pt x="0" y="2311400"/>
                </a:moveTo>
                <a:lnTo>
                  <a:pt x="2298700" y="0"/>
                </a:lnTo>
                <a:lnTo>
                  <a:pt x="5118100" y="12700"/>
                </a:lnTo>
              </a:path>
            </a:pathLst>
          </a:custGeom>
          <a:ln w="53975">
            <a:solidFill>
              <a:schemeClr val="tx1">
                <a:alpha val="2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734050" y="2286000"/>
            <a:ext cx="1352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previous result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5" grpId="0"/>
      <p:bldP spid="36" grpId="0"/>
      <p:bldP spid="37" grpId="0"/>
      <p:bldP spid="40" grpId="0"/>
    </p:bldLst>
  </p:timing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6137</TotalTime>
  <Words>1158</Words>
  <Application>Microsoft Office PowerPoint</Application>
  <PresentationFormat>On-screen Show (4:3)</PresentationFormat>
  <Paragraphs>212</Paragraphs>
  <Slides>13</Slides>
  <Notes>1</Notes>
  <HiddenSlides>0</HiddenSlides>
  <MMClips>0</MMClips>
  <ScaleCrop>false</ScaleCrop>
  <HeadingPairs>
    <vt:vector size="10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</vt:i4>
      </vt:variant>
      <vt:variant>
        <vt:lpstr>Links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Wingdings</vt:lpstr>
      <vt:lpstr>Calibri</vt:lpstr>
      <vt:lpstr>Times New Roman</vt:lpstr>
      <vt:lpstr>Presentation1</vt:lpstr>
      <vt:lpstr>Presentation1</vt:lpstr>
      <vt:lpstr>???</vt:lpstr>
      <vt:lpstr>???</vt:lpstr>
      <vt:lpstr>???</vt:lpstr>
      <vt:lpstr>Equation</vt:lpstr>
      <vt:lpstr>  </vt:lpstr>
      <vt:lpstr>Advantage of using  high pressure hydrogen gas</vt:lpstr>
      <vt:lpstr>Historic result  in high pressure RF cavity</vt:lpstr>
      <vt:lpstr>Apply HPRF cavity  in front end channel</vt:lpstr>
      <vt:lpstr>Apply to Helical 6D Cooling Channel</vt:lpstr>
      <vt:lpstr>HPRF beam test: MTA Beam line</vt:lpstr>
      <vt:lpstr>Possible problem:  Beam loading effect in HPRF cavity</vt:lpstr>
      <vt:lpstr>Recombination in pure GH2: Polyatomic hydrogen</vt:lpstr>
      <vt:lpstr>Study breakdown in HPRF cavity: Breakdown probability</vt:lpstr>
      <vt:lpstr>Study hydrogen plasma dynamics: Analyze RF pickup signal</vt:lpstr>
      <vt:lpstr>Study hydrogen plasma dynamics: Spectroscopy of breakdown light</vt:lpstr>
      <vt:lpstr>Critical issues for down selection</vt:lpstr>
      <vt:lpstr>Conclusion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 OVERVIEW</dc:title>
  <dc:creator> </dc:creator>
  <cp:lastModifiedBy>Mike Zisman</cp:lastModifiedBy>
  <cp:revision>293</cp:revision>
  <dcterms:created xsi:type="dcterms:W3CDTF">2010-08-20T19:26:47Z</dcterms:created>
  <dcterms:modified xsi:type="dcterms:W3CDTF">2010-08-22T04:59:38Z</dcterms:modified>
</cp:coreProperties>
</file>