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docx" ContentType="application/vnd.openxmlformats-officedocument.wordprocessingml.document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commentAuthors.xml" ContentType="application/vnd.openxmlformats-officedocument.presentationml.commentAuthors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Default Extension="emf" ContentType="image/x-emf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2" r:id="rId1"/>
  </p:sldMasterIdLst>
  <p:notesMasterIdLst>
    <p:notesMasterId r:id="rId36"/>
  </p:notesMasterIdLst>
  <p:handoutMasterIdLst>
    <p:handoutMasterId r:id="rId37"/>
  </p:handoutMasterIdLst>
  <p:sldIdLst>
    <p:sldId id="281" r:id="rId2"/>
    <p:sldId id="282" r:id="rId3"/>
    <p:sldId id="291" r:id="rId4"/>
    <p:sldId id="333" r:id="rId5"/>
    <p:sldId id="290" r:id="rId6"/>
    <p:sldId id="289" r:id="rId7"/>
    <p:sldId id="294" r:id="rId8"/>
    <p:sldId id="295" r:id="rId9"/>
    <p:sldId id="287" r:id="rId10"/>
    <p:sldId id="304" r:id="rId11"/>
    <p:sldId id="337" r:id="rId12"/>
    <p:sldId id="314" r:id="rId13"/>
    <p:sldId id="297" r:id="rId14"/>
    <p:sldId id="315" r:id="rId15"/>
    <p:sldId id="327" r:id="rId16"/>
    <p:sldId id="313" r:id="rId17"/>
    <p:sldId id="312" r:id="rId18"/>
    <p:sldId id="345" r:id="rId19"/>
    <p:sldId id="288" r:id="rId20"/>
    <p:sldId id="293" r:id="rId21"/>
    <p:sldId id="325" r:id="rId22"/>
    <p:sldId id="340" r:id="rId23"/>
    <p:sldId id="338" r:id="rId24"/>
    <p:sldId id="342" r:id="rId25"/>
    <p:sldId id="343" r:id="rId26"/>
    <p:sldId id="319" r:id="rId27"/>
    <p:sldId id="330" r:id="rId28"/>
    <p:sldId id="331" r:id="rId29"/>
    <p:sldId id="320" r:id="rId30"/>
    <p:sldId id="336" r:id="rId31"/>
    <p:sldId id="339" r:id="rId32"/>
    <p:sldId id="298" r:id="rId33"/>
    <p:sldId id="300" r:id="rId34"/>
    <p:sldId id="346" r:id="rId35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ike Zisman" initials="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  <a:srgbClr val="3214C8"/>
    <a:srgbClr val="3214B4"/>
    <a:srgbClr val="CC0000"/>
    <a:srgbClr val="A00028"/>
    <a:srgbClr val="0000FF"/>
    <a:srgbClr val="6600FF"/>
    <a:srgbClr val="008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21972" autoAdjust="0"/>
    <p:restoredTop sz="99604" autoAdjust="0"/>
  </p:normalViewPr>
  <p:slideViewPr>
    <p:cSldViewPr>
      <p:cViewPr varScale="1">
        <p:scale>
          <a:sx n="70" d="100"/>
          <a:sy n="70" d="100"/>
        </p:scale>
        <p:origin x="-91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71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2" d="100"/>
          <a:sy n="72" d="100"/>
        </p:scale>
        <p:origin x="-2700" y="-114"/>
      </p:cViewPr>
      <p:guideLst>
        <p:guide orient="horz" pos="3024"/>
        <p:guide pos="230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46" tIns="48324" rIns="96646" bIns="48324" numCol="1" anchor="t" anchorCtr="0" compatLnSpc="1">
            <a:prstTxWarp prst="textNoShape">
              <a:avLst/>
            </a:prstTxWarp>
          </a:bodyPr>
          <a:lstStyle>
            <a:lvl1pPr defTabSz="965200">
              <a:defRPr sz="1200"/>
            </a:lvl1pPr>
          </a:lstStyle>
          <a:p>
            <a:endParaRPr lang="en-US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46" tIns="48324" rIns="96646" bIns="48324" numCol="1" anchor="t" anchorCtr="0" compatLnSpc="1">
            <a:prstTxWarp prst="textNoShape">
              <a:avLst/>
            </a:prstTxWarp>
          </a:bodyPr>
          <a:lstStyle>
            <a:lvl1pPr algn="r" defTabSz="965200">
              <a:defRPr sz="1200"/>
            </a:lvl1pPr>
          </a:lstStyle>
          <a:p>
            <a:fld id="{CE05A59A-056C-467C-884C-38CC86FC5054}" type="datetimeFigureOut">
              <a:rPr lang="en-US"/>
              <a:pPr/>
              <a:t>8/21/2010</a:t>
            </a:fld>
            <a:endParaRPr lang="en-US"/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46" tIns="48324" rIns="96646" bIns="48324" numCol="1" anchor="b" anchorCtr="0" compatLnSpc="1">
            <a:prstTxWarp prst="textNoShape">
              <a:avLst/>
            </a:prstTxWarp>
          </a:bodyPr>
          <a:lstStyle>
            <a:lvl1pPr defTabSz="965200">
              <a:defRPr sz="1200"/>
            </a:lvl1pPr>
          </a:lstStyle>
          <a:p>
            <a:endParaRPr lang="en-US"/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20188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46" tIns="48324" rIns="96646" bIns="48324" numCol="1" anchor="b" anchorCtr="0" compatLnSpc="1">
            <a:prstTxWarp prst="textNoShape">
              <a:avLst/>
            </a:prstTxWarp>
          </a:bodyPr>
          <a:lstStyle>
            <a:lvl1pPr algn="r" defTabSz="965200">
              <a:defRPr sz="1200"/>
            </a:lvl1pPr>
          </a:lstStyle>
          <a:p>
            <a:fld id="{7D880BA6-3246-46A1-A824-0EC7F0018CA0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46" tIns="48324" rIns="96646" bIns="48324" numCol="1" anchor="t" anchorCtr="0" compatLnSpc="1">
            <a:prstTxWarp prst="textNoShape">
              <a:avLst/>
            </a:prstTxWarp>
          </a:bodyPr>
          <a:lstStyle>
            <a:lvl1pPr defTabSz="965200">
              <a:defRPr sz="1200"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 bwMode="auto">
          <a:xfrm>
            <a:off x="4144963" y="0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46" tIns="48324" rIns="96646" bIns="48324" numCol="1" anchor="t" anchorCtr="0" compatLnSpc="1">
            <a:prstTxWarp prst="textNoShape">
              <a:avLst/>
            </a:prstTxWarp>
          </a:bodyPr>
          <a:lstStyle>
            <a:lvl1pPr algn="r" defTabSz="965200">
              <a:defRPr sz="1200">
                <a:latin typeface="Calibri" pitchFamily="34" charset="0"/>
              </a:defRPr>
            </a:lvl1pPr>
          </a:lstStyle>
          <a:p>
            <a:fld id="{9C66A7E0-12B7-4619-986F-890A4A1A80F6}" type="datetimeFigureOut">
              <a:rPr lang="en-US"/>
              <a:pPr/>
              <a:t>8/21/2010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77" tIns="45789" rIns="91577" bIns="45789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46" tIns="48324" rIns="96646" bIns="483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9120188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46" tIns="48324" rIns="96646" bIns="48324" numCol="1" anchor="b" anchorCtr="0" compatLnSpc="1">
            <a:prstTxWarp prst="textNoShape">
              <a:avLst/>
            </a:prstTxWarp>
          </a:bodyPr>
          <a:lstStyle>
            <a:lvl1pPr defTabSz="965200">
              <a:defRPr sz="1200"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4144963" y="9120188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46" tIns="48324" rIns="96646" bIns="48324" numCol="1" anchor="b" anchorCtr="0" compatLnSpc="1">
            <a:prstTxWarp prst="textNoShape">
              <a:avLst/>
            </a:prstTxWarp>
          </a:bodyPr>
          <a:lstStyle>
            <a:lvl1pPr algn="r" defTabSz="965200">
              <a:defRPr sz="1200">
                <a:latin typeface="Calibri" pitchFamily="34" charset="0"/>
              </a:defRPr>
            </a:lvl1pPr>
          </a:lstStyle>
          <a:p>
            <a:fld id="{88D79386-DF2A-4ED1-9046-78E7FD9F64A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0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717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A75DA3F-01DB-49AD-8812-77054C2E4393}" type="slidenum">
              <a:rPr lang="en-US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0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1229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326B235-62F4-4B82-842B-C008E66F75B3}" type="slidenum">
              <a:rPr lang="en-US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15A40F2-D4AE-4ECF-955B-ECBECFDE8C29}" type="slidenum">
              <a:rPr lang="en-US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/>
          <p:nvPr userDrawn="1"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5" name="Straight Connector 7"/>
          <p:cNvCxnSpPr/>
          <p:nvPr userDrawn="1"/>
        </p:nvCxnSpPr>
        <p:spPr>
          <a:xfrm>
            <a:off x="304800" y="6384925"/>
            <a:ext cx="84582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2" descr="C:\Documents and Settings\sgeer\My Documents\MAP\MAP-LOGO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848600" y="76200"/>
            <a:ext cx="857250" cy="974725"/>
          </a:xfrm>
          <a:prstGeom prst="rect">
            <a:avLst/>
          </a:prstGeom>
          <a:noFill/>
          <a:ln w="38100">
            <a:solidFill>
              <a:schemeClr val="bg1">
                <a:lumMod val="85000"/>
              </a:schemeClr>
            </a:solidFill>
          </a:ln>
        </p:spPr>
      </p:pic>
      <p:pic>
        <p:nvPicPr>
          <p:cNvPr id="7" name="Picture 12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647700" y="152400"/>
            <a:ext cx="876300" cy="8509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"/>
            <a:ext cx="6324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209800"/>
            <a:ext cx="6400800" cy="2286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2400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 smtClean="0"/>
          </a:p>
        </p:txBody>
      </p:sp>
      <p:sp>
        <p:nvSpPr>
          <p:cNvPr id="8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MAP Review Aug 25, 2010</a:t>
            </a:r>
            <a:endParaRPr lang="en-US" dirty="0"/>
          </a:p>
        </p:txBody>
      </p:sp>
      <p:sp>
        <p:nvSpPr>
          <p:cNvPr id="9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4D41518-BF81-4C2E-B413-56425FDEC59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MAP Magnet R&amp;D Program            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 b="1" i="1" baseline="0" smtClean="0">
                <a:latin typeface="Berlin Sans FB Demi" pitchFamily="34" charset="0"/>
              </a:defRPr>
            </a:lvl1pPr>
          </a:lstStyle>
          <a:p>
            <a:pPr>
              <a:defRPr/>
            </a:pPr>
            <a:r>
              <a:rPr lang="en-US"/>
              <a:t>MAP Review Aug 25, 2010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MAP Magnet R&amp;D Program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DB9F195-0B70-4DFE-8AB9-4C132D2B30A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379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0" y="1143000"/>
            <a:ext cx="9144000" cy="498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49287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Calibri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MAP Review Aug 25, 2010</a:t>
            </a:r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3276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 smtClean="0">
                <a:solidFill>
                  <a:srgbClr val="898989"/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MAP Magnet R&amp;D Program            </a:t>
            </a:r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5F98888A-B361-4059-AD81-BC148D347D0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ＭＳ Ｐゴシック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Berlin Sans FB Demi" pitchFamily="34" charset="0"/>
          <a:ea typeface="ＭＳ Ｐゴシック"/>
          <a:cs typeface="ＭＳ Ｐゴシック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Berlin Sans FB Demi" pitchFamily="34" charset="0"/>
          <a:ea typeface="ＭＳ Ｐゴシック"/>
          <a:cs typeface="ＭＳ Ｐゴシック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Berlin Sans FB Demi" pitchFamily="34" charset="0"/>
          <a:ea typeface="ＭＳ Ｐゴシック"/>
          <a:cs typeface="ＭＳ Ｐゴシック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Berlin Sans FB Demi" pitchFamily="34" charset="0"/>
          <a:ea typeface="ＭＳ Ｐゴシック"/>
          <a:cs typeface="ＭＳ Ｐゴシック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ＭＳ Ｐゴシック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buFont typeface="Arial" charset="0"/>
        <a:buChar char="–"/>
        <a:defRPr sz="2800" kern="1200">
          <a:solidFill>
            <a:schemeClr val="hlink"/>
          </a:solidFill>
          <a:latin typeface="+mn-lt"/>
          <a:ea typeface="+mn-ea"/>
          <a:cs typeface="ＭＳ Ｐゴシック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buFont typeface="Arial" charset="0"/>
        <a:buChar char="•"/>
        <a:defRPr sz="2400" kern="1200">
          <a:solidFill>
            <a:srgbClr val="008000"/>
          </a:solidFill>
          <a:latin typeface="+mn-lt"/>
          <a:ea typeface="+mn-ea"/>
          <a:cs typeface="ＭＳ Ｐゴシック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buFont typeface="Arial" charset="0"/>
        <a:buChar char="–"/>
        <a:defRPr sz="2000" kern="1200">
          <a:solidFill>
            <a:srgbClr val="6600FF"/>
          </a:solidFill>
          <a:latin typeface="+mn-lt"/>
          <a:ea typeface="+mn-ea"/>
          <a:cs typeface="ＭＳ Ｐゴシック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buFont typeface="Wingdings" pitchFamily="2" charset="2"/>
        <a:buChar char="s"/>
        <a:defRPr sz="2000" kern="1200">
          <a:solidFill>
            <a:srgbClr val="663300"/>
          </a:solidFill>
          <a:latin typeface="+mn-lt"/>
          <a:ea typeface="+mn-ea"/>
          <a:cs typeface="ＭＳ Ｐゴシック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Word_Document11.doc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itle 1"/>
          <p:cNvSpPr>
            <a:spLocks noGrp="1"/>
          </p:cNvSpPr>
          <p:nvPr>
            <p:ph type="ctrTitle"/>
          </p:nvPr>
        </p:nvSpPr>
        <p:spPr>
          <a:xfrm>
            <a:off x="1524000" y="0"/>
            <a:ext cx="6324600" cy="1143000"/>
          </a:xfrm>
        </p:spPr>
        <p:txBody>
          <a:bodyPr/>
          <a:lstStyle/>
          <a:p>
            <a:pPr eaLnBrk="1" hangingPunct="1"/>
            <a:r>
              <a:rPr lang="en-US" sz="2800" smtClean="0">
                <a:latin typeface="Calibri" pitchFamily="34" charset="0"/>
              </a:rPr>
              <a:t>  </a:t>
            </a:r>
          </a:p>
        </p:txBody>
      </p:sp>
      <p:sp>
        <p:nvSpPr>
          <p:cNvPr id="6146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 fontAlgn="base">
              <a:spcAft>
                <a:spcPct val="0"/>
              </a:spcAft>
              <a:buFont typeface="Arial" charset="0"/>
              <a:buNone/>
            </a:pPr>
            <a:r>
              <a:rPr lang="en-US" smtClean="0">
                <a:latin typeface="Calibri" pitchFamily="34" charset="0"/>
                <a:cs typeface="Arial" charset="0"/>
              </a:rPr>
              <a:t> </a:t>
            </a:r>
            <a:r>
              <a:rPr lang="en-US" smtClean="0">
                <a:latin typeface="Berlin Sans FB" pitchFamily="34" charset="0"/>
                <a:cs typeface="Arial" charset="0"/>
              </a:rPr>
              <a:t>MAP Magnet R&amp;D Program</a:t>
            </a:r>
            <a:endParaRPr lang="en-US" sz="2800" smtClean="0">
              <a:latin typeface="Berlin Sans FB" pitchFamily="34" charset="0"/>
              <a:cs typeface="Arial" charset="0"/>
            </a:endParaRPr>
          </a:p>
          <a:p>
            <a:pPr algn="ctr" fontAlgn="base">
              <a:spcAft>
                <a:spcPct val="0"/>
              </a:spcAft>
              <a:buFont typeface="Arial" charset="0"/>
              <a:buNone/>
            </a:pPr>
            <a:endParaRPr lang="en-US" sz="2800" smtClean="0">
              <a:latin typeface="Berlin Sans FB" pitchFamily="34" charset="0"/>
              <a:cs typeface="Arial" charset="0"/>
            </a:endParaRPr>
          </a:p>
          <a:p>
            <a:pPr algn="ctr" fontAlgn="base">
              <a:spcAft>
                <a:spcPct val="0"/>
              </a:spcAft>
              <a:buFont typeface="Arial" charset="0"/>
              <a:buNone/>
            </a:pPr>
            <a:r>
              <a:rPr lang="en-US" smtClean="0">
                <a:latin typeface="Berlin Sans FB" pitchFamily="34" charset="0"/>
                <a:cs typeface="Arial" charset="0"/>
              </a:rPr>
              <a:t>J. Tompkins</a:t>
            </a:r>
          </a:p>
          <a:p>
            <a:pPr algn="ctr" fontAlgn="base">
              <a:spcAft>
                <a:spcPct val="0"/>
              </a:spcAft>
              <a:buFont typeface="Arial" charset="0"/>
              <a:buNone/>
            </a:pPr>
            <a:r>
              <a:rPr lang="en-US" sz="2000" smtClean="0">
                <a:latin typeface="Berlin Sans FB" pitchFamily="34" charset="0"/>
                <a:cs typeface="Arial" charset="0"/>
              </a:rPr>
              <a:t>Technical Division, Magnet Systems Dept.</a:t>
            </a:r>
          </a:p>
          <a:p>
            <a:pPr algn="ctr" fontAlgn="base">
              <a:spcAft>
                <a:spcPct val="0"/>
              </a:spcAft>
              <a:buFont typeface="Arial" charset="0"/>
              <a:buNone/>
            </a:pPr>
            <a:r>
              <a:rPr lang="en-US" sz="2000" smtClean="0">
                <a:latin typeface="Berlin Sans FB" pitchFamily="34" charset="0"/>
                <a:cs typeface="Arial" charset="0"/>
              </a:rPr>
              <a:t>Fermilab</a:t>
            </a:r>
          </a:p>
          <a:p>
            <a:pPr algn="ctr" fontAlgn="base">
              <a:spcAft>
                <a:spcPct val="0"/>
              </a:spcAft>
              <a:buFont typeface="Arial" charset="0"/>
              <a:buNone/>
            </a:pPr>
            <a:endParaRPr lang="en-US" sz="2000" smtClean="0">
              <a:latin typeface="Berlin Sans FB" pitchFamily="34" charset="0"/>
              <a:cs typeface="Arial" charset="0"/>
            </a:endParaRPr>
          </a:p>
          <a:p>
            <a:pPr algn="ctr" fontAlgn="base">
              <a:spcAft>
                <a:spcPct val="0"/>
              </a:spcAft>
              <a:buFont typeface="Arial" charset="0"/>
              <a:buNone/>
            </a:pPr>
            <a:endParaRPr lang="en-US" sz="2000" smtClean="0">
              <a:latin typeface="Berlin Sans FB" pitchFamily="34" charset="0"/>
              <a:cs typeface="Arial" charset="0"/>
            </a:endParaRPr>
          </a:p>
        </p:txBody>
      </p:sp>
      <p:sp>
        <p:nvSpPr>
          <p:cNvPr id="6147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b="1" i="1">
                <a:cs typeface="Times New Roman" pitchFamily="18" charset="0"/>
              </a:rPr>
              <a:t>MAP Review Aug 25, 2010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FD2DF3E-EEA6-42B8-83EE-127D6DAB8FF3}" type="slidenum">
              <a:rPr lang="en-US"/>
              <a:pPr>
                <a:defRPr/>
              </a:pPr>
              <a:t>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0"/>
            <a:ext cx="6324600" cy="1143000"/>
          </a:xfrm>
        </p:spPr>
        <p:txBody>
          <a:bodyPr/>
          <a:lstStyle/>
          <a:p>
            <a:pPr>
              <a:lnSpc>
                <a:spcPts val="3200"/>
              </a:lnSpc>
              <a:defRPr/>
            </a:pPr>
            <a:r>
              <a:rPr lang="en-US" dirty="0" smtClean="0">
                <a:latin typeface="Berlin Sans FB" pitchFamily="34" charset="0"/>
                <a:cs typeface="+mj-cs"/>
              </a:rPr>
              <a:t>HCC - Hybrid HS Model</a:t>
            </a:r>
            <a:endParaRPr lang="en-US" sz="2000" dirty="0">
              <a:latin typeface="+mn-lt"/>
              <a:cs typeface="+mj-cs"/>
            </a:endParaRPr>
          </a:p>
        </p:txBody>
      </p:sp>
      <p:sp>
        <p:nvSpPr>
          <p:cNvPr id="17410" name="Rectangle 8"/>
          <p:cNvSpPr txBox="1">
            <a:spLocks noChangeArrowheads="1"/>
          </p:cNvSpPr>
          <p:nvPr/>
        </p:nvSpPr>
        <p:spPr bwMode="auto">
          <a:xfrm>
            <a:off x="304800" y="4419600"/>
            <a:ext cx="8382000" cy="209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33363" indent="-222250" eaLnBrk="0" hangingPunct="0">
              <a:lnSpc>
                <a:spcPts val="2000"/>
              </a:lnSpc>
              <a:spcBef>
                <a:spcPts val="400"/>
              </a:spcBef>
              <a:buFont typeface="Arial" charset="0"/>
              <a:buChar char="•"/>
            </a:pPr>
            <a:r>
              <a:rPr lang="en-US" b="1">
                <a:solidFill>
                  <a:srgbClr val="3214B4"/>
                </a:solidFill>
                <a:latin typeface="Times New Roman" pitchFamily="18" charset="0"/>
                <a:cs typeface="Times New Roman" pitchFamily="18" charset="0"/>
              </a:rPr>
              <a:t>Conceptual design study shows that a Hybrid HS may be needed for HCC</a:t>
            </a:r>
          </a:p>
          <a:p>
            <a:pPr marL="233363" indent="-222250" eaLnBrk="0" hangingPunct="0">
              <a:lnSpc>
                <a:spcPts val="2000"/>
              </a:lnSpc>
              <a:spcBef>
                <a:spcPts val="400"/>
              </a:spcBef>
              <a:buFont typeface="Arial" charset="0"/>
              <a:buChar char="•"/>
            </a:pPr>
            <a:r>
              <a:rPr lang="en-US" b="1">
                <a:solidFill>
                  <a:srgbClr val="3214B4"/>
                </a:solidFill>
                <a:latin typeface="Times New Roman" pitchFamily="18" charset="0"/>
                <a:cs typeface="Times New Roman" pitchFamily="18" charset="0"/>
              </a:rPr>
              <a:t>The goal - develop mechanical design and technology for HTS section based on G2 tape/cable and its assembly with RF and Nb</a:t>
            </a:r>
            <a:r>
              <a:rPr lang="en-US" b="1" baseline="-25000">
                <a:solidFill>
                  <a:srgbClr val="3214B4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b="1">
                <a:solidFill>
                  <a:srgbClr val="3214B4"/>
                </a:solidFill>
                <a:latin typeface="Times New Roman" pitchFamily="18" charset="0"/>
                <a:cs typeface="Times New Roman" pitchFamily="18" charset="0"/>
              </a:rPr>
              <a:t>Sn section </a:t>
            </a:r>
          </a:p>
          <a:p>
            <a:pPr marL="233363" indent="-222250" eaLnBrk="0" hangingPunct="0">
              <a:lnSpc>
                <a:spcPts val="2000"/>
              </a:lnSpc>
              <a:spcBef>
                <a:spcPts val="400"/>
              </a:spcBef>
              <a:buFont typeface="Arial" charset="0"/>
              <a:buChar char="•"/>
            </a:pPr>
            <a:r>
              <a:rPr lang="en-US" b="1">
                <a:solidFill>
                  <a:srgbClr val="3214B4"/>
                </a:solidFill>
                <a:latin typeface="Times New Roman" pitchFamily="18" charset="0"/>
                <a:cs typeface="Times New Roman" pitchFamily="18" charset="0"/>
              </a:rPr>
              <a:t>Support structure was designed and prototyped</a:t>
            </a:r>
          </a:p>
          <a:p>
            <a:pPr marL="233363" indent="-222250" eaLnBrk="0" hangingPunct="0">
              <a:lnSpc>
                <a:spcPts val="2000"/>
              </a:lnSpc>
              <a:spcBef>
                <a:spcPts val="400"/>
              </a:spcBef>
              <a:buFont typeface="Arial" charset="0"/>
              <a:buChar char="•"/>
            </a:pPr>
            <a:r>
              <a:rPr lang="en-US" b="1">
                <a:solidFill>
                  <a:srgbClr val="3214B4"/>
                </a:solidFill>
                <a:latin typeface="Times New Roman" pitchFamily="18" charset="0"/>
                <a:cs typeface="Times New Roman" pitchFamily="18" charset="0"/>
              </a:rPr>
              <a:t>12-mm YBCO tape procurement has been initiated by Muons Inc.</a:t>
            </a:r>
          </a:p>
        </p:txBody>
      </p:sp>
      <p:pic>
        <p:nvPicPr>
          <p:cNvPr id="17411" name="Picture 5" descr="Sketch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219200"/>
            <a:ext cx="56388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5" descr="Q:\HFM\HCC\Pictures\CIMG208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24600" y="1447800"/>
            <a:ext cx="22860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TextBox 6"/>
          <p:cNvSpPr txBox="1">
            <a:spLocks noChangeArrowheads="1"/>
          </p:cNvSpPr>
          <p:nvPr/>
        </p:nvSpPr>
        <p:spPr bwMode="auto">
          <a:xfrm>
            <a:off x="5638800" y="3276600"/>
            <a:ext cx="3048000" cy="830263"/>
          </a:xfrm>
          <a:prstGeom prst="rect">
            <a:avLst/>
          </a:prstGeom>
          <a:noFill/>
          <a:ln w="31750" cmpd="dbl">
            <a:solidFill>
              <a:srgbClr val="C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 i="1">
                <a:solidFill>
                  <a:srgbClr val="3214C8"/>
                </a:solidFill>
                <a:latin typeface="Berlin Sans FB" pitchFamily="34" charset="0"/>
              </a:rPr>
              <a:t>This work is partially funded and performed in collaboration with Muons Inc. (SBIR funded)</a:t>
            </a:r>
          </a:p>
        </p:txBody>
      </p:sp>
      <p:sp>
        <p:nvSpPr>
          <p:cNvPr id="17414" name="Date Placeholder 7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b="1" i="1">
                <a:cs typeface="ＭＳ Ｐゴシック"/>
              </a:rPr>
              <a:t>MAP Review Aug 25, 2010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074F0A1-5733-4D64-9F19-617204B3F5CD}" type="slidenum">
              <a:rPr lang="en-US"/>
              <a:pPr>
                <a:defRPr/>
              </a:pPr>
              <a:t>10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ctrTitle"/>
          </p:nvPr>
        </p:nvSpPr>
        <p:spPr>
          <a:xfrm>
            <a:off x="1524000" y="0"/>
            <a:ext cx="6324600" cy="1143000"/>
          </a:xfrm>
        </p:spPr>
        <p:txBody>
          <a:bodyPr/>
          <a:lstStyle/>
          <a:p>
            <a:r>
              <a:rPr lang="en-US" smtClean="0">
                <a:latin typeface="Berlin Sans FB" pitchFamily="34" charset="0"/>
              </a:rPr>
              <a:t>HCC – MAP Program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143000"/>
            <a:ext cx="8458200" cy="5257800"/>
          </a:xfrm>
        </p:spPr>
        <p:txBody>
          <a:bodyPr/>
          <a:lstStyle/>
          <a:p>
            <a:pPr lvl="1"/>
            <a:r>
              <a:rPr lang="en-US" sz="24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Model magnet program to support HCC Development</a:t>
            </a:r>
          </a:p>
          <a:p>
            <a:pPr lvl="1"/>
            <a:endParaRPr lang="en-US" sz="1200" b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algn="l">
              <a:buFont typeface="Berlin Sans FB Demi" pitchFamily="34" charset="0"/>
              <a:buAutoNum type="arabicParenR"/>
            </a:pPr>
            <a:r>
              <a:rPr lang="en-US" sz="20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 coil magnet NbTi</a:t>
            </a:r>
          </a:p>
          <a:p>
            <a:pPr marL="1147763" lvl="2" indent="-233363" algn="l">
              <a:buFont typeface="Arial" charset="0"/>
              <a:buChar char="•"/>
            </a:pPr>
            <a:r>
              <a:rPr lang="en-US" sz="1600" b="1" smtClean="0">
                <a:solidFill>
                  <a:srgbClr val="3214B4"/>
                </a:solidFill>
                <a:latin typeface="Times New Roman" pitchFamily="18" charset="0"/>
                <a:cs typeface="Times New Roman" pitchFamily="18" charset="0"/>
              </a:rPr>
              <a:t>Rebuild of first model to fix programs  (</a:t>
            </a:r>
            <a:r>
              <a:rPr lang="en-US" sz="1600" b="1" i="1" smtClean="0">
                <a:solidFill>
                  <a:srgbClr val="3214B4"/>
                </a:solidFill>
                <a:latin typeface="Times New Roman" pitchFamily="18" charset="0"/>
                <a:cs typeface="Times New Roman" pitchFamily="18" charset="0"/>
              </a:rPr>
              <a:t>year1= now</a:t>
            </a:r>
            <a:r>
              <a:rPr lang="en-US" sz="1600" b="1" smtClean="0">
                <a:solidFill>
                  <a:srgbClr val="3214B4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lvl="3" indent="-233363" algn="l">
              <a:buFont typeface="Arial" charset="0"/>
              <a:buChar char="•"/>
            </a:pPr>
            <a:r>
              <a:rPr lang="en-US" sz="14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Rebuild complete – awaiting test</a:t>
            </a:r>
          </a:p>
          <a:p>
            <a:pPr marL="1147763" lvl="2" indent="-233363" algn="l">
              <a:lnSpc>
                <a:spcPts val="1800"/>
              </a:lnSpc>
              <a:buFont typeface="Arial" charset="0"/>
              <a:buChar char="•"/>
            </a:pPr>
            <a:r>
              <a:rPr lang="en-US" sz="1600" b="1" smtClean="0">
                <a:solidFill>
                  <a:srgbClr val="3214B4"/>
                </a:solidFill>
                <a:latin typeface="Times New Roman" pitchFamily="18" charset="0"/>
                <a:cs typeface="Times New Roman" pitchFamily="18" charset="0"/>
              </a:rPr>
              <a:t>Assuming full period, do quench protection study to determine amount of stabilizer required</a:t>
            </a:r>
          </a:p>
          <a:p>
            <a:pPr marL="1147763" lvl="2" indent="-233363" algn="l">
              <a:lnSpc>
                <a:spcPts val="1800"/>
              </a:lnSpc>
              <a:buFont typeface="Arial" charset="0"/>
              <a:buChar char="•"/>
            </a:pPr>
            <a:r>
              <a:rPr lang="en-US" sz="1600" b="1" smtClean="0">
                <a:solidFill>
                  <a:srgbClr val="3214B4"/>
                </a:solidFill>
                <a:latin typeface="Times New Roman" pitchFamily="18" charset="0"/>
                <a:cs typeface="Times New Roman" pitchFamily="18" charset="0"/>
              </a:rPr>
              <a:t>Design magnet with proper amount of stabilizer</a:t>
            </a:r>
            <a:endParaRPr lang="en-US" sz="2000" b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algn="l">
              <a:buFont typeface="Berlin Sans FB Demi" pitchFamily="34" charset="0"/>
              <a:buAutoNum type="arabicParenR"/>
            </a:pPr>
            <a:r>
              <a:rPr lang="en-US" sz="20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 coil magnet with Nb</a:t>
            </a:r>
            <a:r>
              <a:rPr lang="en-US" sz="2000" b="1" baseline="-250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0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Sn</a:t>
            </a:r>
          </a:p>
          <a:p>
            <a:pPr marL="1147763" lvl="2" indent="-233363" algn="l">
              <a:lnSpc>
                <a:spcPts val="1800"/>
              </a:lnSpc>
              <a:buFont typeface="Arial" charset="0"/>
              <a:buChar char="•"/>
            </a:pPr>
            <a:r>
              <a:rPr lang="en-US" sz="1600" b="1" smtClean="0">
                <a:solidFill>
                  <a:srgbClr val="3214B4"/>
                </a:solidFill>
                <a:latin typeface="Times New Roman" pitchFamily="18" charset="0"/>
                <a:cs typeface="Times New Roman" pitchFamily="18" charset="0"/>
              </a:rPr>
              <a:t>design tooling, build magnet with Nb</a:t>
            </a:r>
            <a:r>
              <a:rPr lang="en-US" sz="1600" b="1" baseline="-25000" smtClean="0">
                <a:solidFill>
                  <a:srgbClr val="3214B4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1600" b="1" smtClean="0">
                <a:solidFill>
                  <a:srgbClr val="3214B4"/>
                </a:solidFill>
                <a:latin typeface="Times New Roman" pitchFamily="18" charset="0"/>
                <a:cs typeface="Times New Roman" pitchFamily="18" charset="0"/>
              </a:rPr>
              <a:t>Sn (</a:t>
            </a:r>
            <a:r>
              <a:rPr lang="en-US" sz="1600" b="1" i="1" smtClean="0">
                <a:solidFill>
                  <a:srgbClr val="3214B4"/>
                </a:solidFill>
                <a:latin typeface="Times New Roman" pitchFamily="18" charset="0"/>
                <a:cs typeface="Times New Roman" pitchFamily="18" charset="0"/>
              </a:rPr>
              <a:t>Year 2 </a:t>
            </a:r>
            <a:r>
              <a:rPr lang="en-US" sz="1600" b="1" smtClean="0">
                <a:solidFill>
                  <a:srgbClr val="3214B4"/>
                </a:solidFill>
                <a:latin typeface="Times New Roman" pitchFamily="18" charset="0"/>
                <a:cs typeface="Times New Roman" pitchFamily="18" charset="0"/>
              </a:rPr>
              <a:t>)  Needed for higher field sections</a:t>
            </a:r>
          </a:p>
          <a:p>
            <a:pPr marL="1147763" lvl="2" indent="-233363" algn="l">
              <a:lnSpc>
                <a:spcPts val="1800"/>
              </a:lnSpc>
              <a:buFont typeface="Arial" charset="0"/>
              <a:buChar char="•"/>
            </a:pPr>
            <a:r>
              <a:rPr lang="en-US" sz="1600" b="1" smtClean="0">
                <a:solidFill>
                  <a:srgbClr val="3214B4"/>
                </a:solidFill>
                <a:latin typeface="Times New Roman" pitchFamily="18" charset="0"/>
                <a:cs typeface="Times New Roman" pitchFamily="18" charset="0"/>
              </a:rPr>
              <a:t>incorporate magnet with indirect cool (as are going be needed for these magnets) (</a:t>
            </a:r>
            <a:r>
              <a:rPr lang="en-US" sz="1600" b="1" i="1" smtClean="0">
                <a:solidFill>
                  <a:srgbClr val="3214B4"/>
                </a:solidFill>
                <a:latin typeface="Times New Roman" pitchFamily="18" charset="0"/>
                <a:cs typeface="Times New Roman" pitchFamily="18" charset="0"/>
              </a:rPr>
              <a:t>year 3 </a:t>
            </a:r>
            <a:r>
              <a:rPr lang="en-US" sz="1600" b="1" smtClean="0">
                <a:solidFill>
                  <a:srgbClr val="3214B4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lvl="1" algn="l">
              <a:buFont typeface="Berlin Sans FB Demi" pitchFamily="34" charset="0"/>
              <a:buAutoNum type="arabicParenR"/>
            </a:pPr>
            <a:r>
              <a:rPr lang="en-US" sz="20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HTS magnets</a:t>
            </a:r>
          </a:p>
          <a:p>
            <a:pPr marL="1147763" lvl="2" indent="-233363" algn="l">
              <a:lnSpc>
                <a:spcPts val="1800"/>
              </a:lnSpc>
              <a:buFont typeface="Arial" charset="0"/>
              <a:buChar char="•"/>
            </a:pPr>
            <a:r>
              <a:rPr lang="en-US" sz="1600" b="1" smtClean="0">
                <a:solidFill>
                  <a:srgbClr val="3214B4"/>
                </a:solidFill>
                <a:latin typeface="Times New Roman" pitchFamily="18" charset="0"/>
                <a:cs typeface="Times New Roman" pitchFamily="18" charset="0"/>
              </a:rPr>
              <a:t>design tooling, build magnet with Nb</a:t>
            </a:r>
            <a:r>
              <a:rPr lang="en-US" sz="1600" b="1" baseline="-25000" smtClean="0">
                <a:solidFill>
                  <a:srgbClr val="3214B4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1600" b="1" smtClean="0">
                <a:solidFill>
                  <a:srgbClr val="3214B4"/>
                </a:solidFill>
                <a:latin typeface="Times New Roman" pitchFamily="18" charset="0"/>
                <a:cs typeface="Times New Roman" pitchFamily="18" charset="0"/>
              </a:rPr>
              <a:t>Sn (</a:t>
            </a:r>
            <a:r>
              <a:rPr lang="en-US" sz="1600" b="1" i="1" smtClean="0">
                <a:solidFill>
                  <a:srgbClr val="3214B4"/>
                </a:solidFill>
                <a:latin typeface="Times New Roman" pitchFamily="18" charset="0"/>
                <a:cs typeface="Times New Roman" pitchFamily="18" charset="0"/>
              </a:rPr>
              <a:t>year 2 </a:t>
            </a:r>
            <a:r>
              <a:rPr lang="en-US" sz="1600" b="1" smtClean="0">
                <a:solidFill>
                  <a:srgbClr val="3214B4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1147763" lvl="2" indent="-233363" algn="l">
              <a:lnSpc>
                <a:spcPts val="1800"/>
              </a:lnSpc>
              <a:buFont typeface="Arial" charset="0"/>
              <a:buChar char="•"/>
            </a:pPr>
            <a:r>
              <a:rPr lang="en-US" sz="1600" b="1" smtClean="0">
                <a:solidFill>
                  <a:srgbClr val="3214B4"/>
                </a:solidFill>
                <a:latin typeface="Times New Roman" pitchFamily="18" charset="0"/>
                <a:cs typeface="Times New Roman" pitchFamily="18" charset="0"/>
              </a:rPr>
              <a:t>build 2 coil model using YBBCO tape.   Test in self field (</a:t>
            </a:r>
            <a:r>
              <a:rPr lang="en-US" sz="1600" b="1" i="1" smtClean="0">
                <a:solidFill>
                  <a:srgbClr val="3214B4"/>
                </a:solidFill>
                <a:latin typeface="Times New Roman" pitchFamily="18" charset="0"/>
                <a:cs typeface="Times New Roman" pitchFamily="18" charset="0"/>
              </a:rPr>
              <a:t>year 1</a:t>
            </a:r>
            <a:r>
              <a:rPr lang="en-US" sz="1600" b="1" smtClean="0">
                <a:solidFill>
                  <a:srgbClr val="3214B4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1147763" lvl="2" indent="-233363" algn="l">
              <a:lnSpc>
                <a:spcPts val="1800"/>
              </a:lnSpc>
              <a:buFont typeface="Arial" charset="0"/>
              <a:buChar char="•"/>
            </a:pPr>
            <a:r>
              <a:rPr lang="en-US" sz="1600" b="1" smtClean="0">
                <a:solidFill>
                  <a:srgbClr val="3214B4"/>
                </a:solidFill>
                <a:latin typeface="Times New Roman" pitchFamily="18" charset="0"/>
                <a:cs typeface="Times New Roman" pitchFamily="18" charset="0"/>
              </a:rPr>
              <a:t>build several more models (</a:t>
            </a:r>
            <a:r>
              <a:rPr lang="en-US" sz="1600" b="1" i="1" smtClean="0">
                <a:solidFill>
                  <a:srgbClr val="3214B4"/>
                </a:solidFill>
                <a:latin typeface="Times New Roman" pitchFamily="18" charset="0"/>
                <a:cs typeface="Times New Roman" pitchFamily="18" charset="0"/>
              </a:rPr>
              <a:t>year 2 </a:t>
            </a:r>
            <a:r>
              <a:rPr lang="en-US" sz="1600" b="1" smtClean="0">
                <a:solidFill>
                  <a:srgbClr val="3214B4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1147763" lvl="2" indent="-233363" algn="l">
              <a:lnSpc>
                <a:spcPts val="1800"/>
              </a:lnSpc>
              <a:buFont typeface="Arial" charset="0"/>
              <a:buChar char="•"/>
            </a:pPr>
            <a:r>
              <a:rPr lang="en-US" sz="1600" b="1" smtClean="0">
                <a:solidFill>
                  <a:srgbClr val="3214B4"/>
                </a:solidFill>
                <a:latin typeface="Times New Roman" pitchFamily="18" charset="0"/>
                <a:cs typeface="Times New Roman" pitchFamily="18" charset="0"/>
              </a:rPr>
              <a:t>successful 4 coil  HTS (</a:t>
            </a:r>
            <a:r>
              <a:rPr lang="en-US" sz="1600" b="1" i="1" smtClean="0">
                <a:solidFill>
                  <a:srgbClr val="3214B4"/>
                </a:solidFill>
                <a:latin typeface="Times New Roman" pitchFamily="18" charset="0"/>
                <a:cs typeface="Times New Roman" pitchFamily="18" charset="0"/>
              </a:rPr>
              <a:t>year2 </a:t>
            </a:r>
            <a:r>
              <a:rPr lang="en-US" sz="1600" b="1" smtClean="0">
                <a:solidFill>
                  <a:srgbClr val="3214B4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000" b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algn="l">
              <a:buFont typeface="Berlin Sans FB Demi" pitchFamily="34" charset="0"/>
              <a:buAutoNum type="arabicParenR"/>
            </a:pPr>
            <a:r>
              <a:rPr lang="en-US" sz="20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Hybrid</a:t>
            </a:r>
          </a:p>
          <a:p>
            <a:pPr marL="1147763" indent="-233363" fontAlgn="base">
              <a:lnSpc>
                <a:spcPts val="1800"/>
              </a:lnSpc>
              <a:spcAft>
                <a:spcPct val="0"/>
              </a:spcAft>
              <a:buFont typeface="Arial" charset="0"/>
              <a:buChar char="•"/>
            </a:pPr>
            <a:r>
              <a:rPr lang="en-US" sz="1600" b="1" smtClean="0">
                <a:solidFill>
                  <a:srgbClr val="3214B4"/>
                </a:solidFill>
                <a:latin typeface="Times New Roman" pitchFamily="18" charset="0"/>
                <a:cs typeface="Times New Roman" pitchFamily="18" charset="0"/>
              </a:rPr>
              <a:t>Build using 4 coil NbTi or HTS AND HTS hybrid.  Test combined model (</a:t>
            </a:r>
            <a:r>
              <a:rPr lang="en-US" sz="1600" b="1" i="1" smtClean="0">
                <a:solidFill>
                  <a:srgbClr val="3214B4"/>
                </a:solidFill>
                <a:latin typeface="Times New Roman" pitchFamily="18" charset="0"/>
                <a:cs typeface="Times New Roman" pitchFamily="18" charset="0"/>
              </a:rPr>
              <a:t>year 3 </a:t>
            </a:r>
            <a:r>
              <a:rPr lang="en-US" sz="1600" b="1" smtClean="0">
                <a:solidFill>
                  <a:srgbClr val="3214B4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b="1" smtClean="0">
              <a:latin typeface="Times New Roman" pitchFamily="18" charset="0"/>
              <a:cs typeface="Times New Roman" pitchFamily="18" charset="0"/>
            </a:endParaRPr>
          </a:p>
          <a:p>
            <a:pPr lvl="1" algn="l">
              <a:buFont typeface="Berlin Sans FB Demi" pitchFamily="34" charset="0"/>
              <a:buAutoNum type="arabicParenR"/>
            </a:pPr>
            <a:endParaRPr lang="en-US" sz="2200" smtClean="0">
              <a:solidFill>
                <a:srgbClr val="C00000"/>
              </a:solidFill>
            </a:endParaRPr>
          </a:p>
          <a:p>
            <a:pPr marL="1147763" indent="-233363" fontAlgn="base">
              <a:spcAft>
                <a:spcPct val="0"/>
              </a:spcAft>
              <a:buFont typeface="Arial" charset="0"/>
              <a:buNone/>
            </a:pPr>
            <a:endParaRPr lang="en-US" sz="1800" smtClean="0">
              <a:latin typeface="Arial" charset="0"/>
              <a:cs typeface="Arial" charset="0"/>
            </a:endParaRPr>
          </a:p>
        </p:txBody>
      </p:sp>
      <p:sp>
        <p:nvSpPr>
          <p:cNvPr id="19459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b="1" i="1">
                <a:cs typeface="ＭＳ Ｐゴシック"/>
              </a:rPr>
              <a:t>MAP Review Aug 25, 2010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FAFC188-2ECD-485A-A6B4-0814ECF22792}" type="slidenum">
              <a:rPr lang="en-US"/>
              <a:pPr>
                <a:defRPr/>
              </a:pPr>
              <a:t>11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ctrTitle"/>
          </p:nvPr>
        </p:nvSpPr>
        <p:spPr>
          <a:xfrm>
            <a:off x="1524000" y="0"/>
            <a:ext cx="6324600" cy="1143000"/>
          </a:xfrm>
        </p:spPr>
        <p:txBody>
          <a:bodyPr/>
          <a:lstStyle/>
          <a:p>
            <a:pPr>
              <a:lnSpc>
                <a:spcPts val="2800"/>
              </a:lnSpc>
            </a:pPr>
            <a:r>
              <a:rPr lang="en-US" sz="2800" smtClean="0">
                <a:latin typeface="Berlin Sans FB" pitchFamily="34" charset="0"/>
              </a:rPr>
              <a:t>High Field Solenoid Conceptual Design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971800"/>
            <a:ext cx="7772400" cy="3200400"/>
          </a:xfrm>
          <a:noFill/>
          <a:ln w="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numCol="2" spcCol="457200"/>
          <a:lstStyle/>
          <a:p>
            <a:pPr>
              <a:buFontTx/>
              <a:buNone/>
              <a:defRPr/>
            </a:pPr>
            <a:r>
              <a:rPr lang="en-US" sz="2000" b="1" u="sng" dirty="0" smtClean="0">
                <a:latin typeface="Times New Roman" pitchFamily="18" charset="0"/>
                <a:cs typeface="Times New Roman" pitchFamily="18" charset="0"/>
              </a:rPr>
              <a:t>Approach - graded design</a:t>
            </a:r>
          </a:p>
          <a:p>
            <a:pPr marL="457200" indent="-222250">
              <a:lnSpc>
                <a:spcPts val="2000"/>
              </a:lnSpc>
              <a:spcBef>
                <a:spcPts val="400"/>
              </a:spcBef>
              <a:defRPr/>
            </a:pPr>
            <a:r>
              <a:rPr lang="en-US" sz="1800" b="1" dirty="0" smtClean="0">
                <a:solidFill>
                  <a:srgbClr val="3214C8"/>
                </a:solidFill>
                <a:latin typeface="Times New Roman" pitchFamily="18" charset="0"/>
                <a:cs typeface="Times New Roman" pitchFamily="18" charset="0"/>
              </a:rPr>
              <a:t>Outer coils – lower field region – </a:t>
            </a:r>
            <a:r>
              <a:rPr lang="en-US" sz="1800" b="1" dirty="0" err="1" smtClean="0">
                <a:solidFill>
                  <a:srgbClr val="3214C8"/>
                </a:solidFill>
                <a:latin typeface="Times New Roman" pitchFamily="18" charset="0"/>
                <a:cs typeface="Times New Roman" pitchFamily="18" charset="0"/>
              </a:rPr>
              <a:t>NbTi</a:t>
            </a:r>
            <a:endParaRPr lang="en-US" sz="1800" b="1" dirty="0" smtClean="0">
              <a:solidFill>
                <a:srgbClr val="3214C8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222250">
              <a:lnSpc>
                <a:spcPts val="2000"/>
              </a:lnSpc>
              <a:spcBef>
                <a:spcPts val="400"/>
              </a:spcBef>
              <a:defRPr/>
            </a:pPr>
            <a:r>
              <a:rPr lang="en-US" sz="1800" b="1" dirty="0" smtClean="0">
                <a:solidFill>
                  <a:srgbClr val="3214C8"/>
                </a:solidFill>
                <a:latin typeface="Times New Roman" pitchFamily="18" charset="0"/>
                <a:cs typeface="Times New Roman" pitchFamily="18" charset="0"/>
              </a:rPr>
              <a:t> Intermediate layers – up to ~20T – Nb</a:t>
            </a:r>
            <a:r>
              <a:rPr lang="en-US" sz="1800" b="1" baseline="-25000" dirty="0" smtClean="0">
                <a:solidFill>
                  <a:srgbClr val="3214C8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1800" b="1" dirty="0" smtClean="0">
                <a:solidFill>
                  <a:srgbClr val="3214C8"/>
                </a:solidFill>
                <a:latin typeface="Times New Roman" pitchFamily="18" charset="0"/>
                <a:cs typeface="Times New Roman" pitchFamily="18" charset="0"/>
              </a:rPr>
              <a:t>Sn</a:t>
            </a:r>
          </a:p>
          <a:p>
            <a:pPr marL="457200" indent="-222250">
              <a:lnSpc>
                <a:spcPts val="2000"/>
              </a:lnSpc>
              <a:spcBef>
                <a:spcPts val="400"/>
              </a:spcBef>
              <a:defRPr/>
            </a:pPr>
            <a:r>
              <a:rPr lang="en-US" sz="1800" b="1" dirty="0" smtClean="0">
                <a:solidFill>
                  <a:srgbClr val="3214C8"/>
                </a:solidFill>
                <a:latin typeface="Times New Roman" pitchFamily="18" charset="0"/>
                <a:cs typeface="Times New Roman" pitchFamily="18" charset="0"/>
              </a:rPr>
              <a:t> Highest field regions – HTS materials</a:t>
            </a:r>
          </a:p>
          <a:p>
            <a:pPr marL="690563" lvl="1" indent="-233363" algn="l">
              <a:buFontTx/>
              <a:buChar char="-"/>
              <a:defRPr/>
            </a:pPr>
            <a:r>
              <a:rPr lang="en-US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YBCO</a:t>
            </a:r>
          </a:p>
          <a:p>
            <a:pPr marL="690563" lvl="1" indent="-233363" algn="l">
              <a:buFontTx/>
              <a:buChar char="-"/>
              <a:defRPr/>
            </a:pPr>
            <a:r>
              <a:rPr lang="en-US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Bi2212</a:t>
            </a:r>
          </a:p>
          <a:p>
            <a:pPr marL="690563" lvl="1" indent="-233363" algn="l">
              <a:defRPr/>
            </a:pPr>
            <a:endParaRPr lang="en-US" sz="1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690563" lvl="1" indent="-233363" algn="l">
              <a:buFontTx/>
              <a:buChar char="-"/>
              <a:defRPr/>
            </a:pPr>
            <a:endParaRPr lang="en-US" sz="1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690563" lvl="1" indent="-233363" algn="l">
              <a:buFontTx/>
              <a:buChar char="-"/>
              <a:defRPr/>
            </a:pPr>
            <a:endParaRPr lang="en-US" sz="1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690563" lvl="1" indent="-233363" algn="l">
              <a:buFontTx/>
              <a:buChar char="-"/>
              <a:defRPr/>
            </a:pPr>
            <a:endParaRPr lang="en-US" sz="1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690563" lvl="1" indent="-233363" algn="l">
              <a:buFontTx/>
              <a:buChar char="-"/>
              <a:defRPr/>
            </a:pPr>
            <a:endParaRPr lang="en-US" sz="1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690563" lvl="1" indent="-233363" algn="l">
              <a:buFontTx/>
              <a:buChar char="-"/>
              <a:defRPr/>
            </a:pPr>
            <a:endParaRPr lang="en-US" sz="1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690563" lvl="1" indent="-233363" algn="l">
              <a:buFontTx/>
              <a:buChar char="-"/>
              <a:defRPr/>
            </a:pPr>
            <a:endParaRPr lang="en-US" sz="1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690563" lvl="1" indent="-233363" algn="l">
              <a:buFontTx/>
              <a:buChar char="-"/>
              <a:defRPr/>
            </a:pPr>
            <a:endParaRPr lang="en-US" sz="20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lnSpc>
                <a:spcPts val="2000"/>
              </a:lnSpc>
              <a:spcBef>
                <a:spcPts val="5400"/>
              </a:spcBef>
              <a:buFont typeface="Arial" pitchFamily="34" charset="0"/>
              <a:buNone/>
              <a:defRPr/>
            </a:pPr>
            <a:endParaRPr lang="en-US" sz="20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lnSpc>
                <a:spcPts val="2000"/>
              </a:lnSpc>
              <a:spcBef>
                <a:spcPts val="5400"/>
              </a:spcBef>
              <a:buFont typeface="Arial" pitchFamily="34" charset="0"/>
              <a:buNone/>
              <a:defRPr/>
            </a:pPr>
            <a:r>
              <a:rPr lang="en-US" sz="2000" b="1" u="sng" dirty="0" smtClean="0">
                <a:latin typeface="Times New Roman" pitchFamily="18" charset="0"/>
                <a:cs typeface="Times New Roman" pitchFamily="18" charset="0"/>
              </a:rPr>
              <a:t>Key design issues</a:t>
            </a:r>
            <a:endParaRPr lang="en-US" sz="20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223838">
              <a:lnSpc>
                <a:spcPts val="2000"/>
              </a:lnSpc>
              <a:spcBef>
                <a:spcPts val="400"/>
              </a:spcBef>
              <a:defRPr/>
            </a:pPr>
            <a:r>
              <a:rPr lang="en-US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Superconductor (HTS )</a:t>
            </a:r>
          </a:p>
          <a:p>
            <a:pPr marL="457200" indent="-223838">
              <a:lnSpc>
                <a:spcPts val="2000"/>
              </a:lnSpc>
              <a:spcBef>
                <a:spcPts val="400"/>
              </a:spcBef>
              <a:defRPr/>
            </a:pPr>
            <a:r>
              <a:rPr lang="en-US" sz="2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sz="2000" b="1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effect of field direction </a:t>
            </a:r>
            <a:br>
              <a:rPr lang="en-US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(in case of HTS tapes)</a:t>
            </a:r>
          </a:p>
          <a:p>
            <a:pPr marL="457200" indent="-223838">
              <a:lnSpc>
                <a:spcPts val="2000"/>
              </a:lnSpc>
              <a:spcBef>
                <a:spcPts val="400"/>
              </a:spcBef>
              <a:defRPr/>
            </a:pPr>
            <a:r>
              <a:rPr lang="en-US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stress management </a:t>
            </a:r>
          </a:p>
          <a:p>
            <a:pPr marL="457200" indent="-223838">
              <a:lnSpc>
                <a:spcPts val="2000"/>
              </a:lnSpc>
              <a:spcBef>
                <a:spcPts val="400"/>
              </a:spcBef>
              <a:defRPr/>
            </a:pPr>
            <a:r>
              <a:rPr lang="en-US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quench protection</a:t>
            </a:r>
          </a:p>
          <a:p>
            <a:pPr marL="457200" indent="-223838">
              <a:lnSpc>
                <a:spcPts val="1800"/>
              </a:lnSpc>
              <a:spcBef>
                <a:spcPts val="400"/>
              </a:spcBef>
              <a:defRPr/>
            </a:pPr>
            <a:r>
              <a:rPr lang="en-US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cost</a:t>
            </a:r>
          </a:p>
          <a:p>
            <a:pPr>
              <a:buFontTx/>
              <a:buNone/>
              <a:defRPr/>
            </a:pPr>
            <a:r>
              <a:rPr lang="en-US" sz="2000" b="1" u="sng" dirty="0" smtClean="0">
                <a:latin typeface="Times New Roman" pitchFamily="18" charset="0"/>
                <a:cs typeface="Times New Roman" pitchFamily="18" charset="0"/>
              </a:rPr>
              <a:t>Conceptual design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460375" indent="-225425">
              <a:lnSpc>
                <a:spcPts val="2000"/>
              </a:lnSpc>
              <a:spcBef>
                <a:spcPts val="400"/>
              </a:spcBef>
              <a:defRPr/>
            </a:pPr>
            <a:r>
              <a:rPr lang="en-US" sz="2000" b="1" dirty="0" smtClean="0">
                <a:solidFill>
                  <a:srgbClr val="3214C8"/>
                </a:solidFill>
                <a:latin typeface="Times New Roman" pitchFamily="18" charset="0"/>
                <a:cs typeface="Times New Roman" pitchFamily="18" charset="0"/>
              </a:rPr>
              <a:t>Hybrid coil design</a:t>
            </a:r>
          </a:p>
          <a:p>
            <a:pPr marL="460375" indent="-225425">
              <a:lnSpc>
                <a:spcPts val="2000"/>
              </a:lnSpc>
              <a:spcBef>
                <a:spcPts val="400"/>
              </a:spcBef>
              <a:defRPr/>
            </a:pPr>
            <a:r>
              <a:rPr lang="en-US" sz="2000" b="1" dirty="0" smtClean="0">
                <a:solidFill>
                  <a:srgbClr val="3214C8"/>
                </a:solidFill>
                <a:latin typeface="Times New Roman" pitchFamily="18" charset="0"/>
                <a:cs typeface="Times New Roman" pitchFamily="18" charset="0"/>
              </a:rPr>
              <a:t>Coil sections </a:t>
            </a:r>
          </a:p>
          <a:p>
            <a:pPr marL="460375" indent="-225425">
              <a:lnSpc>
                <a:spcPts val="2000"/>
              </a:lnSpc>
              <a:spcBef>
                <a:spcPts val="400"/>
              </a:spcBef>
              <a:buFont typeface="Arial" pitchFamily="34" charset="0"/>
              <a:buNone/>
              <a:defRPr/>
            </a:pPr>
            <a:endParaRPr lang="en-US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460375" indent="-225425">
              <a:lnSpc>
                <a:spcPts val="2000"/>
              </a:lnSpc>
              <a:spcBef>
                <a:spcPts val="400"/>
              </a:spcBef>
              <a:buFont typeface="Arial" pitchFamily="34" charset="0"/>
              <a:buNone/>
              <a:defRPr/>
            </a:pPr>
            <a:endParaRPr lang="en-US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460375" indent="-225425">
              <a:lnSpc>
                <a:spcPts val="2000"/>
              </a:lnSpc>
              <a:spcBef>
                <a:spcPts val="400"/>
              </a:spcBef>
              <a:buFont typeface="Arial" pitchFamily="34" charset="0"/>
              <a:buNone/>
              <a:defRPr/>
            </a:pPr>
            <a:endParaRPr lang="en-US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460375" indent="-225425">
              <a:lnSpc>
                <a:spcPts val="2000"/>
              </a:lnSpc>
              <a:spcBef>
                <a:spcPts val="400"/>
              </a:spcBef>
              <a:buFont typeface="Arial" pitchFamily="34" charset="0"/>
              <a:buNone/>
              <a:defRPr/>
            </a:pPr>
            <a:endParaRPr lang="en-US" sz="40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460375" indent="-225425">
              <a:lnSpc>
                <a:spcPts val="2000"/>
              </a:lnSpc>
              <a:spcBef>
                <a:spcPts val="400"/>
              </a:spcBef>
              <a:buFont typeface="Arial" pitchFamily="34" charset="0"/>
              <a:buNone/>
              <a:defRPr/>
            </a:pPr>
            <a:endParaRPr lang="en-US" sz="10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339725" indent="-222250">
              <a:defRPr/>
            </a:pP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en-US" dirty="0"/>
          </a:p>
        </p:txBody>
      </p:sp>
      <p:sp>
        <p:nvSpPr>
          <p:cNvPr id="20483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b="1" i="1">
                <a:cs typeface="ＭＳ Ｐゴシック"/>
              </a:rPr>
              <a:t>MAP Review Aug 25, 2010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D5FE87A-800D-439E-AA4B-907F8A7EB770}" type="slidenum">
              <a:rPr lang="en-US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048000" y="1143000"/>
            <a:ext cx="2971800" cy="15081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33363" indent="-222250" algn="ctr">
              <a:defRPr/>
            </a:pPr>
            <a:r>
              <a:rPr lang="en-US" sz="2000" b="1" u="sng" dirty="0">
                <a:latin typeface="Times New Roman" pitchFamily="18" charset="0"/>
                <a:ea typeface="+mn-ea"/>
                <a:cs typeface="Times New Roman" pitchFamily="18" charset="0"/>
              </a:rPr>
              <a:t>Activities</a:t>
            </a:r>
          </a:p>
          <a:p>
            <a:pPr marL="338138" indent="-222250">
              <a:defRPr/>
            </a:pPr>
            <a:r>
              <a:rPr lang="en-US" b="1" dirty="0">
                <a:solidFill>
                  <a:srgbClr val="3214B4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Conceptual Design</a:t>
            </a:r>
          </a:p>
          <a:p>
            <a:pPr marL="338138" indent="-222250">
              <a:defRPr/>
            </a:pPr>
            <a:r>
              <a:rPr lang="en-US" b="1" dirty="0">
                <a:solidFill>
                  <a:srgbClr val="3214B4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Conductor development</a:t>
            </a:r>
          </a:p>
          <a:p>
            <a:pPr marL="338138" indent="-222250">
              <a:defRPr/>
            </a:pPr>
            <a:r>
              <a:rPr lang="en-US" b="1" dirty="0">
                <a:solidFill>
                  <a:srgbClr val="3214B4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Cable R&amp;D</a:t>
            </a:r>
          </a:p>
          <a:p>
            <a:pPr marL="338138" indent="-222250">
              <a:defRPr/>
            </a:pPr>
            <a:r>
              <a:rPr lang="en-US" b="1" dirty="0">
                <a:solidFill>
                  <a:srgbClr val="3214B4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Insert coil studies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0"/>
            <a:ext cx="6324600" cy="1143000"/>
          </a:xfrm>
        </p:spPr>
        <p:txBody>
          <a:bodyPr/>
          <a:lstStyle/>
          <a:p>
            <a:pPr>
              <a:defRPr/>
            </a:pPr>
            <a:r>
              <a:rPr lang="en-US" sz="2400" b="1" dirty="0" smtClean="0">
                <a:latin typeface="+mn-lt"/>
                <a:cs typeface="+mj-cs"/>
              </a:rPr>
              <a:t>High Field Final Cooling Solenoid</a:t>
            </a:r>
            <a:endParaRPr lang="en-US" sz="2000" b="1" dirty="0">
              <a:latin typeface="+mn-lt"/>
              <a:cs typeface="+mj-cs"/>
            </a:endParaRPr>
          </a:p>
        </p:txBody>
      </p:sp>
      <p:sp>
        <p:nvSpPr>
          <p:cNvPr id="21506" name="Subtitle 2"/>
          <p:cNvSpPr>
            <a:spLocks noGrp="1"/>
          </p:cNvSpPr>
          <p:nvPr>
            <p:ph type="subTitle" idx="1"/>
          </p:nvPr>
        </p:nvSpPr>
        <p:spPr>
          <a:xfrm>
            <a:off x="304800" y="1295400"/>
            <a:ext cx="8458200" cy="5029200"/>
          </a:xfrm>
        </p:spPr>
        <p:txBody>
          <a:bodyPr/>
          <a:lstStyle/>
          <a:p>
            <a:pPr fontAlgn="base">
              <a:spcAft>
                <a:spcPct val="0"/>
              </a:spcAft>
              <a:buFont typeface="Arial" charset="0"/>
              <a:buNone/>
            </a:pPr>
            <a:r>
              <a:rPr lang="en-US" smtClean="0">
                <a:latin typeface="Arial" charset="0"/>
                <a:cs typeface="Arial" charset="0"/>
              </a:rPr>
              <a:t>5				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endParaRPr lang="en-US" sz="3600" dirty="0">
              <a:latin typeface="+mj-lt"/>
              <a:ea typeface="+mj-ea"/>
              <a:cs typeface="+mj-cs"/>
            </a:endParaRPr>
          </a:p>
        </p:txBody>
      </p:sp>
      <p:sp>
        <p:nvSpPr>
          <p:cNvPr id="21508" name="Text Box 6"/>
          <p:cNvSpPr txBox="1">
            <a:spLocks noChangeArrowheads="1"/>
          </p:cNvSpPr>
          <p:nvPr/>
        </p:nvSpPr>
        <p:spPr bwMode="auto">
          <a:xfrm>
            <a:off x="3962400" y="3048000"/>
            <a:ext cx="9906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lnSpc>
                <a:spcPct val="90000"/>
              </a:lnSpc>
              <a:spcBef>
                <a:spcPct val="50000"/>
              </a:spcBef>
              <a:buClr>
                <a:srgbClr val="FF3300"/>
              </a:buClr>
            </a:pPr>
            <a:r>
              <a:rPr lang="en-US" sz="2000" b="1">
                <a:latin typeface="Times New Roman" pitchFamily="18" charset="0"/>
              </a:rPr>
              <a:t>Nb</a:t>
            </a:r>
            <a:r>
              <a:rPr lang="en-US" sz="2000" b="1" baseline="-25000">
                <a:latin typeface="Times New Roman" pitchFamily="18" charset="0"/>
              </a:rPr>
              <a:t>3</a:t>
            </a:r>
            <a:r>
              <a:rPr lang="en-US" sz="2000" b="1">
                <a:latin typeface="Times New Roman" pitchFamily="18" charset="0"/>
              </a:rPr>
              <a:t>Sn</a:t>
            </a:r>
          </a:p>
        </p:txBody>
      </p:sp>
      <p:sp>
        <p:nvSpPr>
          <p:cNvPr id="21509" name="Text Box 7"/>
          <p:cNvSpPr txBox="1">
            <a:spLocks noChangeArrowheads="1"/>
          </p:cNvSpPr>
          <p:nvPr/>
        </p:nvSpPr>
        <p:spPr bwMode="auto">
          <a:xfrm>
            <a:off x="4038600" y="1600200"/>
            <a:ext cx="8128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FF3300"/>
              </a:buClr>
            </a:pPr>
            <a:r>
              <a:rPr lang="en-US" sz="2000" b="1">
                <a:latin typeface="Times New Roman" pitchFamily="18" charset="0"/>
              </a:rPr>
              <a:t>NbTi </a:t>
            </a:r>
          </a:p>
        </p:txBody>
      </p:sp>
      <p:sp>
        <p:nvSpPr>
          <p:cNvPr id="8" name="Rectangle 18"/>
          <p:cNvSpPr txBox="1">
            <a:spLocks noChangeArrowheads="1"/>
          </p:cNvSpPr>
          <p:nvPr/>
        </p:nvSpPr>
        <p:spPr bwMode="auto">
          <a:xfrm>
            <a:off x="5105400" y="1676400"/>
            <a:ext cx="36576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b="1">
                <a:latin typeface="Times New Roman" pitchFamily="18" charset="0"/>
                <a:cs typeface="Times New Roman" pitchFamily="18" charset="0"/>
              </a:rPr>
              <a:t>Basic Parameters</a:t>
            </a:r>
          </a:p>
          <a:p>
            <a:pPr marL="234950" lvl="1" eaLnBrk="0" hangingPunct="0">
              <a:lnSpc>
                <a:spcPts val="1800"/>
              </a:lnSpc>
              <a:spcBef>
                <a:spcPts val="400"/>
              </a:spcBef>
              <a:buFont typeface="Arial" charset="0"/>
              <a:buChar char="•"/>
            </a:pPr>
            <a:r>
              <a:rPr lang="en-US" sz="1600" b="1">
                <a:solidFill>
                  <a:srgbClr val="3214C8"/>
                </a:solidFill>
                <a:latin typeface="Times New Roman" pitchFamily="18" charset="0"/>
                <a:cs typeface="Times New Roman" pitchFamily="18" charset="0"/>
              </a:rPr>
              <a:t> Inner bore diameter 50 mm</a:t>
            </a:r>
          </a:p>
          <a:p>
            <a:pPr marL="234950" lvl="1" eaLnBrk="0" hangingPunct="0">
              <a:lnSpc>
                <a:spcPts val="1800"/>
              </a:lnSpc>
              <a:spcBef>
                <a:spcPts val="400"/>
              </a:spcBef>
              <a:buFont typeface="Arial" charset="0"/>
              <a:buChar char="•"/>
            </a:pPr>
            <a:r>
              <a:rPr lang="en-US" sz="1600" b="1">
                <a:solidFill>
                  <a:srgbClr val="3214C8"/>
                </a:solidFill>
                <a:latin typeface="Times New Roman" pitchFamily="18" charset="0"/>
                <a:cs typeface="Times New Roman" pitchFamily="18" charset="0"/>
              </a:rPr>
              <a:t> Length 1 meter</a:t>
            </a:r>
          </a:p>
          <a:p>
            <a:pPr marL="234950" lvl="1" eaLnBrk="0" hangingPunct="0">
              <a:lnSpc>
                <a:spcPts val="1800"/>
              </a:lnSpc>
              <a:spcBef>
                <a:spcPts val="400"/>
              </a:spcBef>
              <a:buFont typeface="Arial" charset="0"/>
              <a:buChar char="•"/>
            </a:pPr>
            <a:r>
              <a:rPr lang="en-US" sz="1600" b="1">
                <a:solidFill>
                  <a:srgbClr val="3214C8"/>
                </a:solidFill>
                <a:latin typeface="Times New Roman" pitchFamily="18" charset="0"/>
                <a:cs typeface="Times New Roman" pitchFamily="18" charset="0"/>
              </a:rPr>
              <a:t> Fields 30 T or higher </a:t>
            </a:r>
            <a:r>
              <a:rPr lang="en-US" sz="1600" b="1">
                <a:solidFill>
                  <a:srgbClr val="3214C8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 HTS materials</a:t>
            </a:r>
          </a:p>
          <a:p>
            <a:pPr>
              <a:spcBef>
                <a:spcPct val="20000"/>
              </a:spcBef>
            </a:pPr>
            <a:r>
              <a:rPr lang="en-US" b="1">
                <a:latin typeface="Times New Roman" pitchFamily="18" charset="0"/>
                <a:cs typeface="Times New Roman" pitchFamily="18" charset="0"/>
              </a:rPr>
              <a:t>Key design issues:</a:t>
            </a:r>
          </a:p>
          <a:p>
            <a:pPr>
              <a:lnSpc>
                <a:spcPts val="1800"/>
              </a:lnSpc>
              <a:spcBef>
                <a:spcPts val="400"/>
              </a:spcBef>
              <a:buFont typeface="Arial" charset="0"/>
              <a:buChar char="•"/>
            </a:pPr>
            <a:r>
              <a:rPr lang="en-US" sz="1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superconductor type</a:t>
            </a:r>
          </a:p>
          <a:p>
            <a:pPr>
              <a:lnSpc>
                <a:spcPts val="1800"/>
              </a:lnSpc>
              <a:spcBef>
                <a:spcPts val="400"/>
              </a:spcBef>
              <a:buFont typeface="Arial" charset="0"/>
              <a:buChar char="•"/>
            </a:pPr>
            <a:r>
              <a:rPr lang="en-US" sz="1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J</a:t>
            </a:r>
            <a:r>
              <a:rPr lang="en-US" sz="1600" b="1" baseline="-25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1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effect of field direction (in the case of HTS tapes)</a:t>
            </a:r>
          </a:p>
          <a:p>
            <a:pPr>
              <a:lnSpc>
                <a:spcPts val="1800"/>
              </a:lnSpc>
              <a:spcBef>
                <a:spcPts val="400"/>
              </a:spcBef>
              <a:buFont typeface="Arial" charset="0"/>
              <a:buChar char="•"/>
            </a:pPr>
            <a:r>
              <a:rPr lang="en-US" sz="1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stress management </a:t>
            </a:r>
          </a:p>
          <a:p>
            <a:pPr>
              <a:lnSpc>
                <a:spcPts val="1800"/>
              </a:lnSpc>
              <a:spcBef>
                <a:spcPts val="400"/>
              </a:spcBef>
              <a:buFont typeface="Arial" charset="0"/>
              <a:buChar char="•"/>
            </a:pPr>
            <a:r>
              <a:rPr lang="en-US" sz="1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quench protection</a:t>
            </a:r>
          </a:p>
          <a:p>
            <a:pPr>
              <a:lnSpc>
                <a:spcPts val="1800"/>
              </a:lnSpc>
              <a:spcBef>
                <a:spcPts val="400"/>
              </a:spcBef>
              <a:buFont typeface="Arial" charset="0"/>
              <a:buChar char="•"/>
            </a:pPr>
            <a:r>
              <a:rPr lang="en-US" sz="1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cost </a:t>
            </a:r>
          </a:p>
          <a:p>
            <a:pPr>
              <a:spcBef>
                <a:spcPct val="20000"/>
              </a:spcBef>
            </a:pPr>
            <a:r>
              <a:rPr lang="en-US" b="1">
                <a:latin typeface="Times New Roman" pitchFamily="18" charset="0"/>
                <a:cs typeface="Times New Roman" pitchFamily="18" charset="0"/>
              </a:rPr>
              <a:t>Conceptual design: </a:t>
            </a:r>
          </a:p>
          <a:p>
            <a:pPr>
              <a:lnSpc>
                <a:spcPts val="1800"/>
              </a:lnSpc>
              <a:spcBef>
                <a:spcPts val="400"/>
              </a:spcBef>
              <a:buFont typeface="Arial" charset="0"/>
              <a:buChar char="•"/>
            </a:pPr>
            <a:r>
              <a:rPr lang="en-US" sz="1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hybrid coil design</a:t>
            </a:r>
          </a:p>
          <a:p>
            <a:pPr>
              <a:lnSpc>
                <a:spcPts val="1800"/>
              </a:lnSpc>
              <a:spcBef>
                <a:spcPts val="400"/>
              </a:spcBef>
              <a:buFont typeface="Arial" charset="0"/>
              <a:buChar char="•"/>
            </a:pPr>
            <a:r>
              <a:rPr lang="en-US" sz="1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coil sections </a:t>
            </a:r>
          </a:p>
        </p:txBody>
      </p:sp>
      <p:grpSp>
        <p:nvGrpSpPr>
          <p:cNvPr id="21511" name="Group 16"/>
          <p:cNvGrpSpPr>
            <a:grpSpLocks/>
          </p:cNvGrpSpPr>
          <p:nvPr/>
        </p:nvGrpSpPr>
        <p:grpSpPr bwMode="auto">
          <a:xfrm>
            <a:off x="304800" y="1371600"/>
            <a:ext cx="3886200" cy="4856163"/>
            <a:chOff x="144" y="720"/>
            <a:chExt cx="2448" cy="3059"/>
          </a:xfrm>
        </p:grpSpPr>
        <p:pic>
          <p:nvPicPr>
            <p:cNvPr id="21516" name="Picture 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92" y="720"/>
              <a:ext cx="2314" cy="28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517" name="AutoShape 9"/>
            <p:cNvSpPr>
              <a:spLocks noChangeArrowheads="1"/>
            </p:cNvSpPr>
            <p:nvPr/>
          </p:nvSpPr>
          <p:spPr bwMode="auto">
            <a:xfrm>
              <a:off x="144" y="1545"/>
              <a:ext cx="306" cy="1623"/>
            </a:xfrm>
            <a:prstGeom prst="upArrow">
              <a:avLst>
                <a:gd name="adj1" fmla="val 50000"/>
                <a:gd name="adj2" fmla="val 132598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algn="ctr"/>
              <a:endParaRPr lang="en-US"/>
            </a:p>
          </p:txBody>
        </p:sp>
        <p:sp>
          <p:nvSpPr>
            <p:cNvPr id="21518" name="Text Box 11"/>
            <p:cNvSpPr txBox="1">
              <a:spLocks noChangeArrowheads="1"/>
            </p:cNvSpPr>
            <p:nvPr/>
          </p:nvSpPr>
          <p:spPr bwMode="auto">
            <a:xfrm>
              <a:off x="192" y="2208"/>
              <a:ext cx="22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1">
                  <a:latin typeface="Arial Unicode MS" pitchFamily="34" charset="-128"/>
                </a:rPr>
                <a:t>B</a:t>
              </a:r>
            </a:p>
          </p:txBody>
        </p:sp>
        <p:sp>
          <p:nvSpPr>
            <p:cNvPr id="21519" name="Line 12"/>
            <p:cNvSpPr>
              <a:spLocks noChangeShapeType="1"/>
            </p:cNvSpPr>
            <p:nvPr/>
          </p:nvSpPr>
          <p:spPr bwMode="auto">
            <a:xfrm flipH="1">
              <a:off x="912" y="2832"/>
              <a:ext cx="1632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20" name="Line 15"/>
            <p:cNvSpPr>
              <a:spLocks noChangeShapeType="1"/>
            </p:cNvSpPr>
            <p:nvPr/>
          </p:nvSpPr>
          <p:spPr bwMode="auto">
            <a:xfrm flipH="1">
              <a:off x="1584" y="2016"/>
              <a:ext cx="1008" cy="7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21" name="Line 16"/>
            <p:cNvSpPr>
              <a:spLocks noChangeShapeType="1"/>
            </p:cNvSpPr>
            <p:nvPr/>
          </p:nvSpPr>
          <p:spPr bwMode="auto">
            <a:xfrm flipH="1">
              <a:off x="2016" y="1104"/>
              <a:ext cx="576" cy="12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22" name="Text Box 17"/>
            <p:cNvSpPr txBox="1">
              <a:spLocks noChangeArrowheads="1"/>
            </p:cNvSpPr>
            <p:nvPr/>
          </p:nvSpPr>
          <p:spPr bwMode="auto">
            <a:xfrm>
              <a:off x="672" y="3548"/>
              <a:ext cx="115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>
                  <a:latin typeface="Arial Unicode MS" pitchFamily="34" charset="-128"/>
                </a:rPr>
                <a:t>Coil radius, m</a:t>
              </a:r>
            </a:p>
          </p:txBody>
        </p:sp>
        <p:sp>
          <p:nvSpPr>
            <p:cNvPr id="21523" name="Line 24"/>
            <p:cNvSpPr>
              <a:spLocks noChangeShapeType="1"/>
            </p:cNvSpPr>
            <p:nvPr/>
          </p:nvSpPr>
          <p:spPr bwMode="auto">
            <a:xfrm>
              <a:off x="528" y="3168"/>
              <a:ext cx="8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1512" name="Text Box 5"/>
          <p:cNvSpPr txBox="1">
            <a:spLocks noChangeArrowheads="1"/>
          </p:cNvSpPr>
          <p:nvPr/>
        </p:nvSpPr>
        <p:spPr bwMode="auto">
          <a:xfrm>
            <a:off x="3962400" y="4419600"/>
            <a:ext cx="1219200" cy="646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3175" algn="ctr">
              <a:lnSpc>
                <a:spcPct val="90000"/>
              </a:lnSpc>
              <a:spcBef>
                <a:spcPct val="50000"/>
              </a:spcBef>
              <a:buClr>
                <a:srgbClr val="FF3300"/>
              </a:buClr>
            </a:pPr>
            <a:r>
              <a:rPr lang="en-US" sz="2000" b="1">
                <a:latin typeface="Times New Roman" pitchFamily="18" charset="0"/>
              </a:rPr>
              <a:t>YBCO / BSCCO </a:t>
            </a:r>
          </a:p>
        </p:txBody>
      </p:sp>
      <p:sp>
        <p:nvSpPr>
          <p:cNvPr id="21513" name="TextBox 18"/>
          <p:cNvSpPr txBox="1">
            <a:spLocks noChangeArrowheads="1"/>
          </p:cNvSpPr>
          <p:nvPr/>
        </p:nvSpPr>
        <p:spPr bwMode="auto">
          <a:xfrm>
            <a:off x="4343400" y="1219200"/>
            <a:ext cx="4572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50T Solenoid Conceptual Design</a:t>
            </a:r>
          </a:p>
        </p:txBody>
      </p:sp>
      <p:sp>
        <p:nvSpPr>
          <p:cNvPr id="21514" name="Date Placeholder 19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b="1" i="1">
                <a:cs typeface="ＭＳ Ｐゴシック"/>
              </a:rPr>
              <a:t>MAP Review Aug 25, 2010</a:t>
            </a: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784274E-C65C-45AB-A690-A07602E61F08}" type="slidenum">
              <a:rPr lang="en-US"/>
              <a:pPr>
                <a:defRPr/>
              </a:pPr>
              <a:t>13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ctrTitle"/>
          </p:nvPr>
        </p:nvSpPr>
        <p:spPr>
          <a:xfrm>
            <a:off x="1524000" y="0"/>
            <a:ext cx="6324600" cy="1143000"/>
          </a:xfrm>
        </p:spPr>
        <p:txBody>
          <a:bodyPr/>
          <a:lstStyle/>
          <a:p>
            <a:r>
              <a:rPr lang="en-US" smtClean="0">
                <a:latin typeface="Berlin Sans FB" pitchFamily="34" charset="0"/>
              </a:rPr>
              <a:t>Strand and Tape Examples</a:t>
            </a:r>
          </a:p>
        </p:txBody>
      </p:sp>
      <p:sp>
        <p:nvSpPr>
          <p:cNvPr id="22530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b="1" i="1">
                <a:cs typeface="ＭＳ Ｐゴシック"/>
              </a:rPr>
              <a:t>MAP Review Aug 25, 2010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1A69657-0EB0-4F38-8D61-AE610A59C61D}" type="slidenum">
              <a:rPr lang="en-US"/>
              <a:pPr>
                <a:defRPr/>
              </a:pPr>
              <a:t>14</a:t>
            </a:fld>
            <a:endParaRPr lang="en-US" dirty="0"/>
          </a:p>
        </p:txBody>
      </p:sp>
      <p:pic>
        <p:nvPicPr>
          <p:cNvPr id="22532" name="Picture 5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6288" y="1185863"/>
            <a:ext cx="7391400" cy="519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0"/>
            <a:ext cx="6324600" cy="1143000"/>
          </a:xfrm>
        </p:spPr>
        <p:txBody>
          <a:bodyPr/>
          <a:lstStyle/>
          <a:p>
            <a:pPr>
              <a:defRPr/>
            </a:pPr>
            <a:r>
              <a:rPr lang="en-US" sz="3200" dirty="0" smtClean="0">
                <a:latin typeface="Berlin Sans FB" pitchFamily="34" charset="0"/>
                <a:cs typeface="+mj-cs"/>
              </a:rPr>
              <a:t>HTS/HFS Conductor R&amp;D</a:t>
            </a:r>
            <a:endParaRPr lang="en-US" sz="2400" dirty="0">
              <a:latin typeface="+mn-lt"/>
              <a:cs typeface="+mj-cs"/>
            </a:endParaRPr>
          </a:p>
        </p:txBody>
      </p:sp>
      <p:sp>
        <p:nvSpPr>
          <p:cNvPr id="23554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b="1" i="1">
                <a:cs typeface="ＭＳ Ｐゴシック"/>
              </a:rPr>
              <a:t>MAP Review Aug 25, 2010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FDC6F66-DF86-4290-82D8-9DF95B57EA70}" type="slidenum">
              <a:rPr lang="en-US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648200" y="1447800"/>
            <a:ext cx="43434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31775" indent="-231775">
              <a:lnSpc>
                <a:spcPct val="85000"/>
              </a:lnSpc>
              <a:spcBef>
                <a:spcPts val="600"/>
              </a:spcBef>
            </a:pPr>
            <a:r>
              <a:rPr lang="en-US" sz="2000" b="1">
                <a:latin typeface="Times New Roman" pitchFamily="18" charset="0"/>
                <a:cs typeface="Times New Roman" pitchFamily="18" charset="0"/>
              </a:rPr>
              <a:t>Monitoring industry progress to provide input to magnet design.</a:t>
            </a:r>
          </a:p>
          <a:p>
            <a:pPr marL="231775" indent="-231775">
              <a:lnSpc>
                <a:spcPct val="85000"/>
              </a:lnSpc>
              <a:spcBef>
                <a:spcPts val="600"/>
              </a:spcBef>
            </a:pPr>
            <a:r>
              <a:rPr lang="en-US" sz="2000" b="1">
                <a:latin typeface="Times New Roman" pitchFamily="18" charset="0"/>
                <a:cs typeface="Times New Roman" pitchFamily="18" charset="0"/>
              </a:rPr>
              <a:t>This includes studies of the engineering current density (J</a:t>
            </a:r>
            <a:r>
              <a:rPr lang="en-US" sz="2000" b="1" baseline="-2500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000" b="1">
                <a:latin typeface="Times New Roman" pitchFamily="18" charset="0"/>
                <a:cs typeface="Times New Roman" pitchFamily="18" charset="0"/>
              </a:rPr>
              <a:t>) as a function of:</a:t>
            </a:r>
          </a:p>
          <a:p>
            <a:pPr marL="231775" indent="-231775">
              <a:lnSpc>
                <a:spcPct val="85000"/>
              </a:lnSpc>
              <a:spcBef>
                <a:spcPts val="600"/>
              </a:spcBef>
              <a:buFont typeface="Arial" charset="0"/>
              <a:buChar char="•"/>
            </a:pPr>
            <a:r>
              <a:rPr lang="en-US" sz="2000" b="1">
                <a:latin typeface="Times New Roman" pitchFamily="18" charset="0"/>
                <a:cs typeface="Times New Roman" pitchFamily="18" charset="0"/>
              </a:rPr>
              <a:t>magnetic field =&gt; up to 28 T (FNAL-NIMS)</a:t>
            </a:r>
          </a:p>
          <a:p>
            <a:pPr marL="231775" indent="-231775">
              <a:lnSpc>
                <a:spcPct val="85000"/>
              </a:lnSpc>
              <a:spcBef>
                <a:spcPts val="600"/>
              </a:spcBef>
              <a:buFont typeface="Arial" charset="0"/>
              <a:buChar char="•"/>
            </a:pPr>
            <a:r>
              <a:rPr lang="en-US" sz="2000" b="1">
                <a:latin typeface="Times New Roman" pitchFamily="18" charset="0"/>
                <a:cs typeface="Times New Roman" pitchFamily="18" charset="0"/>
              </a:rPr>
              <a:t>temperature =&gt; from superfluid He to LN</a:t>
            </a:r>
          </a:p>
          <a:p>
            <a:pPr marL="231775" indent="-231775">
              <a:lnSpc>
                <a:spcPct val="85000"/>
              </a:lnSpc>
              <a:spcBef>
                <a:spcPts val="600"/>
              </a:spcBef>
              <a:buFont typeface="Arial" charset="0"/>
              <a:buChar char="•"/>
            </a:pPr>
            <a:r>
              <a:rPr lang="en-US" sz="2000" b="1">
                <a:latin typeface="Times New Roman" pitchFamily="18" charset="0"/>
                <a:cs typeface="Times New Roman" pitchFamily="18" charset="0"/>
              </a:rPr>
              <a:t>field orientation (for tapes)</a:t>
            </a:r>
          </a:p>
          <a:p>
            <a:pPr marL="231775" indent="-231775">
              <a:lnSpc>
                <a:spcPct val="85000"/>
              </a:lnSpc>
              <a:spcBef>
                <a:spcPts val="600"/>
              </a:spcBef>
              <a:buFont typeface="Arial" charset="0"/>
              <a:buChar char="•"/>
            </a:pPr>
            <a:r>
              <a:rPr lang="en-US" sz="2000" b="1">
                <a:latin typeface="Times New Roman" pitchFamily="18" charset="0"/>
                <a:cs typeface="Times New Roman" pitchFamily="18" charset="0"/>
              </a:rPr>
              <a:t>bending strain</a:t>
            </a:r>
          </a:p>
          <a:p>
            <a:pPr marL="231775" indent="-231775">
              <a:lnSpc>
                <a:spcPct val="85000"/>
              </a:lnSpc>
              <a:spcBef>
                <a:spcPts val="600"/>
              </a:spcBef>
              <a:buFont typeface="Arial" charset="0"/>
              <a:buChar char="•"/>
            </a:pPr>
            <a:r>
              <a:rPr lang="en-US" sz="2000" b="1">
                <a:latin typeface="Times New Roman" pitchFamily="18" charset="0"/>
                <a:cs typeface="Times New Roman" pitchFamily="18" charset="0"/>
              </a:rPr>
              <a:t>longitudinal</a:t>
            </a:r>
          </a:p>
          <a:p>
            <a:pPr marL="231775" indent="-231775">
              <a:lnSpc>
                <a:spcPct val="85000"/>
              </a:lnSpc>
              <a:spcBef>
                <a:spcPts val="600"/>
              </a:spcBef>
              <a:buFont typeface="Arial" charset="0"/>
              <a:buChar char="•"/>
            </a:pPr>
            <a:r>
              <a:rPr lang="en-US" sz="2000" b="1">
                <a:latin typeface="Times New Roman" pitchFamily="18" charset="0"/>
                <a:cs typeface="Times New Roman" pitchFamily="18" charset="0"/>
              </a:rPr>
              <a:t>transverse pressure</a:t>
            </a:r>
            <a:endParaRPr lang="en-US" sz="2400" b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7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143000"/>
            <a:ext cx="4359275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5" descr="ic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4114800"/>
            <a:ext cx="3421063" cy="2133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Title 1"/>
          <p:cNvSpPr>
            <a:spLocks noGrp="1"/>
          </p:cNvSpPr>
          <p:nvPr>
            <p:ph type="ctrTitle"/>
          </p:nvPr>
        </p:nvSpPr>
        <p:spPr>
          <a:xfrm>
            <a:off x="1524000" y="0"/>
            <a:ext cx="6324600" cy="1143000"/>
          </a:xfrm>
        </p:spPr>
        <p:txBody>
          <a:bodyPr/>
          <a:lstStyle/>
          <a:p>
            <a:r>
              <a:rPr lang="en-US" smtClean="0">
                <a:latin typeface="Berlin Sans FB" pitchFamily="34" charset="0"/>
              </a:rPr>
              <a:t>HTS cable R&amp;D</a:t>
            </a:r>
          </a:p>
        </p:txBody>
      </p:sp>
      <p:sp>
        <p:nvSpPr>
          <p:cNvPr id="29700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b="1" i="1">
                <a:cs typeface="ＭＳ Ｐゴシック"/>
              </a:rPr>
              <a:t>MAP Review Aug 25, 2010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2919B8D-B5A4-426B-9915-BB415B3BFF74}" type="slidenum">
              <a:rPr lang="en-US"/>
              <a:pPr>
                <a:defRPr/>
              </a:pPr>
              <a:t>16</a:t>
            </a:fld>
            <a:endParaRPr lang="en-US" dirty="0"/>
          </a:p>
        </p:txBody>
      </p:sp>
      <p:graphicFrame>
        <p:nvGraphicFramePr>
          <p:cNvPr id="29698" name="Object 2"/>
          <p:cNvGraphicFramePr>
            <a:graphicFrameLocks noChangeAspect="1"/>
          </p:cNvGraphicFramePr>
          <p:nvPr/>
        </p:nvGraphicFramePr>
        <p:xfrm>
          <a:off x="381000" y="1136650"/>
          <a:ext cx="3367088" cy="2292350"/>
        </p:xfrm>
        <a:graphic>
          <a:graphicData uri="http://schemas.openxmlformats.org/presentationml/2006/ole">
            <p:oleObj spid="_x0000_s29698" name="Bitmap Image" r:id="rId3" imgW="2495238" imgH="1838095" progId="PBrush">
              <p:embed/>
            </p:oleObj>
          </a:graphicData>
        </a:graphic>
      </p:graphicFrame>
      <p:pic>
        <p:nvPicPr>
          <p:cNvPr id="29702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3886200"/>
            <a:ext cx="3336925" cy="242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3" name="Content Placeholder 2"/>
          <p:cNvSpPr txBox="1">
            <a:spLocks/>
          </p:cNvSpPr>
          <p:nvPr/>
        </p:nvSpPr>
        <p:spPr bwMode="auto">
          <a:xfrm>
            <a:off x="4038600" y="1219200"/>
            <a:ext cx="4876800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200" b="1">
                <a:latin typeface="Times New Roman" pitchFamily="18" charset="0"/>
                <a:cs typeface="Times New Roman" pitchFamily="18" charset="0"/>
              </a:rPr>
              <a:t>G1 cable:</a:t>
            </a:r>
          </a:p>
          <a:p>
            <a:pPr>
              <a:spcBef>
                <a:spcPct val="20000"/>
              </a:spcBef>
              <a:buFont typeface="Arial" charset="0"/>
              <a:buChar char="•"/>
            </a:pPr>
            <a:r>
              <a:rPr lang="en-US" sz="2200" b="1">
                <a:latin typeface="Times New Roman" pitchFamily="18" charset="0"/>
                <a:cs typeface="Times New Roman" pitchFamily="18" charset="0"/>
              </a:rPr>
              <a:t> In FY07-08 fabricated and tested several Rutherford cable designs based on Bi-2212 strand (OST) </a:t>
            </a:r>
          </a:p>
          <a:p>
            <a:pPr lvl="1" eaLnBrk="0" hangingPunct="0">
              <a:buFont typeface="Arial" charset="0"/>
              <a:buNone/>
            </a:pPr>
            <a:r>
              <a:rPr lang="en-US" sz="2000" b="1">
                <a:solidFill>
                  <a:srgbClr val="3214C8"/>
                </a:solidFill>
                <a:latin typeface="Times New Roman" pitchFamily="18" charset="0"/>
                <a:cs typeface="Times New Roman" pitchFamily="18" charset="0"/>
              </a:rPr>
              <a:t>cabling technology</a:t>
            </a:r>
          </a:p>
          <a:p>
            <a:pPr lvl="1" eaLnBrk="0" hangingPunct="0">
              <a:buFont typeface="Arial" charset="0"/>
              <a:buNone/>
            </a:pPr>
            <a:r>
              <a:rPr lang="en-US" sz="2000" b="1">
                <a:solidFill>
                  <a:srgbClr val="3214C8"/>
                </a:solidFill>
                <a:latin typeface="Times New Roman" pitchFamily="18" charset="0"/>
                <a:cs typeface="Times New Roman" pitchFamily="18" charset="0"/>
              </a:rPr>
              <a:t>effect of cable packing factor</a:t>
            </a:r>
          </a:p>
          <a:p>
            <a:pPr>
              <a:spcBef>
                <a:spcPct val="20000"/>
              </a:spcBef>
              <a:buFont typeface="Arial" charset="0"/>
              <a:buChar char="•"/>
            </a:pPr>
            <a:r>
              <a:rPr lang="en-US" sz="20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>
                <a:latin typeface="Times New Roman" pitchFamily="18" charset="0"/>
                <a:cs typeface="Times New Roman" pitchFamily="18" charset="0"/>
              </a:rPr>
              <a:t>Starting from FY2009 continue this work as part of National HTS program</a:t>
            </a:r>
          </a:p>
          <a:p>
            <a:pPr>
              <a:spcBef>
                <a:spcPct val="20000"/>
              </a:spcBef>
            </a:pPr>
            <a:r>
              <a:rPr lang="en-US" sz="2200" b="1">
                <a:latin typeface="Times New Roman" pitchFamily="18" charset="0"/>
                <a:cs typeface="Times New Roman" pitchFamily="18" charset="0"/>
              </a:rPr>
              <a:t>G2 cable:</a:t>
            </a:r>
          </a:p>
          <a:p>
            <a:pPr>
              <a:spcBef>
                <a:spcPct val="20000"/>
              </a:spcBef>
              <a:buFont typeface="Arial" charset="0"/>
              <a:buChar char="•"/>
            </a:pPr>
            <a:r>
              <a:rPr lang="en-US" sz="2200" b="1">
                <a:latin typeface="Times New Roman" pitchFamily="18" charset="0"/>
                <a:cs typeface="Times New Roman" pitchFamily="18" charset="0"/>
              </a:rPr>
              <a:t>In FY09 started G2 Roebel cable studies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ctrTitle"/>
          </p:nvPr>
        </p:nvSpPr>
        <p:spPr>
          <a:xfrm>
            <a:off x="1524000" y="0"/>
            <a:ext cx="6324600" cy="1143000"/>
          </a:xfrm>
        </p:spPr>
        <p:txBody>
          <a:bodyPr/>
          <a:lstStyle/>
          <a:p>
            <a:r>
              <a:rPr lang="en-US" smtClean="0">
                <a:latin typeface="Berlin Sans FB" pitchFamily="34" charset="0"/>
              </a:rPr>
              <a:t>Insert Coil R&amp;D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1371600"/>
            <a:ext cx="4953000" cy="4495800"/>
          </a:xfrm>
        </p:spPr>
        <p:txBody>
          <a:bodyPr/>
          <a:lstStyle/>
          <a:p>
            <a:pPr marL="52388" fontAlgn="base">
              <a:lnSpc>
                <a:spcPts val="2200"/>
              </a:lnSpc>
              <a:spcBef>
                <a:spcPts val="600"/>
              </a:spcBef>
              <a:spcAft>
                <a:spcPts val="200"/>
              </a:spcAft>
              <a:buFontTx/>
              <a:buNone/>
            </a:pPr>
            <a:r>
              <a:rPr lang="en-US" sz="2000" b="1" smtClean="0">
                <a:latin typeface="Times New Roman" pitchFamily="18" charset="0"/>
                <a:cs typeface="Times New Roman" pitchFamily="18" charset="0"/>
              </a:rPr>
              <a:t>Present focus on single and double-layer pancake coils based on HTS tapes.</a:t>
            </a:r>
          </a:p>
          <a:p>
            <a:pPr marL="52388" fontAlgn="base">
              <a:lnSpc>
                <a:spcPts val="2200"/>
              </a:lnSpc>
              <a:spcBef>
                <a:spcPts val="600"/>
              </a:spcBef>
              <a:spcAft>
                <a:spcPts val="200"/>
              </a:spcAft>
              <a:buFontTx/>
              <a:buNone/>
            </a:pPr>
            <a:r>
              <a:rPr lang="en-US" sz="2000" b="1" smtClean="0">
                <a:latin typeface="Times New Roman" pitchFamily="18" charset="0"/>
                <a:cs typeface="Times New Roman" pitchFamily="18" charset="0"/>
              </a:rPr>
              <a:t>~20 single and double-layer pancake coils (YBCO and Bi-2223) were built and tested in self-field and external solenoid</a:t>
            </a:r>
          </a:p>
          <a:p>
            <a:pPr lvl="1" indent="-222250" algn="l">
              <a:lnSpc>
                <a:spcPts val="2000"/>
              </a:lnSpc>
              <a:spcBef>
                <a:spcPts val="200"/>
              </a:spcBef>
              <a:spcAft>
                <a:spcPts val="200"/>
              </a:spcAft>
              <a:buFont typeface="Symbol" pitchFamily="18" charset="2"/>
              <a:buChar char="Þ"/>
            </a:pPr>
            <a:r>
              <a:rPr lang="en-US" sz="16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Study tape splicing techniques, effect of coil impregnation, coil preload </a:t>
            </a:r>
          </a:p>
          <a:p>
            <a:pPr marL="52388" fontAlgn="base">
              <a:lnSpc>
                <a:spcPts val="2200"/>
              </a:lnSpc>
              <a:spcBef>
                <a:spcPts val="600"/>
              </a:spcBef>
              <a:spcAft>
                <a:spcPts val="200"/>
              </a:spcAft>
              <a:buFont typeface="Symbol" pitchFamily="18" charset="2"/>
              <a:buNone/>
            </a:pPr>
            <a:r>
              <a:rPr lang="en-US" sz="2000" b="1" smtClean="0">
                <a:latin typeface="Times New Roman" pitchFamily="18" charset="0"/>
                <a:cs typeface="Times New Roman" pitchFamily="18" charset="0"/>
              </a:rPr>
              <a:t>A modular HTS Insert Test Facility to test up to 14 double-layer pancake coils inside the 14 T/16 T solenoid (B&gt;20 T) </a:t>
            </a:r>
          </a:p>
          <a:p>
            <a:pPr marL="52388" fontAlgn="base">
              <a:lnSpc>
                <a:spcPts val="2200"/>
              </a:lnSpc>
              <a:spcBef>
                <a:spcPts val="600"/>
              </a:spcBef>
              <a:spcAft>
                <a:spcPts val="200"/>
              </a:spcAft>
              <a:buFontTx/>
              <a:buNone/>
            </a:pPr>
            <a:r>
              <a:rPr lang="en-US" sz="2000" b="1" smtClean="0">
                <a:latin typeface="Times New Roman" pitchFamily="18" charset="0"/>
                <a:cs typeface="Times New Roman" pitchFamily="18" charset="0"/>
              </a:rPr>
              <a:t>For the second phase of the coil program, larger multi-section HTS coils will be designed, fabricated and tested to achieve higher magnetic field and force levels</a:t>
            </a:r>
            <a:r>
              <a:rPr lang="en-US" sz="1800" b="1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52388" fontAlgn="base">
              <a:spcAft>
                <a:spcPct val="0"/>
              </a:spcAft>
              <a:buFont typeface="Arial" charset="0"/>
              <a:buChar char="•"/>
            </a:pPr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30723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b="1" i="1">
                <a:cs typeface="ＭＳ Ｐゴシック"/>
              </a:rPr>
              <a:t>MAP Review Aug 25, 2010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EB887D4-AD51-4BD7-AA32-FCBA5D5D7E30}" type="slidenum">
              <a:rPr lang="en-US"/>
              <a:pPr>
                <a:defRPr/>
              </a:pPr>
              <a:t>17</a:t>
            </a:fld>
            <a:endParaRPr lang="en-US" dirty="0"/>
          </a:p>
        </p:txBody>
      </p:sp>
      <p:grpSp>
        <p:nvGrpSpPr>
          <p:cNvPr id="30725" name="Group 17"/>
          <p:cNvGrpSpPr>
            <a:grpSpLocks/>
          </p:cNvGrpSpPr>
          <p:nvPr/>
        </p:nvGrpSpPr>
        <p:grpSpPr bwMode="auto">
          <a:xfrm>
            <a:off x="5154613" y="1135063"/>
            <a:ext cx="3810000" cy="5257800"/>
            <a:chOff x="5181600" y="937054"/>
            <a:chExt cx="3810000" cy="5444696"/>
          </a:xfrm>
        </p:grpSpPr>
        <p:pic>
          <p:nvPicPr>
            <p:cNvPr id="30726" name="Picture 30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181600" y="3581400"/>
              <a:ext cx="3733800" cy="2800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727" name="Picture 6" descr="C:\Documents and Settings\zlobin\Desktop\MC-NF\50T solenoid\DSC03700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324600" y="2057400"/>
              <a:ext cx="2667000" cy="1957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728" name="Picture 2" descr="Picture6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181600" y="990600"/>
              <a:ext cx="2133600" cy="1060450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</p:spPr>
        </p:pic>
        <p:pic>
          <p:nvPicPr>
            <p:cNvPr id="30729" name="Picture 3" descr="Picture10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327557" y="937054"/>
              <a:ext cx="1524000" cy="1135063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</p:spPr>
        </p:pic>
        <p:pic>
          <p:nvPicPr>
            <p:cNvPr id="30730" name="Picture 5" descr="Picture9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5181600" y="2057400"/>
              <a:ext cx="1377950" cy="1266825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ctrTitle"/>
          </p:nvPr>
        </p:nvSpPr>
        <p:spPr>
          <a:xfrm>
            <a:off x="1524000" y="0"/>
            <a:ext cx="6324600" cy="1143000"/>
          </a:xfrm>
        </p:spPr>
        <p:txBody>
          <a:bodyPr/>
          <a:lstStyle/>
          <a:p>
            <a:r>
              <a:rPr lang="en-US" smtClean="0">
                <a:latin typeface="Berlin Sans FB" pitchFamily="34" charset="0"/>
              </a:rPr>
              <a:t>Fermilab Test Facility for Conductor and Inserts</a:t>
            </a:r>
          </a:p>
        </p:txBody>
      </p:sp>
      <p:sp>
        <p:nvSpPr>
          <p:cNvPr id="31746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b="1" i="1">
                <a:cs typeface="ＭＳ Ｐゴシック"/>
              </a:rPr>
              <a:t>MAP Review Aug 25, 2010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206221B-E537-4628-9809-BAB0C229A875}" type="slidenum">
              <a:rPr lang="en-US"/>
              <a:pPr>
                <a:defRPr/>
              </a:pPr>
              <a:t>18</a:t>
            </a:fld>
            <a:endParaRPr lang="en-US" dirty="0"/>
          </a:p>
        </p:txBody>
      </p:sp>
      <p:graphicFrame>
        <p:nvGraphicFramePr>
          <p:cNvPr id="18" name="Table 17"/>
          <p:cNvGraphicFramePr>
            <a:graphicFrameLocks noGrp="1"/>
          </p:cNvGraphicFramePr>
          <p:nvPr/>
        </p:nvGraphicFramePr>
        <p:xfrm>
          <a:off x="228600" y="1600200"/>
          <a:ext cx="8686800" cy="3733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54909"/>
                <a:gridCol w="1667164"/>
                <a:gridCol w="1754909"/>
                <a:gridCol w="1754909"/>
                <a:gridCol w="1754909"/>
              </a:tblGrid>
              <a:tr h="823936"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latin typeface="Calibri" pitchFamily="34" charset="0"/>
                      </a:endParaRPr>
                    </a:p>
                  </a:txBody>
                  <a:tcPr anchor="ctr" anchorCtr="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Calibri" pitchFamily="34" charset="0"/>
                        </a:rPr>
                        <a:t>Oxford</a:t>
                      </a:r>
                    </a:p>
                    <a:p>
                      <a:pPr algn="ctr"/>
                      <a:r>
                        <a:rPr lang="en-US" sz="2000" b="1" dirty="0" err="1" smtClean="0">
                          <a:latin typeface="Calibri" pitchFamily="34" charset="0"/>
                        </a:rPr>
                        <a:t>Teslatron</a:t>
                      </a:r>
                      <a:r>
                        <a:rPr lang="en-US" sz="2000" b="1" dirty="0" smtClean="0">
                          <a:latin typeface="Calibri" pitchFamily="34" charset="0"/>
                        </a:rPr>
                        <a:t> #1</a:t>
                      </a:r>
                      <a:endParaRPr lang="en-US" sz="2000" b="1" dirty="0">
                        <a:latin typeface="Calibri" pitchFamily="34" charset="0"/>
                      </a:endParaRPr>
                    </a:p>
                  </a:txBody>
                  <a:tcPr anchor="ctr" anchorCtr="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latin typeface="Calibri" pitchFamily="34" charset="0"/>
                        </a:rPr>
                        <a:t>Oxford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err="1" smtClean="0">
                          <a:latin typeface="Calibri" pitchFamily="34" charset="0"/>
                        </a:rPr>
                        <a:t>Teslatron</a:t>
                      </a:r>
                      <a:r>
                        <a:rPr lang="en-US" sz="2000" b="1" dirty="0" smtClean="0">
                          <a:latin typeface="Calibri" pitchFamily="34" charset="0"/>
                        </a:rPr>
                        <a:t> #2</a:t>
                      </a:r>
                      <a:endParaRPr lang="en-US" sz="2000" b="1" dirty="0">
                        <a:latin typeface="Calibri" pitchFamily="34" charset="0"/>
                      </a:endParaRPr>
                    </a:p>
                  </a:txBody>
                  <a:tcPr anchor="ctr" anchorCtr="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latin typeface="Calibri" pitchFamily="34" charset="0"/>
                        </a:rPr>
                        <a:t>Oxford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err="1" smtClean="0">
                          <a:latin typeface="Calibri" pitchFamily="34" charset="0"/>
                        </a:rPr>
                        <a:t>Teslatron</a:t>
                      </a:r>
                      <a:r>
                        <a:rPr lang="en-US" sz="2000" b="1" dirty="0" smtClean="0">
                          <a:latin typeface="Calibri" pitchFamily="34" charset="0"/>
                        </a:rPr>
                        <a:t> #3</a:t>
                      </a:r>
                      <a:endParaRPr lang="en-US" sz="2000" b="1" dirty="0">
                        <a:latin typeface="Calibri" pitchFamily="34" charset="0"/>
                      </a:endParaRPr>
                    </a:p>
                  </a:txBody>
                  <a:tcPr anchor="ctr" anchorCtr="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latin typeface="Calibri" pitchFamily="34" charset="0"/>
                        </a:rPr>
                        <a:t>Oxford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err="1" smtClean="0">
                          <a:latin typeface="Calibri" pitchFamily="34" charset="0"/>
                        </a:rPr>
                        <a:t>Teslatron</a:t>
                      </a:r>
                      <a:r>
                        <a:rPr lang="en-US" sz="2000" b="1" dirty="0" smtClean="0">
                          <a:latin typeface="Calibri" pitchFamily="34" charset="0"/>
                        </a:rPr>
                        <a:t> #4</a:t>
                      </a:r>
                      <a:endParaRPr lang="en-US" sz="2000" b="1" dirty="0">
                        <a:latin typeface="Calibri" pitchFamily="34" charset="0"/>
                      </a:endParaRPr>
                    </a:p>
                  </a:txBody>
                  <a:tcPr anchor="ctr" anchorCtr="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68942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Calibri" pitchFamily="34" charset="0"/>
                        </a:rPr>
                        <a:t>Bz_max</a:t>
                      </a:r>
                    </a:p>
                  </a:txBody>
                  <a:tcPr anchor="ctr" anchorCtr="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itchFamily="34" charset="0"/>
                        </a:rPr>
                        <a:t>15 T (4.2K) </a:t>
                      </a:r>
                      <a:br>
                        <a:rPr lang="en-US" sz="1600" dirty="0" smtClean="0">
                          <a:latin typeface="Calibri" pitchFamily="34" charset="0"/>
                        </a:rPr>
                      </a:br>
                      <a:r>
                        <a:rPr lang="en-US" sz="1600" dirty="0" smtClean="0">
                          <a:latin typeface="Calibri" pitchFamily="34" charset="0"/>
                        </a:rPr>
                        <a:t>17 T (2.2K)</a:t>
                      </a:r>
                      <a:endParaRPr lang="en-US" sz="1600" dirty="0">
                        <a:latin typeface="Calibri" pitchFamily="34" charset="0"/>
                      </a:endParaRPr>
                    </a:p>
                  </a:txBody>
                  <a:tcPr anchor="ctr" anchorCtr="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itchFamily="34" charset="0"/>
                        </a:rPr>
                        <a:t>14 T (4.2K) </a:t>
                      </a:r>
                      <a:br>
                        <a:rPr lang="en-US" sz="1600" dirty="0" smtClean="0">
                          <a:latin typeface="Calibri" pitchFamily="34" charset="0"/>
                        </a:rPr>
                      </a:br>
                      <a:r>
                        <a:rPr lang="en-US" sz="1600" dirty="0" smtClean="0">
                          <a:latin typeface="Calibri" pitchFamily="34" charset="0"/>
                        </a:rPr>
                        <a:t>16 T (2.2K)</a:t>
                      </a:r>
                      <a:endParaRPr lang="en-US" sz="1600" dirty="0">
                        <a:latin typeface="Calibri" pitchFamily="34" charset="0"/>
                      </a:endParaRPr>
                    </a:p>
                  </a:txBody>
                  <a:tcPr anchor="ctr" anchorCtr="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Not equipped</a:t>
                      </a:r>
                      <a:r>
                        <a:rPr lang="en-US" sz="1600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 with solenoid for external field generation.</a:t>
                      </a:r>
                      <a:endParaRPr lang="en-US" sz="1600" kern="1200" dirty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anchor="ctr" anchorCtr="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itchFamily="34" charset="0"/>
                        </a:rPr>
                        <a:t>8.5 T (4.2K) </a:t>
                      </a:r>
                      <a:br>
                        <a:rPr lang="en-US" sz="1600" dirty="0" smtClean="0">
                          <a:latin typeface="Calibri" pitchFamily="34" charset="0"/>
                        </a:rPr>
                      </a:br>
                      <a:r>
                        <a:rPr lang="en-US" sz="1600" dirty="0" smtClean="0">
                          <a:latin typeface="Calibri" pitchFamily="34" charset="0"/>
                        </a:rPr>
                        <a:t>10 T (2.2K)</a:t>
                      </a:r>
                      <a:endParaRPr lang="en-US" sz="1600" dirty="0">
                        <a:latin typeface="Calibri" pitchFamily="34" charset="0"/>
                      </a:endParaRPr>
                    </a:p>
                  </a:txBody>
                  <a:tcPr anchor="ctr" anchorCtr="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0922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Calibri" pitchFamily="34" charset="0"/>
                        </a:rPr>
                        <a:t>External</a:t>
                      </a:r>
                      <a:r>
                        <a:rPr lang="en-US" sz="1800" b="1" baseline="0" dirty="0" smtClean="0">
                          <a:latin typeface="Calibri" pitchFamily="34" charset="0"/>
                        </a:rPr>
                        <a:t> Nb3Sn/NbTi</a:t>
                      </a:r>
                      <a:br>
                        <a:rPr lang="en-US" sz="1800" b="1" baseline="0" dirty="0" smtClean="0">
                          <a:latin typeface="Calibri" pitchFamily="34" charset="0"/>
                        </a:rPr>
                      </a:br>
                      <a:r>
                        <a:rPr lang="en-US" sz="1800" b="1" baseline="0" dirty="0" smtClean="0">
                          <a:latin typeface="Calibri" pitchFamily="34" charset="0"/>
                        </a:rPr>
                        <a:t>Fully SC Magnet </a:t>
                      </a:r>
                      <a:br>
                        <a:rPr lang="en-US" sz="1800" b="1" baseline="0" dirty="0" smtClean="0">
                          <a:latin typeface="Calibri" pitchFamily="34" charset="0"/>
                        </a:rPr>
                      </a:br>
                      <a:r>
                        <a:rPr lang="en-US" sz="1800" b="1" baseline="0" dirty="0" smtClean="0">
                          <a:latin typeface="Calibri" pitchFamily="34" charset="0"/>
                        </a:rPr>
                        <a:t>Geometry</a:t>
                      </a:r>
                      <a:endParaRPr lang="en-US" sz="1800" b="1" dirty="0">
                        <a:latin typeface="Calibri" pitchFamily="34" charset="0"/>
                      </a:endParaRPr>
                    </a:p>
                  </a:txBody>
                  <a:tcPr anchor="ctr" anchorCtr="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Cold Bore: </a:t>
                      </a:r>
                      <a:r>
                        <a:rPr lang="en-US" sz="1600" b="1" baseline="0" dirty="0" smtClean="0">
                          <a:latin typeface="Calibri" pitchFamily="34" charset="0"/>
                        </a:rPr>
                        <a:t>68</a:t>
                      </a:r>
                      <a:r>
                        <a:rPr lang="en-US" sz="1600" b="1" dirty="0" smtClean="0">
                          <a:latin typeface="Calibri" pitchFamily="34" charset="0"/>
                        </a:rPr>
                        <a:t> mm </a:t>
                      </a:r>
                    </a:p>
                    <a:p>
                      <a:pPr algn="ctr"/>
                      <a:r>
                        <a:rPr lang="en-US" sz="1600" dirty="0" smtClean="0">
                          <a:latin typeface="Calibri" pitchFamily="34" charset="0"/>
                        </a:rPr>
                        <a:t>OD: 192 mm</a:t>
                      </a:r>
                    </a:p>
                    <a:p>
                      <a:pPr algn="ctr"/>
                      <a:r>
                        <a:rPr lang="en-US" sz="1600" dirty="0" smtClean="0">
                          <a:latin typeface="Calibri" pitchFamily="34" charset="0"/>
                        </a:rPr>
                        <a:t>Height</a:t>
                      </a:r>
                      <a:r>
                        <a:rPr lang="en-US" sz="1600" baseline="0" dirty="0" smtClean="0">
                          <a:latin typeface="Calibri" pitchFamily="34" charset="0"/>
                        </a:rPr>
                        <a:t>:</a:t>
                      </a:r>
                      <a:r>
                        <a:rPr lang="en-US" sz="1600" dirty="0" smtClean="0">
                          <a:latin typeface="Calibri" pitchFamily="34" charset="0"/>
                        </a:rPr>
                        <a:t> 167 mm</a:t>
                      </a:r>
                      <a:endParaRPr lang="en-US" sz="1600" b="1" i="1" dirty="0">
                        <a:latin typeface="Calibri" pitchFamily="34" charset="0"/>
                      </a:endParaRPr>
                    </a:p>
                  </a:txBody>
                  <a:tcPr anchor="ctr" anchorCtr="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Cold Bore: </a:t>
                      </a:r>
                      <a:r>
                        <a:rPr lang="en-US" sz="1600" b="1" baseline="0" dirty="0" smtClean="0">
                          <a:latin typeface="Calibri" pitchFamily="34" charset="0"/>
                        </a:rPr>
                        <a:t>77 </a:t>
                      </a:r>
                      <a:r>
                        <a:rPr lang="en-US" sz="1600" b="1" dirty="0" smtClean="0">
                          <a:latin typeface="Calibri" pitchFamily="34" charset="0"/>
                        </a:rPr>
                        <a:t>mm </a:t>
                      </a:r>
                    </a:p>
                    <a:p>
                      <a:pPr algn="ctr"/>
                      <a:r>
                        <a:rPr lang="en-US" sz="1600" dirty="0" smtClean="0">
                          <a:latin typeface="Calibri" pitchFamily="34" charset="0"/>
                        </a:rPr>
                        <a:t>OD: 218 mm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Calibri" pitchFamily="34" charset="0"/>
                        </a:rPr>
                        <a:t>Height:</a:t>
                      </a:r>
                      <a:r>
                        <a:rPr lang="en-US" sz="1600" baseline="0" dirty="0" smtClean="0">
                          <a:latin typeface="Calibri" pitchFamily="34" charset="0"/>
                        </a:rPr>
                        <a:t> 180 mm</a:t>
                      </a:r>
                      <a:endParaRPr lang="en-US" sz="1600" b="1" i="0" dirty="0" smtClean="0">
                        <a:latin typeface="Calibri" pitchFamily="34" charset="0"/>
                      </a:endParaRPr>
                    </a:p>
                  </a:txBody>
                  <a:tcPr anchor="ctr" anchorCtr="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Max Magnet OD: </a:t>
                      </a:r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253 mm</a:t>
                      </a: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/>
                      </a:r>
                      <a:br>
                        <a:rPr lang="en-US" sz="160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</a:b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(accommodates </a:t>
                      </a:r>
                      <a:r>
                        <a:rPr lang="en-US" sz="1600" u="sng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up to 4 DP helical</a:t>
                      </a:r>
                      <a:r>
                        <a:rPr lang="en-US" sz="1600" u="sng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 units</a:t>
                      </a:r>
                      <a:r>
                        <a:rPr lang="en-US" sz="1600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)</a:t>
                      </a:r>
                      <a:endParaRPr lang="en-US" sz="1600" kern="1200" dirty="0" smtClean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anchor="ctr" anchorCtr="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Cold Bore: </a:t>
                      </a:r>
                      <a:r>
                        <a:rPr lang="en-US" sz="1600" b="1" baseline="0" dirty="0" smtClean="0">
                          <a:latin typeface="Calibri" pitchFamily="34" charset="0"/>
                        </a:rPr>
                        <a:t>147</a:t>
                      </a:r>
                      <a:r>
                        <a:rPr lang="en-US" sz="1600" b="1" dirty="0" smtClean="0">
                          <a:latin typeface="Calibri" pitchFamily="34" charset="0"/>
                        </a:rPr>
                        <a:t> mm</a:t>
                      </a:r>
                    </a:p>
                    <a:p>
                      <a:pPr algn="ctr"/>
                      <a:r>
                        <a:rPr lang="en-US" sz="1600" dirty="0" smtClean="0">
                          <a:latin typeface="Calibri" pitchFamily="34" charset="0"/>
                        </a:rPr>
                        <a:t>OD: 224 mm</a:t>
                      </a:r>
                    </a:p>
                    <a:p>
                      <a:pPr algn="ctr"/>
                      <a:r>
                        <a:rPr lang="en-US" sz="1600" dirty="0" smtClean="0">
                          <a:latin typeface="Calibri" pitchFamily="34" charset="0"/>
                        </a:rPr>
                        <a:t>Height:  </a:t>
                      </a:r>
                      <a:r>
                        <a:rPr lang="en-US" sz="1600" b="0" i="0" dirty="0" smtClean="0">
                          <a:latin typeface="Calibri" pitchFamily="34" charset="0"/>
                        </a:rPr>
                        <a:t>240 mm</a:t>
                      </a:r>
                      <a:endParaRPr lang="en-US" sz="1600" b="0" i="0" dirty="0">
                        <a:latin typeface="Calibri" pitchFamily="34" charset="0"/>
                      </a:endParaRPr>
                    </a:p>
                  </a:txBody>
                  <a:tcPr anchor="ctr" anchorCtr="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1774" name="TextBox 18"/>
          <p:cNvSpPr txBox="1">
            <a:spLocks noChangeArrowheads="1"/>
          </p:cNvSpPr>
          <p:nvPr/>
        </p:nvSpPr>
        <p:spPr bwMode="auto">
          <a:xfrm>
            <a:off x="152400" y="5562600"/>
            <a:ext cx="8001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2 kA power supply (5 kA on order), data acquisition for quench monitoring and cryogenic monitoring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0"/>
            <a:ext cx="6324600" cy="1143000"/>
          </a:xfrm>
        </p:spPr>
        <p:txBody>
          <a:bodyPr/>
          <a:lstStyle/>
          <a:p>
            <a:pPr>
              <a:defRPr/>
            </a:pPr>
            <a:r>
              <a:rPr lang="en-US" sz="3200" dirty="0" smtClean="0">
                <a:latin typeface="Berlin Sans FB" pitchFamily="34" charset="0"/>
                <a:cs typeface="+mj-cs"/>
              </a:rPr>
              <a:t>SBIR R&amp;D – BNL &amp; PBL</a:t>
            </a:r>
            <a:endParaRPr lang="en-US" sz="2400" dirty="0">
              <a:latin typeface="+mn-lt"/>
              <a:cs typeface="+mj-c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1295400"/>
            <a:ext cx="8382000" cy="2667000"/>
          </a:xfrm>
        </p:spPr>
        <p:txBody>
          <a:bodyPr/>
          <a:lstStyle/>
          <a:p>
            <a:pPr marL="0" lvl="2" algn="l" eaLnBrk="1" hangingPunct="1">
              <a:spcBef>
                <a:spcPct val="20000"/>
              </a:spcBef>
              <a:buFont typeface="Arial" charset="0"/>
              <a:buChar char="•"/>
            </a:pPr>
            <a:r>
              <a:rPr lang="en-US" smtClean="0">
                <a:solidFill>
                  <a:srgbClr val="3214B4"/>
                </a:solidFill>
                <a:latin typeface="Berlin Sans FB" pitchFamily="34" charset="0"/>
              </a:rPr>
              <a:t> </a:t>
            </a:r>
            <a:r>
              <a:rPr lang="en-US" sz="20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YBCO HTS Solenoid at ~40 T - BNL, PBL (Particle Beam Lasers)</a:t>
            </a:r>
            <a:br>
              <a:rPr lang="en-US" sz="20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0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1600" b="1" smtClean="0">
                <a:solidFill>
                  <a:srgbClr val="3214B4"/>
                </a:solidFill>
                <a:latin typeface="Times New Roman" pitchFamily="18" charset="0"/>
                <a:cs typeface="Times New Roman" pitchFamily="18" charset="0"/>
              </a:rPr>
              <a:t>[Information from talks by </a:t>
            </a:r>
            <a:r>
              <a:rPr lang="en-US" sz="1600" b="1" u="sng" smtClean="0">
                <a:solidFill>
                  <a:srgbClr val="3214B4"/>
                </a:solidFill>
                <a:latin typeface="Times New Roman" pitchFamily="18" charset="0"/>
                <a:cs typeface="Times New Roman" pitchFamily="18" charset="0"/>
              </a:rPr>
              <a:t>Bob Palmer</a:t>
            </a:r>
            <a:r>
              <a:rPr lang="en-US" sz="1600" b="1" smtClean="0">
                <a:solidFill>
                  <a:srgbClr val="3214B4"/>
                </a:solidFill>
                <a:latin typeface="Times New Roman" pitchFamily="18" charset="0"/>
                <a:cs typeface="Times New Roman" pitchFamily="18" charset="0"/>
              </a:rPr>
              <a:t> (7/2010) at FNAL &amp; </a:t>
            </a:r>
            <a:r>
              <a:rPr lang="en-US" sz="1600" b="1" u="sng" smtClean="0">
                <a:solidFill>
                  <a:srgbClr val="3214B4"/>
                </a:solidFill>
                <a:latin typeface="Times New Roman" pitchFamily="18" charset="0"/>
                <a:cs typeface="Times New Roman" pitchFamily="18" charset="0"/>
              </a:rPr>
              <a:t>Ramesh</a:t>
            </a:r>
            <a:r>
              <a:rPr lang="en-US" sz="1600" b="1" smtClean="0">
                <a:solidFill>
                  <a:srgbClr val="3214B4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600" b="1" smtClean="0">
                <a:solidFill>
                  <a:srgbClr val="3214B4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600" b="1" smtClean="0">
                <a:solidFill>
                  <a:srgbClr val="3214B4"/>
                </a:solidFill>
                <a:latin typeface="Times New Roman" pitchFamily="18" charset="0"/>
                <a:cs typeface="Times New Roman" pitchFamily="18" charset="0"/>
              </a:rPr>
              <a:t>                  </a:t>
            </a:r>
            <a:r>
              <a:rPr lang="en-US" sz="1600" b="1" u="sng" smtClean="0">
                <a:solidFill>
                  <a:srgbClr val="3214B4"/>
                </a:solidFill>
                <a:latin typeface="Times New Roman" pitchFamily="18" charset="0"/>
                <a:cs typeface="Times New Roman" pitchFamily="18" charset="0"/>
              </a:rPr>
              <a:t>Gupta</a:t>
            </a:r>
            <a:r>
              <a:rPr lang="en-US" sz="1600" b="1" smtClean="0">
                <a:solidFill>
                  <a:srgbClr val="3214B4"/>
                </a:solidFill>
                <a:latin typeface="Times New Roman" pitchFamily="18" charset="0"/>
                <a:cs typeface="Times New Roman" pitchFamily="18" charset="0"/>
              </a:rPr>
              <a:t> at ASC2010 (8/2010)]</a:t>
            </a:r>
          </a:p>
          <a:p>
            <a:pPr marL="0" lvl="2" algn="l" eaLnBrk="1" hangingPunct="1">
              <a:spcBef>
                <a:spcPct val="20000"/>
              </a:spcBef>
              <a:buFont typeface="Arial" charset="0"/>
              <a:buChar char="•"/>
            </a:pPr>
            <a:r>
              <a:rPr lang="en-US" sz="1600" b="1" smtClean="0">
                <a:solidFill>
                  <a:srgbClr val="3214B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Requirements for final cooling (from Bob Palmer talk)</a:t>
            </a:r>
          </a:p>
          <a:p>
            <a:pPr lvl="1" algn="l"/>
            <a:endParaRPr lang="en-US" sz="1800" b="1" smtClean="0">
              <a:solidFill>
                <a:srgbClr val="898989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>
              <a:spcAft>
                <a:spcPct val="0"/>
              </a:spcAft>
              <a:buFont typeface="Arial" charset="0"/>
              <a:buNone/>
            </a:pPr>
            <a:r>
              <a:rPr lang="da-DK" sz="3200" b="1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da-DK" sz="3200" b="1" smtClean="0">
                <a:latin typeface="Times New Roman" pitchFamily="18" charset="0"/>
                <a:cs typeface="Times New Roman" pitchFamily="18" charset="0"/>
              </a:rPr>
            </a:br>
            <a:endParaRPr lang="da-DK" sz="3200" b="1" smtClean="0"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ts val="400"/>
              </a:spcBef>
              <a:spcAft>
                <a:spcPts val="400"/>
              </a:spcAft>
              <a:buFont typeface="Arial" charset="0"/>
              <a:buNone/>
            </a:pPr>
            <a:endParaRPr lang="da-DK" sz="1600" b="1" smtClean="0">
              <a:solidFill>
                <a:srgbClr val="3214B4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>
              <a:spcAft>
                <a:spcPct val="0"/>
              </a:spcAft>
              <a:buFont typeface="Arial" charset="0"/>
              <a:buNone/>
            </a:pPr>
            <a:endParaRPr lang="da-DK" smtClean="0">
              <a:latin typeface="Berlin Sans FB" pitchFamily="34" charset="0"/>
              <a:cs typeface="Arial" charset="0"/>
            </a:endParaRPr>
          </a:p>
        </p:txBody>
      </p:sp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2133600" y="2819400"/>
          <a:ext cx="4821238" cy="1792288"/>
        </p:xfrm>
        <a:graphic>
          <a:graphicData uri="http://schemas.openxmlformats.org/presentationml/2006/ole">
            <p:oleObj spid="_x0000_s1027" name="Document" r:id="rId3" imgW="5164245" imgH="1918467" progId="">
              <p:embed/>
            </p:oleObj>
          </a:graphicData>
        </a:graphic>
      </p:graphicFrame>
      <p:sp>
        <p:nvSpPr>
          <p:cNvPr id="1030" name="Date Placeholder 5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b="1" i="1">
                <a:cs typeface="ＭＳ Ｐゴシック"/>
              </a:rPr>
              <a:t>MAP Review Aug 25, 2010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B29EC4D-A02E-414B-BF01-9E750CAE30C0}" type="slidenum">
              <a:rPr lang="en-US"/>
              <a:pPr>
                <a:defRPr/>
              </a:pPr>
              <a:t>19</a:t>
            </a:fld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11734800" y="-304800"/>
            <a:ext cx="9144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3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57800" y="4343400"/>
            <a:ext cx="3570288" cy="1609725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</p:spPr>
      </p:pic>
      <p:sp>
        <p:nvSpPr>
          <p:cNvPr id="1034" name="TextBox 9"/>
          <p:cNvSpPr txBox="1">
            <a:spLocks noChangeArrowheads="1"/>
          </p:cNvSpPr>
          <p:nvPr/>
        </p:nvSpPr>
        <p:spPr bwMode="auto">
          <a:xfrm>
            <a:off x="381000" y="3962400"/>
            <a:ext cx="4724400" cy="242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da-DK" sz="2000" b="1">
                <a:latin typeface="Times New Roman" pitchFamily="18" charset="0"/>
                <a:cs typeface="Times New Roman" pitchFamily="18" charset="0"/>
              </a:rPr>
              <a:t>The program</a:t>
            </a:r>
          </a:p>
          <a:p>
            <a:pPr marL="690563" lvl="1" indent="-233363">
              <a:buSzPct val="120000"/>
              <a:buFont typeface="Arial" charset="0"/>
              <a:buChar char="•"/>
            </a:pPr>
            <a:r>
              <a:rPr lang="da-DK" sz="16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First Phase 2 SBIR</a:t>
            </a:r>
          </a:p>
          <a:p>
            <a:pPr marL="1147763" lvl="2" indent="-233363">
              <a:buSzPct val="120000"/>
              <a:buFont typeface="Arial" charset="0"/>
              <a:buChar char="•"/>
            </a:pPr>
            <a:r>
              <a:rPr lang="da-DK" sz="1400" b="1">
                <a:solidFill>
                  <a:srgbClr val="3214B4"/>
                </a:solidFill>
                <a:latin typeface="Times New Roman" pitchFamily="18" charset="0"/>
                <a:cs typeface="Times New Roman" pitchFamily="18" charset="0"/>
              </a:rPr>
              <a:t>Build 10 T Solenoid 10 cm diameter bore</a:t>
            </a:r>
          </a:p>
          <a:p>
            <a:pPr marL="1147763" lvl="2" indent="-233363">
              <a:buSzPct val="120000"/>
              <a:buFont typeface="Arial" charset="0"/>
              <a:buChar char="•"/>
            </a:pPr>
            <a:r>
              <a:rPr lang="da-DK" sz="1400" b="1">
                <a:solidFill>
                  <a:srgbClr val="3214B4"/>
                </a:solidFill>
                <a:latin typeface="Times New Roman" pitchFamily="18" charset="0"/>
                <a:cs typeface="Times New Roman" pitchFamily="18" charset="0"/>
              </a:rPr>
              <a:t>Chose to use YBCO to explore very high current densities – compact</a:t>
            </a:r>
          </a:p>
          <a:p>
            <a:pPr marL="690563" lvl="1" indent="-233363">
              <a:buSzPct val="120000"/>
              <a:buFont typeface="Arial" charset="0"/>
              <a:buChar char="•"/>
            </a:pPr>
            <a:r>
              <a:rPr lang="da-DK" sz="16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Second  Phase 2 SBIR</a:t>
            </a:r>
          </a:p>
          <a:p>
            <a:pPr marL="1147763" lvl="2" indent="-233363">
              <a:buSzPct val="120000"/>
              <a:buFont typeface="Arial" charset="0"/>
              <a:buChar char="•"/>
            </a:pPr>
            <a:r>
              <a:rPr lang="da-DK" sz="1400" b="1">
                <a:solidFill>
                  <a:srgbClr val="3214B4"/>
                </a:solidFill>
                <a:latin typeface="Times New Roman" pitchFamily="18" charset="0"/>
                <a:cs typeface="Times New Roman" pitchFamily="18" charset="0"/>
              </a:rPr>
              <a:t>Build 12 T YBCO Solenoid 2.5 cm diameter bore that fits inside #1</a:t>
            </a:r>
          </a:p>
          <a:p>
            <a:pPr marL="1147763" lvl="2" indent="-233363">
              <a:buSzPct val="120000"/>
              <a:buFont typeface="Arial" charset="0"/>
              <a:buChar char="•"/>
            </a:pPr>
            <a:r>
              <a:rPr lang="da-DK" sz="1400" b="1">
                <a:solidFill>
                  <a:srgbClr val="3214B4"/>
                </a:solidFill>
                <a:latin typeface="Times New Roman" pitchFamily="18" charset="0"/>
                <a:cs typeface="Times New Roman" pitchFamily="18" charset="0"/>
              </a:rPr>
              <a:t>Test both solenoids in 19 T magnet at NHMFL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>
                <a:latin typeface="Berlin Sans FB" pitchFamily="34" charset="0"/>
              </a:rPr>
              <a:t>Outline</a:t>
            </a:r>
          </a:p>
        </p:txBody>
      </p:sp>
      <p:sp>
        <p:nvSpPr>
          <p:cNvPr id="8194" name="Rectangle 3"/>
          <p:cNvSpPr>
            <a:spLocks noGrp="1"/>
          </p:cNvSpPr>
          <p:nvPr>
            <p:ph type="body" idx="4294967295"/>
          </p:nvPr>
        </p:nvSpPr>
        <p:spPr>
          <a:xfrm>
            <a:off x="381000" y="1600200"/>
            <a:ext cx="8305800" cy="3962400"/>
          </a:xfrm>
        </p:spPr>
        <p:txBody>
          <a:bodyPr/>
          <a:lstStyle/>
          <a:p>
            <a:r>
              <a:rPr lang="en-US" b="1" smtClean="0">
                <a:latin typeface="Times New Roman" pitchFamily="18" charset="0"/>
                <a:cs typeface="Times New Roman" pitchFamily="18" charset="0"/>
              </a:rPr>
              <a:t>Overview</a:t>
            </a:r>
          </a:p>
          <a:p>
            <a:r>
              <a:rPr lang="en-US" b="1" smtClean="0">
                <a:latin typeface="Times New Roman" pitchFamily="18" charset="0"/>
                <a:cs typeface="Times New Roman" pitchFamily="18" charset="0"/>
              </a:rPr>
              <a:t>HCC – Helical Cooling Channel</a:t>
            </a:r>
          </a:p>
          <a:p>
            <a:r>
              <a:rPr lang="en-US" b="1" smtClean="0">
                <a:latin typeface="Times New Roman" pitchFamily="18" charset="0"/>
                <a:cs typeface="Times New Roman" pitchFamily="18" charset="0"/>
              </a:rPr>
              <a:t>HTS – High Field Final Cooling Solenoid &amp; SBIR – BNL/PBL R&amp;D HTS Solenoid</a:t>
            </a:r>
          </a:p>
          <a:p>
            <a:r>
              <a:rPr lang="en-US" b="1" smtClean="0">
                <a:latin typeface="Times New Roman" pitchFamily="18" charset="0"/>
                <a:cs typeface="Times New Roman" pitchFamily="18" charset="0"/>
              </a:rPr>
              <a:t>Collider Ring Magnet Design</a:t>
            </a:r>
          </a:p>
          <a:p>
            <a:r>
              <a:rPr lang="en-US" b="1" smtClean="0">
                <a:latin typeface="Times New Roman" pitchFamily="18" charset="0"/>
                <a:cs typeface="Times New Roman" pitchFamily="18" charset="0"/>
              </a:rPr>
              <a:t>Summary</a:t>
            </a:r>
          </a:p>
        </p:txBody>
      </p:sp>
      <p:sp>
        <p:nvSpPr>
          <p:cNvPr id="8195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b="1" i="1">
                <a:cs typeface="ＭＳ Ｐゴシック"/>
              </a:rPr>
              <a:t>MAP Review Aug 25, 2010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980583E-4EE5-4F6D-9028-910A3AC27BBE}" type="slidenum">
              <a:rPr lang="en-US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ctrTitle"/>
          </p:nvPr>
        </p:nvSpPr>
        <p:spPr>
          <a:xfrm>
            <a:off x="1524000" y="0"/>
            <a:ext cx="6324600" cy="1143000"/>
          </a:xfrm>
        </p:spPr>
        <p:txBody>
          <a:bodyPr/>
          <a:lstStyle/>
          <a:p>
            <a:r>
              <a:rPr lang="en-US" sz="3200" smtClean="0">
                <a:latin typeface="Berlin Sans FB" pitchFamily="34" charset="0"/>
              </a:rPr>
              <a:t>SBIR R&amp;D – BNL &amp; PBL, cont.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1219200"/>
            <a:ext cx="8610600" cy="4953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They are winding, assembling, and testing coils</a:t>
            </a:r>
          </a:p>
          <a:p>
            <a:pPr marL="682625" lvl="1" indent="-225425" algn="l">
              <a:buFont typeface="Arial" pitchFamily="34" charset="0"/>
              <a:buChar char="•"/>
              <a:defRPr/>
            </a:pP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2G tape from SuperPower</a:t>
            </a:r>
          </a:p>
          <a:p>
            <a:pPr marL="1146175" lvl="2" indent="-231775" algn="l">
              <a:buFont typeface="Arial" pitchFamily="34" charset="0"/>
              <a:buChar char="•"/>
              <a:defRPr/>
            </a:pPr>
            <a:r>
              <a:rPr lang="en-US" sz="2000" b="1" dirty="0" smtClean="0">
                <a:solidFill>
                  <a:srgbClr val="3214B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smtClean="0">
                <a:solidFill>
                  <a:srgbClr val="3214B4"/>
                </a:solidFill>
                <a:latin typeface="Times New Roman" pitchFamily="18" charset="0"/>
                <a:cs typeface="Times New Roman" pitchFamily="18" charset="0"/>
              </a:rPr>
              <a:t>Outer Solenoid</a:t>
            </a:r>
          </a:p>
          <a:p>
            <a:pPr lvl="3" algn="l">
              <a:buFont typeface="Arial" pitchFamily="34" charset="0"/>
              <a:buChar char="•"/>
              <a:defRPr/>
            </a:pPr>
            <a:r>
              <a:rPr lang="en-US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100 mm dia. Coils (“pancakes”)</a:t>
            </a:r>
          </a:p>
          <a:p>
            <a:pPr lvl="3" algn="l">
              <a:buFont typeface="Arial" pitchFamily="34" charset="0"/>
              <a:buChar char="•"/>
              <a:defRPr/>
            </a:pPr>
            <a:r>
              <a:rPr lang="en-US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240 turns</a:t>
            </a:r>
          </a:p>
          <a:p>
            <a:pPr marL="1146175" lvl="2" indent="-231775" algn="l">
              <a:buFont typeface="Arial" pitchFamily="34" charset="0"/>
              <a:buChar char="•"/>
              <a:defRPr/>
            </a:pPr>
            <a:r>
              <a:rPr lang="en-US" sz="1800" b="1" dirty="0" smtClean="0">
                <a:solidFill>
                  <a:srgbClr val="3214C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smtClean="0">
                <a:solidFill>
                  <a:srgbClr val="3214C8"/>
                </a:solidFill>
                <a:latin typeface="Times New Roman" pitchFamily="18" charset="0"/>
                <a:cs typeface="Times New Roman" pitchFamily="18" charset="0"/>
              </a:rPr>
              <a:t>Inner Solenoid</a:t>
            </a:r>
          </a:p>
          <a:p>
            <a:pPr lvl="3" algn="l">
              <a:buFont typeface="Arial" pitchFamily="34" charset="0"/>
              <a:buChar char="•"/>
              <a:defRPr/>
            </a:pPr>
            <a:r>
              <a:rPr lang="en-US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25 mm</a:t>
            </a:r>
          </a:p>
          <a:p>
            <a:pPr lvl="3" algn="l">
              <a:buFont typeface="Arial" pitchFamily="34" charset="0"/>
              <a:buChar char="•"/>
              <a:defRPr/>
            </a:pPr>
            <a:r>
              <a:rPr lang="en-US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260 turns</a:t>
            </a:r>
          </a:p>
          <a:p>
            <a:pPr>
              <a:defRPr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Issues</a:t>
            </a:r>
          </a:p>
          <a:p>
            <a:pPr marL="677863" lvl="1" indent="-215900" algn="l">
              <a:buFont typeface="Arial" pitchFamily="34" charset="0"/>
              <a:buChar char="•"/>
              <a:defRPr/>
            </a:pPr>
            <a:r>
              <a:rPr lang="en-US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At present, one splice per coil is allowed =&gt; cost/yield reasons</a:t>
            </a:r>
          </a:p>
          <a:p>
            <a:pPr marL="677863" lvl="1" indent="-215900" algn="l">
              <a:buFont typeface="Arial" pitchFamily="34" charset="0"/>
              <a:buChar char="•"/>
              <a:defRPr/>
            </a:pPr>
            <a:r>
              <a:rPr lang="en-US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2G tape has excellent strain tolerance in transverse direction</a:t>
            </a:r>
          </a:p>
          <a:p>
            <a:pPr marL="677863" lvl="1" indent="-215900" algn="l">
              <a:buFont typeface="Arial" pitchFamily="34" charset="0"/>
              <a:buChar char="•"/>
              <a:defRPr/>
            </a:pPr>
            <a:r>
              <a:rPr lang="en-US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Axial strain tolerance is less well known, and perhaps an order of magnitude worse</a:t>
            </a:r>
          </a:p>
          <a:p>
            <a:pPr marL="677863" lvl="1" indent="-215900" algn="l">
              <a:buFont typeface="Arial" pitchFamily="34" charset="0"/>
              <a:buChar char="•"/>
              <a:defRPr/>
            </a:pPr>
            <a:r>
              <a:rPr lang="en-US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Other material properties need further investigation (thermal shock, low temp/high current performance, fatigue)</a:t>
            </a:r>
          </a:p>
        </p:txBody>
      </p:sp>
      <p:sp>
        <p:nvSpPr>
          <p:cNvPr id="34819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b="1" i="1">
                <a:cs typeface="ＭＳ Ｐゴシック"/>
              </a:rPr>
              <a:t>MAP Review Aug 25, 2010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B61EE8C-94F6-4177-A93B-34FD8D7E6576}" type="slidenum">
              <a:rPr lang="en-US"/>
              <a:pPr>
                <a:defRPr/>
              </a:pPr>
              <a:t>20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/>
          <p:cNvSpPr>
            <a:spLocks noGrp="1"/>
          </p:cNvSpPr>
          <p:nvPr>
            <p:ph type="ctrTitle"/>
          </p:nvPr>
        </p:nvSpPr>
        <p:spPr>
          <a:xfrm>
            <a:off x="1524000" y="0"/>
            <a:ext cx="6324600" cy="1143000"/>
          </a:xfrm>
        </p:spPr>
        <p:txBody>
          <a:bodyPr/>
          <a:lstStyle/>
          <a:p>
            <a:r>
              <a:rPr lang="en-US" sz="3200" smtClean="0">
                <a:latin typeface="Berlin Sans FB" pitchFamily="34" charset="0"/>
              </a:rPr>
              <a:t>SBIR R&amp;D – BNL &amp; PBL, cont.</a:t>
            </a:r>
          </a:p>
        </p:txBody>
      </p:sp>
      <p:sp>
        <p:nvSpPr>
          <p:cNvPr id="35842" name="Subtitle 2"/>
          <p:cNvSpPr>
            <a:spLocks noGrp="1"/>
          </p:cNvSpPr>
          <p:nvPr>
            <p:ph type="subTitle" idx="1"/>
          </p:nvPr>
        </p:nvSpPr>
        <p:spPr>
          <a:xfrm>
            <a:off x="381000" y="1219200"/>
            <a:ext cx="4953000" cy="457200"/>
          </a:xfrm>
        </p:spPr>
        <p:txBody>
          <a:bodyPr/>
          <a:lstStyle/>
          <a:p>
            <a:pPr fontAlgn="base">
              <a:spcAft>
                <a:spcPct val="0"/>
              </a:spcAft>
              <a:buFont typeface="Arial" charset="0"/>
              <a:buChar char="•"/>
            </a:pPr>
            <a:r>
              <a:rPr lang="en-US" smtClean="0">
                <a:latin typeface="Arial" charset="0"/>
                <a:cs typeface="Arial" charset="0"/>
              </a:rPr>
              <a:t> </a:t>
            </a:r>
            <a:r>
              <a:rPr lang="en-US" smtClean="0">
                <a:latin typeface="Copperplate Gothic Bold" pitchFamily="34" charset="0"/>
                <a:cs typeface="Arial" charset="0"/>
              </a:rPr>
              <a:t>YBCO coils at BNL</a:t>
            </a:r>
          </a:p>
        </p:txBody>
      </p:sp>
      <p:sp>
        <p:nvSpPr>
          <p:cNvPr id="35843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b="1" i="1">
                <a:cs typeface="ＭＳ Ｐゴシック"/>
              </a:rPr>
              <a:t>MAP Review Aug 25, 2010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D4F08E8-E078-491F-B495-3116151FC210}" type="slidenum">
              <a:rPr lang="en-US"/>
              <a:pPr>
                <a:defRPr/>
              </a:pPr>
              <a:t>21</a:t>
            </a:fld>
            <a:endParaRPr lang="en-US" dirty="0"/>
          </a:p>
        </p:txBody>
      </p:sp>
      <p:pic>
        <p:nvPicPr>
          <p:cNvPr id="3584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752600"/>
            <a:ext cx="8515350" cy="427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/>
          <p:cNvSpPr>
            <a:spLocks noGrp="1"/>
          </p:cNvSpPr>
          <p:nvPr>
            <p:ph type="ctrTitle"/>
          </p:nvPr>
        </p:nvSpPr>
        <p:spPr>
          <a:xfrm>
            <a:off x="1447800" y="0"/>
            <a:ext cx="6477000" cy="1143000"/>
          </a:xfrm>
        </p:spPr>
        <p:txBody>
          <a:bodyPr/>
          <a:lstStyle/>
          <a:p>
            <a:r>
              <a:rPr lang="en-US" sz="2800" smtClean="0">
                <a:latin typeface="Berlin Sans FB" pitchFamily="34" charset="0"/>
              </a:rPr>
              <a:t>Interaction between the SBIR HTS Solenoid and the MAP Program</a:t>
            </a:r>
            <a:endParaRPr lang="en-US" sz="2800" smtClean="0"/>
          </a:p>
        </p:txBody>
      </p:sp>
      <p:sp>
        <p:nvSpPr>
          <p:cNvPr id="36866" name="Subtitle 2"/>
          <p:cNvSpPr>
            <a:spLocks noGrp="1"/>
          </p:cNvSpPr>
          <p:nvPr>
            <p:ph type="subTitle" idx="1"/>
          </p:nvPr>
        </p:nvSpPr>
        <p:spPr>
          <a:xfrm>
            <a:off x="533400" y="1447800"/>
            <a:ext cx="8153400" cy="4343400"/>
          </a:xfrm>
        </p:spPr>
        <p:txBody>
          <a:bodyPr/>
          <a:lstStyle/>
          <a:p>
            <a:pPr fontAlgn="base">
              <a:spcAft>
                <a:spcPct val="0"/>
              </a:spcAft>
              <a:buFont typeface="Arial" charset="0"/>
              <a:buNone/>
            </a:pPr>
            <a:r>
              <a:rPr lang="en-US" sz="22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No direct support of PBL/BNL 40 T Solenoid Program has been included in the proposed MAP budget.  The PBL/BNL effort’s narrow focus on a 40 T demonstration solenoid is complementary to the broader based approach taken by the MAP program.  Technology developments in MAP will be available to, and could play a significant role in the PBL/BNL effort.  A strong interchange of information, ideas, and expertise is expected, including topics such as quench detection and protection, studies of structural and conductor materials, and magnetic design.</a:t>
            </a:r>
            <a:endParaRPr lang="en-US" sz="2000" b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867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b="1" i="1">
                <a:cs typeface="ＭＳ Ｐゴシック"/>
              </a:rPr>
              <a:t>MAP Review Aug 25, 2010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97B4F39-C93E-4966-90CE-EFC0ED49C702}" type="slidenum">
              <a:rPr lang="en-US"/>
              <a:pPr>
                <a:defRPr/>
              </a:pPr>
              <a:t>22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ctrTitle"/>
          </p:nvPr>
        </p:nvSpPr>
        <p:spPr>
          <a:xfrm>
            <a:off x="1524000" y="0"/>
            <a:ext cx="6324600" cy="1143000"/>
          </a:xfrm>
        </p:spPr>
        <p:txBody>
          <a:bodyPr/>
          <a:lstStyle/>
          <a:p>
            <a:r>
              <a:rPr lang="en-US" smtClean="0">
                <a:latin typeface="Berlin Sans FB" pitchFamily="34" charset="0"/>
              </a:rPr>
              <a:t>40-50 T Solenoid MAP Program</a:t>
            </a:r>
            <a:endParaRPr lang="en-US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1219200"/>
            <a:ext cx="8305800" cy="5029200"/>
          </a:xfrm>
        </p:spPr>
        <p:txBody>
          <a:bodyPr/>
          <a:lstStyle/>
          <a:p>
            <a:pPr marL="457200" indent="-457200" fontAlgn="base">
              <a:spcAft>
                <a:spcPct val="0"/>
              </a:spcAft>
              <a:buFont typeface="Berlin Sans FB Demi" pitchFamily="34" charset="0"/>
              <a:buAutoNum type="arabicParenR"/>
            </a:pPr>
            <a:r>
              <a:rPr lang="en-US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Conductor R&amp;D (emphasis on FY10-FY13)</a:t>
            </a:r>
          </a:p>
          <a:p>
            <a:pPr marL="627063" lvl="1" indent="-287338" algn="l">
              <a:buFont typeface="Arial" charset="0"/>
              <a:buChar char="•"/>
            </a:pPr>
            <a:r>
              <a:rPr lang="en-US" sz="2000" b="1" smtClean="0">
                <a:solidFill>
                  <a:srgbClr val="3214B4"/>
                </a:solidFill>
                <a:latin typeface="Times New Roman" pitchFamily="18" charset="0"/>
                <a:cs typeface="Times New Roman" pitchFamily="18" charset="0"/>
              </a:rPr>
              <a:t>Procure state of the art conductor  (first 3 years)</a:t>
            </a:r>
          </a:p>
          <a:p>
            <a:pPr marL="1084263" lvl="2" indent="-287338" algn="l">
              <a:buFont typeface="Arial" charset="0"/>
              <a:buChar char="•"/>
            </a:pPr>
            <a:r>
              <a:rPr lang="en-US" sz="2000" b="1" smtClean="0">
                <a:solidFill>
                  <a:srgbClr val="3214B4"/>
                </a:solidFill>
                <a:latin typeface="Times New Roman" pitchFamily="18" charset="0"/>
                <a:cs typeface="Times New Roman" pitchFamily="18" charset="0"/>
              </a:rPr>
              <a:t>YBCO  (R&amp;D topics)</a:t>
            </a:r>
          </a:p>
          <a:p>
            <a:pPr marL="1541463" lvl="3" indent="-287338" algn="l">
              <a:buFont typeface="Arial" charset="0"/>
              <a:buChar char="•"/>
            </a:pPr>
            <a:r>
              <a:rPr lang="en-US" b="1" smtClean="0">
                <a:solidFill>
                  <a:srgbClr val="3214B4"/>
                </a:solidFill>
                <a:latin typeface="Times New Roman" pitchFamily="18" charset="0"/>
                <a:cs typeface="Times New Roman" pitchFamily="18" charset="0"/>
              </a:rPr>
              <a:t>high strength, improved J</a:t>
            </a:r>
            <a:r>
              <a:rPr lang="en-US" b="1" baseline="-25000" smtClean="0">
                <a:solidFill>
                  <a:srgbClr val="3214B4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b="1" smtClean="0">
                <a:solidFill>
                  <a:srgbClr val="3214B4"/>
                </a:solidFill>
                <a:latin typeface="Times New Roman" pitchFamily="18" charset="0"/>
                <a:cs typeface="Times New Roman" pitchFamily="18" charset="0"/>
              </a:rPr>
              <a:t>, doping to reduce angular dependence</a:t>
            </a:r>
          </a:p>
          <a:p>
            <a:pPr marL="1084263" lvl="2" indent="-287338" algn="l">
              <a:buFont typeface="Arial" charset="0"/>
              <a:buChar char="•"/>
            </a:pPr>
            <a:r>
              <a:rPr lang="en-US" sz="2000" b="1" smtClean="0">
                <a:solidFill>
                  <a:srgbClr val="3214B4"/>
                </a:solidFill>
                <a:latin typeface="Times New Roman" pitchFamily="18" charset="0"/>
                <a:cs typeface="Times New Roman" pitchFamily="18" charset="0"/>
              </a:rPr>
              <a:t>Bi 2212 wire (R&amp;D topics)</a:t>
            </a:r>
          </a:p>
          <a:p>
            <a:pPr marL="1541463" lvl="3" indent="-287338" algn="l">
              <a:buFont typeface="Arial" charset="0"/>
              <a:buChar char="•"/>
            </a:pPr>
            <a:r>
              <a:rPr lang="en-US" b="1" smtClean="0">
                <a:solidFill>
                  <a:srgbClr val="3214B4"/>
                </a:solidFill>
                <a:latin typeface="Times New Roman" pitchFamily="18" charset="0"/>
                <a:cs typeface="Times New Roman" pitchFamily="18" charset="0"/>
              </a:rPr>
              <a:t>improve J</a:t>
            </a:r>
            <a:r>
              <a:rPr lang="en-US" b="1" baseline="-25000" smtClean="0">
                <a:solidFill>
                  <a:srgbClr val="3214B4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b="1" smtClean="0">
                <a:solidFill>
                  <a:srgbClr val="3214B4"/>
                </a:solidFill>
                <a:latin typeface="Times New Roman" pitchFamily="18" charset="0"/>
                <a:cs typeface="Times New Roman" pitchFamily="18" charset="0"/>
              </a:rPr>
              <a:t>, reaction cycle studies, improved strain tolerance</a:t>
            </a:r>
          </a:p>
          <a:p>
            <a:pPr marL="1084263" lvl="2" indent="-287338" algn="l">
              <a:buFont typeface="Arial" charset="0"/>
              <a:buChar char="•"/>
            </a:pPr>
            <a:r>
              <a:rPr lang="en-US" sz="2000" b="1" smtClean="0">
                <a:solidFill>
                  <a:srgbClr val="3214B4"/>
                </a:solidFill>
                <a:latin typeface="Times New Roman" pitchFamily="18" charset="0"/>
                <a:cs typeface="Times New Roman" pitchFamily="18" charset="0"/>
              </a:rPr>
              <a:t>Nb</a:t>
            </a:r>
            <a:r>
              <a:rPr lang="en-US" sz="2000" b="1" baseline="-25000" smtClean="0">
                <a:solidFill>
                  <a:srgbClr val="3214B4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000" b="1" smtClean="0">
                <a:solidFill>
                  <a:srgbClr val="3214B4"/>
                </a:solidFill>
                <a:latin typeface="Times New Roman" pitchFamily="18" charset="0"/>
                <a:cs typeface="Times New Roman" pitchFamily="18" charset="0"/>
              </a:rPr>
              <a:t>Sn, Nb</a:t>
            </a:r>
            <a:r>
              <a:rPr lang="en-US" sz="2000" b="1" baseline="-25000" smtClean="0">
                <a:solidFill>
                  <a:srgbClr val="3214B4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000" b="1" smtClean="0">
                <a:solidFill>
                  <a:srgbClr val="3214B4"/>
                </a:solidFill>
                <a:latin typeface="Times New Roman" pitchFamily="18" charset="0"/>
                <a:cs typeface="Times New Roman" pitchFamily="18" charset="0"/>
              </a:rPr>
              <a:t>Al</a:t>
            </a:r>
          </a:p>
          <a:p>
            <a:pPr marL="1541463" lvl="3" indent="-287338" algn="l">
              <a:buFont typeface="Arial" charset="0"/>
              <a:buChar char="•"/>
            </a:pPr>
            <a:r>
              <a:rPr lang="en-US" b="1" smtClean="0">
                <a:solidFill>
                  <a:srgbClr val="3214B4"/>
                </a:solidFill>
                <a:latin typeface="Times New Roman" pitchFamily="18" charset="0"/>
                <a:cs typeface="Times New Roman" pitchFamily="18" charset="0"/>
              </a:rPr>
              <a:t>As needed for outsert studies</a:t>
            </a:r>
          </a:p>
          <a:p>
            <a:pPr marL="627063" lvl="1" indent="-287338" algn="l">
              <a:buFont typeface="Arial" charset="0"/>
              <a:buChar char="•"/>
            </a:pPr>
            <a:r>
              <a:rPr lang="en-US" sz="2000" b="1" smtClean="0">
                <a:solidFill>
                  <a:srgbClr val="3214B4"/>
                </a:solidFill>
                <a:latin typeface="Times New Roman" pitchFamily="18" charset="0"/>
                <a:cs typeface="Times New Roman" pitchFamily="18" charset="0"/>
              </a:rPr>
              <a:t>Test Program  (first 4 years)</a:t>
            </a:r>
          </a:p>
          <a:p>
            <a:pPr marL="1084263" lvl="2" indent="-287338" algn="l">
              <a:buFont typeface="Arial" charset="0"/>
              <a:buChar char="•"/>
            </a:pPr>
            <a:r>
              <a:rPr lang="en-US" sz="2000" b="1" smtClean="0">
                <a:solidFill>
                  <a:srgbClr val="3214B4"/>
                </a:solidFill>
                <a:latin typeface="Times New Roman" pitchFamily="18" charset="0"/>
                <a:cs typeface="Times New Roman" pitchFamily="18" charset="0"/>
              </a:rPr>
              <a:t>Jc function of  external field, field orientation and temperature</a:t>
            </a:r>
          </a:p>
          <a:p>
            <a:pPr marL="1084263" lvl="2" indent="-287338" algn="l">
              <a:buFont typeface="Arial" charset="0"/>
              <a:buChar char="•"/>
            </a:pPr>
            <a:r>
              <a:rPr lang="en-US" sz="2000" b="1" smtClean="0">
                <a:solidFill>
                  <a:srgbClr val="3214B4"/>
                </a:solidFill>
                <a:latin typeface="Times New Roman" pitchFamily="18" charset="0"/>
                <a:cs typeface="Times New Roman" pitchFamily="18" charset="0"/>
              </a:rPr>
              <a:t>Virgin strand</a:t>
            </a:r>
          </a:p>
          <a:p>
            <a:pPr marL="1084263" lvl="2" indent="-287338" algn="l">
              <a:buFont typeface="Arial" charset="0"/>
              <a:buChar char="•"/>
            </a:pPr>
            <a:r>
              <a:rPr lang="en-US" sz="2000" b="1" smtClean="0">
                <a:solidFill>
                  <a:srgbClr val="3214B4"/>
                </a:solidFill>
                <a:latin typeface="Times New Roman" pitchFamily="18" charset="0"/>
                <a:cs typeface="Times New Roman" pitchFamily="18" charset="0"/>
              </a:rPr>
              <a:t>Cable/extracted strand  (Rutherford and Roebel)</a:t>
            </a:r>
          </a:p>
          <a:p>
            <a:pPr marL="627063" lvl="1" indent="-287338">
              <a:buFont typeface="Arial" charset="0"/>
              <a:buChar char="•"/>
            </a:pPr>
            <a:endParaRPr lang="en-US" sz="2600" b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fontAlgn="base">
              <a:spcAft>
                <a:spcPct val="0"/>
              </a:spcAft>
              <a:buFont typeface="Berlin Sans FB Demi" pitchFamily="34" charset="0"/>
              <a:buAutoNum type="arabicParenR"/>
            </a:pPr>
            <a:endParaRPr lang="en-US" sz="2600" b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fontAlgn="base">
              <a:spcAft>
                <a:spcPct val="0"/>
              </a:spcAft>
              <a:buFont typeface="Arial" charset="0"/>
              <a:buChar char="•"/>
            </a:pPr>
            <a:endParaRPr lang="en-US" b="1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891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b="1" i="1">
                <a:cs typeface="ＭＳ Ｐゴシック"/>
              </a:rPr>
              <a:t>MAP Review Aug 25, 2010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6BF7CB7-09A0-4EC8-9E55-A8C9F98BB4DE}" type="slidenum">
              <a:rPr lang="en-US"/>
              <a:pPr>
                <a:defRPr/>
              </a:pPr>
              <a:t>23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/>
          <p:cNvSpPr>
            <a:spLocks noGrp="1"/>
          </p:cNvSpPr>
          <p:nvPr>
            <p:ph type="ctrTitle"/>
          </p:nvPr>
        </p:nvSpPr>
        <p:spPr>
          <a:xfrm>
            <a:off x="1524000" y="0"/>
            <a:ext cx="6324600" cy="1143000"/>
          </a:xfrm>
        </p:spPr>
        <p:txBody>
          <a:bodyPr/>
          <a:lstStyle/>
          <a:p>
            <a:r>
              <a:rPr lang="en-US" smtClean="0">
                <a:latin typeface="Berlin Sans FB" pitchFamily="34" charset="0"/>
              </a:rPr>
              <a:t>40-50T Solenoid MAP Program</a:t>
            </a:r>
            <a:endParaRPr lang="en-US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1219200"/>
            <a:ext cx="8305800" cy="5029200"/>
          </a:xfrm>
        </p:spPr>
        <p:txBody>
          <a:bodyPr/>
          <a:lstStyle/>
          <a:p>
            <a:pPr marL="457200" indent="-457200">
              <a:buFont typeface="+mj-lt"/>
              <a:buAutoNum type="arabicParenR" startAt="2"/>
              <a:defRPr/>
            </a:pP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Coil Technology/Inserts  </a:t>
            </a:r>
          </a:p>
          <a:p>
            <a:pPr marL="690563" lvl="1" indent="-350838" algn="l">
              <a:buFont typeface="Arial" pitchFamily="34" charset="0"/>
              <a:buChar char="•"/>
              <a:defRPr/>
            </a:pPr>
            <a:r>
              <a:rPr lang="en-US" sz="2000" b="1" dirty="0" smtClean="0">
                <a:solidFill>
                  <a:srgbClr val="3214B4"/>
                </a:solidFill>
                <a:latin typeface="Times New Roman" pitchFamily="18" charset="0"/>
                <a:cs typeface="Times New Roman" pitchFamily="18" charset="0"/>
              </a:rPr>
              <a:t>Conductor Choice</a:t>
            </a:r>
            <a:r>
              <a:rPr lang="en-US" sz="2400" b="1" dirty="0" smtClean="0">
                <a:solidFill>
                  <a:srgbClr val="3214B4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marL="1147763" lvl="2" indent="-350838" algn="l">
              <a:buFont typeface="Arial" pitchFamily="34" charset="0"/>
              <a:buChar char="•"/>
              <a:defRPr/>
            </a:pP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YBCO studies – conductor engineering/angular dependence (end effects in solenoids)</a:t>
            </a:r>
          </a:p>
          <a:p>
            <a:pPr marL="1147763" lvl="2" indent="-350838" algn="l">
              <a:buFont typeface="Arial" pitchFamily="34" charset="0"/>
              <a:buChar char="•"/>
              <a:defRPr/>
            </a:pP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YBCO Roebel cable </a:t>
            </a:r>
          </a:p>
          <a:p>
            <a:pPr marL="1147763" lvl="2" indent="-350838" algn="l">
              <a:buFont typeface="Arial" pitchFamily="34" charset="0"/>
              <a:buChar char="•"/>
              <a:defRPr/>
            </a:pP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BSSCO single wire &amp; cable studies (use in end regions)</a:t>
            </a:r>
          </a:p>
          <a:p>
            <a:pPr marL="690563" lvl="1" indent="-350838" algn="l">
              <a:buFont typeface="Arial" pitchFamily="34" charset="0"/>
              <a:buChar char="•"/>
              <a:defRPr/>
            </a:pPr>
            <a:r>
              <a:rPr lang="en-US" sz="2000" b="1" dirty="0" smtClean="0">
                <a:solidFill>
                  <a:srgbClr val="3214B4"/>
                </a:solidFill>
                <a:latin typeface="Times New Roman" pitchFamily="18" charset="0"/>
                <a:cs typeface="Times New Roman" pitchFamily="18" charset="0"/>
              </a:rPr>
              <a:t>Coil Studies</a:t>
            </a:r>
          </a:p>
          <a:p>
            <a:pPr marL="1147763" lvl="2" indent="-350838" algn="l">
              <a:buFont typeface="Arial" pitchFamily="34" charset="0"/>
              <a:buChar char="•"/>
              <a:defRPr/>
            </a:pP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Test axial compression on insert coil</a:t>
            </a:r>
          </a:p>
          <a:p>
            <a:pPr marL="1147763" lvl="2" indent="-350838" algn="l">
              <a:buFont typeface="Arial" pitchFamily="34" charset="0"/>
              <a:buChar char="•"/>
              <a:defRPr/>
            </a:pP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Develop ways to cause a local quench</a:t>
            </a:r>
          </a:p>
          <a:p>
            <a:pPr marL="1147763" lvl="2" indent="-350838" algn="l">
              <a:buFont typeface="Arial" pitchFamily="34" charset="0"/>
              <a:buChar char="•"/>
              <a:defRPr/>
            </a:pP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Develop ways to observe these quenches</a:t>
            </a:r>
          </a:p>
          <a:p>
            <a:pPr marL="1147763" lvl="2" indent="-350838" algn="l">
              <a:buFont typeface="Arial" pitchFamily="34" charset="0"/>
              <a:buChar char="•"/>
              <a:defRPr/>
            </a:pP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Test cyclical tension on tape</a:t>
            </a:r>
          </a:p>
          <a:p>
            <a:pPr marL="1147763" lvl="2" indent="-350838" algn="l">
              <a:buFont typeface="Arial" pitchFamily="34" charset="0"/>
              <a:buChar char="•"/>
              <a:defRPr/>
            </a:pP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Test radial compression</a:t>
            </a:r>
          </a:p>
          <a:p>
            <a:pPr marL="1147763" lvl="2" indent="-350838" algn="l">
              <a:defRPr/>
            </a:pPr>
            <a:endParaRPr lang="en-US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914400" lvl="1" indent="-457200" algn="l">
              <a:defRPr/>
            </a:pPr>
            <a:endParaRPr lang="en-US" sz="2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914400" lvl="1" indent="-457200" algn="l">
              <a:defRPr/>
            </a:pPr>
            <a:endParaRPr lang="en-US" sz="2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915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b="1" i="1">
                <a:cs typeface="ＭＳ Ｐゴシック"/>
              </a:rPr>
              <a:t>MAP Review Aug 25, 2010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29EC6F8-B30E-4860-862C-F5921CA109B2}" type="slidenum">
              <a:rPr lang="en-US"/>
              <a:pPr>
                <a:defRPr/>
              </a:pPr>
              <a:t>24</a:t>
            </a:fld>
            <a:endParaRPr lang="en-US" dirty="0"/>
          </a:p>
        </p:txBody>
      </p:sp>
      <p:sp>
        <p:nvSpPr>
          <p:cNvPr id="38917" name="TextBox 6"/>
          <p:cNvSpPr txBox="1">
            <a:spLocks noChangeArrowheads="1"/>
          </p:cNvSpPr>
          <p:nvPr/>
        </p:nvSpPr>
        <p:spPr bwMode="auto">
          <a:xfrm>
            <a:off x="1447800" y="5334000"/>
            <a:ext cx="5943600" cy="830263"/>
          </a:xfrm>
          <a:prstGeom prst="rect">
            <a:avLst/>
          </a:prstGeom>
          <a:noFill/>
          <a:ln w="19050" cmpd="dbl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These tests need to be performed by FY13 to support the conceptual design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/>
          <p:cNvSpPr>
            <a:spLocks noGrp="1"/>
          </p:cNvSpPr>
          <p:nvPr>
            <p:ph type="ctrTitle"/>
          </p:nvPr>
        </p:nvSpPr>
        <p:spPr>
          <a:xfrm>
            <a:off x="1524000" y="0"/>
            <a:ext cx="6324600" cy="1143000"/>
          </a:xfrm>
        </p:spPr>
        <p:txBody>
          <a:bodyPr/>
          <a:lstStyle/>
          <a:p>
            <a:r>
              <a:rPr lang="en-US" smtClean="0">
                <a:latin typeface="Berlin Sans FB" pitchFamily="34" charset="0"/>
              </a:rPr>
              <a:t>40-50T Solenoid MAP Program</a:t>
            </a:r>
            <a:endParaRPr lang="en-US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1295400"/>
            <a:ext cx="8305800" cy="4876800"/>
          </a:xfrm>
          <a:ln w="31750" cmpd="dbl"/>
        </p:spPr>
        <p:txBody>
          <a:bodyPr/>
          <a:lstStyle/>
          <a:p>
            <a:pPr marL="457200" indent="-457200" fontAlgn="base">
              <a:spcAft>
                <a:spcPct val="0"/>
              </a:spcAft>
              <a:buFont typeface="Berlin Sans FB Demi" pitchFamily="34" charset="0"/>
              <a:buAutoNum type="arabicParenR" startAt="3"/>
            </a:pPr>
            <a:r>
              <a:rPr lang="en-US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Demonstration Magnet (a FY 13 magnet milestone)</a:t>
            </a:r>
          </a:p>
          <a:p>
            <a:pPr marL="690563" lvl="1" indent="-350838" algn="l">
              <a:buFont typeface="Arial" charset="0"/>
              <a:buChar char="•"/>
            </a:pPr>
            <a:r>
              <a:rPr lang="en-US" sz="2000" b="1" smtClean="0">
                <a:solidFill>
                  <a:srgbClr val="3214C8"/>
                </a:solidFill>
                <a:latin typeface="Times New Roman" pitchFamily="18" charset="0"/>
                <a:cs typeface="Times New Roman" pitchFamily="18" charset="0"/>
              </a:rPr>
              <a:t>Develop magnet insert to demonstrate state-of-the-art conductor and magnet fabrication technology.   Target:</a:t>
            </a:r>
          </a:p>
          <a:p>
            <a:pPr marL="1147763" lvl="2" indent="-350838" algn="l">
              <a:buFont typeface="Arial" charset="0"/>
              <a:buChar char="•"/>
            </a:pPr>
            <a:r>
              <a:rPr lang="en-US" sz="2000" b="1" smtClean="0">
                <a:solidFill>
                  <a:srgbClr val="3214C8"/>
                </a:solidFill>
                <a:latin typeface="Times New Roman" pitchFamily="18" charset="0"/>
                <a:cs typeface="Times New Roman" pitchFamily="18" charset="0"/>
              </a:rPr>
              <a:t>Maximum self field coil to fit into Fermilab 147 mm aperture 8T Teslatron </a:t>
            </a:r>
          </a:p>
          <a:p>
            <a:pPr marL="1604963" lvl="3" indent="-350838" algn="l">
              <a:buFont typeface="Arial" charset="0"/>
              <a:buChar char="•"/>
            </a:pPr>
            <a:r>
              <a:rPr lang="en-US" b="1" smtClean="0">
                <a:solidFill>
                  <a:srgbClr val="3214C8"/>
                </a:solidFill>
                <a:latin typeface="Times New Roman" pitchFamily="18" charset="0"/>
                <a:cs typeface="Times New Roman" pitchFamily="18" charset="0"/>
              </a:rPr>
              <a:t>Estimated self field 20 T</a:t>
            </a:r>
          </a:p>
          <a:p>
            <a:pPr marL="1147763" lvl="2" indent="-350838" algn="l">
              <a:buFont typeface="Arial" charset="0"/>
              <a:buChar char="•"/>
            </a:pPr>
            <a:r>
              <a:rPr lang="en-US" sz="20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Conductor parameters will be complementary to PBL insert</a:t>
            </a:r>
          </a:p>
          <a:p>
            <a:pPr marL="1147763" lvl="2" indent="-350838" algn="l">
              <a:buFont typeface="Arial" charset="0"/>
              <a:buChar char="•"/>
            </a:pPr>
            <a:r>
              <a:rPr lang="en-US" sz="20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Possible design consideration</a:t>
            </a:r>
          </a:p>
          <a:p>
            <a:pPr marL="1604963" lvl="3" indent="-350838" algn="l">
              <a:buFont typeface="Arial" charset="0"/>
              <a:buChar char="•"/>
            </a:pPr>
            <a:r>
              <a:rPr lang="en-US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Graded coils with YBCO, Bi2212 to accommodate end field effects</a:t>
            </a:r>
          </a:p>
          <a:p>
            <a:pPr marL="1604963" lvl="3" indent="-350838" algn="l">
              <a:buFont typeface="Arial" charset="0"/>
              <a:buChar char="•"/>
            </a:pPr>
            <a:r>
              <a:rPr lang="en-US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Cable vs. strand to minimize inductance</a:t>
            </a:r>
          </a:p>
          <a:p>
            <a:pPr marL="690563" lvl="1" indent="-350838"/>
            <a:endParaRPr lang="en-US" sz="2400" b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690563" lvl="1" indent="-350838"/>
            <a:endParaRPr lang="en-US" sz="2400" b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690563" lvl="1" indent="-350838"/>
            <a:endParaRPr lang="en-US" sz="2400" b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690563" lvl="1" indent="-350838"/>
            <a:endParaRPr lang="en-US" sz="2400" b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690563" lvl="1" indent="-350838"/>
            <a:endParaRPr lang="en-US" sz="2600" b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939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b="1" i="1">
                <a:cs typeface="ＭＳ Ｐゴシック"/>
              </a:rPr>
              <a:t>MAP Review Aug 25, 2010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A096B6D-2E3C-41CE-BE21-7BFCB9913CFF}" type="slidenum">
              <a:rPr lang="en-US"/>
              <a:pPr>
                <a:defRPr/>
              </a:pPr>
              <a:t>25</a:t>
            </a:fld>
            <a:endParaRPr lang="en-US" dirty="0"/>
          </a:p>
        </p:txBody>
      </p:sp>
      <p:sp>
        <p:nvSpPr>
          <p:cNvPr id="39941" name="TextBox 6"/>
          <p:cNvSpPr txBox="1">
            <a:spLocks noChangeArrowheads="1"/>
          </p:cNvSpPr>
          <p:nvPr/>
        </p:nvSpPr>
        <p:spPr bwMode="auto">
          <a:xfrm>
            <a:off x="609600" y="5105400"/>
            <a:ext cx="7772400" cy="769938"/>
          </a:xfrm>
          <a:prstGeom prst="rect">
            <a:avLst/>
          </a:prstGeom>
          <a:noFill/>
          <a:ln w="19050" cmpd="dbl">
            <a:solidFill>
              <a:srgbClr val="C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52388" lvl="1"/>
            <a:r>
              <a:rPr lang="en-US" sz="2200" b="1" i="1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Strand, cable and insert program will continue through “high field solenoid” conceptual design phase which begins in FY13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0"/>
            <a:ext cx="6324600" cy="1143000"/>
          </a:xfrm>
        </p:spPr>
        <p:txBody>
          <a:bodyPr/>
          <a:lstStyle/>
          <a:p>
            <a:pPr>
              <a:lnSpc>
                <a:spcPts val="2800"/>
              </a:lnSpc>
              <a:defRPr/>
            </a:pPr>
            <a:r>
              <a:rPr lang="en-US" sz="3200" dirty="0" smtClean="0">
                <a:latin typeface="Berlin Sans FB" pitchFamily="34" charset="0"/>
                <a:cs typeface="+mj-cs"/>
              </a:rPr>
              <a:t>Collider Ring Magnets</a:t>
            </a:r>
            <a:endParaRPr lang="en-US" dirty="0">
              <a:latin typeface="+mn-lt"/>
              <a:cs typeface="+mj-c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1219200"/>
            <a:ext cx="8458200" cy="4876800"/>
          </a:xfrm>
        </p:spPr>
        <p:txBody>
          <a:bodyPr/>
          <a:lstStyle/>
          <a:p>
            <a:pPr marL="338138" indent="-338138" fontAlgn="base">
              <a:lnSpc>
                <a:spcPts val="2600"/>
              </a:lnSpc>
              <a:spcBef>
                <a:spcPts val="60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b="1" smtClean="0">
                <a:latin typeface="Times New Roman" pitchFamily="18" charset="0"/>
                <a:cs typeface="Times New Roman" pitchFamily="18" charset="0"/>
              </a:rPr>
              <a:t>The Collider Ring - in keeping with all other parts of </a:t>
            </a:r>
            <a:r>
              <a:rPr lang="en-US" sz="2800" b="1" smtClean="0">
                <a:latin typeface="Symbol" pitchFamily="18" charset="2"/>
                <a:cs typeface="Times New Roman" pitchFamily="18" charset="0"/>
              </a:rPr>
              <a:t>m</a:t>
            </a:r>
            <a:r>
              <a:rPr lang="en-US" b="1" smtClean="0">
                <a:latin typeface="Times New Roman" pitchFamily="18" charset="0"/>
                <a:cs typeface="Times New Roman" pitchFamily="18" charset="0"/>
              </a:rPr>
              <a:t> collider - presents a challenge to the magnets (and detectors as well)</a:t>
            </a:r>
          </a:p>
          <a:p>
            <a:pPr marL="795338" lvl="1" indent="-338138" algn="l">
              <a:lnSpc>
                <a:spcPts val="2800"/>
              </a:lnSpc>
              <a:spcBef>
                <a:spcPts val="600"/>
              </a:spcBef>
              <a:buFont typeface="Arial" charset="0"/>
              <a:buChar char="•"/>
            </a:pPr>
            <a:r>
              <a:rPr lang="en-US" sz="1800" b="1" smtClean="0">
                <a:solidFill>
                  <a:srgbClr val="3214B4"/>
                </a:solidFill>
                <a:latin typeface="Symbol" pitchFamily="18" charset="2"/>
                <a:cs typeface="Times New Roman" pitchFamily="18" charset="0"/>
              </a:rPr>
              <a:t>m</a:t>
            </a:r>
            <a:r>
              <a:rPr lang="en-US" sz="1800" b="1" smtClean="0">
                <a:solidFill>
                  <a:srgbClr val="3214B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smtClean="0">
                <a:solidFill>
                  <a:srgbClr val="3214B4"/>
                </a:solidFill>
                <a:latin typeface="Times New Roman" pitchFamily="18" charset="0"/>
                <a:cs typeface="Times New Roman" pitchFamily="18" charset="0"/>
                <a:sym typeface="Wingdings 3" pitchFamily="18" charset="2"/>
              </a:rPr>
              <a:t></a:t>
            </a:r>
            <a:r>
              <a:rPr lang="en-US" sz="1800" b="1" smtClean="0">
                <a:solidFill>
                  <a:srgbClr val="3214B4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1800" b="1" smtClean="0">
                <a:solidFill>
                  <a:srgbClr val="3214B4"/>
                </a:solidFill>
                <a:latin typeface="Symbol" pitchFamily="18" charset="2"/>
                <a:cs typeface="Times New Roman" pitchFamily="18" charset="0"/>
              </a:rPr>
              <a:t>nn</a:t>
            </a:r>
            <a:r>
              <a:rPr lang="en-US" sz="1800" b="1" smtClean="0">
                <a:solidFill>
                  <a:srgbClr val="3214B4"/>
                </a:solidFill>
                <a:latin typeface="Times New Roman" pitchFamily="18" charset="0"/>
                <a:cs typeface="Times New Roman" pitchFamily="18" charset="0"/>
              </a:rPr>
              <a:t>  decays create a serious e</a:t>
            </a:r>
            <a:r>
              <a:rPr lang="en-US" sz="1800" b="1" baseline="30000" smtClean="0">
                <a:solidFill>
                  <a:srgbClr val="3214B4"/>
                </a:solidFill>
                <a:latin typeface="Times New Roman" pitchFamily="18" charset="0"/>
                <a:cs typeface="Times New Roman" pitchFamily="18" charset="0"/>
              </a:rPr>
              <a:t>±</a:t>
            </a:r>
            <a:r>
              <a:rPr lang="en-US" sz="1800" b="1" smtClean="0">
                <a:solidFill>
                  <a:srgbClr val="3214B4"/>
                </a:solidFill>
                <a:latin typeface="Times New Roman" pitchFamily="18" charset="0"/>
                <a:cs typeface="Times New Roman" pitchFamily="18" charset="0"/>
              </a:rPr>
              <a:t> background</a:t>
            </a:r>
          </a:p>
          <a:p>
            <a:pPr marL="338138" indent="-338138" fontAlgn="base">
              <a:lnSpc>
                <a:spcPts val="2200"/>
              </a:lnSpc>
              <a:spcBef>
                <a:spcPts val="600"/>
              </a:spcBef>
              <a:spcAft>
                <a:spcPct val="0"/>
              </a:spcAft>
              <a:buSzPts val="2400"/>
              <a:buFont typeface="Arial" charset="0"/>
              <a:buChar char="•"/>
            </a:pPr>
            <a:r>
              <a:rPr lang="en-US" sz="1800" b="1" smtClean="0">
                <a:solidFill>
                  <a:srgbClr val="3214B4"/>
                </a:solidFill>
                <a:latin typeface="Times New Roman" pitchFamily="18" charset="0"/>
                <a:cs typeface="Times New Roman" pitchFamily="18" charset="0"/>
              </a:rPr>
              <a:t>Dipole requirements and operating conditions call for either an open mid-plane design approach with absorber placed outside the coil, or a large aperture design with absorber within the aperture</a:t>
            </a:r>
          </a:p>
          <a:p>
            <a:pPr marL="795338" lvl="1" indent="-338138" algn="l">
              <a:lnSpc>
                <a:spcPts val="2200"/>
              </a:lnSpc>
              <a:spcBef>
                <a:spcPts val="600"/>
              </a:spcBef>
              <a:buFont typeface="Arial" charset="0"/>
              <a:buChar char="•"/>
            </a:pPr>
            <a:r>
              <a:rPr lang="en-US" sz="1800" b="1" smtClean="0">
                <a:solidFill>
                  <a:srgbClr val="3214B4"/>
                </a:solidFill>
                <a:latin typeface="Times New Roman" pitchFamily="18" charset="0"/>
                <a:cs typeface="Times New Roman" pitchFamily="18" charset="0"/>
              </a:rPr>
              <a:t>Nb</a:t>
            </a:r>
            <a:r>
              <a:rPr lang="en-US" sz="1800" b="1" baseline="-25000" smtClean="0">
                <a:solidFill>
                  <a:srgbClr val="3214B4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1800" b="1" smtClean="0">
                <a:solidFill>
                  <a:srgbClr val="3214B4"/>
                </a:solidFill>
                <a:latin typeface="Times New Roman" pitchFamily="18" charset="0"/>
                <a:cs typeface="Times New Roman" pitchFamily="18" charset="0"/>
              </a:rPr>
              <a:t>Sn has the most appropriate combination of the critical parameters J</a:t>
            </a:r>
            <a:r>
              <a:rPr lang="en-US" sz="1800" b="1" baseline="-25000" smtClean="0">
                <a:solidFill>
                  <a:srgbClr val="3214B4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1800" b="1" smtClean="0">
                <a:solidFill>
                  <a:srgbClr val="3214B4"/>
                </a:solidFill>
                <a:latin typeface="Times New Roman" pitchFamily="18" charset="0"/>
                <a:cs typeface="Times New Roman" pitchFamily="18" charset="0"/>
              </a:rPr>
              <a:t>, T</a:t>
            </a:r>
            <a:r>
              <a:rPr lang="en-US" sz="1800" b="1" baseline="-25000" smtClean="0">
                <a:solidFill>
                  <a:srgbClr val="3214B4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1800" b="1" smtClean="0">
                <a:solidFill>
                  <a:srgbClr val="3214B4"/>
                </a:solidFill>
                <a:latin typeface="Times New Roman" pitchFamily="18" charset="0"/>
                <a:cs typeface="Times New Roman" pitchFamily="18" charset="0"/>
              </a:rPr>
              <a:t>, B</a:t>
            </a:r>
            <a:r>
              <a:rPr lang="en-US" sz="1800" b="1" baseline="-25000" smtClean="0">
                <a:solidFill>
                  <a:srgbClr val="3214B4"/>
                </a:solidFill>
                <a:latin typeface="Times New Roman" pitchFamily="18" charset="0"/>
                <a:cs typeface="Times New Roman" pitchFamily="18" charset="0"/>
              </a:rPr>
              <a:t>c2</a:t>
            </a:r>
            <a:r>
              <a:rPr lang="en-US" sz="1800" b="1" smtClean="0">
                <a:solidFill>
                  <a:srgbClr val="3214B4"/>
                </a:solidFill>
                <a:latin typeface="Times New Roman" pitchFamily="18" charset="0"/>
                <a:cs typeface="Times New Roman" pitchFamily="18" charset="0"/>
              </a:rPr>
              <a:t> for this application</a:t>
            </a:r>
          </a:p>
          <a:p>
            <a:pPr marL="338138" indent="-338138" fontAlgn="base">
              <a:lnSpc>
                <a:spcPts val="2800"/>
              </a:lnSpc>
              <a:spcBef>
                <a:spcPts val="60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b="1" smtClean="0">
                <a:latin typeface="Times New Roman" pitchFamily="18" charset="0"/>
                <a:cs typeface="Times New Roman" pitchFamily="18" charset="0"/>
              </a:rPr>
              <a:t>Conceptual designs developed to evaluate different options to deal with competing requirements</a:t>
            </a:r>
          </a:p>
          <a:p>
            <a:pPr marL="795338" lvl="1" indent="-338138" algn="l">
              <a:lnSpc>
                <a:spcPts val="2800"/>
              </a:lnSpc>
              <a:spcBef>
                <a:spcPts val="600"/>
              </a:spcBef>
              <a:buFont typeface="Arial" charset="0"/>
              <a:buChar char="•"/>
            </a:pPr>
            <a:r>
              <a:rPr lang="en-US" sz="1800" b="1" smtClean="0">
                <a:solidFill>
                  <a:srgbClr val="3214B4"/>
                </a:solidFill>
                <a:latin typeface="Times New Roman" pitchFamily="18" charset="0"/>
                <a:cs typeface="Times New Roman" pitchFamily="18" charset="0"/>
              </a:rPr>
              <a:t>Open midplane - both cos</a:t>
            </a:r>
            <a:r>
              <a:rPr lang="en-US" sz="1800" b="1" smtClean="0">
                <a:solidFill>
                  <a:srgbClr val="3214B4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-like and ‘block coil’ designs considered</a:t>
            </a:r>
            <a:endParaRPr lang="en-US" sz="1800" b="1" smtClean="0">
              <a:solidFill>
                <a:srgbClr val="3214B4"/>
              </a:solidFill>
              <a:latin typeface="Times New Roman" pitchFamily="18" charset="0"/>
              <a:cs typeface="Times New Roman" pitchFamily="18" charset="0"/>
            </a:endParaRPr>
          </a:p>
          <a:p>
            <a:pPr marL="795338" lvl="1" indent="-338138" algn="l">
              <a:lnSpc>
                <a:spcPts val="2800"/>
              </a:lnSpc>
              <a:spcBef>
                <a:spcPts val="600"/>
              </a:spcBef>
              <a:buFont typeface="Arial" charset="0"/>
              <a:buChar char="•"/>
            </a:pPr>
            <a:r>
              <a:rPr lang="en-US" sz="1800" b="1" smtClean="0">
                <a:solidFill>
                  <a:srgbClr val="3214B4"/>
                </a:solidFill>
                <a:latin typeface="Times New Roman" pitchFamily="18" charset="0"/>
                <a:cs typeface="Times New Roman" pitchFamily="18" charset="0"/>
              </a:rPr>
              <a:t>Cos</a:t>
            </a:r>
            <a:r>
              <a:rPr lang="en-US" sz="1800" b="1" smtClean="0">
                <a:solidFill>
                  <a:srgbClr val="3214B4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 design l</a:t>
            </a:r>
            <a:r>
              <a:rPr lang="en-US" sz="1800" b="1" smtClean="0">
                <a:solidFill>
                  <a:srgbClr val="3214B4"/>
                </a:solidFill>
                <a:latin typeface="Times New Roman" pitchFamily="18" charset="0"/>
                <a:cs typeface="Times New Roman" pitchFamily="18" charset="0"/>
              </a:rPr>
              <a:t>arge aperture w/ absorber within aperture</a:t>
            </a:r>
          </a:p>
          <a:p>
            <a:pPr marL="1252538" lvl="2" indent="-220663" algn="l">
              <a:lnSpc>
                <a:spcPts val="1400"/>
              </a:lnSpc>
              <a:spcBef>
                <a:spcPts val="600"/>
              </a:spcBef>
              <a:buFont typeface="Arial" charset="0"/>
              <a:buChar char="•"/>
            </a:pPr>
            <a:r>
              <a:rPr lang="en-US" sz="1600" b="1" smtClean="0">
                <a:solidFill>
                  <a:srgbClr val="A00028"/>
                </a:solidFill>
                <a:latin typeface="Times New Roman" pitchFamily="18" charset="0"/>
                <a:cs typeface="Times New Roman" pitchFamily="18" charset="0"/>
              </a:rPr>
              <a:t>LARP-like design</a:t>
            </a:r>
            <a:r>
              <a:rPr lang="en-US" b="1" smtClean="0">
                <a:solidFill>
                  <a:srgbClr val="898989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smtClean="0">
                <a:solidFill>
                  <a:srgbClr val="89898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b="1" smtClean="0">
                <a:solidFill>
                  <a:srgbClr val="898989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  <p:sp>
        <p:nvSpPr>
          <p:cNvPr id="40963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b="1" i="1">
                <a:cs typeface="ＭＳ Ｐゴシック"/>
              </a:rPr>
              <a:t>MAP Review Aug 25, 2010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74C8F7C-5799-464D-833B-1FB75AD3C55E}" type="slidenum">
              <a:rPr lang="en-US"/>
              <a:pPr>
                <a:defRPr/>
              </a:pPr>
              <a:t>26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1846263" y="2455863"/>
            <a:ext cx="152400" cy="1587"/>
          </a:xfrm>
          <a:prstGeom prst="line">
            <a:avLst/>
          </a:prstGeom>
          <a:ln w="25400">
            <a:solidFill>
              <a:srgbClr val="3214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1"/>
          <p:cNvSpPr>
            <a:spLocks noGrp="1"/>
          </p:cNvSpPr>
          <p:nvPr>
            <p:ph type="ctrTitle"/>
          </p:nvPr>
        </p:nvSpPr>
        <p:spPr>
          <a:xfrm>
            <a:off x="1524000" y="0"/>
            <a:ext cx="6324600" cy="1143000"/>
          </a:xfrm>
        </p:spPr>
        <p:txBody>
          <a:bodyPr/>
          <a:lstStyle/>
          <a:p>
            <a:r>
              <a:rPr lang="en-US" sz="3200" smtClean="0">
                <a:latin typeface="Berlin Sans FB" pitchFamily="34" charset="0"/>
              </a:rPr>
              <a:t>Open Midplane Designs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1600200"/>
            <a:ext cx="3581400" cy="2438400"/>
          </a:xfrm>
        </p:spPr>
        <p:txBody>
          <a:bodyPr/>
          <a:lstStyle/>
          <a:p>
            <a:pPr marL="233363" indent="-233363">
              <a:lnSpc>
                <a:spcPts val="2400"/>
              </a:lnSpc>
              <a:spcBef>
                <a:spcPts val="400"/>
              </a:spcBef>
              <a:defRPr/>
            </a:pPr>
            <a:r>
              <a:rPr lang="en-US" dirty="0" smtClean="0">
                <a:latin typeface="+mn-lt"/>
              </a:rPr>
              <a:t>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Good field region</a:t>
            </a:r>
          </a:p>
          <a:p>
            <a:pPr marL="233363" indent="-233363">
              <a:lnSpc>
                <a:spcPts val="2400"/>
              </a:lnSpc>
              <a:spcBef>
                <a:spcPts val="400"/>
              </a:spcBef>
              <a:defRPr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2 double-pancake coils, a vertical split yoke, with a thick stainless steel outer skin with two alignment keys and two control spacers</a:t>
            </a:r>
          </a:p>
          <a:p>
            <a:pPr>
              <a:buFont typeface="Arial" pitchFamily="34" charset="0"/>
              <a:buNone/>
              <a:defRPr/>
            </a:pPr>
            <a:endParaRPr lang="en-US" dirty="0">
              <a:latin typeface="+mn-lt"/>
            </a:endParaRPr>
          </a:p>
        </p:txBody>
      </p:sp>
      <p:sp>
        <p:nvSpPr>
          <p:cNvPr id="41987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b="1" i="1">
                <a:cs typeface="ＭＳ Ｐゴシック"/>
              </a:rPr>
              <a:t>MAP Review Aug 25, 2010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E4F24F2-6AAA-4C1D-85C4-C3A8BE70C570}" type="slidenum">
              <a:rPr lang="en-US"/>
              <a:pPr>
                <a:defRPr/>
              </a:pPr>
              <a:t>27</a:t>
            </a:fld>
            <a:endParaRPr lang="en-US" dirty="0"/>
          </a:p>
        </p:txBody>
      </p:sp>
      <p:pic>
        <p:nvPicPr>
          <p:cNvPr id="41989" name="Picture 8" descr="file037"/>
          <p:cNvPicPr>
            <a:picLocks noChangeAspect="1" noChangeArrowheads="1"/>
          </p:cNvPicPr>
          <p:nvPr/>
        </p:nvPicPr>
        <p:blipFill>
          <a:blip r:embed="rId2"/>
          <a:srcRect l="37796" t="30591" r="27231" b="43530"/>
          <a:stretch>
            <a:fillRect/>
          </a:stretch>
        </p:blipFill>
        <p:spPr bwMode="auto">
          <a:xfrm>
            <a:off x="6705600" y="1219200"/>
            <a:ext cx="1720850" cy="1020763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sp>
        <p:nvSpPr>
          <p:cNvPr id="41990" name="Text Box 10"/>
          <p:cNvSpPr txBox="1">
            <a:spLocks noChangeArrowheads="1"/>
          </p:cNvSpPr>
          <p:nvPr/>
        </p:nvSpPr>
        <p:spPr bwMode="auto">
          <a:xfrm>
            <a:off x="7086600" y="2286000"/>
            <a:ext cx="1371600" cy="762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  <p:txBody>
          <a:bodyPr lIns="36576" tIns="36576" rIns="36576" bIns="36576"/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1400" b="1">
                <a:solidFill>
                  <a:srgbClr val="000000"/>
                </a:solidFill>
                <a:latin typeface="Times" pitchFamily="18" charset="0"/>
              </a:rPr>
              <a:t>Fx=3796 kN/m 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1400" b="1">
                <a:solidFill>
                  <a:srgbClr val="000000"/>
                </a:solidFill>
                <a:latin typeface="Times" pitchFamily="18" charset="0"/>
              </a:rPr>
              <a:t>Fy=-1694 kN/m</a:t>
            </a:r>
            <a:endParaRPr lang="en-US" sz="1400"/>
          </a:p>
        </p:txBody>
      </p:sp>
      <p:pic>
        <p:nvPicPr>
          <p:cNvPr id="41991" name="Picture 4"/>
          <p:cNvPicPr>
            <a:picLocks noChangeAspect="1" noChangeArrowheads="1"/>
          </p:cNvPicPr>
          <p:nvPr/>
        </p:nvPicPr>
        <p:blipFill>
          <a:blip r:embed="rId3"/>
          <a:srcRect l="4250" t="18001" r="53999" b="8000"/>
          <a:stretch>
            <a:fillRect/>
          </a:stretch>
        </p:blipFill>
        <p:spPr bwMode="auto">
          <a:xfrm>
            <a:off x="3810000" y="1219200"/>
            <a:ext cx="2981325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2" name="Picture 3"/>
          <p:cNvPicPr>
            <a:picLocks noChangeAspect="1" noChangeArrowheads="1"/>
          </p:cNvPicPr>
          <p:nvPr/>
        </p:nvPicPr>
        <p:blipFill>
          <a:blip r:embed="rId4"/>
          <a:srcRect l="23346" t="17125" r="45007" b="33945"/>
          <a:stretch>
            <a:fillRect/>
          </a:stretch>
        </p:blipFill>
        <p:spPr bwMode="auto">
          <a:xfrm>
            <a:off x="4724400" y="3276600"/>
            <a:ext cx="30988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93" name="TextBox 12"/>
          <p:cNvSpPr txBox="1">
            <a:spLocks noChangeArrowheads="1"/>
          </p:cNvSpPr>
          <p:nvPr/>
        </p:nvSpPr>
        <p:spPr bwMode="auto">
          <a:xfrm>
            <a:off x="457200" y="4343400"/>
            <a:ext cx="35814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 i="1">
                <a:solidFill>
                  <a:srgbClr val="3214C8"/>
                </a:solidFill>
                <a:latin typeface="Times New Roman" pitchFamily="18" charset="0"/>
                <a:cs typeface="Times New Roman" pitchFamily="18" charset="0"/>
              </a:rPr>
              <a:t>Similar work is being carried out at BNL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/>
          <p:cNvSpPr>
            <a:spLocks noGrp="1"/>
          </p:cNvSpPr>
          <p:nvPr>
            <p:ph type="ctrTitle"/>
          </p:nvPr>
        </p:nvSpPr>
        <p:spPr>
          <a:xfrm>
            <a:off x="1524000" y="0"/>
            <a:ext cx="6324600" cy="1143000"/>
          </a:xfrm>
        </p:spPr>
        <p:txBody>
          <a:bodyPr/>
          <a:lstStyle/>
          <a:p>
            <a:r>
              <a:rPr lang="en-US" sz="2800" smtClean="0">
                <a:latin typeface="Berlin Sans FB" pitchFamily="34" charset="0"/>
              </a:rPr>
              <a:t>Large Aperture Shell-type Structure Dipole</a:t>
            </a:r>
          </a:p>
        </p:txBody>
      </p:sp>
      <p:sp>
        <p:nvSpPr>
          <p:cNvPr id="43010" name="Subtitle 2"/>
          <p:cNvSpPr>
            <a:spLocks noGrp="1"/>
          </p:cNvSpPr>
          <p:nvPr>
            <p:ph type="subTitle" idx="1"/>
          </p:nvPr>
        </p:nvSpPr>
        <p:spPr>
          <a:xfrm>
            <a:off x="228600" y="1447800"/>
            <a:ext cx="4191000" cy="3886200"/>
          </a:xfrm>
        </p:spPr>
        <p:txBody>
          <a:bodyPr/>
          <a:lstStyle/>
          <a:p>
            <a:pPr fontAlgn="base">
              <a:spcAft>
                <a:spcPct val="0"/>
              </a:spcAft>
              <a:buFont typeface="Arial" charset="0"/>
              <a:buChar char="•"/>
            </a:pPr>
            <a:r>
              <a:rPr lang="en-US" smtClean="0">
                <a:latin typeface="Arial" charset="0"/>
                <a:cs typeface="Arial" charset="0"/>
              </a:rPr>
              <a:t> </a:t>
            </a:r>
            <a:r>
              <a:rPr lang="en-US" b="1" smtClean="0">
                <a:latin typeface="Times New Roman" pitchFamily="18" charset="0"/>
                <a:cs typeface="Times New Roman" pitchFamily="18" charset="0"/>
              </a:rPr>
              <a:t>Note beam shifted pipe and internal absorber is in the uniform field area</a:t>
            </a:r>
          </a:p>
          <a:p>
            <a:pPr fontAlgn="base">
              <a:spcAft>
                <a:spcPct val="0"/>
              </a:spcAft>
              <a:buFont typeface="Arial" charset="0"/>
              <a:buChar char="•"/>
            </a:pPr>
            <a:r>
              <a:rPr lang="en-US" b="1" smtClean="0">
                <a:latin typeface="Times New Roman" pitchFamily="18" charset="0"/>
                <a:cs typeface="Times New Roman" pitchFamily="18" charset="0"/>
              </a:rPr>
              <a:t>The collars are thin stainless steel</a:t>
            </a:r>
          </a:p>
          <a:p>
            <a:pPr fontAlgn="base">
              <a:spcAft>
                <a:spcPct val="0"/>
              </a:spcAft>
              <a:buFont typeface="Arial" charset="0"/>
              <a:buChar char="•"/>
            </a:pPr>
            <a:r>
              <a:rPr lang="en-US" b="1" smtClean="0">
                <a:latin typeface="Times New Roman" pitchFamily="18" charset="0"/>
                <a:cs typeface="Times New Roman" pitchFamily="18" charset="0"/>
              </a:rPr>
              <a:t> Support structure similar to that used in Fermilab’s high field 90 mm Nb</a:t>
            </a:r>
            <a:r>
              <a:rPr lang="en-US" b="1" baseline="-2500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b="1" smtClean="0">
                <a:latin typeface="Times New Roman" pitchFamily="18" charset="0"/>
                <a:cs typeface="Times New Roman" pitchFamily="18" charset="0"/>
              </a:rPr>
              <a:t>Sn quadrupole models</a:t>
            </a:r>
          </a:p>
        </p:txBody>
      </p:sp>
      <p:sp>
        <p:nvSpPr>
          <p:cNvPr id="43011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b="1" i="1">
                <a:cs typeface="ＭＳ Ｐゴシック"/>
              </a:rPr>
              <a:t>MAP Review Aug 25, 2010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2A7EAE3-F3DB-4CCD-A7E5-8812E06D8990}" type="slidenum">
              <a:rPr lang="en-US"/>
              <a:pPr>
                <a:defRPr/>
              </a:pPr>
              <a:t>28</a:t>
            </a:fld>
            <a:endParaRPr lang="en-US" dirty="0"/>
          </a:p>
        </p:txBody>
      </p:sp>
      <p:sp>
        <p:nvSpPr>
          <p:cNvPr id="43013" name="TextBox 6"/>
          <p:cNvSpPr txBox="1">
            <a:spLocks noChangeArrowheads="1"/>
          </p:cNvSpPr>
          <p:nvPr/>
        </p:nvSpPr>
        <p:spPr bwMode="auto">
          <a:xfrm>
            <a:off x="457200" y="5943600"/>
            <a:ext cx="4800600" cy="338138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>
                <a:latin typeface="Times New Roman" pitchFamily="18" charset="0"/>
                <a:cs typeface="Times New Roman" pitchFamily="18" charset="0"/>
              </a:rPr>
              <a:t>From paper 5LPM03 – ASC2010,  A. Zlobin, FNAL</a:t>
            </a:r>
          </a:p>
        </p:txBody>
      </p:sp>
      <p:pic>
        <p:nvPicPr>
          <p:cNvPr id="43014" name="Picture 9" descr="file045"/>
          <p:cNvPicPr>
            <a:picLocks noChangeAspect="1" noChangeArrowheads="1"/>
          </p:cNvPicPr>
          <p:nvPr/>
        </p:nvPicPr>
        <p:blipFill>
          <a:blip r:embed="rId2"/>
          <a:srcRect l="2823" t="8797" r="27231" b="14926"/>
          <a:stretch>
            <a:fillRect/>
          </a:stretch>
        </p:blipFill>
        <p:spPr bwMode="auto">
          <a:xfrm>
            <a:off x="7467600" y="1219200"/>
            <a:ext cx="1230313" cy="107632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sp>
        <p:nvSpPr>
          <p:cNvPr id="43015" name="Text Box 11"/>
          <p:cNvSpPr txBox="1">
            <a:spLocks noChangeArrowheads="1"/>
          </p:cNvSpPr>
          <p:nvPr/>
        </p:nvSpPr>
        <p:spPr bwMode="auto">
          <a:xfrm>
            <a:off x="7315200" y="2438400"/>
            <a:ext cx="1524000" cy="6096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  <p:txBody>
          <a:bodyPr lIns="36576" tIns="36576" rIns="36576" bIns="36576"/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1400" b="1">
                <a:solidFill>
                  <a:srgbClr val="000000"/>
                </a:solidFill>
                <a:latin typeface="Times" pitchFamily="18" charset="0"/>
              </a:rPr>
              <a:t>Fx=3033kN/m 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1400" b="1">
                <a:solidFill>
                  <a:srgbClr val="000000"/>
                </a:solidFill>
                <a:latin typeface="Times" pitchFamily="18" charset="0"/>
              </a:rPr>
              <a:t>Fy=-1498kN/m</a:t>
            </a:r>
            <a:endParaRPr lang="en-US" sz="1400"/>
          </a:p>
        </p:txBody>
      </p:sp>
      <p:pic>
        <p:nvPicPr>
          <p:cNvPr id="43016" name="Picture 3"/>
          <p:cNvPicPr>
            <a:picLocks noChangeAspect="1" noChangeArrowheads="1"/>
          </p:cNvPicPr>
          <p:nvPr/>
        </p:nvPicPr>
        <p:blipFill>
          <a:blip r:embed="rId3"/>
          <a:srcRect l="33746" t="5470" r="20129" b="22569"/>
          <a:stretch>
            <a:fillRect/>
          </a:stretch>
        </p:blipFill>
        <p:spPr bwMode="auto">
          <a:xfrm>
            <a:off x="5334000" y="3352800"/>
            <a:ext cx="3048000" cy="302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7" name="Picture 4"/>
          <p:cNvPicPr>
            <a:picLocks noChangeAspect="1" noChangeArrowheads="1"/>
          </p:cNvPicPr>
          <p:nvPr/>
        </p:nvPicPr>
        <p:blipFill>
          <a:blip r:embed="rId4"/>
          <a:srcRect l="7001" t="13333" r="53751" b="12000"/>
          <a:stretch>
            <a:fillRect/>
          </a:stretch>
        </p:blipFill>
        <p:spPr bwMode="auto">
          <a:xfrm>
            <a:off x="4419600" y="1295400"/>
            <a:ext cx="2884488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"/>
          <p:cNvSpPr>
            <a:spLocks noGrp="1"/>
          </p:cNvSpPr>
          <p:nvPr>
            <p:ph type="ctrTitle"/>
          </p:nvPr>
        </p:nvSpPr>
        <p:spPr>
          <a:xfrm>
            <a:off x="1524000" y="0"/>
            <a:ext cx="6324600" cy="1143000"/>
          </a:xfrm>
        </p:spPr>
        <p:txBody>
          <a:bodyPr/>
          <a:lstStyle/>
          <a:p>
            <a:r>
              <a:rPr lang="en-US" sz="2800" smtClean="0">
                <a:solidFill>
                  <a:srgbClr val="1C1C1C"/>
                </a:solidFill>
                <a:latin typeface="Berlin Sans FB" pitchFamily="34" charset="0"/>
              </a:rPr>
              <a:t>Collider Ring  Dipoles &amp; Quadrupoles</a:t>
            </a:r>
            <a:endParaRPr lang="en-US" sz="2800" smtClean="0">
              <a:latin typeface="Berlin Sans FB" pitchFamily="34" charset="0"/>
            </a:endParaRPr>
          </a:p>
        </p:txBody>
      </p:sp>
      <p:sp>
        <p:nvSpPr>
          <p:cNvPr id="44034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b="1" i="1">
                <a:cs typeface="ＭＳ Ｐゴシック"/>
              </a:rPr>
              <a:t>MAP Review Aug 25, 2010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43843F1-C0C0-42E5-8922-57570FF0EAA3}" type="slidenum">
              <a:rPr lang="en-US"/>
              <a:pPr>
                <a:defRPr/>
              </a:pPr>
              <a:t>29</a:t>
            </a:fld>
            <a:endParaRPr lang="en-US" dirty="0"/>
          </a:p>
        </p:txBody>
      </p:sp>
      <p:grpSp>
        <p:nvGrpSpPr>
          <p:cNvPr id="44036" name="Group 11"/>
          <p:cNvGrpSpPr>
            <a:grpSpLocks/>
          </p:cNvGrpSpPr>
          <p:nvPr/>
        </p:nvGrpSpPr>
        <p:grpSpPr bwMode="auto">
          <a:xfrm>
            <a:off x="609600" y="1219200"/>
            <a:ext cx="7920038" cy="4738688"/>
            <a:chOff x="533400" y="990600"/>
            <a:chExt cx="8148637" cy="5272232"/>
          </a:xfrm>
        </p:grpSpPr>
        <p:pic>
          <p:nvPicPr>
            <p:cNvPr id="44038" name="Picture 5" descr="Fig10.jpg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09600" y="990600"/>
              <a:ext cx="3430049" cy="152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4039" name="Picture 6" descr="Fig11.jp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33400" y="2667000"/>
              <a:ext cx="3526783" cy="1495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4040" name="Picture 7" descr="Fig12.jpg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066800" y="4343400"/>
              <a:ext cx="2667000" cy="1919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4041" name="Picture 8" descr="Tab10.jpg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724400" y="990600"/>
              <a:ext cx="3247204" cy="15489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4042" name="Picture 9" descr="Tab11.jpg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648200" y="2514600"/>
              <a:ext cx="4033837" cy="1738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4043" name="Picture 10" descr="Tab12.jpg"/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4800600" y="4419600"/>
              <a:ext cx="3400424" cy="16302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4037" name="TextBox 12"/>
          <p:cNvSpPr txBox="1">
            <a:spLocks noChangeArrowheads="1"/>
          </p:cNvSpPr>
          <p:nvPr/>
        </p:nvSpPr>
        <p:spPr bwMode="auto">
          <a:xfrm>
            <a:off x="2133600" y="5943600"/>
            <a:ext cx="5715000" cy="369888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latin typeface="Times New Roman" pitchFamily="18" charset="0"/>
                <a:cs typeface="Times New Roman" pitchFamily="18" charset="0"/>
              </a:rPr>
              <a:t>MOPEB053 Proceedings of IPAC’10, Kyoto, Japan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itle 1"/>
          <p:cNvSpPr>
            <a:spLocks noGrp="1"/>
          </p:cNvSpPr>
          <p:nvPr>
            <p:ph type="ctrTitle"/>
          </p:nvPr>
        </p:nvSpPr>
        <p:spPr>
          <a:xfrm>
            <a:off x="1524000" y="0"/>
            <a:ext cx="6324600" cy="1143000"/>
          </a:xfrm>
        </p:spPr>
        <p:txBody>
          <a:bodyPr/>
          <a:lstStyle/>
          <a:p>
            <a:r>
              <a:rPr lang="en-US" b="1" smtClean="0">
                <a:latin typeface="Times New Roman" pitchFamily="18" charset="0"/>
                <a:cs typeface="Times New Roman" pitchFamily="18" charset="0"/>
              </a:rPr>
              <a:t>MAP Magnet R&amp;D</a:t>
            </a:r>
            <a:endParaRPr lang="en-US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1219200"/>
            <a:ext cx="8610600" cy="5181600"/>
          </a:xfrm>
        </p:spPr>
        <p:txBody>
          <a:bodyPr/>
          <a:lstStyle/>
          <a:p>
            <a:pPr fontAlgn="base">
              <a:lnSpc>
                <a:spcPts val="2400"/>
              </a:lnSpc>
              <a:spcAft>
                <a:spcPct val="0"/>
              </a:spcAft>
              <a:buFont typeface="Arial" charset="0"/>
              <a:buChar char="•"/>
            </a:pPr>
            <a:r>
              <a:rPr lang="en-US" sz="16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smtClean="0">
                <a:latin typeface="Times New Roman" pitchFamily="18" charset="0"/>
                <a:cs typeface="Times New Roman" pitchFamily="18" charset="0"/>
              </a:rPr>
              <a:t>Very High Fields Required</a:t>
            </a:r>
            <a:endParaRPr lang="en-US" sz="1600" b="1" smtClean="0">
              <a:latin typeface="Times New Roman" pitchFamily="18" charset="0"/>
              <a:cs typeface="Times New Roman" pitchFamily="18" charset="0"/>
            </a:endParaRPr>
          </a:p>
          <a:p>
            <a:pPr lvl="1" algn="l">
              <a:buFont typeface="Arial" charset="0"/>
              <a:buChar char="•"/>
            </a:pPr>
            <a:r>
              <a:rPr lang="en-US" sz="22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Conductor dominated</a:t>
            </a:r>
          </a:p>
          <a:p>
            <a:pPr marL="1084263" lvl="2" indent="-169863" algn="l">
              <a:buFont typeface="Arial" charset="0"/>
              <a:buChar char="•"/>
            </a:pPr>
            <a:r>
              <a:rPr lang="en-US" sz="1800" b="1" smtClean="0">
                <a:solidFill>
                  <a:srgbClr val="3214B4"/>
                </a:solidFill>
                <a:latin typeface="Times New Roman" pitchFamily="18" charset="0"/>
                <a:cs typeface="Times New Roman" pitchFamily="18" charset="0"/>
              </a:rPr>
              <a:t>High J</a:t>
            </a:r>
            <a:r>
              <a:rPr lang="en-US" sz="1800" b="1" baseline="-25000" smtClean="0">
                <a:solidFill>
                  <a:srgbClr val="3214B4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1800" b="1" smtClean="0">
                <a:solidFill>
                  <a:srgbClr val="3214B4"/>
                </a:solidFill>
                <a:latin typeface="Times New Roman" pitchFamily="18" charset="0"/>
                <a:cs typeface="Times New Roman" pitchFamily="18" charset="0"/>
              </a:rPr>
              <a:t> at high fields (&gt;25 T)</a:t>
            </a:r>
          </a:p>
          <a:p>
            <a:pPr marL="1084263" lvl="2" indent="-169863" algn="l">
              <a:buFont typeface="Arial" charset="0"/>
              <a:buChar char="•"/>
            </a:pPr>
            <a:r>
              <a:rPr lang="en-US" sz="1800" b="1" smtClean="0">
                <a:solidFill>
                  <a:srgbClr val="3214B4"/>
                </a:solidFill>
                <a:latin typeface="Times New Roman" pitchFamily="18" charset="0"/>
                <a:cs typeface="Times New Roman" pitchFamily="18" charset="0"/>
              </a:rPr>
              <a:t>Must support high stresses</a:t>
            </a:r>
          </a:p>
          <a:p>
            <a:pPr lvl="1" algn="l">
              <a:buFont typeface="Arial" charset="0"/>
              <a:buChar char="•"/>
            </a:pPr>
            <a:r>
              <a:rPr lang="en-US" sz="2200" b="1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HTS materials</a:t>
            </a:r>
            <a:endParaRPr lang="en-US" sz="2200" b="1" smtClean="0">
              <a:solidFill>
                <a:srgbClr val="3214B4"/>
              </a:solidFill>
              <a:latin typeface="Times New Roman" pitchFamily="18" charset="0"/>
              <a:cs typeface="Times New Roman" pitchFamily="18" charset="0"/>
            </a:endParaRPr>
          </a:p>
          <a:p>
            <a:pPr marL="1084263" lvl="2" indent="-169863" algn="l">
              <a:buFont typeface="Arial" charset="0"/>
              <a:buChar char="•"/>
            </a:pPr>
            <a:r>
              <a:rPr lang="en-US" sz="1800" b="1" smtClean="0">
                <a:solidFill>
                  <a:srgbClr val="3214B4"/>
                </a:solidFill>
                <a:latin typeface="Times New Roman" pitchFamily="18" charset="0"/>
                <a:cs typeface="Times New Roman" pitchFamily="18" charset="0"/>
              </a:rPr>
              <a:t>Bi2212 – round strand </a:t>
            </a:r>
            <a:r>
              <a:rPr lang="en-US" sz="1800" b="1" smtClean="0">
                <a:solidFill>
                  <a:srgbClr val="3214B4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</a:t>
            </a:r>
            <a:r>
              <a:rPr lang="en-US" sz="1800" b="1" smtClean="0">
                <a:solidFill>
                  <a:srgbClr val="3214B4"/>
                </a:solidFill>
                <a:latin typeface="Times New Roman" pitchFamily="18" charset="0"/>
                <a:cs typeface="Times New Roman" pitchFamily="18" charset="0"/>
              </a:rPr>
              <a:t> cables</a:t>
            </a:r>
          </a:p>
          <a:p>
            <a:pPr marL="1084263" lvl="2" indent="-169863" algn="l">
              <a:buFont typeface="Arial" charset="0"/>
              <a:buChar char="•"/>
            </a:pPr>
            <a:r>
              <a:rPr lang="en-US" sz="1800" b="1" smtClean="0">
                <a:solidFill>
                  <a:srgbClr val="3214B4"/>
                </a:solidFill>
                <a:latin typeface="Times New Roman" pitchFamily="18" charset="0"/>
                <a:cs typeface="Times New Roman" pitchFamily="18" charset="0"/>
              </a:rPr>
              <a:t> YBCO – flat tape  (</a:t>
            </a:r>
            <a:r>
              <a:rPr lang="en-US" sz="1800" b="1" smtClean="0">
                <a:solidFill>
                  <a:srgbClr val="3214B4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 </a:t>
            </a:r>
            <a:r>
              <a:rPr lang="en-US" sz="1800" b="1" smtClean="0">
                <a:solidFill>
                  <a:srgbClr val="3214B4"/>
                </a:solidFill>
                <a:latin typeface="Times New Roman" pitchFamily="18" charset="0"/>
                <a:cs typeface="Times New Roman" pitchFamily="18" charset="0"/>
              </a:rPr>
              <a:t>Roebel cables…)</a:t>
            </a:r>
          </a:p>
          <a:p>
            <a:pPr marL="1084263" lvl="2" indent="-169863" algn="l">
              <a:buFont typeface="Arial" charset="0"/>
              <a:buChar char="•"/>
            </a:pPr>
            <a:r>
              <a:rPr lang="en-US" sz="1800" b="1" smtClean="0">
                <a:solidFill>
                  <a:srgbClr val="3214B4"/>
                </a:solidFill>
                <a:latin typeface="Times New Roman" pitchFamily="18" charset="0"/>
                <a:cs typeface="Times New Roman" pitchFamily="18" charset="0"/>
              </a:rPr>
              <a:t> Different technologies - both present challenges…</a:t>
            </a:r>
          </a:p>
          <a:p>
            <a:pPr fontAlgn="base">
              <a:lnSpc>
                <a:spcPts val="2400"/>
              </a:lnSpc>
              <a:spcBef>
                <a:spcPts val="60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16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smtClean="0">
                <a:latin typeface="Times New Roman" pitchFamily="18" charset="0"/>
                <a:cs typeface="Times New Roman" pitchFamily="18" charset="0"/>
              </a:rPr>
              <a:t>Challenging geometries</a:t>
            </a:r>
          </a:p>
          <a:p>
            <a:pPr lvl="1" algn="l">
              <a:buFont typeface="Arial" charset="0"/>
              <a:buChar char="•"/>
            </a:pPr>
            <a:r>
              <a:rPr lang="en-US" sz="2200" b="1" smtClean="0">
                <a:solidFill>
                  <a:srgbClr val="3214C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Helical solenoids</a:t>
            </a:r>
          </a:p>
          <a:p>
            <a:pPr lvl="1" algn="l">
              <a:buFont typeface="Arial" charset="0"/>
              <a:buChar char="•"/>
            </a:pPr>
            <a:r>
              <a:rPr lang="en-US" sz="2200" b="1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Collider ring magnets</a:t>
            </a:r>
          </a:p>
          <a:p>
            <a:pPr fontAlgn="base">
              <a:lnSpc>
                <a:spcPts val="2400"/>
              </a:lnSpc>
              <a:spcAft>
                <a:spcPct val="0"/>
              </a:spcAft>
              <a:buFont typeface="Arial" charset="0"/>
              <a:buChar char="•"/>
            </a:pPr>
            <a:r>
              <a:rPr lang="en-US" sz="20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smtClean="0">
                <a:latin typeface="Times New Roman" pitchFamily="18" charset="0"/>
                <a:cs typeface="Times New Roman" pitchFamily="18" charset="0"/>
              </a:rPr>
              <a:t>Challenging environments</a:t>
            </a:r>
          </a:p>
          <a:p>
            <a:pPr lvl="1" algn="l">
              <a:buFont typeface="Arial" charset="0"/>
              <a:buChar char="•"/>
            </a:pPr>
            <a:r>
              <a:rPr lang="en-US" sz="2200" smtClean="0">
                <a:solidFill>
                  <a:srgbClr val="3214C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Target solenoid</a:t>
            </a:r>
            <a:endParaRPr lang="en-US" sz="1800" b="1" smtClean="0">
              <a:solidFill>
                <a:srgbClr val="CC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algn="l">
              <a:buFont typeface="Arial" charset="0"/>
              <a:buChar char="•"/>
            </a:pPr>
            <a:r>
              <a:rPr lang="en-US" sz="2200" b="1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Collider ring</a:t>
            </a:r>
          </a:p>
          <a:p>
            <a:pPr marL="1084263" lvl="2" indent="-169863" algn="l">
              <a:buFont typeface="Arial" charset="0"/>
              <a:buChar char="•"/>
            </a:pPr>
            <a:r>
              <a:rPr lang="en-US" sz="1800" b="1" smtClean="0">
                <a:solidFill>
                  <a:srgbClr val="3214B4"/>
                </a:solidFill>
                <a:latin typeface="Times New Roman" pitchFamily="18" charset="0"/>
                <a:cs typeface="Times New Roman" pitchFamily="18" charset="0"/>
              </a:rPr>
              <a:t>Muon decay e</a:t>
            </a:r>
            <a:r>
              <a:rPr lang="en-US" sz="1800" b="1" baseline="30000" smtClean="0">
                <a:solidFill>
                  <a:srgbClr val="3214B4"/>
                </a:solidFill>
                <a:latin typeface="Times New Roman" pitchFamily="18" charset="0"/>
                <a:cs typeface="Times New Roman" pitchFamily="18" charset="0"/>
              </a:rPr>
              <a:t>±</a:t>
            </a:r>
          </a:p>
          <a:p>
            <a:pPr fontAlgn="base">
              <a:lnSpc>
                <a:spcPts val="2400"/>
              </a:lnSpc>
              <a:spcAft>
                <a:spcPct val="0"/>
              </a:spcAft>
              <a:buFont typeface="Arial" charset="0"/>
              <a:buChar char="•"/>
            </a:pPr>
            <a:r>
              <a:rPr lang="en-US" b="1" smtClean="0">
                <a:latin typeface="Times New Roman" pitchFamily="18" charset="0"/>
                <a:cs typeface="Times New Roman" pitchFamily="18" charset="0"/>
              </a:rPr>
              <a:t>Overall effort is largely design / calculation / modeling based</a:t>
            </a:r>
            <a:endParaRPr lang="en-US" b="1" baseline="300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19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b="1" i="1">
                <a:cs typeface="ＭＳ Ｐゴシック"/>
              </a:rPr>
              <a:t>MAP Review Aug 25, 2010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203E343-39D7-4946-AAE3-69496C05ABD7}" type="slidenum">
              <a:rPr lang="en-US"/>
              <a:pPr>
                <a:defRPr/>
              </a:pPr>
              <a:t>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1"/>
          <p:cNvSpPr>
            <a:spLocks noGrp="1"/>
          </p:cNvSpPr>
          <p:nvPr>
            <p:ph type="ctrTitle"/>
          </p:nvPr>
        </p:nvSpPr>
        <p:spPr>
          <a:xfrm>
            <a:off x="1524000" y="0"/>
            <a:ext cx="6324600" cy="1143000"/>
          </a:xfrm>
        </p:spPr>
        <p:txBody>
          <a:bodyPr/>
          <a:lstStyle/>
          <a:p>
            <a:r>
              <a:rPr lang="en-US" sz="3200" smtClean="0">
                <a:latin typeface="Berlin Sans FB" pitchFamily="34" charset="0"/>
              </a:rPr>
              <a:t>Collider Ring Magnets Design Status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1295400"/>
            <a:ext cx="8534400" cy="4648200"/>
          </a:xfrm>
        </p:spPr>
        <p:txBody>
          <a:bodyPr/>
          <a:lstStyle/>
          <a:p>
            <a:pPr marL="169863" indent="-169863" fontAlgn="base">
              <a:lnSpc>
                <a:spcPts val="2400"/>
              </a:lnSpc>
              <a:spcAft>
                <a:spcPct val="0"/>
              </a:spcAft>
              <a:buFont typeface="Arial" charset="0"/>
              <a:buChar char="•"/>
            </a:pPr>
            <a:r>
              <a:rPr lang="en-US" smtClean="0">
                <a:latin typeface="Arial" charset="0"/>
                <a:cs typeface="Arial" charset="0"/>
              </a:rPr>
              <a:t> </a:t>
            </a:r>
            <a:r>
              <a:rPr lang="en-US" b="1" smtClean="0">
                <a:latin typeface="Times New Roman" pitchFamily="18" charset="0"/>
                <a:cs typeface="Times New Roman" pitchFamily="18" charset="0"/>
              </a:rPr>
              <a:t>Several design options studied for Collider Ring magnets to avoid mid-plane electron flux</a:t>
            </a:r>
            <a:endParaRPr lang="en-US" sz="2200" b="1" smtClean="0">
              <a:solidFill>
                <a:srgbClr val="3214B4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algn="l">
              <a:buFont typeface="Arial" charset="0"/>
              <a:buChar char="•"/>
            </a:pPr>
            <a:r>
              <a:rPr lang="en-US" sz="2200" b="1" smtClean="0">
                <a:solidFill>
                  <a:srgbClr val="3214B4"/>
                </a:solidFill>
                <a:latin typeface="Times New Roman" pitchFamily="18" charset="0"/>
                <a:cs typeface="Times New Roman" pitchFamily="18" charset="0"/>
              </a:rPr>
              <a:t> Block design with open mid-plane</a:t>
            </a:r>
          </a:p>
          <a:p>
            <a:pPr lvl="1" algn="l">
              <a:buFont typeface="Arial" charset="0"/>
              <a:buChar char="•"/>
            </a:pPr>
            <a:r>
              <a:rPr lang="en-US" sz="2200" b="1" smtClean="0">
                <a:solidFill>
                  <a:srgbClr val="3214B4"/>
                </a:solidFill>
                <a:latin typeface="Times New Roman" pitchFamily="18" charset="0"/>
                <a:cs typeface="Times New Roman" pitchFamily="18" charset="0"/>
              </a:rPr>
              <a:t> Shell (cos</a:t>
            </a:r>
            <a:r>
              <a:rPr lang="en-US" sz="2200" b="1" smtClean="0">
                <a:solidFill>
                  <a:srgbClr val="3214B4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 related) design with open mid-plane</a:t>
            </a:r>
          </a:p>
          <a:p>
            <a:pPr marL="169863" indent="-169863" fontAlgn="base">
              <a:spcAft>
                <a:spcPct val="0"/>
              </a:spcAft>
              <a:buFont typeface="Arial" charset="0"/>
              <a:buChar char="•"/>
            </a:pPr>
            <a:r>
              <a:rPr lang="en-US" b="1" smtClean="0">
                <a:latin typeface="Times New Roman" pitchFamily="18" charset="0"/>
                <a:cs typeface="Times New Roman" pitchFamily="18" charset="0"/>
              </a:rPr>
              <a:t>Open mid-plane designs present structural as well as field quality ‘challenges’</a:t>
            </a:r>
          </a:p>
          <a:p>
            <a:pPr marL="169863" indent="-169863" fontAlgn="base">
              <a:spcAft>
                <a:spcPct val="0"/>
              </a:spcAft>
              <a:buFont typeface="Arial" charset="0"/>
              <a:buChar char="•"/>
            </a:pPr>
            <a:r>
              <a:rPr lang="en-US" b="1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A large aperture, cos() approach, with a support structure similar to Fermilab’s 90 mm Nb</a:t>
            </a:r>
            <a:r>
              <a:rPr lang="en-US" b="1" baseline="-2500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3</a:t>
            </a:r>
            <a:r>
              <a:rPr lang="en-US" b="1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Sn quadrupole models, allows</a:t>
            </a:r>
          </a:p>
          <a:p>
            <a:pPr lvl="1" algn="l">
              <a:buFont typeface="Arial" charset="0"/>
              <a:buChar char="•"/>
            </a:pPr>
            <a:r>
              <a:rPr lang="en-US" sz="2200" b="1" smtClean="0">
                <a:solidFill>
                  <a:srgbClr val="3214B4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Acceptable good field region for beam pipe off-center in the aperture</a:t>
            </a:r>
          </a:p>
          <a:p>
            <a:pPr lvl="1" algn="l">
              <a:buFont typeface="Arial" charset="0"/>
              <a:buChar char="•"/>
            </a:pPr>
            <a:r>
              <a:rPr lang="en-US" sz="2200" b="1" smtClean="0">
                <a:solidFill>
                  <a:srgbClr val="3214B4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Room for internal absorber</a:t>
            </a:r>
          </a:p>
          <a:p>
            <a:pPr lvl="1" algn="l">
              <a:buFont typeface="Arial" charset="0"/>
              <a:buChar char="•"/>
            </a:pPr>
            <a:r>
              <a:rPr lang="en-US" sz="2200" b="1" smtClean="0">
                <a:solidFill>
                  <a:srgbClr val="3214B4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Management of forces on the coil structure</a:t>
            </a:r>
            <a:endParaRPr lang="en-US" sz="2200" b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lvl="1" algn="l">
              <a:buFont typeface="Arial" charset="0"/>
              <a:buChar char="•"/>
            </a:pPr>
            <a:endParaRPr lang="en-US" sz="2200" b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45059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b="1" i="1">
                <a:cs typeface="ＭＳ Ｐゴシック"/>
              </a:rPr>
              <a:t>MAP Review Aug 25, 2010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7783E4A-D3D6-49C5-8A42-2C348BA13583}" type="slidenum">
              <a:rPr lang="en-US"/>
              <a:pPr>
                <a:defRPr/>
              </a:pPr>
              <a:t>30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le 1"/>
          <p:cNvSpPr>
            <a:spLocks noGrp="1"/>
          </p:cNvSpPr>
          <p:nvPr>
            <p:ph type="ctrTitle"/>
          </p:nvPr>
        </p:nvSpPr>
        <p:spPr>
          <a:xfrm>
            <a:off x="1524000" y="0"/>
            <a:ext cx="6324600" cy="1143000"/>
          </a:xfrm>
        </p:spPr>
        <p:txBody>
          <a:bodyPr/>
          <a:lstStyle/>
          <a:p>
            <a:r>
              <a:rPr lang="en-US" sz="3000" smtClean="0">
                <a:latin typeface="Berlin Sans FB" pitchFamily="34" charset="0"/>
              </a:rPr>
              <a:t>Collider Ring Magnets MAP Program</a:t>
            </a:r>
            <a:endParaRPr lang="en-US" sz="3000" smtClean="0"/>
          </a:p>
        </p:txBody>
      </p:sp>
      <p:sp>
        <p:nvSpPr>
          <p:cNvPr id="46082" name="Subtitle 2"/>
          <p:cNvSpPr>
            <a:spLocks noGrp="1"/>
          </p:cNvSpPr>
          <p:nvPr>
            <p:ph type="subTitle" idx="1"/>
          </p:nvPr>
        </p:nvSpPr>
        <p:spPr>
          <a:xfrm>
            <a:off x="152400" y="1219200"/>
            <a:ext cx="8610600" cy="5029200"/>
          </a:xfrm>
        </p:spPr>
        <p:txBody>
          <a:bodyPr/>
          <a:lstStyle/>
          <a:p>
            <a:pPr fontAlgn="base">
              <a:spcAft>
                <a:spcPct val="0"/>
              </a:spcAft>
              <a:buFont typeface="Arial" charset="0"/>
              <a:buChar char="•"/>
            </a:pPr>
            <a:r>
              <a:rPr lang="en-US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smtClean="0">
                <a:latin typeface="Times New Roman" pitchFamily="18" charset="0"/>
                <a:cs typeface="Times New Roman" pitchFamily="18" charset="0"/>
              </a:rPr>
              <a:t>Ongoing design studies for Collider Ring magnets in close collaboration with Collider Ring design group</a:t>
            </a:r>
          </a:p>
          <a:p>
            <a:pPr marL="690563" lvl="1" indent="-233363" algn="l">
              <a:buFont typeface="Arial" charset="0"/>
              <a:buChar char="•"/>
            </a:pPr>
            <a:r>
              <a:rPr lang="en-US" sz="2400" b="1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Magnets will be based on Nb</a:t>
            </a:r>
            <a:r>
              <a:rPr lang="en-US" sz="2400" b="1" baseline="-2500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400" b="1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Sn conductor</a:t>
            </a:r>
            <a:r>
              <a:rPr lang="en-US" sz="24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en-US" sz="2400" b="1" smtClean="0">
                <a:solidFill>
                  <a:srgbClr val="3214C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(ongoing)</a:t>
            </a:r>
            <a:endParaRPr lang="en-US" sz="2400" b="1" smtClean="0">
              <a:solidFill>
                <a:srgbClr val="CC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147763" lvl="2" indent="-233363" algn="l">
              <a:buFont typeface="Arial" charset="0"/>
              <a:buChar char="•"/>
            </a:pPr>
            <a:r>
              <a:rPr lang="en-US" sz="2000" b="1" smtClean="0">
                <a:solidFill>
                  <a:srgbClr val="3214C8"/>
                </a:solidFill>
                <a:latin typeface="Times New Roman" pitchFamily="18" charset="0"/>
                <a:cs typeface="Times New Roman" pitchFamily="18" charset="0"/>
              </a:rPr>
              <a:t>Significant investment in conductor development – DOE CDP and LARP</a:t>
            </a:r>
            <a:endParaRPr lang="en-US" sz="2000" b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690563" lvl="1" indent="-233363" algn="l">
              <a:buFont typeface="Arial" charset="0"/>
              <a:buChar char="•"/>
            </a:pPr>
            <a:r>
              <a:rPr lang="en-US" sz="2400" b="1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Magnet R&amp;D is beneficially coupled to the LARP magnet program</a:t>
            </a:r>
            <a:r>
              <a:rPr lang="en-US" sz="24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en-US" sz="2400" b="1" smtClean="0">
                <a:solidFill>
                  <a:srgbClr val="3214C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(ongoing)</a:t>
            </a:r>
            <a:endParaRPr lang="en-US" sz="2400" b="1" smtClean="0">
              <a:solidFill>
                <a:srgbClr val="CC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147763" lvl="2" indent="-233363" algn="l">
              <a:buFont typeface="Arial" charset="0"/>
              <a:buChar char="•"/>
            </a:pPr>
            <a:r>
              <a:rPr lang="en-US" sz="2000" b="1" smtClean="0">
                <a:solidFill>
                  <a:srgbClr val="3214C8"/>
                </a:solidFill>
                <a:latin typeface="Times New Roman" pitchFamily="18" charset="0"/>
                <a:cs typeface="Times New Roman" pitchFamily="18" charset="0"/>
              </a:rPr>
              <a:t>Similar apertures and field gradients</a:t>
            </a:r>
          </a:p>
          <a:p>
            <a:pPr marL="1147763" lvl="2" indent="-233363" algn="l">
              <a:buFont typeface="Arial" charset="0"/>
              <a:buChar char="•"/>
            </a:pPr>
            <a:r>
              <a:rPr lang="en-US" sz="2000" b="1" smtClean="0">
                <a:solidFill>
                  <a:srgbClr val="3214C8"/>
                </a:solidFill>
                <a:latin typeface="Times New Roman" pitchFamily="18" charset="0"/>
                <a:cs typeface="Times New Roman" pitchFamily="18" charset="0"/>
              </a:rPr>
              <a:t>Thermal studies</a:t>
            </a:r>
          </a:p>
          <a:p>
            <a:pPr marL="690563" lvl="1" indent="-233363" algn="l">
              <a:buFont typeface="Arial" charset="0"/>
              <a:buChar char="•"/>
            </a:pPr>
            <a:r>
              <a:rPr lang="en-US" sz="24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More realistic magnet designs as Collider parameters mature (years 3-4)</a:t>
            </a:r>
          </a:p>
        </p:txBody>
      </p:sp>
      <p:sp>
        <p:nvSpPr>
          <p:cNvPr id="46083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b="1" i="1">
                <a:cs typeface="ＭＳ Ｐゴシック"/>
              </a:rPr>
              <a:t>MAP Review Aug 25, 2010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71B0087-D05C-4C68-A1E7-DAAE8CB59D9F}" type="slidenum">
              <a:rPr lang="en-US"/>
              <a:pPr>
                <a:defRPr/>
              </a:pPr>
              <a:t>31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le 1"/>
          <p:cNvSpPr>
            <a:spLocks noGrp="1"/>
          </p:cNvSpPr>
          <p:nvPr>
            <p:ph type="ctrTitle"/>
          </p:nvPr>
        </p:nvSpPr>
        <p:spPr>
          <a:xfrm>
            <a:off x="1524000" y="0"/>
            <a:ext cx="6324600" cy="1143000"/>
          </a:xfrm>
        </p:spPr>
        <p:txBody>
          <a:bodyPr/>
          <a:lstStyle/>
          <a:p>
            <a:pPr>
              <a:tabLst>
                <a:tab pos="969963" algn="l"/>
              </a:tabLst>
            </a:pPr>
            <a:r>
              <a:rPr lang="en-US" sz="3200" smtClean="0">
                <a:latin typeface="Berlin Sans FB" pitchFamily="34" charset="0"/>
              </a:rPr>
              <a:t>Summary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1219200"/>
            <a:ext cx="8153400" cy="5181600"/>
          </a:xfrm>
        </p:spPr>
        <p:txBody>
          <a:bodyPr/>
          <a:lstStyle/>
          <a:p>
            <a:pPr marL="280988" indent="-280988">
              <a:lnSpc>
                <a:spcPts val="2200"/>
              </a:lnSpc>
              <a:defRPr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Critical path for the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Muon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Collider is through magnets</a:t>
            </a:r>
          </a:p>
          <a:p>
            <a:pPr marL="285750" indent="-285750">
              <a:lnSpc>
                <a:spcPts val="2200"/>
              </a:lnSpc>
              <a:defRPr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Conceptual solutions exist ‘on paper’ for magnets varieties in HTS and Nb</a:t>
            </a:r>
            <a:r>
              <a:rPr lang="en-US" sz="2000" b="1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Sn</a:t>
            </a:r>
          </a:p>
          <a:p>
            <a:pPr marL="742950" lvl="1" indent="-285750" algn="l">
              <a:lnSpc>
                <a:spcPts val="2200"/>
              </a:lnSpc>
              <a:buFont typeface="Arial" pitchFamily="34" charset="0"/>
              <a:buChar char="•"/>
              <a:defRPr/>
            </a:pPr>
            <a:r>
              <a:rPr lang="en-US" sz="1800" b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Aggressive designs</a:t>
            </a:r>
          </a:p>
          <a:p>
            <a:pPr marL="742950" lvl="1" indent="-285750" algn="l">
              <a:lnSpc>
                <a:spcPts val="2200"/>
              </a:lnSpc>
              <a:buFont typeface="Arial" pitchFamily="34" charset="0"/>
              <a:buChar char="•"/>
              <a:defRPr/>
            </a:pPr>
            <a:r>
              <a:rPr lang="en-US" sz="1800" b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Based on advanced HTS conductors</a:t>
            </a:r>
            <a:endParaRPr lang="en-US" sz="1800" b="1" dirty="0" smtClean="0">
              <a:solidFill>
                <a:srgbClr val="CC0000"/>
              </a:solidFill>
              <a:latin typeface="Times New Roman" pitchFamily="18" charset="0"/>
              <a:cs typeface="Times New Roman" pitchFamily="18" charset="0"/>
              <a:sym typeface="Wingdings"/>
            </a:endParaRPr>
          </a:p>
          <a:p>
            <a:pPr marL="742950" lvl="1" indent="-285750" algn="l">
              <a:lnSpc>
                <a:spcPts val="2200"/>
              </a:lnSpc>
              <a:buFont typeface="Arial" pitchFamily="34" charset="0"/>
              <a:buChar char="•"/>
              <a:defRPr/>
            </a:pPr>
            <a:r>
              <a:rPr lang="en-US" sz="1800" b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Some are quite advanced</a:t>
            </a:r>
            <a:endParaRPr lang="en-US" b="1" dirty="0" smtClean="0">
              <a:solidFill>
                <a:srgbClr val="CC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lnSpc>
                <a:spcPts val="2200"/>
              </a:lnSpc>
              <a:defRPr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R&amp;D has begun on several key magnet designs</a:t>
            </a:r>
          </a:p>
          <a:p>
            <a:pPr marL="742950" lvl="1" indent="-285750" algn="l">
              <a:lnSpc>
                <a:spcPts val="2200"/>
              </a:lnSpc>
              <a:buFont typeface="Arial" pitchFamily="34" charset="0"/>
              <a:buChar char="•"/>
              <a:defRPr/>
            </a:pPr>
            <a:r>
              <a:rPr lang="en-US" sz="1800" b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Early HCC prototype work</a:t>
            </a:r>
          </a:p>
          <a:p>
            <a:pPr marL="742950" lvl="1" indent="-285750" algn="l">
              <a:lnSpc>
                <a:spcPts val="2200"/>
              </a:lnSpc>
              <a:buFont typeface="Arial" pitchFamily="34" charset="0"/>
              <a:buChar char="•"/>
              <a:defRPr/>
            </a:pPr>
            <a:r>
              <a:rPr lang="en-US" sz="1800" b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YBCO coil fabrication for final cooling section solenoid study </a:t>
            </a:r>
            <a:endParaRPr lang="en-US" sz="2000" b="1" dirty="0" smtClean="0">
              <a:solidFill>
                <a:srgbClr val="CC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742950" lvl="1" indent="-285750" algn="l">
              <a:lnSpc>
                <a:spcPts val="2200"/>
              </a:lnSpc>
              <a:buFont typeface="Arial" pitchFamily="34" charset="0"/>
              <a:buChar char="•"/>
              <a:defRPr/>
            </a:pPr>
            <a:r>
              <a:rPr lang="en-US" sz="1800" b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All appear plausible at this time</a:t>
            </a:r>
            <a:endParaRPr lang="en-US" sz="1400" b="1" dirty="0" smtClean="0">
              <a:solidFill>
                <a:srgbClr val="CC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lnSpc>
                <a:spcPts val="2200"/>
              </a:lnSpc>
              <a:defRPr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Magnet R&amp;D depends on Conductor R&amp;D</a:t>
            </a:r>
            <a:endParaRPr lang="en-US" sz="1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  <a:sym typeface="Wingdings"/>
            </a:endParaRPr>
          </a:p>
          <a:p>
            <a:pPr marL="742950" lvl="1" indent="-285750" algn="l">
              <a:lnSpc>
                <a:spcPts val="2200"/>
              </a:lnSpc>
              <a:buFont typeface="Arial" pitchFamily="34" charset="0"/>
              <a:buChar char="•"/>
              <a:defRPr/>
            </a:pPr>
            <a:r>
              <a:rPr lang="en-US" sz="1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Dependent on HTS materials</a:t>
            </a:r>
          </a:p>
          <a:p>
            <a:pPr marL="1200150" lvl="2" indent="-285750" algn="l">
              <a:lnSpc>
                <a:spcPts val="1800"/>
              </a:lnSpc>
              <a:buFont typeface="Arial" pitchFamily="34" charset="0"/>
              <a:buChar char="•"/>
              <a:defRPr/>
            </a:pPr>
            <a:r>
              <a:rPr lang="en-US" sz="1600" b="1" dirty="0" smtClean="0">
                <a:solidFill>
                  <a:srgbClr val="3214B4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Fundamental properties – J</a:t>
            </a:r>
            <a:r>
              <a:rPr lang="en-US" sz="1600" b="1" baseline="-25000" dirty="0" smtClean="0">
                <a:solidFill>
                  <a:srgbClr val="3214B4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c </a:t>
            </a:r>
            <a:r>
              <a:rPr lang="en-US" sz="1600" b="1" dirty="0" smtClean="0">
                <a:solidFill>
                  <a:srgbClr val="3214B4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(H,T)</a:t>
            </a:r>
          </a:p>
          <a:p>
            <a:pPr marL="1200150" lvl="2" indent="-285750" algn="l">
              <a:lnSpc>
                <a:spcPts val="1800"/>
              </a:lnSpc>
              <a:buFont typeface="Arial" pitchFamily="34" charset="0"/>
              <a:buChar char="•"/>
              <a:defRPr/>
            </a:pPr>
            <a:r>
              <a:rPr lang="en-US" sz="1600" b="1" dirty="0" smtClean="0">
                <a:solidFill>
                  <a:srgbClr val="3214B4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Strain sensitivity</a:t>
            </a:r>
          </a:p>
          <a:p>
            <a:pPr marL="1200150" lvl="2" indent="-285750" algn="l">
              <a:lnSpc>
                <a:spcPts val="1800"/>
              </a:lnSpc>
              <a:buFont typeface="Arial" pitchFamily="34" charset="0"/>
              <a:buChar char="•"/>
              <a:defRPr/>
            </a:pPr>
            <a:r>
              <a:rPr lang="en-US" sz="1600" b="1" dirty="0" smtClean="0">
                <a:solidFill>
                  <a:srgbClr val="3214B4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Uniformity</a:t>
            </a:r>
          </a:p>
          <a:p>
            <a:pPr marL="742950" lvl="1" indent="-285750" algn="l">
              <a:lnSpc>
                <a:spcPts val="2200"/>
              </a:lnSpc>
              <a:buFont typeface="Arial" pitchFamily="34" charset="0"/>
              <a:buChar char="•"/>
              <a:defRPr/>
            </a:pPr>
            <a:r>
              <a:rPr lang="en-US" sz="1800" b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Piece length, $, etc.</a:t>
            </a:r>
            <a:endParaRPr lang="en-US" sz="1800" b="1" dirty="0" smtClean="0">
              <a:solidFill>
                <a:srgbClr val="CC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lnSpc>
                <a:spcPts val="1800"/>
              </a:lnSpc>
              <a:spcBef>
                <a:spcPts val="400"/>
              </a:spcBef>
              <a:defRPr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R&amp;D  still at an early stage for high field magnets</a:t>
            </a:r>
            <a:endParaRPr lang="en-US" sz="1800" b="1" dirty="0" smtClean="0">
              <a:solidFill>
                <a:srgbClr val="CC0000"/>
              </a:solidFill>
              <a:latin typeface="Times New Roman" pitchFamily="18" charset="0"/>
              <a:cs typeface="Times New Roman" pitchFamily="18" charset="0"/>
              <a:sym typeface="Wingdings"/>
            </a:endParaRPr>
          </a:p>
          <a:p>
            <a:pPr marL="742950" lvl="1" indent="-285750" algn="l">
              <a:lnSpc>
                <a:spcPts val="1800"/>
              </a:lnSpc>
              <a:spcBef>
                <a:spcPts val="400"/>
              </a:spcBef>
              <a:buFont typeface="Arial" pitchFamily="34" charset="0"/>
              <a:buChar char="•"/>
              <a:defRPr/>
            </a:pPr>
            <a:r>
              <a:rPr lang="en-US" sz="1800" b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Coils, model magnets, R&amp;D (pre-)prototypes, … needed</a:t>
            </a:r>
            <a:r>
              <a:rPr lang="en-US" sz="1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endParaRPr lang="en-US" sz="1800" b="1" dirty="0" smtClean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107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b="1" i="1">
                <a:cs typeface="ＭＳ Ｐゴシック"/>
              </a:rPr>
              <a:t>MAP Review Aug 25, 2010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9EC324C-20A8-40E4-B56B-29EEA1FB5317}" type="slidenum">
              <a:rPr lang="en-US"/>
              <a:pPr>
                <a:defRPr/>
              </a:pPr>
              <a:t>32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le 1"/>
          <p:cNvSpPr>
            <a:spLocks noGrp="1"/>
          </p:cNvSpPr>
          <p:nvPr>
            <p:ph type="ctrTitle"/>
          </p:nvPr>
        </p:nvSpPr>
        <p:spPr>
          <a:xfrm>
            <a:off x="1524000" y="0"/>
            <a:ext cx="6324600" cy="1143000"/>
          </a:xfrm>
        </p:spPr>
        <p:txBody>
          <a:bodyPr/>
          <a:lstStyle/>
          <a:p>
            <a:r>
              <a:rPr lang="en-US" smtClean="0">
                <a:latin typeface="Berlin Sans FB" pitchFamily="34" charset="0"/>
              </a:rPr>
              <a:t>Acknowledgements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1219200"/>
            <a:ext cx="8458200" cy="5029200"/>
          </a:xfrm>
        </p:spPr>
        <p:txBody>
          <a:bodyPr/>
          <a:lstStyle/>
          <a:p>
            <a:pPr fontAlgn="base">
              <a:spcAft>
                <a:spcPct val="0"/>
              </a:spcAft>
              <a:buFont typeface="Arial" charset="0"/>
              <a:buNone/>
            </a:pPr>
            <a:r>
              <a:rPr lang="en-US" smtClean="0">
                <a:latin typeface="Berlin Sans FB" pitchFamily="34" charset="0"/>
                <a:cs typeface="Arial" charset="0"/>
              </a:rPr>
              <a:t>The ongoing design effort for Muon Collider magnets has a large list of contributors.  I had help from many people - they include:</a:t>
            </a:r>
          </a:p>
          <a:p>
            <a:pPr fontAlgn="base">
              <a:spcAft>
                <a:spcPct val="0"/>
              </a:spcAft>
              <a:buFont typeface="Arial" charset="0"/>
              <a:buNone/>
            </a:pPr>
            <a:endParaRPr lang="en-US" sz="800" smtClean="0">
              <a:latin typeface="Berlin Sans FB" pitchFamily="34" charset="0"/>
              <a:cs typeface="Arial" charset="0"/>
            </a:endParaRPr>
          </a:p>
          <a:p>
            <a:pPr marL="914400" lvl="1" algn="l"/>
            <a:r>
              <a:rPr lang="en-US" sz="2000" smtClean="0">
                <a:solidFill>
                  <a:srgbClr val="3214B4"/>
                </a:solidFill>
                <a:latin typeface="Berlin Sans FB" pitchFamily="34" charset="0"/>
              </a:rPr>
              <a:t>Emanuela Barzi		Arup Ghosh 		Arno Godeke </a:t>
            </a:r>
          </a:p>
          <a:p>
            <a:pPr marL="914400" lvl="1" algn="l"/>
            <a:r>
              <a:rPr lang="en-US" sz="2000" smtClean="0">
                <a:solidFill>
                  <a:srgbClr val="3214B4"/>
                </a:solidFill>
                <a:latin typeface="Berlin Sans FB" pitchFamily="34" charset="0"/>
              </a:rPr>
              <a:t>Ramesh Gupta 		Rolland Johnson 		Steve Kahn</a:t>
            </a:r>
          </a:p>
          <a:p>
            <a:pPr marL="914400" lvl="1" algn="l"/>
            <a:r>
              <a:rPr lang="en-US" sz="2000" smtClean="0">
                <a:solidFill>
                  <a:srgbClr val="3214B4"/>
                </a:solidFill>
                <a:latin typeface="Berlin Sans FB" pitchFamily="34" charset="0"/>
              </a:rPr>
              <a:t>Vadim Kashikhin		Vladimir Kashikhin	Mike Lamm	 </a:t>
            </a:r>
          </a:p>
          <a:p>
            <a:pPr marL="914400" lvl="1" algn="l"/>
            <a:r>
              <a:rPr lang="en-US" sz="2000" smtClean="0">
                <a:solidFill>
                  <a:srgbClr val="3214B4"/>
                </a:solidFill>
                <a:latin typeface="Berlin Sans FB" pitchFamily="34" charset="0"/>
              </a:rPr>
              <a:t>David Larbalestier 	Mau Lopes 		Ken Marken </a:t>
            </a:r>
          </a:p>
          <a:p>
            <a:pPr marL="914400" lvl="1" algn="l"/>
            <a:r>
              <a:rPr lang="en-US" sz="2000" smtClean="0">
                <a:solidFill>
                  <a:srgbClr val="3214B4"/>
                </a:solidFill>
                <a:latin typeface="Berlin Sans FB" pitchFamily="34" charset="0"/>
              </a:rPr>
              <a:t>Igor Novitski		Bob Palmer 		Alvin Tollestrup	</a:t>
            </a:r>
          </a:p>
          <a:p>
            <a:pPr marL="914400" lvl="1" algn="l"/>
            <a:r>
              <a:rPr lang="en-US" sz="2000" smtClean="0">
                <a:solidFill>
                  <a:srgbClr val="3214B4"/>
                </a:solidFill>
                <a:latin typeface="Berlin Sans FB" pitchFamily="34" charset="0"/>
              </a:rPr>
              <a:t>Miao Yu			Sasha Zlobin	</a:t>
            </a:r>
          </a:p>
          <a:p>
            <a:pPr marL="914400" lvl="1" algn="l"/>
            <a:r>
              <a:rPr lang="en-US" sz="2000" i="1" smtClean="0">
                <a:solidFill>
                  <a:srgbClr val="3214B4"/>
                </a:solidFill>
                <a:latin typeface="Berlin Sans FB" pitchFamily="34" charset="0"/>
              </a:rPr>
              <a:t>           the members of VHFSMC,  and  many others…</a:t>
            </a:r>
          </a:p>
          <a:p>
            <a:pPr marL="914400" lvl="1" algn="l"/>
            <a:r>
              <a:rPr lang="en-US" sz="2000" smtClean="0">
                <a:solidFill>
                  <a:srgbClr val="3214B4"/>
                </a:solidFill>
                <a:latin typeface="Berlin Sans FB" pitchFamily="34" charset="0"/>
              </a:rPr>
              <a:t>		</a:t>
            </a:r>
          </a:p>
          <a:p>
            <a:pPr marL="914400" lvl="1" algn="l"/>
            <a:r>
              <a:rPr lang="en-US" sz="2000" smtClean="0">
                <a:solidFill>
                  <a:srgbClr val="3214B4"/>
                </a:solidFill>
                <a:latin typeface="Berlin Sans FB" pitchFamily="34" charset="0"/>
              </a:rPr>
              <a:t>	</a:t>
            </a:r>
          </a:p>
          <a:p>
            <a:pPr fontAlgn="base">
              <a:spcAft>
                <a:spcPct val="0"/>
              </a:spcAft>
              <a:buFont typeface="Arial" charset="0"/>
              <a:buNone/>
            </a:pPr>
            <a:r>
              <a:rPr lang="en-US" smtClean="0">
                <a:latin typeface="Berlin Sans FB" pitchFamily="34" charset="0"/>
                <a:cs typeface="Arial" charset="0"/>
              </a:rPr>
              <a:t> </a:t>
            </a:r>
          </a:p>
        </p:txBody>
      </p:sp>
      <p:sp>
        <p:nvSpPr>
          <p:cNvPr id="48131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b="1" i="1">
                <a:cs typeface="ＭＳ Ｐゴシック"/>
              </a:rPr>
              <a:t>MAP Review Aug 25, 2010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CF0EA37-DCBC-4623-8963-0C4CA154D0D7}" type="slidenum">
              <a:rPr lang="en-US"/>
              <a:pPr>
                <a:defRPr/>
              </a:pPr>
              <a:t>33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itle 1"/>
          <p:cNvSpPr>
            <a:spLocks noGrp="1"/>
          </p:cNvSpPr>
          <p:nvPr>
            <p:ph type="ctrTitle"/>
          </p:nvPr>
        </p:nvSpPr>
        <p:spPr>
          <a:xfrm>
            <a:off x="1524000" y="0"/>
            <a:ext cx="6324600" cy="1143000"/>
          </a:xfrm>
        </p:spPr>
        <p:txBody>
          <a:bodyPr/>
          <a:lstStyle/>
          <a:p>
            <a:r>
              <a:rPr lang="en-US" smtClean="0"/>
              <a:t>Origin of Roebel Cable</a:t>
            </a:r>
          </a:p>
        </p:txBody>
      </p:sp>
      <p:sp>
        <p:nvSpPr>
          <p:cNvPr id="49154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buFont typeface="Arial" charset="0"/>
              <a:buChar char="•"/>
            </a:pPr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49155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>
                <a:cs typeface="ＭＳ Ｐゴシック"/>
              </a:rPr>
              <a:t>MAP Review Aug 25, 2010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E8A4672-6BEF-4581-A92A-A3CD2D259C6B}" type="slidenum">
              <a:rPr lang="en-US"/>
              <a:pPr>
                <a:defRPr/>
              </a:pPr>
              <a:t>34</a:t>
            </a:fld>
            <a:endParaRPr lang="en-US" dirty="0"/>
          </a:p>
        </p:txBody>
      </p:sp>
      <p:grpSp>
        <p:nvGrpSpPr>
          <p:cNvPr id="49157" name="Group 7"/>
          <p:cNvGrpSpPr>
            <a:grpSpLocks/>
          </p:cNvGrpSpPr>
          <p:nvPr/>
        </p:nvGrpSpPr>
        <p:grpSpPr bwMode="auto">
          <a:xfrm>
            <a:off x="1169988" y="1209675"/>
            <a:ext cx="6826250" cy="5119688"/>
            <a:chOff x="1169894" y="1210235"/>
            <a:chExt cx="6826711" cy="5119900"/>
          </a:xfrm>
        </p:grpSpPr>
        <p:pic>
          <p:nvPicPr>
            <p:cNvPr id="49158" name="Picture 2"/>
            <p:cNvPicPr>
              <a:picLocks noChangeAspect="1" noChangeArrowheads="1"/>
            </p:cNvPicPr>
            <p:nvPr/>
          </p:nvPicPr>
          <p:blipFill>
            <a:blip r:embed="rId2"/>
            <a:srcRect l="8182" t="9412" r="8182" b="9412"/>
            <a:stretch>
              <a:fillRect/>
            </a:stretch>
          </p:blipFill>
          <p:spPr bwMode="auto">
            <a:xfrm>
              <a:off x="1169894" y="1210235"/>
              <a:ext cx="6826711" cy="5119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TextBox 6"/>
            <p:cNvSpPr txBox="1"/>
            <p:nvPr/>
          </p:nvSpPr>
          <p:spPr>
            <a:xfrm>
              <a:off x="5845397" y="1792872"/>
              <a:ext cx="1994035" cy="192095"/>
            </a:xfrm>
            <a:prstGeom prst="rect">
              <a:avLst/>
            </a:prstGeom>
            <a:solidFill>
              <a:schemeClr val="bg1"/>
            </a:solidFill>
          </p:spPr>
          <p:txBody>
            <a:bodyPr tIns="0">
              <a:spAutoFit/>
            </a:bodyPr>
            <a:lstStyle/>
            <a:p>
              <a:pPr>
                <a:defRPr/>
              </a:pPr>
              <a:r>
                <a:rPr lang="en-US" sz="950" dirty="0">
                  <a:latin typeface="+mj-lt"/>
                  <a:ea typeface="+mn-ea"/>
                  <a:cs typeface="+mn-cs"/>
                </a:rPr>
                <a:t>Karlsruhe Institute of Technology</a:t>
              </a:r>
              <a:endParaRPr lang="en-US" sz="950" dirty="0">
                <a:latin typeface="+mj-lt"/>
                <a:ea typeface="+mn-ea"/>
                <a:cs typeface="+mn-cs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itle 1"/>
          <p:cNvSpPr>
            <a:spLocks noGrp="1"/>
          </p:cNvSpPr>
          <p:nvPr>
            <p:ph type="ctrTitle"/>
          </p:nvPr>
        </p:nvSpPr>
        <p:spPr>
          <a:xfrm>
            <a:off x="1524000" y="0"/>
            <a:ext cx="6324600" cy="1143000"/>
          </a:xfrm>
        </p:spPr>
        <p:txBody>
          <a:bodyPr/>
          <a:lstStyle/>
          <a:p>
            <a:r>
              <a:rPr lang="en-US" smtClean="0">
                <a:latin typeface="Berlin Sans FB" pitchFamily="34" charset="0"/>
              </a:rPr>
              <a:t>Overview, cont.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1295400"/>
            <a:ext cx="8534400" cy="4876800"/>
          </a:xfrm>
        </p:spPr>
        <p:txBody>
          <a:bodyPr/>
          <a:lstStyle/>
          <a:p>
            <a:pPr fontAlgn="base">
              <a:spcBef>
                <a:spcPts val="60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b="1" smtClean="0">
                <a:latin typeface="Times New Roman" pitchFamily="18" charset="0"/>
                <a:cs typeface="Times New Roman" pitchFamily="18" charset="0"/>
              </a:rPr>
              <a:t> SBIR funding plays an important role</a:t>
            </a:r>
          </a:p>
          <a:p>
            <a:pPr marL="690563" lvl="1" indent="-233363" algn="l">
              <a:lnSpc>
                <a:spcPts val="2000"/>
              </a:lnSpc>
              <a:spcBef>
                <a:spcPts val="600"/>
              </a:spcBef>
              <a:buFont typeface="Arial" charset="0"/>
              <a:buChar char="•"/>
            </a:pPr>
            <a:r>
              <a:rPr lang="en-US" sz="2000" b="1" u="sng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Muons, Inc.</a:t>
            </a:r>
          </a:p>
          <a:p>
            <a:pPr marL="690563" lvl="1" indent="-233363" algn="l">
              <a:lnSpc>
                <a:spcPts val="2000"/>
              </a:lnSpc>
              <a:spcBef>
                <a:spcPts val="600"/>
              </a:spcBef>
              <a:buFont typeface="Arial" charset="0"/>
              <a:buChar char="•"/>
            </a:pPr>
            <a:r>
              <a:rPr lang="en-US" sz="2000" b="1" u="sng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BNL / PLB 40 T R&amp;D HTS solenoid</a:t>
            </a:r>
          </a:p>
          <a:p>
            <a:pPr marL="690563" lvl="1" indent="-233363" algn="l">
              <a:lnSpc>
                <a:spcPts val="2000"/>
              </a:lnSpc>
              <a:spcBef>
                <a:spcPts val="400"/>
              </a:spcBef>
              <a:buFont typeface="Arial" charset="0"/>
              <a:buChar char="•"/>
            </a:pPr>
            <a:r>
              <a:rPr lang="en-US" sz="20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Support of lab &amp; industry HTS development</a:t>
            </a:r>
          </a:p>
          <a:p>
            <a:pPr fontAlgn="base">
              <a:lnSpc>
                <a:spcPts val="2800"/>
              </a:lnSpc>
              <a:spcBef>
                <a:spcPts val="40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b="1" smtClean="0">
                <a:latin typeface="Times New Roman" pitchFamily="18" charset="0"/>
                <a:cs typeface="Times New Roman" pitchFamily="18" charset="0"/>
              </a:rPr>
              <a:t> ‘Leverage’ from other high field programs - mainly LARP</a:t>
            </a:r>
          </a:p>
          <a:p>
            <a:pPr marL="690563" lvl="1" indent="-233363" algn="l">
              <a:buFont typeface="Arial" charset="0"/>
              <a:buChar char="•"/>
            </a:pPr>
            <a:r>
              <a:rPr lang="en-US" sz="20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Large aperture quadrupoles</a:t>
            </a:r>
          </a:p>
          <a:p>
            <a:pPr marL="690563" lvl="1" indent="-233363" algn="l">
              <a:buFont typeface="Arial" charset="0"/>
              <a:buChar char="•"/>
            </a:pPr>
            <a:r>
              <a:rPr lang="en-US" sz="20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Experience with less forgiving materials…</a:t>
            </a:r>
          </a:p>
          <a:p>
            <a:pPr lvl="2" algn="l">
              <a:buFont typeface="Arial" charset="0"/>
              <a:buChar char="•"/>
            </a:pPr>
            <a:r>
              <a:rPr lang="en-US" sz="1800" b="1" smtClean="0">
                <a:solidFill>
                  <a:srgbClr val="3214C8"/>
                </a:solidFill>
                <a:latin typeface="Times New Roman" pitchFamily="18" charset="0"/>
                <a:cs typeface="Times New Roman" pitchFamily="18" charset="0"/>
              </a:rPr>
              <a:t> Wind &amp; react </a:t>
            </a:r>
          </a:p>
          <a:p>
            <a:pPr lvl="2" algn="l">
              <a:buFont typeface="Arial" charset="0"/>
              <a:buChar char="•"/>
            </a:pPr>
            <a:r>
              <a:rPr lang="en-US" sz="1800" b="1" smtClean="0">
                <a:solidFill>
                  <a:srgbClr val="3214C8"/>
                </a:solidFill>
                <a:latin typeface="Times New Roman" pitchFamily="18" charset="0"/>
                <a:cs typeface="Times New Roman" pitchFamily="18" charset="0"/>
              </a:rPr>
              <a:t> High temp heat treatments</a:t>
            </a:r>
          </a:p>
          <a:p>
            <a:pPr lvl="2" algn="l">
              <a:buFont typeface="Arial" charset="0"/>
              <a:buChar char="•"/>
            </a:pPr>
            <a:r>
              <a:rPr lang="en-US" sz="1800" b="1" smtClean="0">
                <a:solidFill>
                  <a:srgbClr val="3214C8"/>
                </a:solidFill>
                <a:latin typeface="Times New Roman" pitchFamily="18" charset="0"/>
                <a:cs typeface="Times New Roman" pitchFamily="18" charset="0"/>
              </a:rPr>
              <a:t> Brittle materials</a:t>
            </a:r>
          </a:p>
          <a:p>
            <a:pPr fontAlgn="base">
              <a:lnSpc>
                <a:spcPts val="2400"/>
              </a:lnSpc>
              <a:spcBef>
                <a:spcPts val="40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b="1" smtClean="0">
                <a:latin typeface="Times New Roman" pitchFamily="18" charset="0"/>
                <a:cs typeface="Times New Roman" pitchFamily="18" charset="0"/>
              </a:rPr>
              <a:t>Ongoing programmatic interest/support at DOE labs in HTS materials for very high field magnets</a:t>
            </a:r>
          </a:p>
          <a:p>
            <a:pPr marL="690563" lvl="1" indent="-233363" algn="l">
              <a:buFont typeface="Arial" charset="0"/>
              <a:buChar char="•"/>
            </a:pPr>
            <a:r>
              <a:rPr lang="en-US" sz="20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LBNL, BNL, FNAL R&amp;D programs</a:t>
            </a:r>
          </a:p>
          <a:p>
            <a:pPr marL="690563" lvl="1" indent="-233363" algn="l">
              <a:buFont typeface="Arial" charset="0"/>
              <a:buChar char="•"/>
            </a:pPr>
            <a:r>
              <a:rPr lang="en-US" sz="20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VHFSMC (DOE/ARRA funding) - includes the above,  plus FSU-NHFML/ASC, LANL, NIST, &amp; TAMU</a:t>
            </a:r>
            <a:endParaRPr lang="en-US" sz="2000" b="1" smtClean="0">
              <a:solidFill>
                <a:srgbClr val="3214C8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>
              <a:lnSpc>
                <a:spcPts val="2000"/>
              </a:lnSpc>
              <a:spcBef>
                <a:spcPts val="400"/>
              </a:spcBef>
              <a:spcAft>
                <a:spcPct val="0"/>
              </a:spcAft>
              <a:buFont typeface="Arial" charset="0"/>
              <a:buNone/>
            </a:pPr>
            <a:endParaRPr lang="en-US" sz="1600" b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3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b="1" i="1">
                <a:cs typeface="ＭＳ Ｐゴシック"/>
              </a:rPr>
              <a:t>MAP Review Aug 25, 2010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4B7B7A2-2154-48DC-9377-E30BC11F45E4}" type="slidenum">
              <a:rPr lang="en-US"/>
              <a:pPr>
                <a:defRPr/>
              </a:pPr>
              <a:t>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itle 1"/>
          <p:cNvSpPr>
            <a:spLocks noGrp="1"/>
          </p:cNvSpPr>
          <p:nvPr>
            <p:ph type="ctrTitle"/>
          </p:nvPr>
        </p:nvSpPr>
        <p:spPr>
          <a:xfrm>
            <a:off x="1524000" y="0"/>
            <a:ext cx="6324600" cy="1143000"/>
          </a:xfrm>
        </p:spPr>
        <p:txBody>
          <a:bodyPr/>
          <a:lstStyle/>
          <a:p>
            <a:r>
              <a:rPr lang="en-US" smtClean="0">
                <a:latin typeface="Berlin Sans FB" pitchFamily="34" charset="0"/>
              </a:rPr>
              <a:t>Overview, cont.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1295400"/>
            <a:ext cx="8610600" cy="4953000"/>
          </a:xfrm>
        </p:spPr>
        <p:txBody>
          <a:bodyPr/>
          <a:lstStyle/>
          <a:p>
            <a:pPr>
              <a:defRPr/>
            </a:pPr>
            <a:r>
              <a:rPr lang="en-US" sz="2200" dirty="0" smtClean="0">
                <a:latin typeface="Copperplate Gothic Bold" pitchFamily="34" charset="0"/>
              </a:rPr>
              <a:t> 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DOE/ARRA funding through VHFSMC - $4M total</a:t>
            </a:r>
          </a:p>
          <a:p>
            <a:pPr lvl="1" algn="l">
              <a:buFont typeface="Arial" pitchFamily="34" charset="0"/>
              <a:buChar char="•"/>
              <a:defRPr/>
            </a:pP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Direct support of HTS R&amp;D for HEP applications</a:t>
            </a:r>
          </a:p>
          <a:p>
            <a:pPr lvl="1" algn="l">
              <a:buFont typeface="Arial" pitchFamily="34" charset="0"/>
              <a:buChar char="•"/>
              <a:defRPr/>
            </a:pP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Funding now in </a:t>
            </a:r>
            <a:r>
              <a:rPr lang="en-US" sz="20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b="1" u="sng" baseline="30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nd</a:t>
            </a:r>
            <a:r>
              <a:rPr lang="en-US" sz="20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/ final year</a:t>
            </a:r>
          </a:p>
          <a:p>
            <a:pPr lvl="1" algn="l">
              <a:buFont typeface="Arial" pitchFamily="34" charset="0"/>
              <a:buChar char="•"/>
              <a:defRPr/>
            </a:pP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Focus on Bi2212</a:t>
            </a:r>
          </a:p>
          <a:p>
            <a:pPr marL="1084263" lvl="2" indent="-169863" algn="l">
              <a:buFont typeface="Arial" pitchFamily="34" charset="0"/>
              <a:buChar char="•"/>
              <a:defRPr/>
            </a:pPr>
            <a:r>
              <a:rPr lang="en-US" sz="1800" b="1" dirty="0" smtClean="0">
                <a:solidFill>
                  <a:srgbClr val="3214B4"/>
                </a:solidFill>
                <a:latin typeface="Times New Roman" pitchFamily="18" charset="0"/>
                <a:cs typeface="Times New Roman" pitchFamily="18" charset="0"/>
              </a:rPr>
              <a:t> Suitability for cabling </a:t>
            </a:r>
            <a:r>
              <a:rPr lang="en-US" sz="1800" b="1" dirty="0" smtClean="0">
                <a:solidFill>
                  <a:srgbClr val="3214B4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 potential for range of HEP magnet requirements (dipoles, quads, etc.)</a:t>
            </a:r>
            <a:endParaRPr lang="en-US" sz="1800" b="1" dirty="0" smtClean="0">
              <a:solidFill>
                <a:srgbClr val="3214B4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algn="l">
              <a:buFont typeface="Arial" pitchFamily="34" charset="0"/>
              <a:buChar char="•"/>
              <a:defRPr/>
            </a:pP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Support of further conductor development – </a:t>
            </a:r>
            <a:r>
              <a:rPr lang="en-US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TBD</a:t>
            </a:r>
          </a:p>
          <a:p>
            <a:pPr marL="169863" indent="-169863">
              <a:buFont typeface="Arial" pitchFamily="34" charset="0"/>
              <a:buNone/>
              <a:defRPr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HTS is the ‘enabling technology’ for a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Muon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Collider: an ongoing conductor development program must continue beyond VHFSMC</a:t>
            </a:r>
          </a:p>
          <a:p>
            <a:pPr lvl="1" algn="l">
              <a:buFont typeface="Arial" pitchFamily="34" charset="0"/>
              <a:buChar char="•"/>
              <a:defRPr/>
            </a:pP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A conductor development program similar to that for Nb</a:t>
            </a:r>
            <a:r>
              <a:rPr lang="en-US" sz="2000" b="1" baseline="-25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Sn?</a:t>
            </a:r>
            <a:endParaRPr lang="en-US" sz="22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None/>
              <a:defRPr/>
            </a:pPr>
            <a:endParaRPr lang="en-US" sz="2200" b="1" i="1" dirty="0" smtClean="0">
              <a:solidFill>
                <a:srgbClr val="C00000"/>
              </a:solidFill>
              <a:latin typeface="Copperplate Gothic Bold" pitchFamily="34" charset="0"/>
            </a:endParaRPr>
          </a:p>
          <a:p>
            <a:pPr>
              <a:buFont typeface="Wingdings" pitchFamily="2" charset="2"/>
              <a:buChar char="Ä"/>
              <a:defRPr/>
            </a:pPr>
            <a:endParaRPr lang="en-US" sz="2000" i="1" dirty="0" smtClean="0">
              <a:solidFill>
                <a:srgbClr val="C00000"/>
              </a:solidFill>
              <a:latin typeface="Berlin Sans FB" pitchFamily="34" charset="0"/>
            </a:endParaRPr>
          </a:p>
          <a:p>
            <a:pPr>
              <a:buFont typeface="Wingdings" pitchFamily="2" charset="2"/>
              <a:buChar char="Ä"/>
              <a:defRPr/>
            </a:pPr>
            <a:endParaRPr lang="en-US" dirty="0" smtClean="0">
              <a:latin typeface="Berlin Sans FB" pitchFamily="34" charset="0"/>
            </a:endParaRPr>
          </a:p>
          <a:p>
            <a:pPr>
              <a:buFont typeface="Arial" pitchFamily="34" charset="0"/>
              <a:buNone/>
              <a:defRPr/>
            </a:pPr>
            <a:endParaRPr lang="en-US" dirty="0" smtClean="0">
              <a:latin typeface="Berlin Sans FB" pitchFamily="34" charset="0"/>
            </a:endParaRPr>
          </a:p>
          <a:p>
            <a:pPr lvl="1">
              <a:defRPr/>
            </a:pPr>
            <a:endParaRPr lang="en-US" sz="3400" dirty="0" smtClean="0">
              <a:solidFill>
                <a:srgbClr val="C00000"/>
              </a:solidFill>
              <a:latin typeface="Berlin Sans FB" pitchFamily="34" charset="0"/>
              <a:cs typeface="+mn-cs"/>
            </a:endParaRPr>
          </a:p>
          <a:p>
            <a:pPr>
              <a:buFont typeface="Arial" pitchFamily="34" charset="0"/>
              <a:buNone/>
              <a:defRPr/>
            </a:pPr>
            <a:endParaRPr lang="en-US" dirty="0" smtClean="0">
              <a:solidFill>
                <a:srgbClr val="002060"/>
              </a:solidFill>
              <a:latin typeface="Berlin Sans FB" pitchFamily="34" charset="0"/>
            </a:endParaRPr>
          </a:p>
          <a:p>
            <a:pPr>
              <a:buFont typeface="Arial" pitchFamily="34" charset="0"/>
              <a:buNone/>
              <a:defRPr/>
            </a:pPr>
            <a:r>
              <a:rPr lang="en-US" dirty="0" smtClean="0">
                <a:solidFill>
                  <a:srgbClr val="002060"/>
                </a:solidFill>
                <a:latin typeface="Berlin Sans FB" pitchFamily="34" charset="0"/>
              </a:rPr>
              <a:t>	</a:t>
            </a:r>
            <a:endParaRPr lang="en-US" dirty="0" smtClean="0">
              <a:solidFill>
                <a:srgbClr val="C00000"/>
              </a:solidFill>
              <a:latin typeface="Berlin Sans FB" pitchFamily="34" charset="0"/>
            </a:endParaRPr>
          </a:p>
          <a:p>
            <a:pPr>
              <a:defRPr/>
            </a:pPr>
            <a:endParaRPr lang="en-US" dirty="0" smtClean="0">
              <a:latin typeface="Berlin Sans FB" pitchFamily="34" charset="0"/>
            </a:endParaRPr>
          </a:p>
        </p:txBody>
      </p:sp>
      <p:sp>
        <p:nvSpPr>
          <p:cNvPr id="11267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b="1" i="1">
                <a:cs typeface="ＭＳ Ｐゴシック"/>
              </a:rPr>
              <a:t>MAP Review Aug 25, 2010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579BEE7-CBC4-4658-9D71-53D5DB48A8CE}" type="slidenum">
              <a:rPr lang="en-US"/>
              <a:pPr>
                <a:defRPr/>
              </a:pPr>
              <a:t>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/>
          <p:cNvSpPr>
            <a:spLocks noGrp="1"/>
          </p:cNvSpPr>
          <p:nvPr>
            <p:ph type="ctrTitle"/>
          </p:nvPr>
        </p:nvSpPr>
        <p:spPr>
          <a:xfrm>
            <a:off x="1524000" y="0"/>
            <a:ext cx="6324600" cy="1143000"/>
          </a:xfrm>
        </p:spPr>
        <p:txBody>
          <a:bodyPr/>
          <a:lstStyle/>
          <a:p>
            <a:r>
              <a:rPr lang="en-US" sz="3400" smtClean="0">
                <a:latin typeface="Berlin Sans FB" pitchFamily="34" charset="0"/>
              </a:rPr>
              <a:t>FSU-NHMFL/ASC</a:t>
            </a:r>
            <a:br>
              <a:rPr lang="en-US" sz="3400" smtClean="0">
                <a:latin typeface="Berlin Sans FB" pitchFamily="34" charset="0"/>
              </a:rPr>
            </a:br>
            <a:r>
              <a:rPr lang="en-US" sz="3400" smtClean="0">
                <a:latin typeface="Berlin Sans FB" pitchFamily="34" charset="0"/>
              </a:rPr>
              <a:t>Superconductors - “the best” plot</a:t>
            </a:r>
            <a:endParaRPr lang="en-US" sz="3400" smtClean="0"/>
          </a:p>
        </p:txBody>
      </p:sp>
      <p:sp>
        <p:nvSpPr>
          <p:cNvPr id="13314" name="Subtitle 2"/>
          <p:cNvSpPr>
            <a:spLocks noGrp="1"/>
          </p:cNvSpPr>
          <p:nvPr>
            <p:ph type="subTitle" idx="1"/>
          </p:nvPr>
        </p:nvSpPr>
        <p:spPr>
          <a:xfrm>
            <a:off x="228600" y="1295400"/>
            <a:ext cx="8686800" cy="5029200"/>
          </a:xfrm>
        </p:spPr>
        <p:txBody>
          <a:bodyPr/>
          <a:lstStyle/>
          <a:p>
            <a:pPr fontAlgn="base">
              <a:spcAft>
                <a:spcPct val="0"/>
              </a:spcAft>
              <a:buFont typeface="Arial" charset="0"/>
              <a:buNone/>
            </a:pPr>
            <a:endParaRPr lang="en-US" smtClean="0">
              <a:latin typeface="Arial" charset="0"/>
              <a:cs typeface="Arial" charset="0"/>
            </a:endParaRPr>
          </a:p>
        </p:txBody>
      </p:sp>
      <p:pic>
        <p:nvPicPr>
          <p:cNvPr id="13315" name="Picture 3" descr="D:\Data\SHTS\JCPROG\Je plots\JeProg_030510-1415x1030-256co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219200"/>
            <a:ext cx="88392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4114800" y="2209800"/>
            <a:ext cx="2286000" cy="1752600"/>
          </a:xfrm>
          <a:prstGeom prst="rect">
            <a:avLst/>
          </a:prstGeom>
          <a:noFill/>
          <a:ln w="50800" cmpd="thickThin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3317" name="TextBox 5"/>
          <p:cNvSpPr txBox="1">
            <a:spLocks noChangeArrowheads="1"/>
          </p:cNvSpPr>
          <p:nvPr/>
        </p:nvSpPr>
        <p:spPr bwMode="auto">
          <a:xfrm>
            <a:off x="6019800" y="4267200"/>
            <a:ext cx="2057400" cy="523875"/>
          </a:xfrm>
          <a:prstGeom prst="rect">
            <a:avLst/>
          </a:prstGeom>
          <a:noFill/>
          <a:ln w="38100" cmpd="dbl">
            <a:solidFill>
              <a:srgbClr val="3214C8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i="1">
                <a:solidFill>
                  <a:srgbClr val="3214B4"/>
                </a:solidFill>
                <a:latin typeface="Times New Roman" pitchFamily="18" charset="0"/>
                <a:cs typeface="Times New Roman" pitchFamily="18" charset="0"/>
              </a:rPr>
              <a:t>Where MAP conductor needs to be…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rot="10800000">
            <a:off x="5029200" y="3200400"/>
            <a:ext cx="990600" cy="1252538"/>
          </a:xfrm>
          <a:prstGeom prst="straightConnector1">
            <a:avLst/>
          </a:prstGeom>
          <a:ln w="50800">
            <a:solidFill>
              <a:srgbClr val="3214C8"/>
            </a:solidFill>
            <a:prstDash val="sysDas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19" name="Date Placeholder 8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b="1" i="1">
                <a:cs typeface="ＭＳ Ｐゴシック"/>
              </a:rPr>
              <a:t>MAP Review Aug 25, 2010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ADD7065-D0FA-447E-B7F2-C7A0DED8B5C9}" type="slidenum">
              <a:rPr lang="en-US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086600" y="3429000"/>
            <a:ext cx="2057400" cy="847725"/>
          </a:xfrm>
          <a:prstGeom prst="rect">
            <a:avLst/>
          </a:prstGeom>
          <a:noFill/>
          <a:ln w="25400" cmpd="dbl">
            <a:solidFill>
              <a:schemeClr val="accent2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200" b="1" dirty="0">
                <a:latin typeface="Times New Roman" pitchFamily="18" charset="0"/>
                <a:ea typeface="+mn-ea"/>
                <a:cs typeface="Times New Roman" pitchFamily="18" charset="0"/>
              </a:rPr>
              <a:t>OST </a:t>
            </a:r>
            <a:r>
              <a:rPr lang="en-US" sz="1200" dirty="0">
                <a:latin typeface="Times New Roman" pitchFamily="18" charset="0"/>
                <a:ea typeface="+mn-ea"/>
                <a:cs typeface="Times New Roman" pitchFamily="18" charset="0"/>
              </a:rPr>
              <a:t>published data</a:t>
            </a:r>
          </a:p>
          <a:p>
            <a:pPr>
              <a:defRPr/>
            </a:pPr>
            <a:r>
              <a:rPr lang="en-US" sz="1200" b="1" dirty="0">
                <a:latin typeface="Times New Roman" pitchFamily="18" charset="0"/>
                <a:ea typeface="+mn-ea"/>
                <a:cs typeface="Times New Roman" pitchFamily="18" charset="0"/>
              </a:rPr>
              <a:t>1m, </a:t>
            </a:r>
            <a:r>
              <a:rPr lang="en-US" sz="1200" dirty="0">
                <a:latin typeface="Times New Roman" pitchFamily="18" charset="0"/>
                <a:ea typeface="+mn-ea"/>
                <a:cs typeface="Times New Roman" pitchFamily="18" charset="0"/>
              </a:rPr>
              <a:t>0.1 </a:t>
            </a:r>
            <a:r>
              <a:rPr lang="en-US" sz="1200" dirty="0" err="1">
                <a:latin typeface="Times New Roman" pitchFamily="18" charset="0"/>
                <a:ea typeface="+mn-ea"/>
                <a:cs typeface="Times New Roman" pitchFamily="18" charset="0"/>
              </a:rPr>
              <a:t>uV</a:t>
            </a:r>
            <a:r>
              <a:rPr lang="en-US" sz="1200" dirty="0">
                <a:latin typeface="Times New Roman" pitchFamily="18" charset="0"/>
                <a:ea typeface="+mn-ea"/>
                <a:cs typeface="Times New Roman" pitchFamily="18" charset="0"/>
              </a:rPr>
              <a:t>/cm</a:t>
            </a:r>
          </a:p>
          <a:p>
            <a:pPr>
              <a:defRPr/>
            </a:pPr>
            <a:r>
              <a:rPr lang="en-US" sz="1200" b="1" dirty="0">
                <a:latin typeface="Times New Roman" pitchFamily="18" charset="0"/>
                <a:ea typeface="+mn-ea"/>
                <a:cs typeface="Times New Roman" pitchFamily="18" charset="0"/>
              </a:rPr>
              <a:t>Original process </a:t>
            </a:r>
            <a:r>
              <a:rPr lang="en-US" sz="1200" dirty="0">
                <a:latin typeface="Times New Roman" pitchFamily="18" charset="0"/>
                <a:ea typeface="+mn-ea"/>
                <a:cs typeface="Times New Roman" pitchFamily="18" charset="0"/>
              </a:rPr>
              <a:t>with 521 TAS V17 p.2262 2007</a:t>
            </a:r>
            <a:endParaRPr lang="en-US" sz="12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rot="10800000" flipV="1">
            <a:off x="6248400" y="3581400"/>
            <a:ext cx="838200" cy="76200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781800" y="6172200"/>
            <a:ext cx="2209800" cy="338554"/>
          </a:xfrm>
          <a:prstGeom prst="rect">
            <a:avLst/>
          </a:prstGeom>
          <a:gradFill flip="none" rotWithShape="1">
            <a:gsLst>
              <a:gs pos="0">
                <a:srgbClr val="C00000">
                  <a:alpha val="20000"/>
                </a:srgb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2225">
            <a:solidFill>
              <a:schemeClr val="tx1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600" dirty="0">
                <a:latin typeface="Berlin Sans FB" pitchFamily="34" charset="0"/>
                <a:ea typeface="+mn-ea"/>
                <a:cs typeface="+mn-cs"/>
              </a:rPr>
              <a:t>Peter Lee, FSU-NHMFL</a:t>
            </a:r>
            <a:endParaRPr lang="en-US" sz="1600" dirty="0">
              <a:latin typeface="Berlin Sans FB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ctrTitle"/>
          </p:nvPr>
        </p:nvSpPr>
        <p:spPr>
          <a:xfrm>
            <a:off x="1524000" y="0"/>
            <a:ext cx="6324600" cy="1143000"/>
          </a:xfrm>
        </p:spPr>
        <p:txBody>
          <a:bodyPr/>
          <a:lstStyle/>
          <a:p>
            <a:r>
              <a:rPr lang="en-US" smtClean="0">
                <a:latin typeface="Berlin Sans FB" pitchFamily="34" charset="0"/>
              </a:rPr>
              <a:t>Helical Cooling Channel</a:t>
            </a:r>
            <a:endParaRPr lang="en-US" sz="2400" smtClean="0"/>
          </a:p>
        </p:txBody>
      </p:sp>
      <p:sp>
        <p:nvSpPr>
          <p:cNvPr id="14338" name="Rectangle 12"/>
          <p:cNvSpPr txBox="1">
            <a:spLocks noChangeArrowheads="1"/>
          </p:cNvSpPr>
          <p:nvPr/>
        </p:nvSpPr>
        <p:spPr bwMode="auto">
          <a:xfrm>
            <a:off x="381000" y="1295400"/>
            <a:ext cx="8382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28600" indent="-228600">
              <a:lnSpc>
                <a:spcPts val="1800"/>
              </a:lnSpc>
              <a:spcBef>
                <a:spcPts val="400"/>
              </a:spcBef>
              <a:buFont typeface="Arial" charset="0"/>
              <a:buChar char="•"/>
              <a:tabLst>
                <a:tab pos="287338" algn="l"/>
              </a:tabLst>
            </a:pPr>
            <a:r>
              <a:rPr lang="en-US" sz="2000" b="1">
                <a:solidFill>
                  <a:srgbClr val="3214B4"/>
                </a:solidFill>
                <a:latin typeface="Times New Roman" pitchFamily="18" charset="0"/>
                <a:cs typeface="Times New Roman" pitchFamily="18" charset="0"/>
              </a:rPr>
              <a:t>The helical solenoid (HS) concept concept (FNAL/Muons Inc.) :</a:t>
            </a:r>
          </a:p>
          <a:p>
            <a:pPr marL="685800" lvl="2" indent="-228600">
              <a:lnSpc>
                <a:spcPts val="1800"/>
              </a:lnSpc>
              <a:spcBef>
                <a:spcPts val="400"/>
              </a:spcBef>
              <a:buFont typeface="Arial" charset="0"/>
              <a:buChar char="•"/>
              <a:tabLst>
                <a:tab pos="287338" algn="l"/>
              </a:tabLst>
            </a:pPr>
            <a:r>
              <a:rPr lang="en-US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Coils follow the helical beam orbit generating solenoidal, helical dipole and helical quadrupole fields  </a:t>
            </a:r>
          </a:p>
          <a:p>
            <a:pPr marL="685800" lvl="2" indent="-228600">
              <a:lnSpc>
                <a:spcPts val="1800"/>
              </a:lnSpc>
              <a:spcBef>
                <a:spcPts val="400"/>
              </a:spcBef>
              <a:buFont typeface="Arial" charset="0"/>
              <a:buChar char="•"/>
              <a:tabLst>
                <a:tab pos="287338" algn="l"/>
              </a:tabLst>
            </a:pPr>
            <a:r>
              <a:rPr lang="en-US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Multi-section HCC</a:t>
            </a:r>
          </a:p>
          <a:p>
            <a:pPr marL="228600" lvl="1" indent="-228600">
              <a:lnSpc>
                <a:spcPts val="1800"/>
              </a:lnSpc>
              <a:spcBef>
                <a:spcPts val="400"/>
              </a:spcBef>
              <a:buFont typeface="Arial" charset="0"/>
              <a:buChar char="•"/>
              <a:tabLst>
                <a:tab pos="287338" algn="l"/>
              </a:tabLst>
            </a:pPr>
            <a:r>
              <a:rPr lang="en-US" sz="2000" b="1">
                <a:solidFill>
                  <a:srgbClr val="3214B4"/>
                </a:solidFill>
                <a:latin typeface="Times New Roman" pitchFamily="18" charset="0"/>
                <a:cs typeface="Times New Roman" pitchFamily="18" charset="0"/>
              </a:rPr>
              <a:t>Would require 160 meters of magnets</a:t>
            </a:r>
          </a:p>
          <a:p>
            <a:pPr marL="228600" lvl="1" indent="-228600">
              <a:lnSpc>
                <a:spcPts val="1800"/>
              </a:lnSpc>
              <a:spcBef>
                <a:spcPts val="400"/>
              </a:spcBef>
              <a:spcAft>
                <a:spcPts val="200"/>
              </a:spcAft>
              <a:buFont typeface="Arial" charset="0"/>
              <a:buChar char="•"/>
              <a:tabLst>
                <a:tab pos="287338" algn="l"/>
              </a:tabLst>
            </a:pPr>
            <a:r>
              <a:rPr lang="en-US" sz="2000" b="1">
                <a:solidFill>
                  <a:srgbClr val="3214B4"/>
                </a:solidFill>
                <a:latin typeface="Times New Roman" pitchFamily="18" charset="0"/>
                <a:cs typeface="Times New Roman" pitchFamily="18" charset="0"/>
              </a:rPr>
              <a:t>Wide range of fields, helical periods, apertures</a:t>
            </a:r>
          </a:p>
          <a:p>
            <a:pPr marL="228600" lvl="1" indent="-228600">
              <a:lnSpc>
                <a:spcPts val="1800"/>
              </a:lnSpc>
              <a:spcBef>
                <a:spcPts val="400"/>
              </a:spcBef>
              <a:spcAft>
                <a:spcPts val="200"/>
              </a:spcAft>
              <a:buFont typeface="Arial" charset="0"/>
              <a:buChar char="•"/>
              <a:tabLst>
                <a:tab pos="287338" algn="l"/>
              </a:tabLst>
            </a:pPr>
            <a:r>
              <a:rPr lang="en-US" sz="2000" b="1">
                <a:solidFill>
                  <a:srgbClr val="3214B4"/>
                </a:solidFill>
                <a:latin typeface="Times New Roman" pitchFamily="18" charset="0"/>
                <a:cs typeface="Times New Roman" pitchFamily="18" charset="0"/>
              </a:rPr>
              <a:t>Room for RF system</a:t>
            </a:r>
          </a:p>
          <a:p>
            <a:pPr marL="228600" lvl="1" indent="-228600">
              <a:lnSpc>
                <a:spcPts val="1800"/>
              </a:lnSpc>
              <a:spcBef>
                <a:spcPts val="400"/>
              </a:spcBef>
              <a:spcAft>
                <a:spcPts val="200"/>
              </a:spcAft>
              <a:buFont typeface="Arial" charset="0"/>
              <a:buChar char="•"/>
              <a:tabLst>
                <a:tab pos="287338" algn="l"/>
              </a:tabLst>
            </a:pPr>
            <a:r>
              <a:rPr lang="en-US" sz="2000" b="1">
                <a:solidFill>
                  <a:srgbClr val="3214B4"/>
                </a:solidFill>
                <a:latin typeface="Times New Roman" pitchFamily="18" charset="0"/>
                <a:cs typeface="Times New Roman" pitchFamily="18" charset="0"/>
              </a:rPr>
              <a:t>Field tuning is more complicated at high fields</a:t>
            </a:r>
          </a:p>
          <a:p>
            <a:pPr marL="228600" lvl="1" indent="-228600">
              <a:lnSpc>
                <a:spcPts val="1800"/>
              </a:lnSpc>
              <a:spcBef>
                <a:spcPts val="400"/>
              </a:spcBef>
              <a:spcAft>
                <a:spcPts val="200"/>
              </a:spcAft>
              <a:buFont typeface="Arial" charset="0"/>
              <a:buChar char="•"/>
              <a:tabLst>
                <a:tab pos="287338" algn="l"/>
              </a:tabLst>
            </a:pPr>
            <a:r>
              <a:rPr lang="en-US" sz="2000" b="1">
                <a:solidFill>
                  <a:srgbClr val="3214B4"/>
                </a:solidFill>
                <a:latin typeface="Times New Roman" pitchFamily="18" charset="0"/>
                <a:cs typeface="Times New Roman" pitchFamily="18" charset="0"/>
              </a:rPr>
              <a:t>NbTi, Nb</a:t>
            </a:r>
            <a:r>
              <a:rPr lang="en-US" sz="2000" b="1" baseline="-25000">
                <a:solidFill>
                  <a:srgbClr val="3214B4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000" b="1">
                <a:solidFill>
                  <a:srgbClr val="3214B4"/>
                </a:solidFill>
                <a:latin typeface="Times New Roman" pitchFamily="18" charset="0"/>
                <a:cs typeface="Times New Roman" pitchFamily="18" charset="0"/>
              </a:rPr>
              <a:t>Sn/Nb</a:t>
            </a:r>
            <a:r>
              <a:rPr lang="en-US" sz="2000" b="1" baseline="-25000">
                <a:solidFill>
                  <a:srgbClr val="3214B4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000" b="1">
                <a:solidFill>
                  <a:srgbClr val="3214B4"/>
                </a:solidFill>
                <a:latin typeface="Times New Roman" pitchFamily="18" charset="0"/>
                <a:cs typeface="Times New Roman" pitchFamily="18" charset="0"/>
              </a:rPr>
              <a:t>Al and HTS in final stage </a:t>
            </a:r>
          </a:p>
        </p:txBody>
      </p:sp>
      <p:grpSp>
        <p:nvGrpSpPr>
          <p:cNvPr id="14339" name="Group 17"/>
          <p:cNvGrpSpPr>
            <a:grpSpLocks/>
          </p:cNvGrpSpPr>
          <p:nvPr/>
        </p:nvGrpSpPr>
        <p:grpSpPr bwMode="auto">
          <a:xfrm>
            <a:off x="4038600" y="4038600"/>
            <a:ext cx="4648200" cy="2133600"/>
            <a:chOff x="2286000" y="1295400"/>
            <a:chExt cx="4953000" cy="2319411"/>
          </a:xfrm>
        </p:grpSpPr>
        <p:pic>
          <p:nvPicPr>
            <p:cNvPr id="14343" name="Picture 17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628900" y="1600200"/>
              <a:ext cx="4267200" cy="20146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344" name="Text Box 19"/>
            <p:cNvSpPr txBox="1">
              <a:spLocks noChangeArrowheads="1"/>
            </p:cNvSpPr>
            <p:nvPr/>
          </p:nvSpPr>
          <p:spPr bwMode="auto">
            <a:xfrm>
              <a:off x="2286000" y="1295400"/>
              <a:ext cx="495300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b="1">
                  <a:latin typeface="Times New Roman" pitchFamily="18" charset="0"/>
                  <a:cs typeface="Times New Roman" pitchFamily="18" charset="0"/>
                </a:rPr>
                <a:t>Early Specs, ca. 2006-K. Yonehara, S. Kahn, R. Johnson et al.</a:t>
              </a:r>
            </a:p>
          </p:txBody>
        </p:sp>
      </p:grpSp>
      <p:sp>
        <p:nvSpPr>
          <p:cNvPr id="14340" name="Date Placeholder 1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b="1" i="1">
                <a:cs typeface="ＭＳ Ｐゴシック"/>
              </a:rPr>
              <a:t>MAP Review Aug 25, 2010</a:t>
            </a: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5181BC9-F403-4185-AD7D-4F398C218E3B}" type="slidenum">
              <a:rPr lang="en-US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14342" name="Picture 5" descr="Fig2_061008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4114800"/>
            <a:ext cx="2819400" cy="221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6"/>
          <p:cNvSpPr>
            <a:spLocks noChangeArrowheads="1"/>
          </p:cNvSpPr>
          <p:nvPr/>
        </p:nvSpPr>
        <p:spPr bwMode="auto">
          <a:xfrm>
            <a:off x="609600" y="0"/>
            <a:ext cx="8686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sz="2800">
              <a:solidFill>
                <a:schemeClr val="tx2"/>
              </a:solidFill>
            </a:endParaRPr>
          </a:p>
        </p:txBody>
      </p:sp>
      <p:grpSp>
        <p:nvGrpSpPr>
          <p:cNvPr id="15362" name="Group 14"/>
          <p:cNvGrpSpPr>
            <a:grpSpLocks/>
          </p:cNvGrpSpPr>
          <p:nvPr/>
        </p:nvGrpSpPr>
        <p:grpSpPr bwMode="auto">
          <a:xfrm>
            <a:off x="228600" y="1219200"/>
            <a:ext cx="8755063" cy="5126038"/>
            <a:chOff x="0" y="834751"/>
            <a:chExt cx="9216189" cy="5358087"/>
          </a:xfrm>
        </p:grpSpPr>
        <p:pic>
          <p:nvPicPr>
            <p:cNvPr id="15368" name="Picture 3" descr="ASC08-1 period HS sructures with labels colorful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914400"/>
              <a:ext cx="4419600" cy="3852863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</p:spPr>
        </p:pic>
        <p:pic>
          <p:nvPicPr>
            <p:cNvPr id="15369" name="Picture 4" descr="ASC1-1 period HS stress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652211" y="834751"/>
              <a:ext cx="4267200" cy="2921000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</p:spPr>
        </p:pic>
        <p:sp>
          <p:nvSpPr>
            <p:cNvPr id="15370" name="Text Box 5"/>
            <p:cNvSpPr txBox="1">
              <a:spLocks noChangeArrowheads="1"/>
            </p:cNvSpPr>
            <p:nvPr/>
          </p:nvSpPr>
          <p:spPr bwMode="auto">
            <a:xfrm>
              <a:off x="4491789" y="3622483"/>
              <a:ext cx="4724400" cy="2284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  <a:buFontTx/>
                <a:buChar char="•"/>
              </a:pPr>
              <a:r>
                <a:rPr lang="en-US" sz="1600" b="1">
                  <a:solidFill>
                    <a:srgbClr val="2306D4"/>
                  </a:solidFill>
                  <a:latin typeface="Tahoma" pitchFamily="34" charset="0"/>
                </a:rPr>
                <a:t> </a:t>
              </a:r>
              <a:r>
                <a:rPr lang="en-US" sz="1600" b="1">
                  <a:solidFill>
                    <a:srgbClr val="2306D4"/>
                  </a:solidFill>
                  <a:latin typeface="Times New Roman" pitchFamily="18" charset="0"/>
                  <a:cs typeface="Times New Roman" pitchFamily="18" charset="0"/>
                </a:rPr>
                <a:t>Hoop Lorentz forces intercepted by stainless steel rings around the coils</a:t>
              </a:r>
            </a:p>
            <a:p>
              <a:pPr eaLnBrk="0" hangingPunct="0">
                <a:spcBef>
                  <a:spcPct val="50000"/>
                </a:spcBef>
                <a:buFontTx/>
                <a:buChar char="•"/>
              </a:pPr>
              <a:r>
                <a:rPr lang="en-US" sz="1600" b="1">
                  <a:solidFill>
                    <a:srgbClr val="2306D4"/>
                  </a:solidFill>
                  <a:latin typeface="Times New Roman" pitchFamily="18" charset="0"/>
                  <a:cs typeface="Times New Roman" pitchFamily="18" charset="0"/>
                </a:rPr>
                <a:t> Transverse Lorentz forces  intercepted by support flanges</a:t>
              </a:r>
            </a:p>
            <a:p>
              <a:pPr eaLnBrk="0" hangingPunct="0">
                <a:spcBef>
                  <a:spcPct val="50000"/>
                </a:spcBef>
                <a:buFontTx/>
                <a:buChar char="•"/>
              </a:pPr>
              <a:r>
                <a:rPr lang="en-US" sz="1600" b="1">
                  <a:solidFill>
                    <a:srgbClr val="2306D4"/>
                  </a:solidFill>
                  <a:latin typeface="Times New Roman" pitchFamily="18" charset="0"/>
                  <a:cs typeface="Times New Roman" pitchFamily="18" charset="0"/>
                </a:rPr>
                <a:t> Outer LHe vessel shell provide mechanical rigidity to the structure</a:t>
              </a:r>
            </a:p>
            <a:p>
              <a:pPr eaLnBrk="0" hangingPunct="0">
                <a:spcBef>
                  <a:spcPct val="50000"/>
                </a:spcBef>
                <a:buFontTx/>
                <a:buChar char="•"/>
              </a:pPr>
              <a:r>
                <a:rPr lang="en-US" sz="1600" b="1">
                  <a:solidFill>
                    <a:srgbClr val="2306D4"/>
                  </a:solidFill>
                  <a:latin typeface="Times New Roman" pitchFamily="18" charset="0"/>
                  <a:cs typeface="Times New Roman" pitchFamily="18" charset="0"/>
                </a:rPr>
                <a:t> The peak stress is ~60 MPa</a:t>
              </a:r>
              <a:r>
                <a:rPr lang="en-US" sz="1600" b="1">
                  <a:latin typeface="Times New Roman" pitchFamily="18" charset="0"/>
                  <a:cs typeface="Times New Roman" pitchFamily="18" charset="0"/>
                </a:rPr>
                <a:t> </a:t>
              </a:r>
            </a:p>
          </p:txBody>
        </p:sp>
        <p:pic>
          <p:nvPicPr>
            <p:cNvPr id="15371" name="Picture 8" descr="IMG_6237-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6200" y="4648200"/>
              <a:ext cx="2057400" cy="154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372" name="Text Box 9"/>
            <p:cNvSpPr txBox="1">
              <a:spLocks noChangeArrowheads="1"/>
            </p:cNvSpPr>
            <p:nvPr/>
          </p:nvSpPr>
          <p:spPr bwMode="auto">
            <a:xfrm>
              <a:off x="2362200" y="4876800"/>
              <a:ext cx="2057400" cy="1190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The first model built and successfully tested</a:t>
              </a:r>
            </a:p>
          </p:txBody>
        </p:sp>
      </p:grpSp>
      <p:sp>
        <p:nvSpPr>
          <p:cNvPr id="15363" name="Line 10"/>
          <p:cNvSpPr>
            <a:spLocks noChangeShapeType="1"/>
          </p:cNvSpPr>
          <p:nvPr/>
        </p:nvSpPr>
        <p:spPr bwMode="auto">
          <a:xfrm>
            <a:off x="1295400" y="3429000"/>
            <a:ext cx="228600" cy="1676400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364" name="Line 11"/>
          <p:cNvSpPr>
            <a:spLocks noChangeShapeType="1"/>
          </p:cNvSpPr>
          <p:nvPr/>
        </p:nvSpPr>
        <p:spPr bwMode="auto">
          <a:xfrm flipV="1">
            <a:off x="1600200" y="5105400"/>
            <a:ext cx="838200" cy="76200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365" name="Title 1"/>
          <p:cNvSpPr>
            <a:spLocks noGrp="1"/>
          </p:cNvSpPr>
          <p:nvPr>
            <p:ph type="ctrTitle"/>
          </p:nvPr>
        </p:nvSpPr>
        <p:spPr>
          <a:xfrm>
            <a:off x="1524000" y="0"/>
            <a:ext cx="6324600" cy="990600"/>
          </a:xfrm>
        </p:spPr>
        <p:txBody>
          <a:bodyPr/>
          <a:lstStyle/>
          <a:p>
            <a:r>
              <a:rPr lang="en-US" smtClean="0">
                <a:latin typeface="Berlin Sans FB" pitchFamily="34" charset="0"/>
              </a:rPr>
              <a:t>HS Mechanical Concept</a:t>
            </a:r>
            <a:br>
              <a:rPr lang="en-US" smtClean="0">
                <a:latin typeface="Berlin Sans FB" pitchFamily="34" charset="0"/>
              </a:rPr>
            </a:br>
            <a:r>
              <a:rPr lang="en-US" sz="2400" smtClean="0">
                <a:latin typeface="Berlin Sans FB" pitchFamily="34" charset="0"/>
              </a:rPr>
              <a:t> (FNAL)</a:t>
            </a:r>
            <a:endParaRPr lang="en-US" smtClean="0">
              <a:latin typeface="Berlin Sans FB" pitchFamily="34" charset="0"/>
            </a:endParaRPr>
          </a:p>
        </p:txBody>
      </p:sp>
      <p:sp>
        <p:nvSpPr>
          <p:cNvPr id="15366" name="Date Placeholder 12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b="1" i="1">
                <a:cs typeface="ＭＳ Ｐゴシック"/>
              </a:rPr>
              <a:t>MAP Review Aug 25, 2010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C7BFC97-AE5C-432C-9FE6-100CA33BC331}" type="slidenum">
              <a:rPr lang="en-US"/>
              <a:pPr>
                <a:defRPr/>
              </a:pPr>
              <a:t>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ctrTitle"/>
          </p:nvPr>
        </p:nvSpPr>
        <p:spPr>
          <a:xfrm>
            <a:off x="1524000" y="152400"/>
            <a:ext cx="6324600" cy="762000"/>
          </a:xfrm>
        </p:spPr>
        <p:txBody>
          <a:bodyPr/>
          <a:lstStyle/>
          <a:p>
            <a:r>
              <a:rPr lang="en-US" sz="2800" smtClean="0">
                <a:latin typeface="Berlin Sans FB" pitchFamily="34" charset="0"/>
              </a:rPr>
              <a:t>4-Coil NbTi Model Fabrication 2010</a:t>
            </a:r>
            <a:endParaRPr lang="en-US" sz="3200" smtClean="0">
              <a:latin typeface="Berlin Sans FB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04800" y="1219200"/>
            <a:ext cx="8458200" cy="35956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ts val="2400"/>
              </a:lnSpc>
              <a:spcBef>
                <a:spcPct val="50000"/>
              </a:spcBef>
              <a:defRPr/>
            </a:pPr>
            <a:r>
              <a:rPr lang="en-US" sz="2400" b="1" dirty="0">
                <a:latin typeface="Times New Roman" pitchFamily="18" charset="0"/>
                <a:ea typeface="+mn-ea"/>
                <a:cs typeface="Times New Roman" pitchFamily="18" charset="0"/>
              </a:rPr>
              <a:t>A second model HSM02 has been built to improve the solenoid manufacturing technology and performance.</a:t>
            </a:r>
            <a:endParaRPr lang="en-US" sz="2000" b="1" dirty="0">
              <a:solidFill>
                <a:srgbClr val="0000FF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403225" indent="-169863">
              <a:lnSpc>
                <a:spcPts val="2200"/>
              </a:lnSpc>
              <a:spcBef>
                <a:spcPts val="600"/>
              </a:spcBef>
              <a:buFontTx/>
              <a:buChar char="•"/>
              <a:defRPr/>
            </a:pPr>
            <a:r>
              <a:rPr lang="en-US" sz="2000" b="1" dirty="0">
                <a:solidFill>
                  <a:srgbClr val="3214B4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HSM02 baseline magnetic and mechanical design is the same as for HSM01</a:t>
            </a:r>
          </a:p>
          <a:p>
            <a:pPr marL="231775">
              <a:lnSpc>
                <a:spcPts val="2200"/>
              </a:lnSpc>
              <a:spcBef>
                <a:spcPts val="600"/>
              </a:spcBef>
              <a:buFontTx/>
              <a:buChar char="•"/>
              <a:defRPr/>
            </a:pPr>
            <a:r>
              <a:rPr lang="en-US" sz="2000" b="1" dirty="0">
                <a:solidFill>
                  <a:srgbClr val="3214B4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Improved:</a:t>
            </a:r>
            <a:endParaRPr lang="en-US" b="1" dirty="0">
              <a:solidFill>
                <a:srgbClr val="3214B4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573088" lvl="1" indent="-4763">
              <a:lnSpc>
                <a:spcPts val="1600"/>
              </a:lnSpc>
              <a:spcBef>
                <a:spcPts val="400"/>
              </a:spcBef>
              <a:buFontTx/>
              <a:buChar char="•"/>
              <a:defRPr/>
            </a:pPr>
            <a:r>
              <a:rPr lang="en-US" b="1" dirty="0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mechanical structure and insulation</a:t>
            </a:r>
          </a:p>
          <a:p>
            <a:pPr marL="573088" lvl="1" indent="-4763">
              <a:lnSpc>
                <a:spcPts val="1600"/>
              </a:lnSpc>
              <a:spcBef>
                <a:spcPts val="400"/>
              </a:spcBef>
              <a:buFontTx/>
              <a:buChar char="•"/>
              <a:defRPr/>
            </a:pPr>
            <a:r>
              <a:rPr lang="en-US" b="1" dirty="0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cable geometry and insulation</a:t>
            </a:r>
          </a:p>
          <a:p>
            <a:pPr marL="573088" lvl="1" indent="-4763">
              <a:lnSpc>
                <a:spcPts val="1600"/>
              </a:lnSpc>
              <a:spcBef>
                <a:spcPts val="400"/>
              </a:spcBef>
              <a:buFontTx/>
              <a:buChar char="•"/>
              <a:defRPr/>
            </a:pPr>
            <a:r>
              <a:rPr lang="en-US" b="1" dirty="0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coil winding and impregnation procedures </a:t>
            </a:r>
            <a:endParaRPr lang="en-US" sz="2400" b="1" dirty="0">
              <a:solidFill>
                <a:srgbClr val="3214B4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231775">
              <a:lnSpc>
                <a:spcPts val="2200"/>
              </a:lnSpc>
              <a:spcBef>
                <a:spcPts val="400"/>
              </a:spcBef>
              <a:buSzPct val="100000"/>
              <a:buFontTx/>
              <a:buChar char="•"/>
              <a:defRPr/>
            </a:pPr>
            <a:r>
              <a:rPr lang="en-US" sz="2400" b="1" dirty="0">
                <a:solidFill>
                  <a:srgbClr val="3214B4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000" b="1" dirty="0">
                <a:solidFill>
                  <a:srgbClr val="3214B4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SSC cable re-sized (flattened):</a:t>
            </a:r>
          </a:p>
          <a:p>
            <a:pPr marL="574675" lvl="2">
              <a:lnSpc>
                <a:spcPts val="1600"/>
              </a:lnSpc>
              <a:spcBef>
                <a:spcPts val="400"/>
              </a:spcBef>
              <a:buSzPct val="130000"/>
              <a:buFont typeface="Arial" pitchFamily="34" charset="0"/>
              <a:buChar char="•"/>
              <a:defRPr/>
            </a:pPr>
            <a:r>
              <a:rPr lang="en-US" sz="2000" b="1" dirty="0">
                <a:solidFill>
                  <a:srgbClr val="3214B4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Cable test =&gt; no degradation</a:t>
            </a:r>
          </a:p>
          <a:p>
            <a:pPr marL="231775">
              <a:lnSpc>
                <a:spcPts val="2200"/>
              </a:lnSpc>
              <a:buSzPct val="130000"/>
              <a:buFont typeface="Arial" pitchFamily="34" charset="0"/>
              <a:buChar char="•"/>
              <a:defRPr/>
            </a:pPr>
            <a:r>
              <a:rPr lang="en-US" sz="2000" b="1" dirty="0">
                <a:solidFill>
                  <a:srgbClr val="3214B4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HSM02 status:</a:t>
            </a:r>
          </a:p>
          <a:p>
            <a:pPr marL="568325" lvl="1"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en-US" sz="2000" b="1" dirty="0">
                <a:solidFill>
                  <a:srgbClr val="CC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Test at Fermilab MTF later this year (Sept/Oct…)</a:t>
            </a:r>
            <a:endParaRPr lang="en-US" b="1" dirty="0">
              <a:solidFill>
                <a:srgbClr val="CC0000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6387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b="1" i="1">
                <a:cs typeface="ＭＳ Ｐゴシック"/>
              </a:rPr>
              <a:t>MAP Review Aug 25, 2010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32E900A-11CE-47C3-8705-2A230CB57781}" type="slidenum">
              <a:rPr lang="en-US"/>
              <a:pPr>
                <a:defRPr/>
              </a:pPr>
              <a:t>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on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Berlin Sans FB Demi"/>
        <a:ea typeface="ＭＳ Ｐゴシック"/>
        <a:cs typeface=""/>
      </a:majorFont>
      <a:minorFont>
        <a:latin typeface="Copperplate Gothic Bold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Presentation1</Template>
  <TotalTime>3841</TotalTime>
  <Words>2256</Words>
  <Application>Microsoft Office PowerPoint</Application>
  <PresentationFormat>On-screen Show (4:3)</PresentationFormat>
  <Paragraphs>409</Paragraphs>
  <Slides>34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13</vt:i4>
      </vt:variant>
      <vt:variant>
        <vt:lpstr>Design Template</vt:lpstr>
      </vt:variant>
      <vt:variant>
        <vt:i4>3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34</vt:i4>
      </vt:variant>
    </vt:vector>
  </HeadingPairs>
  <TitlesOfParts>
    <vt:vector size="52" baseType="lpstr">
      <vt:lpstr>Arial</vt:lpstr>
      <vt:lpstr>ＭＳ Ｐゴシック</vt:lpstr>
      <vt:lpstr>Berlin Sans FB Demi</vt:lpstr>
      <vt:lpstr>Copperplate Gothic Bold</vt:lpstr>
      <vt:lpstr>Wingdings</vt:lpstr>
      <vt:lpstr>Calibri</vt:lpstr>
      <vt:lpstr>Berlin Sans FB</vt:lpstr>
      <vt:lpstr>Times New Roman</vt:lpstr>
      <vt:lpstr>Symbol</vt:lpstr>
      <vt:lpstr>Tahoma</vt:lpstr>
      <vt:lpstr>Arial Unicode MS</vt:lpstr>
      <vt:lpstr>Wingdings 3</vt:lpstr>
      <vt:lpstr>Times</vt:lpstr>
      <vt:lpstr>Presentation1</vt:lpstr>
      <vt:lpstr>Presentation1</vt:lpstr>
      <vt:lpstr>Presentation1</vt:lpstr>
      <vt:lpstr>Bitmap Image</vt:lpstr>
      <vt:lpstr>Document</vt:lpstr>
      <vt:lpstr>  </vt:lpstr>
      <vt:lpstr>Outline</vt:lpstr>
      <vt:lpstr>MAP Magnet R&amp;D</vt:lpstr>
      <vt:lpstr>Overview, cont.</vt:lpstr>
      <vt:lpstr>Overview, cont.</vt:lpstr>
      <vt:lpstr>FSU-NHMFL/ASC Superconductors - “the best” plot</vt:lpstr>
      <vt:lpstr>Helical Cooling Channel</vt:lpstr>
      <vt:lpstr>HS Mechanical Concept  (FNAL)</vt:lpstr>
      <vt:lpstr>4-Coil NbTi Model Fabrication 2010</vt:lpstr>
      <vt:lpstr>HCC - Hybrid HS Model</vt:lpstr>
      <vt:lpstr>HCC – MAP Program</vt:lpstr>
      <vt:lpstr>High Field Solenoid Conceptual Design</vt:lpstr>
      <vt:lpstr>High Field Final Cooling Solenoid</vt:lpstr>
      <vt:lpstr>Strand and Tape Examples</vt:lpstr>
      <vt:lpstr>HTS/HFS Conductor R&amp;D</vt:lpstr>
      <vt:lpstr>HTS cable R&amp;D</vt:lpstr>
      <vt:lpstr>Insert Coil R&amp;D</vt:lpstr>
      <vt:lpstr>Fermilab Test Facility for Conductor and Inserts</vt:lpstr>
      <vt:lpstr>SBIR R&amp;D – BNL &amp; PBL</vt:lpstr>
      <vt:lpstr>SBIR R&amp;D – BNL &amp; PBL, cont.</vt:lpstr>
      <vt:lpstr>SBIR R&amp;D – BNL &amp; PBL, cont.</vt:lpstr>
      <vt:lpstr>Interaction between the SBIR HTS Solenoid and the MAP Program</vt:lpstr>
      <vt:lpstr>40-50 T Solenoid MAP Program</vt:lpstr>
      <vt:lpstr>40-50T Solenoid MAP Program</vt:lpstr>
      <vt:lpstr>40-50T Solenoid MAP Program</vt:lpstr>
      <vt:lpstr>Collider Ring Magnets</vt:lpstr>
      <vt:lpstr>Open Midplane Designs</vt:lpstr>
      <vt:lpstr>Large Aperture Shell-type Structure Dipole</vt:lpstr>
      <vt:lpstr>Collider Ring  Dipoles &amp; Quadrupoles</vt:lpstr>
      <vt:lpstr>Collider Ring Magnets Design Status</vt:lpstr>
      <vt:lpstr>Collider Ring Magnets MAP Program</vt:lpstr>
      <vt:lpstr>Summary</vt:lpstr>
      <vt:lpstr>Acknowledgements</vt:lpstr>
      <vt:lpstr>Origin of Roebel Cable</vt:lpstr>
    </vt:vector>
  </TitlesOfParts>
  <Company>Fermilab | Accelerator Division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MAP OVERVIEW</dc:title>
  <dc:creator>jct</dc:creator>
  <cp:lastModifiedBy>Mike Zisman</cp:lastModifiedBy>
  <cp:revision>418</cp:revision>
  <dcterms:created xsi:type="dcterms:W3CDTF">2010-07-20T19:13:29Z</dcterms:created>
  <dcterms:modified xsi:type="dcterms:W3CDTF">2010-08-21T20:35:21Z</dcterms:modified>
</cp:coreProperties>
</file>