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33"/>
  </p:notesMasterIdLst>
  <p:handoutMasterIdLst>
    <p:handoutMasterId r:id="rId34"/>
  </p:handoutMasterIdLst>
  <p:sldIdLst>
    <p:sldId id="281" r:id="rId2"/>
    <p:sldId id="284" r:id="rId3"/>
    <p:sldId id="285" r:id="rId4"/>
    <p:sldId id="286" r:id="rId5"/>
    <p:sldId id="287" r:id="rId6"/>
    <p:sldId id="305" r:id="rId7"/>
    <p:sldId id="307" r:id="rId8"/>
    <p:sldId id="288" r:id="rId9"/>
    <p:sldId id="289" r:id="rId10"/>
    <p:sldId id="290" r:id="rId11"/>
    <p:sldId id="291" r:id="rId12"/>
    <p:sldId id="292" r:id="rId13"/>
    <p:sldId id="293" r:id="rId14"/>
    <p:sldId id="311" r:id="rId15"/>
    <p:sldId id="297" r:id="rId16"/>
    <p:sldId id="294" r:id="rId17"/>
    <p:sldId id="312" r:id="rId18"/>
    <p:sldId id="295" r:id="rId19"/>
    <p:sldId id="298" r:id="rId20"/>
    <p:sldId id="300" r:id="rId21"/>
    <p:sldId id="301" r:id="rId22"/>
    <p:sldId id="308" r:id="rId23"/>
    <p:sldId id="302" r:id="rId24"/>
    <p:sldId id="303" r:id="rId25"/>
    <p:sldId id="304" r:id="rId26"/>
    <p:sldId id="310" r:id="rId27"/>
    <p:sldId id="314" r:id="rId28"/>
    <p:sldId id="316" r:id="rId29"/>
    <p:sldId id="309" r:id="rId30"/>
    <p:sldId id="315" r:id="rId31"/>
    <p:sldId id="306" r:id="rId32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e Zisma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8000"/>
    <a:srgbClr val="CC0000"/>
    <a:srgbClr val="6600FF"/>
    <a:srgbClr val="EEECE1"/>
    <a:srgbClr val="663300"/>
    <a:srgbClr val="009999"/>
    <a:srgbClr val="00CC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2004" autoAdjust="0"/>
    <p:restoredTop sz="86420" autoAdjust="0"/>
  </p:normalViewPr>
  <p:slideViewPr>
    <p:cSldViewPr>
      <p:cViewPr varScale="1">
        <p:scale>
          <a:sx n="54" d="100"/>
          <a:sy n="54" d="100"/>
        </p:scale>
        <p:origin x="-1373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B8A69BA4-EB0C-4B21-88CA-BF90123ACA24}" type="datetimeFigureOut">
              <a:rPr lang="en-US"/>
              <a:pPr>
                <a:defRPr/>
              </a:pPr>
              <a:t>8/23/2010</a:t>
            </a:fld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FE747DA4-0842-4BF5-8C2C-60A5B815C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65632C9-ED2E-4765-A6F5-24DD6D4281E1}" type="datetimeFigureOut">
              <a:rPr lang="en-US"/>
              <a:pPr>
                <a:defRPr/>
              </a:pPr>
              <a:t>8/23/2010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1EE86C8-2A0E-4557-9A3D-82FE46918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82E9D-0EAC-4055-AFEC-9307AA6F8714}" type="slidenum">
              <a:rPr lang="en-US" altLang="zh-CN" smtClean="0"/>
              <a:pPr/>
              <a:t>2</a:t>
            </a:fld>
            <a:endParaRPr lang="en-US" altLang="zh-CN" smtClean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1A3111-BC77-4E1F-899C-D4F9C0138581}" type="slidenum">
              <a:rPr lang="en-US" altLang="zh-CN" smtClean="0"/>
              <a:pPr/>
              <a:t>14</a:t>
            </a:fld>
            <a:endParaRPr lang="en-US" altLang="zh-CN" smtClean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FA4DB-6435-454F-880A-78D4FB41660F}" type="slidenum">
              <a:rPr lang="en-US" altLang="zh-CN" smtClean="0"/>
              <a:pPr/>
              <a:t>15</a:t>
            </a:fld>
            <a:endParaRPr lang="en-US" altLang="zh-CN" smtClean="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00441-CB18-4EFE-BAD8-F347749B37CE}" type="slidenum">
              <a:rPr lang="en-US" altLang="zh-CN" smtClean="0"/>
              <a:pPr/>
              <a:t>16</a:t>
            </a:fld>
            <a:endParaRPr lang="en-US" altLang="zh-CN" smtClean="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933DA-70CB-4772-B1D8-FE18F8A5CFA5}" type="slidenum">
              <a:rPr lang="en-US" altLang="zh-CN" smtClean="0"/>
              <a:pPr/>
              <a:t>17</a:t>
            </a:fld>
            <a:endParaRPr lang="en-US" altLang="zh-CN" smtClean="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FBE801-D9C4-46D2-B0DC-339C27D8E48F}" type="slidenum">
              <a:rPr lang="en-US" altLang="zh-CN" smtClean="0"/>
              <a:pPr/>
              <a:t>18</a:t>
            </a:fld>
            <a:endParaRPr lang="en-US" altLang="zh-CN" smtClean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03F3C2-667A-4B93-A19D-9FD5CA6C0221}" type="slidenum">
              <a:rPr lang="en-US" altLang="zh-CN" smtClean="0"/>
              <a:pPr/>
              <a:t>19</a:t>
            </a:fld>
            <a:endParaRPr lang="en-US" altLang="zh-CN" smtClean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7DE578-C0B1-4563-8623-637D7638AD96}" type="slidenum">
              <a:rPr lang="en-US" altLang="zh-CN" smtClean="0"/>
              <a:pPr/>
              <a:t>20</a:t>
            </a:fld>
            <a:endParaRPr lang="en-US" altLang="zh-CN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1EAB09-6E9B-45F5-AA51-31B76B084CF6}" type="slidenum">
              <a:rPr lang="en-US" altLang="zh-CN" smtClean="0"/>
              <a:pPr/>
              <a:t>21</a:t>
            </a:fld>
            <a:endParaRPr lang="en-US" altLang="zh-CN" smtClean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D8DF2-42D6-4316-A3F3-6188AB0CA52B}" type="slidenum">
              <a:rPr lang="en-US" altLang="zh-CN" smtClean="0"/>
              <a:pPr/>
              <a:t>22</a:t>
            </a:fld>
            <a:endParaRPr lang="en-US" altLang="zh-CN" smtClean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FBF7B-B661-4FA5-A8D5-B90628D509F6}" type="slidenum">
              <a:rPr lang="en-US" altLang="zh-CN" smtClean="0"/>
              <a:pPr/>
              <a:t>23</a:t>
            </a:fld>
            <a:endParaRPr lang="en-US" altLang="zh-CN" smtClean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AF8C35-8823-489E-947B-96CC64010175}" type="slidenum">
              <a:rPr lang="en-US" altLang="zh-CN" smtClean="0"/>
              <a:pPr/>
              <a:t>3</a:t>
            </a:fld>
            <a:endParaRPr lang="en-US" altLang="zh-CN" smtClean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2A3DE7-0B7C-4113-BE6B-65F9806D5E40}" type="slidenum">
              <a:rPr lang="en-US" altLang="zh-CN" smtClean="0"/>
              <a:pPr/>
              <a:t>24</a:t>
            </a:fld>
            <a:endParaRPr lang="en-US" altLang="zh-CN" smtClean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A2D3DF-12C8-4E0A-B8D2-0CA22C53E60A}" type="slidenum">
              <a:rPr lang="en-US" altLang="zh-CN" smtClean="0"/>
              <a:pPr/>
              <a:t>25</a:t>
            </a:fld>
            <a:endParaRPr lang="en-US" altLang="zh-CN" smtClean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2CEA3D-50D1-429A-877E-07DB8C5A0FA8}" type="slidenum">
              <a:rPr lang="en-US" altLang="zh-CN" smtClean="0"/>
              <a:pPr/>
              <a:t>31</a:t>
            </a:fld>
            <a:endParaRPr lang="en-US" altLang="zh-CN" smtClean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2C1BBC-3243-4CE0-96EC-BD9F399933C9}" type="slidenum">
              <a:rPr lang="en-US" altLang="zh-CN" smtClean="0"/>
              <a:pPr/>
              <a:t>4</a:t>
            </a:fld>
            <a:endParaRPr lang="en-US" altLang="zh-CN" smtClean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AC1697-969D-4B5E-AA88-E4BB98D69B15}" type="slidenum">
              <a:rPr lang="en-US" altLang="zh-CN" smtClean="0"/>
              <a:pPr/>
              <a:t>5</a:t>
            </a:fld>
            <a:endParaRPr lang="en-US" altLang="zh-CN" smtClean="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8E9C3-EE6E-4B00-BFFB-37F7AFD1C468}" type="slidenum">
              <a:rPr lang="en-US" altLang="zh-CN" smtClean="0"/>
              <a:pPr/>
              <a:t>8</a:t>
            </a:fld>
            <a:endParaRPr lang="en-US" altLang="zh-CN" smtClean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741691-9C35-424A-81A5-256778C8230B}" type="slidenum">
              <a:rPr lang="en-US" altLang="zh-CN" smtClean="0"/>
              <a:pPr/>
              <a:t>9</a:t>
            </a:fld>
            <a:endParaRPr lang="en-US" altLang="zh-CN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390020-6CEB-4B8D-98A2-2EA07BA7B79F}" type="slidenum">
              <a:rPr lang="en-US" altLang="zh-CN" smtClean="0"/>
              <a:pPr/>
              <a:t>11</a:t>
            </a:fld>
            <a:endParaRPr lang="en-US" altLang="zh-CN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AFFD6-E1F4-4055-8F95-D20825FCA08F}" type="slidenum">
              <a:rPr lang="en-US" altLang="zh-CN" smtClean="0"/>
              <a:pPr/>
              <a:t>12</a:t>
            </a:fld>
            <a:endParaRPr lang="en-US" altLang="zh-CN" smtClean="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B99FE9-E34F-4397-82B8-9B8D3F9A840A}" type="slidenum">
              <a:rPr lang="en-US" altLang="zh-CN" smtClean="0"/>
              <a:pPr/>
              <a:t>13</a:t>
            </a:fld>
            <a:endParaRPr lang="en-US" altLang="zh-CN" smtClean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7"/>
          <p:cNvCxnSpPr/>
          <p:nvPr userDrawn="1"/>
        </p:nvCxnSpPr>
        <p:spPr>
          <a:xfrm>
            <a:off x="304800" y="6384925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762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10" descr="Picture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9521" y="113763"/>
            <a:ext cx="136773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6400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228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August 24 - 26, 2010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MAP Review: NCRF R&amp; D Plan, D. Li, LBNL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404F3C-4186-483F-BEBC-737E39340E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13"/>
          <p:cNvCxnSpPr/>
          <p:nvPr userDrawn="1"/>
        </p:nvCxnSpPr>
        <p:spPr>
          <a:xfrm>
            <a:off x="76200" y="6400800"/>
            <a:ext cx="8915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94675" y="889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10" descr="Picture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9521" y="113763"/>
            <a:ext cx="136773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363" y="0"/>
            <a:ext cx="6705600" cy="1143000"/>
          </a:xfrm>
        </p:spPr>
        <p:txBody>
          <a:bodyPr/>
          <a:lstStyle>
            <a:lvl1pPr>
              <a:defRPr sz="4000" b="1"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/>
          <a:lstStyle>
            <a:lvl1pPr>
              <a:defRPr b="1">
                <a:effectLst/>
                <a:latin typeface="Calibri" pitchFamily="34" charset="0"/>
                <a:cs typeface="Calibri" pitchFamily="34" charset="0"/>
              </a:defRPr>
            </a:lvl1pPr>
            <a:lvl2pPr>
              <a:defRPr b="1">
                <a:effectLst/>
                <a:latin typeface="Calibri" pitchFamily="34" charset="0"/>
                <a:cs typeface="Calibri" pitchFamily="34" charset="0"/>
              </a:defRPr>
            </a:lvl2pPr>
            <a:lvl3pPr>
              <a:defRPr b="1">
                <a:effectLst/>
                <a:latin typeface="Calibri" pitchFamily="34" charset="0"/>
                <a:cs typeface="Calibri" pitchFamily="34" charset="0"/>
              </a:defRPr>
            </a:lvl3pPr>
            <a:lvl4pPr>
              <a:defRPr b="1">
                <a:effectLst/>
                <a:latin typeface="Calibri" pitchFamily="34" charset="0"/>
                <a:cs typeface="Calibri" pitchFamily="34" charset="0"/>
              </a:defRPr>
            </a:lvl4pPr>
            <a:lvl5pPr>
              <a:defRPr b="1">
                <a:effectLst/>
                <a:latin typeface="Calibri" pitchFamily="34" charset="0"/>
                <a:cs typeface="Calibri" pitchFamily="34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0" dirty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 altLang="zh-CN"/>
              <a:t>August 24 - 26, 2010</a:t>
            </a:r>
            <a:endParaRPr lang="en-US" altLang="zh-CN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0" dirty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 altLang="zh-CN"/>
              <a:t>Page </a:t>
            </a:r>
            <a:fld id="{9E3438D9-95E3-4462-A3C8-5E9271B288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48000" y="6492875"/>
            <a:ext cx="3276600" cy="365125"/>
          </a:xfrm>
        </p:spPr>
        <p:txBody>
          <a:bodyPr/>
          <a:lstStyle>
            <a:lvl1pPr>
              <a:defRPr sz="1200" b="0" dirty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 altLang="zh-CN"/>
              <a:t>MAP Review: NCRF R&amp; D Plan, D. Li, LBNL</a:t>
            </a:r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10"/>
          <p:cNvCxnSpPr/>
          <p:nvPr userDrawn="1"/>
        </p:nvCxnSpPr>
        <p:spPr>
          <a:xfrm>
            <a:off x="152400" y="6400800"/>
            <a:ext cx="8763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889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13" descr="Picture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9521" y="113763"/>
            <a:ext cx="136773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1143000"/>
          </a:xfrm>
        </p:spPr>
        <p:txBody>
          <a:bodyPr/>
          <a:lstStyle>
            <a:lvl1pPr>
              <a:defRPr sz="4000" b="1"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/>
          <a:lstStyle>
            <a:lvl1pPr>
              <a:defRPr b="1">
                <a:effectLst/>
                <a:latin typeface="Calibri" pitchFamily="34" charset="0"/>
                <a:cs typeface="Calibri" pitchFamily="34" charset="0"/>
              </a:defRPr>
            </a:lvl1pPr>
            <a:lvl2pPr>
              <a:defRPr b="1">
                <a:effectLst/>
                <a:latin typeface="Calibri" pitchFamily="34" charset="0"/>
                <a:cs typeface="Calibri" pitchFamily="34" charset="0"/>
              </a:defRPr>
            </a:lvl2pPr>
            <a:lvl3pPr>
              <a:defRPr b="1">
                <a:effectLst/>
                <a:latin typeface="Calibri" pitchFamily="34" charset="0"/>
                <a:cs typeface="Calibri" pitchFamily="34" charset="0"/>
              </a:defRPr>
            </a:lvl3pPr>
            <a:lvl4pPr>
              <a:defRPr b="1">
                <a:effectLst/>
                <a:latin typeface="Calibri" pitchFamily="34" charset="0"/>
                <a:cs typeface="Calibri" pitchFamily="34" charset="0"/>
              </a:defRPr>
            </a:lvl4pPr>
            <a:lvl5pPr>
              <a:defRPr b="1">
                <a:effectLst/>
                <a:latin typeface="Calibri" pitchFamily="34" charset="0"/>
                <a:cs typeface="Calibri" pitchFamily="34" charset="0"/>
              </a:defRPr>
            </a:lvl5pPr>
            <a:lvl6pPr>
              <a:defRPr>
                <a:latin typeface="Calibri" pitchFamily="34" charset="0"/>
                <a:cs typeface="Calibri" pitchFamily="34" charset="0"/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de</a:t>
            </a:r>
            <a:endParaRPr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zh-CN"/>
              <a:t>August 24 - 26, 2010</a:t>
            </a:r>
            <a:endParaRPr lang="en-US" altLang="zh-CN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dirty="0" smtClean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n-US" altLang="zh-CN"/>
              <a:t>Page </a:t>
            </a:r>
            <a:fld id="{307B4855-74A6-4C75-89C6-AC77D7BFCAA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3124200" y="6492875"/>
            <a:ext cx="3276600" cy="365125"/>
          </a:xfrm>
        </p:spPr>
        <p:txBody>
          <a:bodyPr/>
          <a:lstStyle>
            <a:lvl1pPr>
              <a:defRPr dirty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MAP Review: NCRF R&amp; D Plan, D. Li, LBNL</a:t>
            </a:r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August 24 - 26, 2010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3276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MAP Review: NCRF R&amp; D Plan, D. Li, LBNL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94B91FA-DBD7-4BBD-B1CA-5708E4F0EA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rgbClr val="6600F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s"/>
        <a:defRPr sz="20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Word_Document11.docx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0"/>
            <a:ext cx="6324600" cy="1143000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Calibri" pitchFamily="34" charset="0"/>
              </a:rPr>
              <a:t>  </a:t>
            </a:r>
          </a:p>
        </p:txBody>
      </p:sp>
      <p:sp>
        <p:nvSpPr>
          <p:cNvPr id="7170" name="Subtitle 2"/>
          <p:cNvSpPr>
            <a:spLocks noGrp="1"/>
          </p:cNvSpPr>
          <p:nvPr>
            <p:ph type="subTitle" idx="4294967295"/>
          </p:nvPr>
        </p:nvSpPr>
        <p:spPr>
          <a:xfrm>
            <a:off x="0" y="1295400"/>
            <a:ext cx="9144000" cy="45720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en-US" sz="2400" smtClean="0">
              <a:latin typeface="Calibri" pitchFamily="34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en-US" sz="2400" smtClean="0">
              <a:latin typeface="Calibri" pitchFamily="34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en-US" sz="2400" smtClean="0">
              <a:latin typeface="Calibri" pitchFamily="34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sz="4400" b="1" smtClean="0">
                <a:latin typeface="Calibri" pitchFamily="34" charset="0"/>
                <a:cs typeface="Arial" charset="0"/>
              </a:rPr>
              <a:t>NCRF R&amp;D Plan</a:t>
            </a:r>
          </a:p>
          <a:p>
            <a:pPr marL="0" indent="0" algn="ctr" eaLnBrk="1" hangingPunct="1">
              <a:buFont typeface="Arial" charset="0"/>
              <a:buNone/>
            </a:pPr>
            <a:endParaRPr lang="en-US" sz="2800" smtClean="0">
              <a:latin typeface="Calibri" pitchFamily="34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sz="2400" smtClean="0">
                <a:latin typeface="Calibri" pitchFamily="34" charset="0"/>
                <a:cs typeface="Arial" charset="0"/>
              </a:rPr>
              <a:t>Derun Li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2400" smtClean="0">
                <a:latin typeface="Calibri" pitchFamily="34" charset="0"/>
                <a:cs typeface="Arial" charset="0"/>
              </a:rPr>
              <a:t>Center for Beam Physics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2400" smtClean="0">
                <a:latin typeface="Calibri" pitchFamily="34" charset="0"/>
                <a:cs typeface="Arial" charset="0"/>
              </a:rPr>
              <a:t>Accelerator and Fusion Research Division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2400" smtClean="0">
                <a:latin typeface="Calibri" pitchFamily="34" charset="0"/>
                <a:cs typeface="Arial" charset="0"/>
              </a:rPr>
              <a:t>Lawrence Berkeley National Laboratory</a:t>
            </a:r>
          </a:p>
          <a:p>
            <a:pPr marL="0" indent="0" algn="ctr" eaLnBrk="1" hangingPunct="1">
              <a:buFont typeface="Arial" charset="0"/>
              <a:buNone/>
            </a:pPr>
            <a:endParaRPr lang="en-US" sz="2000" smtClean="0">
              <a:latin typeface="Calibri" pitchFamily="34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en-US" sz="2000" smtClean="0">
              <a:latin typeface="Calibri" pitchFamily="34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sz="1800" smtClean="0">
                <a:latin typeface="Calibri" pitchFamily="34" charset="0"/>
                <a:cs typeface="Arial" charset="0"/>
              </a:rPr>
              <a:t>Muon  Accelerator Program Review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1800" smtClean="0">
                <a:latin typeface="Calibri" pitchFamily="34" charset="0"/>
                <a:cs typeface="Arial" charset="0"/>
              </a:rPr>
              <a:t>Fermilab, August 24 - 26,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1635125" y="152400"/>
            <a:ext cx="64420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altLang="zh-CN" sz="4000" b="1">
                <a:latin typeface="Calibri" pitchFamily="34" charset="0"/>
                <a:ea typeface="宋体" charset="-122"/>
                <a:cs typeface="Calibri" pitchFamily="34" charset="0"/>
              </a:rPr>
              <a:t>RF Cavity Design Parameters</a:t>
            </a:r>
          </a:p>
        </p:txBody>
      </p:sp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352425" y="1108075"/>
            <a:ext cx="8462963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400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The cavity design parameters 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Frequency: 201.25 MHz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 </a:t>
            </a:r>
            <a:r>
              <a:rPr lang="el-GR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β</a:t>
            </a: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 = 0.87</a:t>
            </a:r>
            <a:endParaRPr lang="el-GR" sz="2000" b="1">
              <a:solidFill>
                <a:srgbClr val="008000"/>
              </a:solidFill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Shunt impedance (VT</a:t>
            </a:r>
            <a:r>
              <a:rPr lang="en-US" altLang="zh-CN" sz="2000" b="1" baseline="30000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2</a:t>
            </a: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/P): ~ 22 MΩ/m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Quality factor (Q</a:t>
            </a:r>
            <a:r>
              <a:rPr lang="en-US" altLang="zh-CN" sz="2000" b="1" baseline="-25000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0</a:t>
            </a: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): ~ 53,500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Be window diameter and thickness: 42-cm and 0.38-mm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400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Nominal parameters for </a:t>
            </a:r>
            <a:r>
              <a:rPr lang="en-US" altLang="zh-CN" sz="2400" b="1">
                <a:latin typeface="Calibri" pitchFamily="34" charset="0"/>
                <a:ea typeface="宋体" charset="-122"/>
                <a:cs typeface="Calibri" pitchFamily="34" charset="0"/>
              </a:rPr>
              <a:t>MICE</a:t>
            </a:r>
            <a:r>
              <a:rPr lang="en-US" altLang="zh-CN" sz="2400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 and (</a:t>
            </a:r>
            <a:r>
              <a:rPr lang="en-US" altLang="zh-CN" sz="2400" b="1">
                <a:solidFill>
                  <a:srgbClr val="FF0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cooling channels</a:t>
            </a:r>
            <a:r>
              <a:rPr lang="en-US" altLang="zh-CN" sz="2400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) in a neutrino factory or muon collider 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8 MV/m (~</a:t>
            </a:r>
            <a:r>
              <a:rPr lang="en-US" altLang="zh-CN" sz="2000" b="1">
                <a:solidFill>
                  <a:srgbClr val="FF0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16 MV/m</a:t>
            </a: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) peak accelerating field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Peak input RF power: 1 MW (~</a:t>
            </a:r>
            <a:r>
              <a:rPr lang="en-US" altLang="zh-CN" sz="2000" b="1">
                <a:solidFill>
                  <a:srgbClr val="FF0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4.6 MW</a:t>
            </a: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) per cavity </a:t>
            </a:r>
            <a:endParaRPr lang="el-GR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Average power dissipation per cavity: 1 kW  (~</a:t>
            </a:r>
            <a:r>
              <a:rPr lang="en-US" altLang="zh-CN" sz="2000" b="1">
                <a:solidFill>
                  <a:srgbClr val="FF0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8.4 kW</a:t>
            </a: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)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Average power dissipation per Be window: 12 watts (~</a:t>
            </a:r>
            <a:r>
              <a:rPr lang="en-US" altLang="zh-CN" sz="2000" b="1">
                <a:solidFill>
                  <a:srgbClr val="FF0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100 watts</a:t>
            </a: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) </a:t>
            </a:r>
          </a:p>
        </p:txBody>
      </p:sp>
      <p:sp>
        <p:nvSpPr>
          <p:cNvPr id="2355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23556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ea typeface="宋体" charset="-122"/>
              </a:rPr>
              <a:t>Page </a:t>
            </a:r>
            <a:fld id="{F58D9F92-FEC9-4363-98DE-BC2C62D95895}" type="slidenum">
              <a:rPr lang="en-US" altLang="zh-CN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CN">
              <a:ea typeface="宋体" charset="-122"/>
            </a:endParaRPr>
          </a:p>
        </p:txBody>
      </p:sp>
      <p:sp>
        <p:nvSpPr>
          <p:cNvPr id="23557" name="Footer Placeholder 9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1600200" y="269875"/>
            <a:ext cx="65532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US" altLang="zh-CN" sz="3600" b="1">
                <a:latin typeface="Calibri" pitchFamily="34" charset="0"/>
                <a:ea typeface="宋体" charset="-122"/>
                <a:cs typeface="Calibri" pitchFamily="34" charset="0"/>
              </a:rPr>
              <a:t>NCRF Cavity with External B Field</a:t>
            </a:r>
          </a:p>
        </p:txBody>
      </p:sp>
      <p:sp>
        <p:nvSpPr>
          <p:cNvPr id="870403" name="Rectangle 3"/>
          <p:cNvSpPr>
            <a:spLocks noChangeArrowheads="1"/>
          </p:cNvSpPr>
          <p:nvPr/>
        </p:nvSpPr>
        <p:spPr bwMode="auto">
          <a:xfrm>
            <a:off x="76200" y="1219200"/>
            <a:ext cx="88852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RF challenge </a:t>
            </a:r>
          </a:p>
          <a:p>
            <a:pPr marL="796925" lvl="1" indent="-339725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Calibri" pitchFamily="34" charset="0"/>
              <a:buChar char="—"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Achievable RF gradient decreased by more than a factor of 2 at 4 T</a:t>
            </a:r>
          </a:p>
          <a:p>
            <a:pPr marL="339725" indent="-339725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An efficient front-end system of a neutrino factory or muon collider requires high gradient NCRF cavity operation in a multi-</a:t>
            </a:r>
            <a:r>
              <a:rPr lang="en-US" altLang="zh-CN" sz="2400" b="1" dirty="0" err="1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tesla</a:t>
            </a:r>
            <a:r>
              <a:rPr lang="en-US" altLang="zh-CN" sz="2400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magnetic field </a:t>
            </a:r>
          </a:p>
          <a:p>
            <a:pPr marL="339725" indent="-339725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Targeted R&amp;D programs to understand the RF breakdown problems in magnetic fields </a:t>
            </a:r>
            <a:r>
              <a:rPr lang="en-US" altLang="zh-CN" sz="2400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  <a:sym typeface="Symbol"/>
              </a:rPr>
              <a:t> a workable solution</a:t>
            </a:r>
            <a:endParaRPr lang="en-US" altLang="zh-CN" sz="2400" b="1" dirty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Calibri" pitchFamily="34" charset="0"/>
              <a:buChar char="—"/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Physics models and numerical simulations,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Calibri" pitchFamily="34" charset="0"/>
              <a:buChar char="—"/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Experimental programs and new techniques: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pitchFamily="34" charset="0"/>
              <a:buChar char="•"/>
              <a:defRPr/>
            </a:pPr>
            <a:endParaRPr lang="en-US" altLang="zh-CN" sz="2400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4579" name="TextBox 9"/>
          <p:cNvSpPr txBox="1">
            <a:spLocks noChangeArrowheads="1"/>
          </p:cNvSpPr>
          <p:nvPr/>
        </p:nvSpPr>
        <p:spPr bwMode="auto">
          <a:xfrm>
            <a:off x="76200" y="4772025"/>
            <a:ext cx="4294188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The 805-MHz with RF buttons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High pressure cavity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ALD to eliminate field emission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Be wall cavity</a:t>
            </a:r>
          </a:p>
          <a:p>
            <a:r>
              <a:rPr lang="en-US" sz="2000">
                <a:latin typeface="Calibri" pitchFamily="34" charset="0"/>
                <a:ea typeface="宋体" charset="-122"/>
                <a:cs typeface="Calibri" pitchFamily="34" charset="0"/>
              </a:rPr>
              <a:t> </a:t>
            </a:r>
          </a:p>
        </p:txBody>
      </p:sp>
      <p:sp>
        <p:nvSpPr>
          <p:cNvPr id="24580" name="TextBox 10"/>
          <p:cNvSpPr txBox="1">
            <a:spLocks noChangeArrowheads="1"/>
          </p:cNvSpPr>
          <p:nvPr/>
        </p:nvSpPr>
        <p:spPr bwMode="auto">
          <a:xfrm>
            <a:off x="4362450" y="4737100"/>
            <a:ext cx="4368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Box cavity to study E x B effects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Magnetic field insulated cavity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Physics model to understand RF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      breakdown in magnetic fields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4581" name="Date Placehold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24582" name="Slide Number Placeholder 1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ea typeface="宋体" charset="-122"/>
              </a:rPr>
              <a:t>Page </a:t>
            </a:r>
            <a:fld id="{147D6921-3AEB-4327-A48A-291DDD0E4954}" type="slidenum">
              <a:rPr lang="en-US" altLang="zh-CN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CN">
              <a:ea typeface="宋体" charset="-122"/>
            </a:endParaRPr>
          </a:p>
        </p:txBody>
      </p:sp>
      <p:sp>
        <p:nvSpPr>
          <p:cNvPr id="24583" name="Footer Placeholder 13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1600200" y="282575"/>
            <a:ext cx="64770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altLang="zh-CN" sz="4000" b="1">
                <a:latin typeface="Calibri" pitchFamily="34" charset="0"/>
                <a:ea typeface="宋体" charset="-122"/>
                <a:cs typeface="Calibri" pitchFamily="34" charset="0"/>
              </a:rPr>
              <a:t>Overview of R&amp;D Plans</a:t>
            </a:r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258763" y="1193800"/>
            <a:ext cx="857408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400" b="1">
                <a:latin typeface="Calibri" pitchFamily="34" charset="0"/>
                <a:ea typeface="宋体" charset="-122"/>
                <a:cs typeface="Calibri" pitchFamily="34" charset="0"/>
              </a:rPr>
              <a:t>Continue experimental RF breakdown studies at 805-MHz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b="1">
                <a:latin typeface="Calibri" pitchFamily="34" charset="0"/>
                <a:ea typeface="宋体" charset="-122"/>
                <a:cs typeface="Calibri" pitchFamily="34" charset="0"/>
              </a:rPr>
              <a:t>The 805-MHz pillbox cavity has been refurbished and is ready for more button tests for RF breakdown studies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b="1">
                <a:latin typeface="Calibri" pitchFamily="34" charset="0"/>
                <a:ea typeface="宋体" charset="-122"/>
                <a:cs typeface="Calibri" pitchFamily="34" charset="0"/>
              </a:rPr>
              <a:t>New high pressure cavity and test with beam at MTA</a:t>
            </a:r>
            <a:endParaRPr lang="en-US" altLang="zh-CN" sz="24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b="1">
                <a:latin typeface="Calibri" pitchFamily="34" charset="0"/>
                <a:ea typeface="宋体" charset="-122"/>
                <a:cs typeface="Calibri" pitchFamily="34" charset="0"/>
              </a:rPr>
              <a:t>Magnetic insulation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Box cavities to study E x B effects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High pressure cavity at different frequencies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b="1">
                <a:latin typeface="Calibri" pitchFamily="34" charset="0"/>
                <a:ea typeface="宋体" charset="-122"/>
                <a:cs typeface="Calibri" pitchFamily="34" charset="0"/>
              </a:rPr>
              <a:t>Beryllium wall cavity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Atomic layer deposition (ALD) cavity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Physics model to understand RF breakdown in magnetic fields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400" b="1">
                <a:latin typeface="Calibri" pitchFamily="34" charset="0"/>
                <a:ea typeface="宋体" charset="-122"/>
                <a:cs typeface="Calibri" pitchFamily="34" charset="0"/>
              </a:rPr>
              <a:t>201-MHz cavity program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Test of 201-MHz MuCool cavity with magnetic fields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RF cavities for MICE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Superconducting coupling coil required for MuCool RF breakdown studies at  MTA, Fermilab</a:t>
            </a:r>
          </a:p>
        </p:txBody>
      </p:sp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ea typeface="宋体" charset="-122"/>
              </a:rPr>
              <a:t>Page </a:t>
            </a:r>
            <a:fld id="{9B4BABDF-787E-4CCD-96A7-9942B3B52F9B}" type="slidenum">
              <a:rPr lang="en-US" altLang="zh-CN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CN">
              <a:ea typeface="宋体" charset="-122"/>
            </a:endParaRPr>
          </a:p>
        </p:txBody>
      </p:sp>
      <p:sp>
        <p:nvSpPr>
          <p:cNvPr id="26629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 l="9180"/>
          <a:stretch>
            <a:fillRect/>
          </a:stretch>
        </p:blipFill>
        <p:spPr bwMode="auto">
          <a:xfrm rot="16200000">
            <a:off x="6683829" y="2029098"/>
            <a:ext cx="1611084" cy="256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600200" y="282575"/>
            <a:ext cx="63246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altLang="zh-CN" sz="4000" b="1">
                <a:latin typeface="Calibri" pitchFamily="34" charset="0"/>
                <a:ea typeface="宋体" charset="-122"/>
                <a:cs typeface="Calibri" pitchFamily="34" charset="0"/>
              </a:rPr>
              <a:t>RF Button Tests at 805-MHz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28600" y="1219200"/>
            <a:ext cx="8574088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Continue experimental studies using RF button cavity at 805-MHz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The cavity has been refurbished at Jlab and ready for Be-Be button test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Enhanced button design with 3 times higher peak fields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Be-Be button configuration: higher fields w/o surface damage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>
              <a:solidFill>
                <a:srgbClr val="FF0000"/>
              </a:solidFill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 </a:t>
            </a:r>
          </a:p>
        </p:txBody>
      </p:sp>
      <p:pic>
        <p:nvPicPr>
          <p:cNvPr id="934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14600"/>
            <a:ext cx="4569821" cy="3286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7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2867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ea typeface="宋体" charset="-122"/>
              </a:rPr>
              <a:t>Page </a:t>
            </a:r>
            <a:fld id="{420FB22A-1337-4174-B5F5-2ADD9D6A8546}" type="slidenum">
              <a:rPr lang="en-US" altLang="zh-CN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CN">
              <a:ea typeface="宋体" charset="-122"/>
            </a:endParaRPr>
          </a:p>
        </p:txBody>
      </p:sp>
      <p:sp>
        <p:nvSpPr>
          <p:cNvPr id="28679" name="Footer Placeholder 8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sp>
        <p:nvSpPr>
          <p:cNvPr id="28680" name="TextBox 10"/>
          <p:cNvSpPr txBox="1">
            <a:spLocks noChangeArrowheads="1"/>
          </p:cNvSpPr>
          <p:nvPr/>
        </p:nvSpPr>
        <p:spPr bwMode="auto">
          <a:xfrm>
            <a:off x="1676400" y="2971800"/>
            <a:ext cx="2560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Single button test results</a:t>
            </a:r>
          </a:p>
        </p:txBody>
      </p:sp>
      <p:sp>
        <p:nvSpPr>
          <p:cNvPr id="12" name="Oval 11"/>
          <p:cNvSpPr/>
          <p:nvPr/>
        </p:nvSpPr>
        <p:spPr>
          <a:xfrm rot="1200000">
            <a:off x="1404938" y="3735388"/>
            <a:ext cx="2895600" cy="1204912"/>
          </a:xfrm>
          <a:prstGeom prst="ellipse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10800000" flipV="1">
            <a:off x="762000" y="4724400"/>
            <a:ext cx="1295400" cy="990600"/>
          </a:xfrm>
          <a:prstGeom prst="line">
            <a:avLst/>
          </a:prstGeom>
          <a:ln w="19050">
            <a:solidFill>
              <a:srgbClr val="00B0F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3" name="TextBox 12"/>
          <p:cNvSpPr txBox="1">
            <a:spLocks noChangeArrowheads="1"/>
          </p:cNvSpPr>
          <p:nvPr/>
        </p:nvSpPr>
        <p:spPr bwMode="auto">
          <a:xfrm>
            <a:off x="228600" y="5678488"/>
            <a:ext cx="5426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Scatter in data may be due to surface damage on 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the iris and the coupling slot</a:t>
            </a: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743200"/>
            <a:ext cx="1827431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114800"/>
            <a:ext cx="304903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1600200" y="282575"/>
            <a:ext cx="67056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altLang="zh-CN" sz="4000" b="1">
                <a:latin typeface="Calibri" pitchFamily="34" charset="0"/>
                <a:ea typeface="宋体" charset="-122"/>
                <a:cs typeface="Calibri" pitchFamily="34" charset="0"/>
              </a:rPr>
              <a:t>RF Button Tests at 805-MHz</a:t>
            </a:r>
          </a:p>
        </p:txBody>
      </p:sp>
      <p:sp>
        <p:nvSpPr>
          <p:cNvPr id="870403" name="Rectangle 3"/>
          <p:cNvSpPr>
            <a:spLocks noChangeArrowheads="1"/>
          </p:cNvSpPr>
          <p:nvPr/>
        </p:nvSpPr>
        <p:spPr bwMode="auto">
          <a:xfrm>
            <a:off x="152400" y="1219200"/>
            <a:ext cx="87630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en-US" altLang="zh-CN" sz="2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宋体" pitchFamily="2" charset="-122"/>
                <a:cs typeface="Calibri" pitchFamily="34" charset="0"/>
              </a:rPr>
              <a:t>The pillbox cavity has been refurbished at </a:t>
            </a:r>
            <a:r>
              <a:rPr lang="en-US" altLang="zh-CN" sz="2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宋体" pitchFamily="2" charset="-122"/>
                <a:cs typeface="Calibri" pitchFamily="34" charset="0"/>
              </a:rPr>
              <a:t>Jlab</a:t>
            </a:r>
            <a:r>
              <a:rPr lang="en-US" altLang="zh-CN" sz="2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宋体" pitchFamily="2" charset="-122"/>
                <a:cs typeface="Calibri" pitchFamily="34" charset="0"/>
              </a:rPr>
              <a:t> and is ready for RF button tests</a:t>
            </a:r>
          </a:p>
        </p:txBody>
      </p:sp>
      <p:sp>
        <p:nvSpPr>
          <p:cNvPr id="30723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30724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ea typeface="宋体" charset="-122"/>
              </a:rPr>
              <a:t>Page </a:t>
            </a:r>
            <a:fld id="{7C03F974-7B89-463A-AD7B-656AD025FC21}" type="slidenum">
              <a:rPr lang="en-US" altLang="zh-CN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CN">
              <a:ea typeface="宋体" charset="-122"/>
            </a:endParaRPr>
          </a:p>
        </p:txBody>
      </p:sp>
      <p:sp>
        <p:nvSpPr>
          <p:cNvPr id="30725" name="Footer Placeholder 8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 l="10000"/>
          <a:stretch>
            <a:fillRect/>
          </a:stretch>
        </p:blipFill>
        <p:spPr bwMode="auto">
          <a:xfrm>
            <a:off x="228600" y="1685925"/>
            <a:ext cx="5486400" cy="456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988526"/>
            <a:ext cx="304903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 l="7625" t="12891" r="11046"/>
          <a:stretch>
            <a:fillRect/>
          </a:stretch>
        </p:blipFill>
        <p:spPr bwMode="auto">
          <a:xfrm>
            <a:off x="5615722" y="1676400"/>
            <a:ext cx="3044952" cy="244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ChangeArrowheads="1"/>
          </p:cNvSpPr>
          <p:nvPr/>
        </p:nvSpPr>
        <p:spPr bwMode="auto">
          <a:xfrm>
            <a:off x="1600200" y="207963"/>
            <a:ext cx="655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altLang="zh-CN" sz="3600" b="1">
                <a:latin typeface="Calibri" pitchFamily="34" charset="0"/>
                <a:ea typeface="宋体" charset="-122"/>
                <a:cs typeface="Calibri" pitchFamily="34" charset="0"/>
              </a:rPr>
              <a:t>Magnetically Insulated RF Cavity</a:t>
            </a:r>
          </a:p>
        </p:txBody>
      </p:sp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344488" y="1293813"/>
            <a:ext cx="8475662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Cooling channel concept with magnetic field insulated RF cavity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Understanding of RF breakdown in magnetic field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Box cavity test at MTA under way now and will be continued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altLang="zh-CN" sz="2000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Note: Magnetically shielded cavity is not as efficient in RF power usage as the pillbox</a:t>
            </a:r>
          </a:p>
        </p:txBody>
      </p:sp>
      <p:pic>
        <p:nvPicPr>
          <p:cNvPr id="874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212" y="1870075"/>
            <a:ext cx="4600575" cy="308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2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32773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ea typeface="宋体" charset="-122"/>
              </a:rPr>
              <a:t>Page </a:t>
            </a:r>
            <a:fld id="{D075A01B-5B06-49FD-AE25-3856B0F4F9B2}" type="slidenum">
              <a:rPr lang="en-US" altLang="zh-CN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CN">
              <a:ea typeface="宋体" charset="-122"/>
            </a:endParaRPr>
          </a:p>
        </p:txBody>
      </p:sp>
      <p:sp>
        <p:nvSpPr>
          <p:cNvPr id="32774" name="Footer Placeholder 7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136775"/>
            <a:ext cx="42672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oxiCinMag.jpg"/>
          <p:cNvPicPr>
            <a:picLocks noChangeAspect="1"/>
          </p:cNvPicPr>
          <p:nvPr/>
        </p:nvPicPr>
        <p:blipFill>
          <a:blip r:embed="rId3" cstate="print"/>
          <a:srcRect l="13143" t="2905" r="12190"/>
          <a:stretch>
            <a:fillRect/>
          </a:stretch>
        </p:blipFill>
        <p:spPr>
          <a:xfrm>
            <a:off x="5165956" y="1905000"/>
            <a:ext cx="3749444" cy="338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2888" y="4483100"/>
            <a:ext cx="2241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1524000" y="282575"/>
            <a:ext cx="66294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altLang="zh-CN" sz="3600" b="1">
                <a:latin typeface="Calibri" pitchFamily="34" charset="0"/>
                <a:ea typeface="宋体" charset="-122"/>
                <a:cs typeface="Calibri" pitchFamily="34" charset="0"/>
              </a:rPr>
              <a:t>Box Cavity Tests at 805-MHz</a:t>
            </a:r>
          </a:p>
        </p:txBody>
      </p:sp>
      <p:sp>
        <p:nvSpPr>
          <p:cNvPr id="870403" name="Rectangle 3"/>
          <p:cNvSpPr>
            <a:spLocks noChangeArrowheads="1"/>
          </p:cNvSpPr>
          <p:nvPr/>
        </p:nvSpPr>
        <p:spPr bwMode="auto">
          <a:xfrm>
            <a:off x="258763" y="1244600"/>
            <a:ext cx="857408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Continue experimental studies </a:t>
            </a: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of magnetic insulation at 805-MHz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Box cavity has been tested at 0 (E perpendicular to B) to 4 degrees at 3 T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defRPr/>
            </a:pP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defRPr/>
            </a:pP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234950" indent="-23495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Cavity inspection did not show any surface damage </a:t>
            </a:r>
          </a:p>
          <a:p>
            <a:pPr marL="234950" indent="-23495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Continue tests using 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the second cavity with E parallel to B</a:t>
            </a:r>
          </a:p>
          <a:p>
            <a:pPr marL="234950" indent="-23495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Preliminary data, analysis is under way  </a:t>
            </a:r>
          </a:p>
          <a:p>
            <a:pPr marL="234950" indent="-23495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defRPr/>
            </a:pPr>
            <a:endParaRPr lang="en-US" altLang="zh-CN" sz="2000" b="1" dirty="0">
              <a:solidFill>
                <a:srgbClr val="FF0000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defRPr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 </a:t>
            </a: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4821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34822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ea typeface="宋体" charset="-122"/>
              </a:rPr>
              <a:t>Page </a:t>
            </a:r>
            <a:fld id="{2CE3ECB8-82E1-412E-B761-827C95FD26B7}" type="slidenum">
              <a:rPr lang="en-US" altLang="zh-CN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CN">
              <a:ea typeface="宋体" charset="-122"/>
            </a:endParaRPr>
          </a:p>
        </p:txBody>
      </p:sp>
      <p:sp>
        <p:nvSpPr>
          <p:cNvPr id="34823" name="Footer Placeholder 7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pic>
        <p:nvPicPr>
          <p:cNvPr id="9" name="Picture 8" descr="B0sCinMag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" y="1905000"/>
            <a:ext cx="5074920" cy="338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ChangeArrowheads="1"/>
          </p:cNvSpPr>
          <p:nvPr/>
        </p:nvSpPr>
        <p:spPr bwMode="auto">
          <a:xfrm>
            <a:off x="1524000" y="282575"/>
            <a:ext cx="66294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altLang="zh-CN" sz="3600" b="1">
                <a:latin typeface="Calibri" pitchFamily="34" charset="0"/>
                <a:ea typeface="宋体" charset="-122"/>
                <a:cs typeface="Calibri" pitchFamily="34" charset="0"/>
              </a:rPr>
              <a:t>Box Cavity Tests at 805-MHz</a:t>
            </a:r>
          </a:p>
        </p:txBody>
      </p:sp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258763" y="1244600"/>
            <a:ext cx="857408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Increase gradient gradually to the blue curve (sparking rate &lt; 1/20,000)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Reduce to lower gradient and increase again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Repeat several times until the gradient stays at 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      the red curve (sparking rate &lt; 1/200,000)  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</p:txBody>
      </p:sp>
      <p:sp>
        <p:nvSpPr>
          <p:cNvPr id="36867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36868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ea typeface="宋体" charset="-122"/>
              </a:rPr>
              <a:t>Page </a:t>
            </a:r>
            <a:fld id="{C8EA0038-B915-4646-9FA4-B29E1D33522B}" type="slidenum">
              <a:rPr lang="en-US" altLang="zh-CN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CN">
              <a:ea typeface="宋体" charset="-122"/>
            </a:endParaRPr>
          </a:p>
        </p:txBody>
      </p:sp>
      <p:sp>
        <p:nvSpPr>
          <p:cNvPr id="36869" name="Footer Placeholder 7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5110" y="1752600"/>
            <a:ext cx="2649290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19097" r="21580" b="14930"/>
          <a:stretch>
            <a:fillRect/>
          </a:stretch>
        </p:blipFill>
        <p:spPr bwMode="auto">
          <a:xfrm>
            <a:off x="5105400" y="4023359"/>
            <a:ext cx="3737812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6" descr="Box_data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81000" y="2653937"/>
            <a:ext cx="4576700" cy="36576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600200" y="228600"/>
            <a:ext cx="64770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altLang="zh-CN" sz="4000" b="1">
                <a:latin typeface="Calibri" pitchFamily="34" charset="0"/>
                <a:ea typeface="宋体" charset="-122"/>
                <a:cs typeface="Calibri" pitchFamily="34" charset="0"/>
              </a:rPr>
              <a:t>HP Cavity Tests at 805-MHz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58763" y="1168400"/>
            <a:ext cx="8574087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Continue experimental studies of HP RF cavity at 805-MHz (</a:t>
            </a:r>
            <a:r>
              <a:rPr lang="en-US" sz="2000" b="1">
                <a:solidFill>
                  <a:srgbClr val="FF0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Yonehara’s talk</a:t>
            </a:r>
            <a:r>
              <a:rPr lang="en-US" sz="2000" b="1">
                <a:latin typeface="Calibri" pitchFamily="34" charset="0"/>
                <a:ea typeface="宋体" charset="-122"/>
                <a:cs typeface="Calibri" pitchFamily="34" charset="0"/>
              </a:rPr>
              <a:t>)</a:t>
            </a: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RF gradient not affected by external B field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New test cell being designed, built to test with 400 MeV proton beam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Verify theoretical predictions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</a:pPr>
            <a:r>
              <a:rPr lang="en-US" altLang="zh-CN" sz="2000" b="1">
                <a:latin typeface="Calibri" pitchFamily="34" charset="0"/>
                <a:ea typeface="宋体" charset="-122"/>
                <a:cs typeface="Calibri" pitchFamily="34" charset="0"/>
              </a:rPr>
              <a:t> </a:t>
            </a:r>
          </a:p>
        </p:txBody>
      </p:sp>
      <p:pic>
        <p:nvPicPr>
          <p:cNvPr id="12" name="Pictur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133600"/>
            <a:ext cx="4376058" cy="325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9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16390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ea typeface="宋体" charset="-122"/>
              </a:rPr>
              <a:t>Page </a:t>
            </a:r>
            <a:fld id="{6E2420BE-7252-4305-813F-8DF13A3170E2}" type="slidenum">
              <a:rPr lang="en-US" altLang="zh-CN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CN">
              <a:ea typeface="宋体" charset="-122"/>
            </a:endParaRPr>
          </a:p>
        </p:txBody>
      </p:sp>
      <p:sp>
        <p:nvSpPr>
          <p:cNvPr id="16391" name="Footer Placeholder 7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228600" y="1905000"/>
          <a:ext cx="4292600" cy="3590925"/>
        </p:xfrm>
        <a:graphic>
          <a:graphicData uri="http://schemas.openxmlformats.org/presentationml/2006/ole">
            <p:oleObj spid="_x0000_s16385" name="Graph" r:id="rId5" imgW="3621600" imgH="3028320" progId="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/>
          </p:cNvSpPr>
          <p:nvPr/>
        </p:nvSpPr>
        <p:spPr bwMode="auto">
          <a:xfrm>
            <a:off x="1600200" y="276225"/>
            <a:ext cx="655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3600" b="1">
                <a:latin typeface="Calibri" pitchFamily="34" charset="0"/>
                <a:ea typeface="宋体" charset="-122"/>
                <a:cs typeface="Calibri" pitchFamily="34" charset="0"/>
              </a:rPr>
              <a:t>ALD to Eliminate Field Emission?</a:t>
            </a:r>
          </a:p>
        </p:txBody>
      </p:sp>
      <p:sp>
        <p:nvSpPr>
          <p:cNvPr id="876549" name="Content Placeholder 2"/>
          <p:cNvSpPr>
            <a:spLocks/>
          </p:cNvSpPr>
          <p:nvPr/>
        </p:nvSpPr>
        <p:spPr bwMode="auto">
          <a:xfrm>
            <a:off x="387350" y="1219200"/>
            <a:ext cx="822325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Single-cell </a:t>
            </a: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SC cavity </a:t>
            </a: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ALD coated at ANL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zh-CN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Alumina barrier layer plus niobium oxide coating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Cavity prepared and tested at </a:t>
            </a:r>
            <a:r>
              <a:rPr lang="en-US" altLang="zh-CN" sz="2000" b="1" dirty="0" err="1">
                <a:latin typeface="Calibri" pitchFamily="34" charset="0"/>
                <a:ea typeface="宋体" pitchFamily="2" charset="-122"/>
                <a:cs typeface="Calibri" pitchFamily="34" charset="0"/>
              </a:rPr>
              <a:t>JLab</a:t>
            </a: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zh-CN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Result equaled best previous performance with no </a:t>
            </a:r>
            <a:r>
              <a:rPr lang="en-US" altLang="zh-CN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field emission </a:t>
            </a:r>
            <a:endParaRPr lang="en-US" altLang="zh-CN" b="1" dirty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zh-CN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Encouraging </a:t>
            </a:r>
            <a:r>
              <a:rPr lang="en-US" altLang="zh-CN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results and the coating process is conformal, can coat compounds (e.g. </a:t>
            </a:r>
            <a:r>
              <a:rPr lang="en-US" altLang="zh-CN" b="1" dirty="0" err="1">
                <a:latin typeface="Calibri" pitchFamily="34" charset="0"/>
                <a:ea typeface="宋体" pitchFamily="2" charset="-122"/>
                <a:cs typeface="Calibri" pitchFamily="34" charset="0"/>
              </a:rPr>
              <a:t>NbN</a:t>
            </a:r>
            <a:r>
              <a:rPr lang="en-US" altLang="zh-CN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, and </a:t>
            </a:r>
            <a:r>
              <a:rPr lang="en-US" altLang="zh-CN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multi-layer </a:t>
            </a:r>
            <a:r>
              <a:rPr lang="en-US" altLang="zh-CN" b="1" dirty="0" err="1">
                <a:latin typeface="Calibri" pitchFamily="34" charset="0"/>
                <a:ea typeface="宋体" pitchFamily="2" charset="-122"/>
                <a:cs typeface="Calibri" pitchFamily="34" charset="0"/>
              </a:rPr>
              <a:t>Gurevich</a:t>
            </a:r>
            <a:r>
              <a:rPr lang="en-US" altLang="zh-CN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 structure)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b="1" dirty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Design and test of a cavity that is “RF breakdown-proof”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ALD can </a:t>
            </a:r>
            <a:r>
              <a:rPr lang="en-US" b="1" dirty="0" err="1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conformally</a:t>
            </a:r>
            <a:r>
              <a:rPr lang="en-US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 coat emitters &amp; breakdown sites during operation,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Increasing local radii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Reducing the local field, </a:t>
            </a:r>
            <a:r>
              <a:rPr lang="en-US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b="1" baseline="-2500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l </a:t>
            </a:r>
            <a:r>
              <a:rPr lang="en-US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~ 1/r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Field emission, ~</a:t>
            </a:r>
            <a:r>
              <a:rPr lang="en-US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b="1" baseline="-2500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b="1" baseline="3000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~14</a:t>
            </a:r>
            <a:endParaRPr lang="en-US" b="1" dirty="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Breakdown rate ~ </a:t>
            </a:r>
            <a:r>
              <a:rPr lang="en-US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b="1" baseline="-2500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b="1" baseline="3000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~30</a:t>
            </a:r>
            <a:endParaRPr lang="en-US" b="1" dirty="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The experiment will be conducted in the Fermilab MTA</a:t>
            </a:r>
            <a:endParaRPr lang="en-US" altLang="zh-CN" b="1" dirty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zh-CN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Continue exploring the ALD technique on NCRF cavity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zh-CN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Field emission can be monitored during the process</a:t>
            </a:r>
          </a:p>
        </p:txBody>
      </p:sp>
      <p:sp>
        <p:nvSpPr>
          <p:cNvPr id="41987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41988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ea typeface="宋体" charset="-122"/>
              </a:rPr>
              <a:t>Page </a:t>
            </a:r>
            <a:fld id="{87C3F03E-7A37-4D87-824E-573279A986E0}" type="slidenum">
              <a:rPr lang="en-US" altLang="zh-CN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zh-CN">
              <a:ea typeface="宋体" charset="-122"/>
            </a:endParaRPr>
          </a:p>
        </p:txBody>
      </p:sp>
      <p:sp>
        <p:nvSpPr>
          <p:cNvPr id="41989" name="Footer Placeholder 7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pic>
        <p:nvPicPr>
          <p:cNvPr id="41990" name="Picture 11" descr="ALD cavity coating.pdf"/>
          <p:cNvPicPr>
            <a:picLocks noChangeAspect="1" noChangeArrowheads="1"/>
          </p:cNvPicPr>
          <p:nvPr/>
        </p:nvPicPr>
        <p:blipFill>
          <a:blip r:embed="rId3"/>
          <a:srcRect l="32465" r="11163"/>
          <a:stretch>
            <a:fillRect/>
          </a:stretch>
        </p:blipFill>
        <p:spPr bwMode="auto">
          <a:xfrm>
            <a:off x="6634163" y="4060825"/>
            <a:ext cx="2147887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705600" cy="1143000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Outline</a:t>
            </a:r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103313"/>
            <a:ext cx="8518525" cy="5334000"/>
          </a:xfrm>
        </p:spPr>
        <p:txBody>
          <a:bodyPr/>
          <a:lstStyle/>
          <a:p>
            <a:r>
              <a:rPr lang="en-US" altLang="zh-CN" sz="2400" smtClean="0">
                <a:ea typeface="宋体" charset="-122"/>
              </a:rPr>
              <a:t>Introduction and Goals</a:t>
            </a:r>
          </a:p>
          <a:p>
            <a:pPr lvl="1"/>
            <a:r>
              <a:rPr lang="en-US" altLang="zh-CN" sz="2000" smtClean="0">
                <a:ea typeface="宋体" charset="-122"/>
              </a:rPr>
              <a:t>Brief review of NCRF programs</a:t>
            </a:r>
          </a:p>
          <a:p>
            <a:r>
              <a:rPr lang="en-US" altLang="zh-CN" sz="2400" smtClean="0">
                <a:ea typeface="宋体" charset="-122"/>
              </a:rPr>
              <a:t>RF R&amp;D Plan</a:t>
            </a:r>
          </a:p>
          <a:p>
            <a:pPr lvl="1"/>
            <a:r>
              <a:rPr lang="en-US" altLang="zh-CN" sz="2000" smtClean="0">
                <a:ea typeface="宋体" charset="-122"/>
              </a:rPr>
              <a:t>Experimental Studies at 805-MHz</a:t>
            </a:r>
          </a:p>
          <a:p>
            <a:pPr lvl="2"/>
            <a:r>
              <a:rPr lang="en-US" altLang="zh-CN" sz="1800" smtClean="0">
                <a:ea typeface="宋体" charset="-122"/>
              </a:rPr>
              <a:t>RF gradients (pillbox cavity with and without RF buttons) in multi-Tesla magnetic fields</a:t>
            </a:r>
          </a:p>
          <a:p>
            <a:pPr lvl="2"/>
            <a:r>
              <a:rPr lang="en-US" altLang="zh-CN" sz="1800" smtClean="0">
                <a:ea typeface="宋体" charset="-122"/>
              </a:rPr>
              <a:t>Cavity with magnetic insulation to study ExB effect</a:t>
            </a:r>
          </a:p>
          <a:p>
            <a:pPr lvl="2"/>
            <a:r>
              <a:rPr lang="en-US" altLang="zh-CN" sz="1800" smtClean="0">
                <a:ea typeface="宋体" charset="-122"/>
              </a:rPr>
              <a:t>High pressure RF cavity + Beam test at the MTA </a:t>
            </a:r>
            <a:endParaRPr lang="en-US" altLang="zh-CN" sz="2000" smtClean="0">
              <a:ea typeface="宋体" charset="-122"/>
            </a:endParaRPr>
          </a:p>
          <a:p>
            <a:pPr lvl="2"/>
            <a:r>
              <a:rPr lang="en-US" altLang="zh-CN" sz="1800" smtClean="0">
                <a:ea typeface="宋体" charset="-122"/>
              </a:rPr>
              <a:t>Atomic layer deposition (ALD) cavity </a:t>
            </a:r>
          </a:p>
          <a:p>
            <a:pPr lvl="2"/>
            <a:r>
              <a:rPr lang="en-US" altLang="zh-CN" sz="1800" smtClean="0">
                <a:ea typeface="宋体" charset="-122"/>
              </a:rPr>
              <a:t>RF breakdown studies    </a:t>
            </a:r>
          </a:p>
          <a:p>
            <a:pPr lvl="1"/>
            <a:r>
              <a:rPr lang="en-US" altLang="zh-CN" sz="2000" smtClean="0">
                <a:ea typeface="宋体" charset="-122"/>
              </a:rPr>
              <a:t>MuCool 201-MHz cavity  tests</a:t>
            </a:r>
          </a:p>
          <a:p>
            <a:pPr lvl="2"/>
            <a:r>
              <a:rPr lang="en-US" altLang="zh-CN" sz="1800" smtClean="0">
                <a:ea typeface="宋体" charset="-122"/>
              </a:rPr>
              <a:t>Baseline design for MICE</a:t>
            </a:r>
            <a:endParaRPr lang="en-US" altLang="zh-CN" sz="2000" smtClean="0">
              <a:ea typeface="宋体" charset="-122"/>
            </a:endParaRPr>
          </a:p>
          <a:p>
            <a:pPr lvl="1"/>
            <a:r>
              <a:rPr lang="en-US" altLang="zh-CN" sz="2000" smtClean="0">
                <a:ea typeface="宋体" charset="-122"/>
              </a:rPr>
              <a:t>RF cavities for MICE</a:t>
            </a:r>
          </a:p>
          <a:p>
            <a:pPr lvl="2"/>
            <a:r>
              <a:rPr lang="en-US" altLang="zh-CN" sz="1800" smtClean="0">
                <a:ea typeface="宋体" charset="-122"/>
              </a:rPr>
              <a:t>Status  </a:t>
            </a:r>
          </a:p>
          <a:p>
            <a:r>
              <a:rPr lang="en-US" altLang="zh-CN" sz="2400" smtClean="0">
                <a:ea typeface="宋体" charset="-122"/>
              </a:rPr>
              <a:t>Milestones</a:t>
            </a:r>
          </a:p>
          <a:p>
            <a:r>
              <a:rPr lang="en-US" altLang="zh-CN" sz="2400" smtClean="0">
                <a:ea typeface="宋体" charset="-122"/>
              </a:rPr>
              <a:t>Cavity down selection</a:t>
            </a:r>
          </a:p>
          <a:p>
            <a:r>
              <a:rPr lang="en-US" altLang="zh-CN" sz="2400" smtClean="0">
                <a:ea typeface="宋体" charset="-122"/>
              </a:rPr>
              <a:t>Summary</a:t>
            </a:r>
          </a:p>
        </p:txBody>
      </p:sp>
      <p:sp>
        <p:nvSpPr>
          <p:cNvPr id="819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Page </a:t>
            </a:r>
            <a:fld id="{A42D42E0-E685-43C6-9650-BA771A7ACAAB}" type="slidenum">
              <a:rPr lang="en-US" altLang="zh-CN"/>
              <a:pPr>
                <a:defRPr/>
              </a:pPr>
              <a:t>2</a:t>
            </a:fld>
            <a:endParaRPr lang="en-US" altLang="zh-CN"/>
          </a:p>
        </p:txBody>
      </p:sp>
      <p:sp>
        <p:nvSpPr>
          <p:cNvPr id="8197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63525"/>
            <a:ext cx="6553200" cy="701675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Beryllium Wall RF Cavity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763000" cy="5181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000" smtClean="0">
                <a:ea typeface="宋体" charset="-122"/>
              </a:rPr>
              <a:t>Based on the physics model, Beryllium is the ideal material for the cavity surface</a:t>
            </a:r>
          </a:p>
          <a:p>
            <a:pPr>
              <a:lnSpc>
                <a:spcPct val="110000"/>
              </a:lnSpc>
            </a:pPr>
            <a:r>
              <a:rPr lang="en-US" altLang="zh-CN" sz="2000" smtClean="0">
                <a:ea typeface="宋体" charset="-122"/>
              </a:rPr>
              <a:t>Operation at low temperature</a:t>
            </a:r>
          </a:p>
          <a:p>
            <a:pPr>
              <a:lnSpc>
                <a:spcPct val="110000"/>
              </a:lnSpc>
            </a:pPr>
            <a:r>
              <a:rPr lang="en-US" altLang="zh-CN" sz="2000" smtClean="0">
                <a:ea typeface="宋体" charset="-122"/>
              </a:rPr>
              <a:t>Aluminum is significantly better than Copper</a:t>
            </a:r>
          </a:p>
        </p:txBody>
      </p:sp>
      <p:sp>
        <p:nvSpPr>
          <p:cNvPr id="4403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B1903C9E-C728-4FF0-9EED-CD7F440849C9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44037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sp>
        <p:nvSpPr>
          <p:cNvPr id="44038" name="TextBox 8"/>
          <p:cNvSpPr txBox="1">
            <a:spLocks noChangeArrowheads="1"/>
          </p:cNvSpPr>
          <p:nvPr/>
        </p:nvSpPr>
        <p:spPr bwMode="auto">
          <a:xfrm>
            <a:off x="631825" y="5522913"/>
            <a:ext cx="44910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66FF"/>
                </a:solidFill>
                <a:latin typeface="Calibri" pitchFamily="34" charset="0"/>
              </a:rPr>
              <a:t>Conceptual cavity design and</a:t>
            </a:r>
          </a:p>
          <a:p>
            <a:pPr algn="ctr"/>
            <a:r>
              <a:rPr lang="en-US" sz="2400" b="1">
                <a:solidFill>
                  <a:srgbClr val="0066FF"/>
                </a:solidFill>
                <a:latin typeface="Calibri" pitchFamily="34" charset="0"/>
              </a:rPr>
              <a:t>Engineering design are under way</a:t>
            </a:r>
          </a:p>
        </p:txBody>
      </p:sp>
      <p:pic>
        <p:nvPicPr>
          <p:cNvPr id="4403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730500"/>
            <a:ext cx="25431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43200"/>
            <a:ext cx="35623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 Box 2"/>
          <p:cNvSpPr txBox="1">
            <a:spLocks noChangeArrowheads="1"/>
          </p:cNvSpPr>
          <p:nvPr/>
        </p:nvSpPr>
        <p:spPr bwMode="auto">
          <a:xfrm>
            <a:off x="5791200" y="1905000"/>
            <a:ext cx="3200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0513" indent="-290513">
              <a:spcBef>
                <a:spcPct val="35000"/>
              </a:spcBef>
              <a:buFontTx/>
              <a:buChar char="•"/>
            </a:pPr>
            <a:r>
              <a:rPr lang="en-US" b="1">
                <a:solidFill>
                  <a:srgbClr val="C00000"/>
                </a:solidFill>
                <a:latin typeface="Calibri" pitchFamily="34" charset="0"/>
              </a:rPr>
              <a:t>Common characteristics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Char char="–"/>
            </a:pPr>
            <a:r>
              <a:rPr lang="en-US" sz="1600" b="1">
                <a:latin typeface="Calibri" pitchFamily="34" charset="0"/>
              </a:rPr>
              <a:t>Two bolted halves w/RF and vacuum seal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Char char="–"/>
            </a:pPr>
            <a:r>
              <a:rPr lang="en-US" sz="1600" b="1">
                <a:latin typeface="Calibri" pitchFamily="34" charset="0"/>
              </a:rPr>
              <a:t>Main body is Cu plated Hastelloy or solid Cu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Char char="–"/>
            </a:pPr>
            <a:r>
              <a:rPr lang="en-US" sz="1600" b="1">
                <a:latin typeface="Calibri" pitchFamily="34" charset="0"/>
              </a:rPr>
              <a:t>Cavity inner side walls are beryllium (TiN coated)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Char char="–"/>
            </a:pPr>
            <a:r>
              <a:rPr lang="en-US" sz="1600" b="1">
                <a:latin typeface="Calibri" pitchFamily="34" charset="0"/>
              </a:rPr>
              <a:t>Slotted coupling port in side wall</a:t>
            </a:r>
          </a:p>
          <a:p>
            <a:pPr marL="290513" indent="-290513">
              <a:spcBef>
                <a:spcPct val="35000"/>
              </a:spcBef>
              <a:buFontTx/>
              <a:buChar char="•"/>
            </a:pPr>
            <a:r>
              <a:rPr lang="en-US" b="1">
                <a:solidFill>
                  <a:srgbClr val="C00000"/>
                </a:solidFill>
                <a:latin typeface="Calibri" pitchFamily="34" charset="0"/>
              </a:rPr>
              <a:t>Beryllium side wall options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AutoNum type="arabicParenR"/>
            </a:pPr>
            <a:r>
              <a:rPr lang="en-US" sz="1600" b="1">
                <a:latin typeface="Calibri" pitchFamily="34" charset="0"/>
              </a:rPr>
              <a:t> Thin Be foil (~500 mm) brazed to side walls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AutoNum type="arabicParenR"/>
            </a:pPr>
            <a:r>
              <a:rPr lang="en-US" sz="1600" b="1">
                <a:latin typeface="Calibri" pitchFamily="34" charset="0"/>
              </a:rPr>
              <a:t> Thick Be plates (</a:t>
            </a:r>
            <a:r>
              <a:rPr lang="en-US" sz="1600" b="1">
                <a:latin typeface="Calibri" pitchFamily="34" charset="0"/>
                <a:sym typeface="Symbol" pitchFamily="18" charset="2"/>
              </a:rPr>
              <a:t> </a:t>
            </a:r>
            <a:r>
              <a:rPr lang="en-US" sz="1600" b="1">
                <a:latin typeface="Calibri" pitchFamily="34" charset="0"/>
              </a:rPr>
              <a:t>6 mm) brazed to side walls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AutoNum type="arabicParenR"/>
            </a:pPr>
            <a:r>
              <a:rPr lang="en-US" sz="1600" b="1">
                <a:latin typeface="Calibri" pitchFamily="34" charset="0"/>
              </a:rPr>
              <a:t> Solid Be side walls (no brazing)</a:t>
            </a:r>
            <a:endParaRPr lang="en-US" sz="1600" b="1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3525"/>
            <a:ext cx="6553200" cy="701675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Tests of 201-MHz RF Cavity I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smtClean="0">
                <a:ea typeface="宋体" charset="-122"/>
              </a:rPr>
              <a:t>SRF cavity post-processing techniques help NCRF </a:t>
            </a:r>
          </a:p>
          <a:p>
            <a:pPr>
              <a:lnSpc>
                <a:spcPct val="110000"/>
              </a:lnSpc>
            </a:pPr>
            <a:r>
              <a:rPr lang="en-US" altLang="zh-CN" sz="2400" smtClean="0">
                <a:ea typeface="宋体" charset="-122"/>
              </a:rPr>
              <a:t>No surface damage found in recent inspection of the 201-MHz MuCool cavity  </a:t>
            </a:r>
          </a:p>
          <a:p>
            <a:pPr>
              <a:lnSpc>
                <a:spcPct val="110000"/>
              </a:lnSpc>
            </a:pPr>
            <a:endParaRPr lang="en-US" altLang="zh-CN" sz="24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4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4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4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4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4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4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400" smtClean="0">
                <a:ea typeface="宋体" charset="-122"/>
              </a:rPr>
              <a:t>Tests will resume using the fringe fields of Lab G magnet</a:t>
            </a:r>
          </a:p>
          <a:p>
            <a:pPr lvl="1">
              <a:lnSpc>
                <a:spcPct val="110000"/>
              </a:lnSpc>
            </a:pPr>
            <a:r>
              <a:rPr lang="en-US" altLang="zh-CN" sz="2000" smtClean="0">
                <a:ea typeface="宋体" charset="-122"/>
              </a:rPr>
              <a:t>More realistic and systematic studies require Coupling Coil magnet </a:t>
            </a:r>
          </a:p>
          <a:p>
            <a:pPr lvl="1">
              <a:lnSpc>
                <a:spcPct val="110000"/>
              </a:lnSpc>
              <a:buFont typeface="Arial" charset="0"/>
              <a:buNone/>
            </a:pPr>
            <a:r>
              <a:rPr lang="en-US" altLang="zh-CN" sz="2000" smtClean="0">
                <a:ea typeface="宋体" charset="-122"/>
              </a:rPr>
              <a:t>     (will be available by 2011)</a:t>
            </a:r>
          </a:p>
          <a:p>
            <a:pPr>
              <a:lnSpc>
                <a:spcPct val="110000"/>
              </a:lnSpc>
            </a:pPr>
            <a:endParaRPr lang="en-US" altLang="zh-CN" sz="2400" smtClean="0">
              <a:ea typeface="宋体" charset="-122"/>
            </a:endParaRPr>
          </a:p>
        </p:txBody>
      </p:sp>
      <p:sp>
        <p:nvSpPr>
          <p:cNvPr id="4608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958B6114-F9B4-407C-AFCC-09CB2AF0EE20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46085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057400"/>
            <a:ext cx="2136267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4908" y="2057400"/>
            <a:ext cx="3300092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3525"/>
            <a:ext cx="6553200" cy="701675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Tests of 201-MHz RF Cavity II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smtClean="0">
                <a:ea typeface="宋体" charset="-122"/>
              </a:rPr>
              <a:t>Tests of the 201-MHz cavity with magnetic fields</a:t>
            </a:r>
          </a:p>
          <a:p>
            <a:pPr>
              <a:lnSpc>
                <a:spcPct val="110000"/>
              </a:lnSpc>
            </a:pPr>
            <a:endParaRPr lang="en-US" altLang="zh-CN" sz="2400" smtClean="0">
              <a:ea typeface="宋体" charset="-122"/>
            </a:endParaRPr>
          </a:p>
        </p:txBody>
      </p:sp>
      <p:sp>
        <p:nvSpPr>
          <p:cNvPr id="3891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3891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021AA86A-CF9F-4226-AAD9-75EAB3D69D1A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38919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791200" y="1676400"/>
            <a:ext cx="3124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b="1" dirty="0">
                <a:latin typeface="Calibri" pitchFamily="34" charset="0"/>
                <a:cs typeface="Calibri" pitchFamily="34" charset="0"/>
              </a:rPr>
              <a:t>Initial 201 MHz operation in B Field</a:t>
            </a:r>
          </a:p>
          <a:p>
            <a:pPr marL="742950" lvl="1" indent="-285750" eaLnBrk="0" hangingPunct="0">
              <a:buFont typeface="Arial" charset="0"/>
              <a:buChar char="–"/>
              <a:defRPr/>
            </a:pPr>
            <a:r>
              <a:rPr lang="en-US" sz="1600" b="1" dirty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Limited to a few hundred Gauss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b="1" dirty="0">
                <a:latin typeface="Calibri" pitchFamily="34" charset="0"/>
                <a:cs typeface="Calibri" pitchFamily="34" charset="0"/>
              </a:rPr>
              <a:t>SC CC magnet available by end of 2011</a:t>
            </a:r>
          </a:p>
          <a:p>
            <a:pPr marL="1143000" lvl="2" indent="-228600" eaLnBrk="0" hangingPunct="0">
              <a:buFont typeface="Arial" charset="0"/>
              <a:buChar char="•"/>
              <a:defRPr/>
            </a:pPr>
            <a:r>
              <a:rPr lang="en-US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Using Fringe Field of 4T magnet (in blue)</a:t>
            </a:r>
          </a:p>
          <a:p>
            <a:pPr marL="342900" indent="-342900" eaLnBrk="0" hangingPunct="0">
              <a:buFont typeface="Symbol" pitchFamily="18" charset="2"/>
              <a:buNone/>
              <a:defRPr/>
            </a:pP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921" name="Text Box 7"/>
          <p:cNvSpPr txBox="1">
            <a:spLocks noChangeArrowheads="1"/>
          </p:cNvSpPr>
          <p:nvPr/>
        </p:nvSpPr>
        <p:spPr bwMode="auto">
          <a:xfrm>
            <a:off x="6080125" y="4179888"/>
            <a:ext cx="2046288" cy="3460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5T – Solenoid Mode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752600"/>
            <a:ext cx="5546035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4538663" y="3392488"/>
          <a:ext cx="4452937" cy="2932112"/>
        </p:xfrm>
        <a:graphic>
          <a:graphicData uri="http://schemas.openxmlformats.org/presentationml/2006/ole">
            <p:oleObj spid="_x0000_s38914" name="Chart" r:id="rId5" imgW="5819817" imgH="3343391" progId="Excel.Sheet.8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6200" y="5791200"/>
            <a:ext cx="1430338" cy="307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SC CC magnet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12913" y="5797550"/>
            <a:ext cx="1497012" cy="307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201-MHz Cavity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09950" y="5791200"/>
            <a:ext cx="1366838" cy="307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Lab G Magnet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>
            <a:stCxn id="17" idx="0"/>
          </p:cNvCxnSpPr>
          <p:nvPr/>
        </p:nvCxnSpPr>
        <p:spPr>
          <a:xfrm rot="5400000" flipH="1" flipV="1">
            <a:off x="128588" y="4548187"/>
            <a:ext cx="1905000" cy="5810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0"/>
          </p:cNvCxnSpPr>
          <p:nvPr/>
        </p:nvCxnSpPr>
        <p:spPr>
          <a:xfrm rot="16200000" flipV="1">
            <a:off x="1503362" y="4840288"/>
            <a:ext cx="1901825" cy="127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9" idx="0"/>
          </p:cNvCxnSpPr>
          <p:nvPr/>
        </p:nvCxnSpPr>
        <p:spPr>
          <a:xfrm rot="16200000" flipV="1">
            <a:off x="2642394" y="4339431"/>
            <a:ext cx="1905000" cy="99853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5" descr="cryostat_07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422" y="1813559"/>
            <a:ext cx="1186935" cy="155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12725"/>
            <a:ext cx="6324600" cy="701675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RF Cavities for MICE I </a:t>
            </a:r>
          </a:p>
        </p:txBody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813" y="1219200"/>
            <a:ext cx="8637587" cy="5081588"/>
          </a:xfrm>
        </p:spPr>
        <p:txBody>
          <a:bodyPr/>
          <a:lstStyle/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altLang="zh-CN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rPr>
              <a:t>Eight 201-MHz cavities in the MICE cooling channel</a:t>
            </a:r>
          </a:p>
          <a:p>
            <a:pPr>
              <a:lnSpc>
                <a:spcPct val="110000"/>
              </a:lnSpc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900" dirty="0" smtClean="0">
              <a:ea typeface="宋体" pitchFamily="2" charset="-122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2000" dirty="0" smtClean="0">
                <a:ea typeface="宋体" pitchFamily="2" charset="-122"/>
              </a:rPr>
              <a:t>First five cavities arrived at LBNL last year and have been measured  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CN" sz="2000" dirty="0" smtClean="0">
                <a:ea typeface="宋体" pitchFamily="2" charset="-122"/>
              </a:rPr>
              <a:t>Second batch of five cavities will be complete by Oct. 2010 </a:t>
            </a:r>
            <a:endParaRPr lang="en-US" altLang="zh-CN" sz="2000" dirty="0">
              <a:ea typeface="宋体" pitchFamily="2" charset="-122"/>
            </a:endParaRPr>
          </a:p>
        </p:txBody>
      </p:sp>
      <p:pic>
        <p:nvPicPr>
          <p:cNvPr id="7" name="Picture 3" descr="MICE-3D-coolingchann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424" y="1721643"/>
            <a:ext cx="5440590" cy="3688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180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50181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E4012473-A6DA-4214-BCCA-715A60B393F9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50182" name="Footer Placeholder 8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63525"/>
            <a:ext cx="6477000" cy="701675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RF cavities for MICE II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813" y="1046163"/>
            <a:ext cx="8518525" cy="4700587"/>
          </a:xfrm>
        </p:spPr>
        <p:txBody>
          <a:bodyPr/>
          <a:lstStyle/>
          <a:p>
            <a:pPr>
              <a:lnSpc>
                <a:spcPct val="110000"/>
              </a:lnSpc>
              <a:buFont typeface="Arial" charset="0"/>
              <a:buNone/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solidFill>
                <a:schemeClr val="bg1"/>
              </a:solidFill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solidFill>
                <a:schemeClr val="bg1"/>
              </a:solidFill>
              <a:ea typeface="宋体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000" smtClean="0">
                <a:solidFill>
                  <a:schemeClr val="bg1"/>
                </a:solidFill>
                <a:ea typeface="宋体" charset="-122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latin typeface="Calibri" pitchFamily="34" charset="0"/>
                <a:cs typeface="Calibri" pitchFamily="34" charset="0"/>
              </a:rPr>
              <a:t>The first five MICE cavities have been measured in three different window configurations using Be windows #1 and #2 (reference windows)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kern="0" dirty="0">
              <a:latin typeface="Calibri" pitchFamily="34" charset="0"/>
              <a:cs typeface="Calibri" pitchFamily="34" charset="0"/>
            </a:endParaRPr>
          </a:p>
          <a:p>
            <a:pPr marL="742950" lvl="1" indent="-285750" eaLnBrk="0" fontAlgn="auto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kern="0" dirty="0">
              <a:latin typeface="Calibri" pitchFamily="34" charset="0"/>
              <a:cs typeface="Calibri" pitchFamily="34" charset="0"/>
            </a:endParaRPr>
          </a:p>
          <a:p>
            <a:pPr marL="742950" lvl="1" indent="-285750" eaLnBrk="0" fontAlgn="auto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200" kern="0" dirty="0">
                <a:latin typeface="Calibri" pitchFamily="34" charset="0"/>
                <a:cs typeface="Calibri" pitchFamily="34" charset="0"/>
              </a:rPr>
              <a:t>*</a:t>
            </a:r>
            <a:r>
              <a:rPr lang="en-US" kern="0" dirty="0">
                <a:latin typeface="Calibri" pitchFamily="34" charset="0"/>
                <a:cs typeface="Calibri" pitchFamily="34" charset="0"/>
              </a:rPr>
              <a:t>no water cooling tube brazed to the cavity body</a:t>
            </a:r>
            <a:endParaRPr lang="en-US" sz="2200" kern="0" dirty="0">
              <a:latin typeface="Calibri" pitchFamily="34" charset="0"/>
              <a:cs typeface="Calibri" pitchFamily="34" charset="0"/>
            </a:endParaRPr>
          </a:p>
          <a:p>
            <a:pPr marL="342900" lvl="1" indent="-342900" eaLnBrk="0" fontAlgn="auto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2400" kern="0" dirty="0">
              <a:latin typeface="Calibri" pitchFamily="34" charset="0"/>
              <a:cs typeface="Calibri" pitchFamily="34" charset="0"/>
              <a:sym typeface="Symbol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3238" y="2544763"/>
          <a:ext cx="8139112" cy="741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978"/>
                <a:gridCol w="1263468"/>
                <a:gridCol w="1356723"/>
                <a:gridCol w="1356723"/>
                <a:gridCol w="1356723"/>
                <a:gridCol w="13567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Cavity #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1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2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3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4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5 (spare)*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Freq.</a:t>
                      </a:r>
                      <a:r>
                        <a:rPr lang="en-US" b="0" baseline="0" dirty="0" smtClean="0">
                          <a:effectLst/>
                        </a:rPr>
                        <a:t> (MHz)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201.084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200.888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201.247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200.740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  <a:effectLst/>
                        </a:rPr>
                        <a:t>201.707</a:t>
                      </a:r>
                      <a:endParaRPr lang="en-US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2251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52252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C2AC7CA1-FFCF-4B56-B5DF-0B05618627B1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52253" name="Footer Placeholder 10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pic>
        <p:nvPicPr>
          <p:cNvPr id="12" name="Content Placeholder 18" descr="IMG_3130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 bwMode="auto">
          <a:xfrm>
            <a:off x="304800" y="3733800"/>
            <a:ext cx="341376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7" name="Picture 16" descr="IMG_3086.JPG"/>
          <p:cNvPicPr>
            <a:picLocks noChangeAspect="1"/>
          </p:cNvPicPr>
          <p:nvPr/>
        </p:nvPicPr>
        <p:blipFill>
          <a:blip r:embed="rId4" cstate="print"/>
          <a:srcRect r="20370"/>
          <a:stretch>
            <a:fillRect/>
          </a:stretch>
        </p:blipFill>
        <p:spPr>
          <a:xfrm>
            <a:off x="3810000" y="3733800"/>
            <a:ext cx="152908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IMG_3125.JPG"/>
          <p:cNvPicPr>
            <a:picLocks noChangeAspect="1"/>
          </p:cNvPicPr>
          <p:nvPr/>
        </p:nvPicPr>
        <p:blipFill>
          <a:blip r:embed="rId5" cstate="print"/>
          <a:srcRect l="8544" t="11111" r="8283" b="5556"/>
          <a:stretch>
            <a:fillRect/>
          </a:stretch>
        </p:blipFill>
        <p:spPr>
          <a:xfrm>
            <a:off x="5401086" y="3737121"/>
            <a:ext cx="3407179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50" y="263525"/>
            <a:ext cx="7618413" cy="701675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RF cavities for MICE III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813" y="1046163"/>
            <a:ext cx="8518525" cy="4700587"/>
          </a:xfrm>
        </p:spPr>
        <p:txBody>
          <a:bodyPr/>
          <a:lstStyle/>
          <a:p>
            <a:pPr>
              <a:lnSpc>
                <a:spcPct val="110000"/>
              </a:lnSpc>
              <a:buFont typeface="Arial" charset="0"/>
              <a:buNone/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solidFill>
                <a:schemeClr val="bg1"/>
              </a:solidFill>
              <a:ea typeface="宋体" charset="-122"/>
            </a:endParaRPr>
          </a:p>
          <a:p>
            <a:pPr>
              <a:lnSpc>
                <a:spcPct val="110000"/>
              </a:lnSpc>
            </a:pPr>
            <a:endParaRPr lang="en-US" altLang="zh-CN" sz="2000" smtClean="0">
              <a:solidFill>
                <a:schemeClr val="bg1"/>
              </a:solidFill>
              <a:ea typeface="宋体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000" smtClean="0">
                <a:solidFill>
                  <a:schemeClr val="bg1"/>
                </a:solidFill>
                <a:ea typeface="宋体" charset="-122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1143000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342900" lvl="1" indent="-342900" eaLnBrk="0" fontAlgn="auto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2400" b="1" kern="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sym typeface="Symbol"/>
            </a:endParaRPr>
          </a:p>
        </p:txBody>
      </p:sp>
      <p:pic>
        <p:nvPicPr>
          <p:cNvPr id="11" name="Picture 10" descr="Applied Fusion Visit 06-30-2010 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879600"/>
            <a:ext cx="3276600" cy="436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pplied Fusion Visit 06-30-2010 002.jpg"/>
          <p:cNvPicPr>
            <a:picLocks noChangeAspect="1"/>
          </p:cNvPicPr>
          <p:nvPr/>
        </p:nvPicPr>
        <p:blipFill>
          <a:blip r:embed="rId4" cstate="print"/>
          <a:srcRect t="16667" r="3125" b="27083"/>
          <a:stretch>
            <a:fillRect/>
          </a:stretch>
        </p:blipFill>
        <p:spPr>
          <a:xfrm>
            <a:off x="762000" y="4954229"/>
            <a:ext cx="2971800" cy="129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78" name="Rectangle 12"/>
          <p:cNvSpPr>
            <a:spLocks noChangeArrowheads="1"/>
          </p:cNvSpPr>
          <p:nvPr/>
        </p:nvSpPr>
        <p:spPr bwMode="auto">
          <a:xfrm>
            <a:off x="392113" y="1219200"/>
            <a:ext cx="8359775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300"/>
              </a:spcBef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  </a:t>
            </a:r>
            <a:r>
              <a:rPr lang="en-US" sz="2400">
                <a:latin typeface="Calibri" pitchFamily="34" charset="0"/>
              </a:rPr>
              <a:t>Production of the second batch of five MICE cavities going well at Applied Fusion Company in California</a:t>
            </a:r>
          </a:p>
          <a:p>
            <a:pPr lvl="1">
              <a:spcBef>
                <a:spcPts val="300"/>
              </a:spcBef>
            </a:pPr>
            <a:r>
              <a:rPr lang="en-US" sz="2000">
                <a:solidFill>
                  <a:srgbClr val="0066FF"/>
                </a:solidFill>
                <a:latin typeface="Calibri" pitchFamily="34" charset="0"/>
              </a:rPr>
              <a:t>Nose rings</a:t>
            </a:r>
          </a:p>
          <a:p>
            <a:pPr lvl="1">
              <a:spcBef>
                <a:spcPts val="300"/>
              </a:spcBef>
            </a:pPr>
            <a:r>
              <a:rPr lang="en-US" sz="2000">
                <a:solidFill>
                  <a:srgbClr val="0066FF"/>
                </a:solidFill>
                <a:latin typeface="Calibri" pitchFamily="34" charset="0"/>
              </a:rPr>
              <a:t>Port extruding and flanges</a:t>
            </a:r>
          </a:p>
          <a:p>
            <a:pPr lvl="1">
              <a:spcBef>
                <a:spcPts val="300"/>
              </a:spcBef>
            </a:pPr>
            <a:r>
              <a:rPr lang="en-US" sz="2000">
                <a:solidFill>
                  <a:srgbClr val="0066FF"/>
                </a:solidFill>
                <a:latin typeface="Calibri" pitchFamily="34" charset="0"/>
              </a:rPr>
              <a:t>Brazing water cooling tubes</a:t>
            </a:r>
          </a:p>
          <a:p>
            <a:pPr>
              <a:spcBef>
                <a:spcPts val="300"/>
              </a:spcBef>
            </a:pPr>
            <a:r>
              <a:rPr lang="en-US" sz="2400">
                <a:latin typeface="Calibri" pitchFamily="34" charset="0"/>
              </a:rPr>
              <a:t>   Modified extruding technique</a:t>
            </a:r>
          </a:p>
          <a:p>
            <a:pPr lvl="1">
              <a:spcBef>
                <a:spcPts val="300"/>
              </a:spcBef>
            </a:pPr>
            <a:r>
              <a:rPr lang="en-US" sz="2000">
                <a:solidFill>
                  <a:srgbClr val="0066FF"/>
                </a:solidFill>
                <a:latin typeface="Calibri" pitchFamily="34" charset="0"/>
              </a:rPr>
              <a:t>Experimented using the test cavity</a:t>
            </a:r>
          </a:p>
          <a:p>
            <a:pPr lvl="1">
              <a:spcBef>
                <a:spcPts val="300"/>
              </a:spcBef>
            </a:pPr>
            <a:r>
              <a:rPr lang="en-US" sz="2000">
                <a:solidFill>
                  <a:srgbClr val="0066FF"/>
                </a:solidFill>
                <a:latin typeface="Calibri" pitchFamily="34" charset="0"/>
              </a:rPr>
              <a:t>Need argon gas purge to prevent </a:t>
            </a:r>
          </a:p>
          <a:p>
            <a:pPr lvl="1">
              <a:spcBef>
                <a:spcPts val="300"/>
              </a:spcBef>
            </a:pPr>
            <a:r>
              <a:rPr lang="en-US" sz="2000">
                <a:solidFill>
                  <a:srgbClr val="0066FF"/>
                </a:solidFill>
                <a:latin typeface="Calibri" pitchFamily="34" charset="0"/>
              </a:rPr>
              <a:t> oxidation of cavity surface</a:t>
            </a:r>
          </a:p>
          <a:p>
            <a:pPr lvl="1">
              <a:spcBef>
                <a:spcPts val="300"/>
              </a:spcBef>
            </a:pPr>
            <a:r>
              <a:rPr lang="en-US" sz="2000">
                <a:solidFill>
                  <a:srgbClr val="0066FF"/>
                </a:solidFill>
                <a:latin typeface="Calibri" pitchFamily="34" charset="0"/>
              </a:rPr>
              <a:t>Measure oxidation layer thickness</a:t>
            </a:r>
          </a:p>
          <a:p>
            <a:pPr lvl="2">
              <a:spcBef>
                <a:spcPts val="300"/>
              </a:spcBef>
            </a:pPr>
            <a:r>
              <a:rPr lang="en-US" sz="2000">
                <a:latin typeface="Calibri" pitchFamily="34" charset="0"/>
              </a:rPr>
              <a:t> </a:t>
            </a:r>
          </a:p>
          <a:p>
            <a:pPr lvl="2">
              <a:spcBef>
                <a:spcPts val="300"/>
              </a:spcBef>
            </a:pPr>
            <a:r>
              <a:rPr lang="en-US" sz="2000">
                <a:latin typeface="Calibri" pitchFamily="34" charset="0"/>
              </a:rPr>
              <a:t> </a:t>
            </a:r>
          </a:p>
          <a:p>
            <a:pPr lvl="2">
              <a:spcBef>
                <a:spcPts val="300"/>
              </a:spcBef>
            </a:pPr>
            <a:endParaRPr lang="en-US" sz="2000">
              <a:latin typeface="Calibri" pitchFamily="34" charset="0"/>
            </a:endParaRPr>
          </a:p>
        </p:txBody>
      </p:sp>
      <p:pic>
        <p:nvPicPr>
          <p:cNvPr id="14" name="Picture 13" descr="Applied Fusion Visit 06-30-2010 003.jpg"/>
          <p:cNvPicPr>
            <a:picLocks noChangeAspect="1"/>
          </p:cNvPicPr>
          <p:nvPr/>
        </p:nvPicPr>
        <p:blipFill>
          <a:blip r:embed="rId5" cstate="print"/>
          <a:srcRect l="26296" t="14444" r="29259" b="26667"/>
          <a:stretch>
            <a:fillRect/>
          </a:stretch>
        </p:blipFill>
        <p:spPr>
          <a:xfrm>
            <a:off x="4208417" y="4800600"/>
            <a:ext cx="81951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80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54281" name="Slide Number Placeholder 1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B852394E-2D42-495B-85C4-7D42E59F14B3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54282" name="Footer Placeholder 16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400800" cy="1143000"/>
          </a:xfrm>
        </p:spPr>
        <p:txBody>
          <a:bodyPr/>
          <a:lstStyle/>
          <a:p>
            <a:r>
              <a:rPr lang="en-US" smtClean="0"/>
              <a:t>Milestones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53340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050" dirty="0" smtClean="0"/>
          </a:p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FY10 	Complete engineering design for Be-wall RF cavity 	</a:t>
            </a:r>
          </a:p>
          <a:p>
            <a:pPr lvl="1">
              <a:lnSpc>
                <a:spcPct val="110000"/>
              </a:lnSpc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Complete initial HPRF cavity beam test 		</a:t>
            </a:r>
          </a:p>
          <a:p>
            <a:pPr lvl="1">
              <a:lnSpc>
                <a:spcPct val="110000"/>
              </a:lnSpc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Test magnetically insulated “box” cavity</a:t>
            </a:r>
          </a:p>
          <a:p>
            <a:pPr lvl="1">
              <a:lnSpc>
                <a:spcPct val="110000"/>
              </a:lnSpc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Complete Be-wall cavity design</a:t>
            </a:r>
          </a:p>
          <a:p>
            <a:pPr lvl="1">
              <a:lnSpc>
                <a:spcPct val="110000"/>
              </a:lnSpc>
              <a:buFont typeface="Arial" charset="0"/>
              <a:buNone/>
              <a:defRPr/>
            </a:pPr>
            <a:r>
              <a:rPr lang="en-US" sz="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700" dirty="0" smtClean="0">
                <a:solidFill>
                  <a:srgbClr val="0066FF"/>
                </a:solidFill>
              </a:rPr>
              <a:t>	</a:t>
            </a:r>
            <a:endParaRPr lang="en-US" sz="400" dirty="0" smtClean="0">
              <a:solidFill>
                <a:srgbClr val="0066FF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Demonstrate experimentally that RF breakdown in a multi-</a:t>
            </a:r>
            <a:r>
              <a:rPr lang="en-US" sz="2400" dirty="0" err="1" smtClean="0">
                <a:solidFill>
                  <a:srgbClr val="0066FF"/>
                </a:solidFill>
              </a:rPr>
              <a:t>tesla</a:t>
            </a:r>
            <a:r>
              <a:rPr lang="en-US" sz="2400" dirty="0" smtClean="0">
                <a:solidFill>
                  <a:srgbClr val="0066FF"/>
                </a:solidFill>
              </a:rPr>
              <a:t> magnetic field can be mitigated at 805 MHz 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00" dirty="0" smtClean="0">
                <a:solidFill>
                  <a:srgbClr val="008000"/>
                </a:solidFill>
              </a:rPr>
              <a:t>~ 30 MV/m surface gradient</a:t>
            </a:r>
          </a:p>
          <a:p>
            <a:pPr>
              <a:lnSpc>
                <a:spcPct val="110000"/>
              </a:lnSpc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Test HPRF cavity with 400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MeV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proton beam at the MTA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00" dirty="0" smtClean="0">
                <a:solidFill>
                  <a:srgbClr val="008000"/>
                </a:solidFill>
              </a:rPr>
              <a:t>New test cavity design, fabrication and installation + beam test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00" dirty="0" smtClean="0">
                <a:solidFill>
                  <a:srgbClr val="008000"/>
                </a:solidFill>
              </a:rPr>
              <a:t>Understanding physics of beam-gas-RF interaction in HPRF cavity</a:t>
            </a:r>
          </a:p>
          <a:p>
            <a:pPr>
              <a:lnSpc>
                <a:spcPct val="110000"/>
              </a:lnSpc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Understand RF breakdown physics in magnetic field insulated cavity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00" dirty="0" smtClean="0">
                <a:solidFill>
                  <a:srgbClr val="008000"/>
                </a:solidFill>
              </a:rPr>
              <a:t>Complete box cavity tests of  E </a:t>
            </a:r>
            <a:r>
              <a:rPr lang="en-US" sz="2000" dirty="0" smtClean="0">
                <a:solidFill>
                  <a:srgbClr val="008000"/>
                </a:solidFill>
                <a:sym typeface="Math1"/>
              </a:rPr>
              <a:t>x B studies</a:t>
            </a:r>
            <a:endParaRPr lang="en-US" dirty="0" smtClean="0">
              <a:solidFill>
                <a:srgbClr val="008000"/>
              </a:solidFill>
            </a:endParaRPr>
          </a:p>
        </p:txBody>
      </p:sp>
      <p:sp>
        <p:nvSpPr>
          <p:cNvPr id="5632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AA65137F-90E9-49EC-82D4-AA2256EDAB42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56325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400800" cy="1143000"/>
          </a:xfrm>
        </p:spPr>
        <p:txBody>
          <a:bodyPr/>
          <a:lstStyle/>
          <a:p>
            <a:r>
              <a:rPr lang="en-US" smtClean="0"/>
              <a:t>Milestones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334000"/>
          </a:xfrm>
        </p:spPr>
        <p:txBody>
          <a:bodyPr/>
          <a:lstStyle/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FY11 	Fabricate Be-wall RF cavity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Use base materials that are more robust to the heating caused by focused </a:t>
            </a:r>
            <a:r>
              <a:rPr lang="en-US" sz="2400" dirty="0" err="1" smtClean="0">
                <a:solidFill>
                  <a:srgbClr val="0066FF"/>
                </a:solidFill>
              </a:rPr>
              <a:t>beamlets</a:t>
            </a:r>
            <a:r>
              <a:rPr lang="en-US" sz="2400" dirty="0" smtClean="0">
                <a:solidFill>
                  <a:srgbClr val="0066FF"/>
                </a:solidFill>
              </a:rPr>
              <a:t> in the magnetic field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Cavity bodies made from Be or possibly Mo</a:t>
            </a:r>
          </a:p>
          <a:p>
            <a:pPr lvl="2">
              <a:defRPr/>
            </a:pPr>
            <a:r>
              <a:rPr lang="en-US" sz="2000" dirty="0" smtClean="0"/>
              <a:t>Design, engineering and fabrication of Be-wall cavity</a:t>
            </a:r>
            <a:endParaRPr lang="en-US" sz="1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FY12 	Test new HPRF cavity at 805 MHz</a:t>
            </a:r>
          </a:p>
          <a:p>
            <a:pPr lvl="1"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Complete Be-wall RF cavity tests at 805 MHz</a:t>
            </a:r>
          </a:p>
          <a:p>
            <a:pPr lvl="1"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Test 201-MHz cavity with coupling coil in MTA</a:t>
            </a:r>
          </a:p>
          <a:p>
            <a:pPr lvl="1"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Cavity down-selection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Systematic experimental studies of RF breakdown physics in vacuum and HP gases at 805 MHz</a:t>
            </a:r>
          </a:p>
          <a:p>
            <a:pPr lvl="2">
              <a:defRPr/>
            </a:pPr>
            <a:r>
              <a:rPr lang="en-US" sz="2000" dirty="0" smtClean="0"/>
              <a:t>RF breakdown at material surface</a:t>
            </a:r>
          </a:p>
          <a:p>
            <a:pPr lvl="2">
              <a:defRPr/>
            </a:pPr>
            <a:r>
              <a:rPr lang="en-US" sz="2000" dirty="0" smtClean="0"/>
              <a:t>Physics of beam, gas and RF interaction   </a:t>
            </a:r>
          </a:p>
        </p:txBody>
      </p:sp>
      <p:sp>
        <p:nvSpPr>
          <p:cNvPr id="5734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2C218793-6C99-4433-A12D-EA2AA876D917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57349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400800" cy="1143000"/>
          </a:xfrm>
        </p:spPr>
        <p:txBody>
          <a:bodyPr/>
          <a:lstStyle/>
          <a:p>
            <a:r>
              <a:rPr lang="en-US" smtClean="0"/>
              <a:t>Milestones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257800"/>
          </a:xfrm>
        </p:spPr>
        <p:txBody>
          <a:bodyPr/>
          <a:lstStyle/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FY12 	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Test new HPRF cavity at 805 MHz</a:t>
            </a:r>
          </a:p>
          <a:p>
            <a:pPr lvl="1"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		Complete Be-wall RF cavity tests at 805 MHz</a:t>
            </a:r>
          </a:p>
          <a:p>
            <a:pPr lvl="1"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Test 201-MHz cavity with coupling coil in MTA</a:t>
            </a:r>
          </a:p>
          <a:p>
            <a:pPr lvl="1"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Cavity down selection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SC Coupling Coil magnet available by end of 2011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Demonstrate the required RF gradient at 201 MHz in a more realistic magnetic field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sz="2400" dirty="0" smtClean="0">
                <a:solidFill>
                  <a:srgbClr val="0066FF"/>
                </a:solidFill>
              </a:rPr>
              <a:t>RF breakdown scaling</a:t>
            </a:r>
          </a:p>
          <a:p>
            <a:pPr lvl="2">
              <a:defRPr/>
            </a:pPr>
            <a:r>
              <a:rPr lang="en-US" sz="2000" dirty="0" smtClean="0"/>
              <a:t>Stored energy</a:t>
            </a:r>
          </a:p>
          <a:p>
            <a:pPr lvl="2">
              <a:defRPr/>
            </a:pPr>
            <a:r>
              <a:rPr lang="en-US" sz="2000" dirty="0" smtClean="0"/>
              <a:t>Electron energy</a:t>
            </a:r>
          </a:p>
          <a:p>
            <a:pPr lvl="2">
              <a:defRPr/>
            </a:pPr>
            <a:r>
              <a:rPr lang="en-US" sz="2000" dirty="0" smtClean="0"/>
              <a:t>Frequency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Verify conditioning and operation at 201 MHz in a multi-</a:t>
            </a:r>
            <a:r>
              <a:rPr lang="en-US" sz="2400" dirty="0" err="1" smtClean="0">
                <a:solidFill>
                  <a:srgbClr val="0066FF"/>
                </a:solidFill>
              </a:rPr>
              <a:t>tesla</a:t>
            </a:r>
            <a:r>
              <a:rPr lang="en-US" sz="2400" dirty="0" smtClean="0">
                <a:solidFill>
                  <a:srgbClr val="0066FF"/>
                </a:solidFill>
              </a:rPr>
              <a:t> magnetic field</a:t>
            </a:r>
          </a:p>
          <a:p>
            <a:pPr lvl="2">
              <a:buFont typeface="Arial" charset="0"/>
              <a:buNone/>
              <a:defRPr/>
            </a:pPr>
            <a:endParaRPr lang="en-US" sz="2000" dirty="0" smtClean="0">
              <a:solidFill>
                <a:srgbClr val="0066FF"/>
              </a:solidFill>
            </a:endParaRPr>
          </a:p>
        </p:txBody>
      </p:sp>
      <p:sp>
        <p:nvSpPr>
          <p:cNvPr id="5837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EC7EEC23-9064-4CE8-9BB9-7F8A33503B5E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58373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400800" cy="1143000"/>
          </a:xfrm>
        </p:spPr>
        <p:txBody>
          <a:bodyPr/>
          <a:lstStyle/>
          <a:p>
            <a:r>
              <a:rPr lang="en-US" smtClean="0"/>
              <a:t>Milestones IV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63500" y="1219200"/>
            <a:ext cx="8991600" cy="51816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Down-selection of RF cavities will be based on </a:t>
            </a:r>
          </a:p>
          <a:p>
            <a:pPr lvl="1"/>
            <a:r>
              <a:rPr lang="en-US" smtClean="0">
                <a:solidFill>
                  <a:srgbClr val="0066FF"/>
                </a:solidFill>
              </a:rPr>
              <a:t>Outcome of these experimental studies</a:t>
            </a:r>
          </a:p>
          <a:p>
            <a:pPr lvl="1"/>
            <a:r>
              <a:rPr lang="en-US" smtClean="0">
                <a:solidFill>
                  <a:srgbClr val="0066FF"/>
                </a:solidFill>
              </a:rPr>
              <a:t>The cavity must work at an acceptable RF gradient in a multi-tesla magnetic field</a:t>
            </a:r>
          </a:p>
          <a:p>
            <a:pPr lvl="2"/>
            <a:r>
              <a:rPr lang="en-US" smtClean="0"/>
              <a:t>Phase rotation</a:t>
            </a:r>
          </a:p>
          <a:p>
            <a:pPr lvl="2"/>
            <a:r>
              <a:rPr lang="en-US" smtClean="0"/>
              <a:t>Bunching </a:t>
            </a:r>
          </a:p>
          <a:p>
            <a:pPr lvl="2"/>
            <a:r>
              <a:rPr lang="en-US" smtClean="0"/>
              <a:t>Initial cooling</a:t>
            </a:r>
          </a:p>
          <a:p>
            <a:pPr lvl="2"/>
            <a:r>
              <a:rPr lang="en-US" smtClean="0"/>
              <a:t>Final cooling</a:t>
            </a:r>
          </a:p>
          <a:p>
            <a:pPr lvl="1"/>
            <a:r>
              <a:rPr lang="en-US" smtClean="0">
                <a:solidFill>
                  <a:srgbClr val="0066FF"/>
                </a:solidFill>
              </a:rPr>
              <a:t>Engineering, fabrication and integration</a:t>
            </a:r>
          </a:p>
          <a:p>
            <a:pPr lvl="1"/>
            <a:r>
              <a:rPr lang="en-US" smtClean="0">
                <a:solidFill>
                  <a:srgbClr val="0066FF"/>
                </a:solidFill>
              </a:rPr>
              <a:t>Cost of the cavity</a:t>
            </a:r>
          </a:p>
          <a:p>
            <a:pPr lvl="1"/>
            <a:r>
              <a:rPr lang="en-US" smtClean="0">
                <a:solidFill>
                  <a:srgbClr val="0066FF"/>
                </a:solidFill>
              </a:rPr>
              <a:t>Cost of RF power </a:t>
            </a:r>
          </a:p>
        </p:txBody>
      </p:sp>
      <p:sp>
        <p:nvSpPr>
          <p:cNvPr id="5939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5939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7FF0C6EF-4389-4015-AF20-A0F2064E732F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59397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705600" cy="1143000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Introduction I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91600" cy="4700588"/>
          </a:xfrm>
        </p:spPr>
        <p:txBody>
          <a:bodyPr/>
          <a:lstStyle/>
          <a:p>
            <a:r>
              <a:rPr lang="en-US" altLang="zh-CN" sz="2800" smtClean="0">
                <a:ea typeface="宋体" charset="-122"/>
              </a:rPr>
              <a:t>Muon capture, bunching, phase rotation and ionization cooling require</a:t>
            </a:r>
          </a:p>
          <a:p>
            <a:pPr lvl="1"/>
            <a:r>
              <a:rPr lang="en-US" altLang="zh-CN" sz="2400" smtClean="0">
                <a:solidFill>
                  <a:srgbClr val="0066FF"/>
                </a:solidFill>
                <a:ea typeface="宋体" charset="-122"/>
              </a:rPr>
              <a:t>Low frequency normal conducting RF cavities</a:t>
            </a:r>
          </a:p>
          <a:p>
            <a:pPr lvl="1"/>
            <a:r>
              <a:rPr lang="en-US" altLang="zh-CN" sz="2400" smtClean="0">
                <a:solidFill>
                  <a:srgbClr val="0066FF"/>
                </a:solidFill>
                <a:ea typeface="宋体" charset="-122"/>
              </a:rPr>
              <a:t>High RF gradient operation in up to 6 T magnetic fields</a:t>
            </a:r>
          </a:p>
          <a:p>
            <a:pPr lvl="1">
              <a:buFont typeface="Arial" charset="0"/>
              <a:buNone/>
            </a:pPr>
            <a:endParaRPr lang="en-US" altLang="zh-CN" sz="2000" smtClean="0">
              <a:solidFill>
                <a:srgbClr val="D20000"/>
              </a:solidFill>
              <a:ea typeface="宋体" charset="-122"/>
            </a:endParaRPr>
          </a:p>
          <a:p>
            <a:pPr lvl="1">
              <a:buFont typeface="Arial" charset="0"/>
              <a:buNone/>
            </a:pPr>
            <a:r>
              <a:rPr lang="en-US" altLang="zh-CN" sz="2000" smtClean="0">
                <a:solidFill>
                  <a:srgbClr val="D20000"/>
                </a:solidFill>
                <a:ea typeface="宋体" charset="-122"/>
              </a:rPr>
              <a:t>  </a:t>
            </a: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304800" y="3189288"/>
          <a:ext cx="8345488" cy="3135312"/>
        </p:xfrm>
        <a:graphic>
          <a:graphicData uri="http://schemas.openxmlformats.org/presentationml/2006/ole">
            <p:oleObj spid="_x0000_s1026" name="Document" r:id="rId4" imgW="5441247" imgH="2048976" progId="">
              <p:embed/>
            </p:oleObj>
          </a:graphicData>
        </a:graphic>
      </p:graphicFrame>
      <p:sp>
        <p:nvSpPr>
          <p:cNvPr id="10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B21E3DA8-EF92-4EAE-B483-502478A6A217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1031" name="Footer Placeholder 6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400800" cy="1143000"/>
          </a:xfrm>
        </p:spPr>
        <p:txBody>
          <a:bodyPr/>
          <a:lstStyle/>
          <a:p>
            <a:r>
              <a:rPr lang="en-US" smtClean="0"/>
              <a:t>Milestones 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334000"/>
          </a:xfrm>
        </p:spPr>
        <p:txBody>
          <a:bodyPr/>
          <a:lstStyle/>
          <a:p>
            <a:pPr lvl="1">
              <a:lnSpc>
                <a:spcPct val="110000"/>
              </a:lnSpc>
              <a:buFont typeface="Arial" charset="0"/>
              <a:buNone/>
              <a:defRPr/>
            </a:pPr>
            <a:r>
              <a:rPr lang="en-US" sz="900" dirty="0" smtClean="0">
                <a:solidFill>
                  <a:srgbClr val="0066FF"/>
                </a:solidFill>
              </a:rPr>
              <a:t>	</a:t>
            </a:r>
          </a:p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FY14 	   Prepare RF test cavity with ALD coating</a:t>
            </a:r>
          </a:p>
          <a:p>
            <a:pPr>
              <a:lnSpc>
                <a:spcPct val="110000"/>
              </a:lnSpc>
              <a:buFont typeface="Arial" charset="0"/>
              <a:buNone/>
              <a:defRPr/>
            </a:pPr>
            <a:endParaRPr lang="en-US" sz="9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  <a:buFont typeface="Arial" charset="0"/>
              <a:buNone/>
              <a:defRPr/>
            </a:pPr>
            <a:r>
              <a:rPr lang="en-US" sz="2800" dirty="0" smtClean="0"/>
              <a:t>Potentially reduces or eliminates surface field emission 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Proven technology for </a:t>
            </a:r>
            <a:r>
              <a:rPr lang="en-US" sz="2400" dirty="0" err="1" smtClean="0">
                <a:solidFill>
                  <a:srgbClr val="0066FF"/>
                </a:solidFill>
              </a:rPr>
              <a:t>nano</a:t>
            </a:r>
            <a:r>
              <a:rPr lang="en-US" sz="2400" dirty="0" smtClean="0">
                <a:solidFill>
                  <a:srgbClr val="0066FF"/>
                </a:solidFill>
              </a:rPr>
              <a:t>-fabrication of materials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Succeeded in a SC RF cavity test in increasing FE limit and </a:t>
            </a:r>
            <a:r>
              <a:rPr lang="en-US" sz="2400" i="1" dirty="0" smtClean="0">
                <a:solidFill>
                  <a:srgbClr val="0066FF"/>
                </a:solidFill>
              </a:rPr>
              <a:t>Q </a:t>
            </a:r>
            <a:r>
              <a:rPr lang="en-US" sz="2400" dirty="0" smtClean="0">
                <a:solidFill>
                  <a:srgbClr val="0066FF"/>
                </a:solidFill>
              </a:rPr>
              <a:t>at high field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Can apply almost any ALD deposited metal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Design and test of a cavity that is “RF breakdown-proof”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A DOE supplemental funding award for FY10 should allow us to move this milestone forward significantly</a:t>
            </a:r>
          </a:p>
          <a:p>
            <a:pPr lvl="1">
              <a:lnSpc>
                <a:spcPct val="110000"/>
              </a:lnSpc>
              <a:defRPr/>
            </a:pPr>
            <a:endParaRPr lang="en-US" sz="2400" dirty="0" smtClean="0"/>
          </a:p>
          <a:p>
            <a:pPr lvl="1">
              <a:lnSpc>
                <a:spcPct val="110000"/>
              </a:lnSpc>
              <a:defRPr/>
            </a:pPr>
            <a:endParaRPr lang="en-US" sz="2400" dirty="0" smtClean="0">
              <a:solidFill>
                <a:srgbClr val="0066FF"/>
              </a:solidFill>
            </a:endParaRPr>
          </a:p>
          <a:p>
            <a:pPr>
              <a:lnSpc>
                <a:spcPct val="110000"/>
              </a:lnSpc>
              <a:buFont typeface="Arial" charset="0"/>
              <a:buNone/>
              <a:defRPr/>
            </a:pPr>
            <a:endParaRPr lang="en-US" sz="1100" dirty="0" smtClean="0"/>
          </a:p>
        </p:txBody>
      </p:sp>
      <p:sp>
        <p:nvSpPr>
          <p:cNvPr id="6041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0EC8FD61-D366-4595-85BF-64844FCDBC74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60421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6"/>
          <p:cNvSpPr>
            <a:spLocks noChangeArrowheads="1"/>
          </p:cNvSpPr>
          <p:nvPr/>
        </p:nvSpPr>
        <p:spPr bwMode="auto">
          <a:xfrm>
            <a:off x="1676400" y="274638"/>
            <a:ext cx="640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 b="1">
                <a:latin typeface="Calibri" pitchFamily="34" charset="0"/>
                <a:ea typeface="宋体" charset="-122"/>
                <a:cs typeface="Calibri" pitchFamily="34" charset="0"/>
              </a:rPr>
              <a:t>Summary</a:t>
            </a:r>
          </a:p>
        </p:txBody>
      </p:sp>
      <p:sp>
        <p:nvSpPr>
          <p:cNvPr id="86528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71463" y="1143000"/>
            <a:ext cx="8518525" cy="5257800"/>
          </a:xfrm>
        </p:spPr>
        <p:txBody>
          <a:bodyPr/>
          <a:lstStyle/>
          <a:p>
            <a:pPr>
              <a:defRPr/>
            </a:pPr>
            <a:r>
              <a:rPr lang="en-US" altLang="zh-CN" sz="2400" dirty="0" smtClean="0">
                <a:ea typeface="宋体" pitchFamily="2" charset="-122"/>
              </a:rPr>
              <a:t>Muon front-end system requires normal conducting RF cavity operating at high gradient in a few Tesla magnetic field</a:t>
            </a:r>
          </a:p>
          <a:p>
            <a:pPr lvl="1">
              <a:defRPr/>
            </a:pPr>
            <a:r>
              <a:rPr lang="en-US" altLang="zh-CN" sz="2400" dirty="0" smtClean="0">
                <a:solidFill>
                  <a:srgbClr val="0066FF"/>
                </a:solidFill>
                <a:ea typeface="宋体" pitchFamily="2" charset="-122"/>
              </a:rPr>
              <a:t>Remains </a:t>
            </a:r>
            <a:r>
              <a:rPr lang="en-US" altLang="zh-CN" sz="2400" dirty="0">
                <a:solidFill>
                  <a:srgbClr val="0066FF"/>
                </a:solidFill>
                <a:ea typeface="宋体" pitchFamily="2" charset="-122"/>
              </a:rPr>
              <a:t>a </a:t>
            </a:r>
            <a:r>
              <a:rPr lang="en-US" altLang="zh-CN" sz="2400" dirty="0" smtClean="0">
                <a:solidFill>
                  <a:srgbClr val="0066FF"/>
                </a:solidFill>
                <a:ea typeface="宋体" pitchFamily="2" charset="-122"/>
              </a:rPr>
              <a:t>challenge</a:t>
            </a:r>
          </a:p>
          <a:p>
            <a:pPr lvl="1">
              <a:defRPr/>
            </a:pPr>
            <a:r>
              <a:rPr lang="en-US" altLang="zh-CN" sz="2400" dirty="0" smtClean="0">
                <a:solidFill>
                  <a:srgbClr val="0066FF"/>
                </a:solidFill>
                <a:ea typeface="宋体" pitchFamily="2" charset="-122"/>
              </a:rPr>
              <a:t>R&amp;D plans developed to find a workable solution</a:t>
            </a:r>
            <a:r>
              <a:rPr lang="en-US" altLang="zh-CN" sz="2400" dirty="0">
                <a:solidFill>
                  <a:srgbClr val="0066FF"/>
                </a:solidFill>
                <a:ea typeface="宋体" pitchFamily="2" charset="-122"/>
              </a:rPr>
              <a:t>	                    </a:t>
            </a:r>
          </a:p>
          <a:p>
            <a:pPr>
              <a:defRPr/>
            </a:pPr>
            <a:r>
              <a:rPr lang="en-US" altLang="zh-CN" sz="2400" dirty="0">
                <a:ea typeface="宋体" pitchFamily="2" charset="-122"/>
              </a:rPr>
              <a:t>Plans for RF breakdown studies</a:t>
            </a:r>
          </a:p>
          <a:p>
            <a:pPr lvl="1">
              <a:defRPr/>
            </a:pPr>
            <a:r>
              <a:rPr lang="en-US" altLang="zh-CN" sz="2400" dirty="0">
                <a:solidFill>
                  <a:srgbClr val="0066FF"/>
                </a:solidFill>
                <a:ea typeface="宋体" pitchFamily="2" charset="-122"/>
              </a:rPr>
              <a:t>Vacuum </a:t>
            </a:r>
            <a:r>
              <a:rPr lang="en-US" altLang="zh-CN" sz="2400" dirty="0" smtClean="0">
                <a:solidFill>
                  <a:srgbClr val="0066FF"/>
                </a:solidFill>
                <a:ea typeface="宋体" pitchFamily="2" charset="-122"/>
              </a:rPr>
              <a:t>cavities</a:t>
            </a:r>
            <a:endParaRPr lang="en-US" altLang="zh-CN" sz="2400" dirty="0">
              <a:solidFill>
                <a:srgbClr val="0066FF"/>
              </a:solidFill>
              <a:ea typeface="宋体" pitchFamily="2" charset="-122"/>
            </a:endParaRPr>
          </a:p>
          <a:p>
            <a:pPr lvl="1">
              <a:defRPr/>
            </a:pPr>
            <a:r>
              <a:rPr lang="en-US" altLang="zh-CN" sz="2400" dirty="0" smtClean="0">
                <a:solidFill>
                  <a:srgbClr val="0066FF"/>
                </a:solidFill>
                <a:ea typeface="宋体" pitchFamily="2" charset="-122"/>
              </a:rPr>
              <a:t>High pressure </a:t>
            </a:r>
            <a:r>
              <a:rPr lang="en-US" altLang="zh-CN" sz="2400" dirty="0">
                <a:solidFill>
                  <a:srgbClr val="0066FF"/>
                </a:solidFill>
                <a:ea typeface="宋体" pitchFamily="2" charset="-122"/>
              </a:rPr>
              <a:t>RF cavity tests </a:t>
            </a:r>
            <a:r>
              <a:rPr lang="en-US" altLang="zh-CN" sz="2400" dirty="0" smtClean="0">
                <a:solidFill>
                  <a:srgbClr val="0066FF"/>
                </a:solidFill>
                <a:ea typeface="宋体" pitchFamily="2" charset="-122"/>
              </a:rPr>
              <a:t>with beam at the MTA</a:t>
            </a:r>
            <a:endParaRPr lang="en-US" altLang="zh-CN" sz="2400" dirty="0" smtClean="0">
              <a:ea typeface="宋体" pitchFamily="2" charset="-122"/>
            </a:endParaRPr>
          </a:p>
          <a:p>
            <a:pPr>
              <a:defRPr/>
            </a:pPr>
            <a:r>
              <a:rPr lang="en-US" altLang="zh-CN" sz="2400" dirty="0" smtClean="0">
                <a:ea typeface="宋体" pitchFamily="2" charset="-122"/>
              </a:rPr>
              <a:t>201-MHz RF cavities for MICE progressing well </a:t>
            </a:r>
          </a:p>
          <a:p>
            <a:pPr>
              <a:defRPr/>
            </a:pPr>
            <a:endParaRPr lang="en-US" altLang="zh-CN" sz="2400" dirty="0" smtClean="0">
              <a:ea typeface="宋体" pitchFamily="2" charset="-122"/>
            </a:endParaRPr>
          </a:p>
          <a:p>
            <a:pPr marL="342900" lvl="1" indent="-55563" algn="ctr">
              <a:buFont typeface="Arial" charset="0"/>
              <a:buNone/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We believe our targeted R&amp;D programs will lead to a workable RF cavity solution in magnetic field!</a:t>
            </a:r>
          </a:p>
          <a:p>
            <a:pPr>
              <a:buFont typeface="Arial" charset="0"/>
              <a:buNone/>
              <a:defRPr/>
            </a:pPr>
            <a:endParaRPr lang="en-US" altLang="zh-CN" sz="2400" dirty="0" smtClean="0">
              <a:ea typeface="宋体" pitchFamily="2" charset="-122"/>
            </a:endParaRPr>
          </a:p>
        </p:txBody>
      </p:sp>
      <p:sp>
        <p:nvSpPr>
          <p:cNvPr id="6144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697B3F33-F63B-411A-82D8-0543E5305308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61445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705600" cy="1143000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Introduction II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813" y="1319213"/>
            <a:ext cx="8378825" cy="470058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800" smtClean="0">
                <a:ea typeface="宋体" charset="-122"/>
              </a:rPr>
              <a:t>We have learned a great deal about the NCRF for muon acceleration</a:t>
            </a:r>
          </a:p>
          <a:p>
            <a:pPr lvl="1">
              <a:lnSpc>
                <a:spcPct val="110000"/>
              </a:lnSpc>
              <a:spcAft>
                <a:spcPct val="5000"/>
              </a:spcAft>
            </a:pPr>
            <a:r>
              <a:rPr lang="en-US" altLang="zh-CN" sz="2400" smtClean="0">
                <a:solidFill>
                  <a:srgbClr val="0066FF"/>
                </a:solidFill>
                <a:ea typeface="宋体" charset="-122"/>
              </a:rPr>
              <a:t>Cavity design, engineering and construction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smtClean="0">
                <a:ea typeface="宋体" charset="-122"/>
              </a:rPr>
              <a:t>805-MHz open-cell cavity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smtClean="0">
                <a:ea typeface="宋体" charset="-122"/>
              </a:rPr>
              <a:t>805-MHz pillbox cavity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smtClean="0">
                <a:ea typeface="宋体" charset="-122"/>
              </a:rPr>
              <a:t>Be windows for 805-MHz and 201-MHz cavities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smtClean="0">
                <a:ea typeface="宋体" charset="-122"/>
              </a:rPr>
              <a:t>Pillbox cavity with RF buttons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smtClean="0">
                <a:ea typeface="宋体" charset="-122"/>
              </a:rPr>
              <a:t>805-MHz HP RF cavity (Muons Inc.)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smtClean="0">
                <a:ea typeface="宋体" charset="-122"/>
              </a:rPr>
              <a:t>Two 805-MHz box cavities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smtClean="0">
                <a:ea typeface="宋体" charset="-122"/>
              </a:rPr>
              <a:t>201-MHz cavity with Be windows for MuCool (baseline for MICE)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smtClean="0">
                <a:ea typeface="宋体" charset="-122"/>
              </a:rPr>
              <a:t>Ten 201-MHz cavities with Be windows for MICE (two spares)</a:t>
            </a:r>
          </a:p>
        </p:txBody>
      </p:sp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Page </a:t>
            </a:r>
            <a:fld id="{252D5704-1864-4CAE-A838-D5713A172122}" type="slidenum">
              <a:rPr lang="en-US" altLang="zh-CN"/>
              <a:pPr>
                <a:defRPr/>
              </a:pPr>
              <a:t>4</a:t>
            </a:fld>
            <a:endParaRPr lang="en-US" altLang="zh-CN"/>
          </a:p>
        </p:txBody>
      </p:sp>
      <p:sp>
        <p:nvSpPr>
          <p:cNvPr id="13317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705600" cy="1143000"/>
          </a:xfrm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Introduction III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813" y="1447800"/>
            <a:ext cx="8513762" cy="4700588"/>
          </a:xfrm>
        </p:spPr>
        <p:txBody>
          <a:bodyPr/>
          <a:lstStyle/>
          <a:p>
            <a:pPr lvl="1">
              <a:spcAft>
                <a:spcPct val="5000"/>
              </a:spcAft>
            </a:pPr>
            <a:r>
              <a:rPr lang="en-US" altLang="zh-CN" sz="2400" smtClean="0">
                <a:solidFill>
                  <a:srgbClr val="0066FF"/>
                </a:solidFill>
                <a:ea typeface="宋体" charset="-122"/>
              </a:rPr>
              <a:t>High power RF tests with/without magnetic field</a:t>
            </a:r>
          </a:p>
          <a:p>
            <a:pPr lvl="2">
              <a:spcAft>
                <a:spcPct val="5000"/>
              </a:spcAft>
            </a:pPr>
            <a:r>
              <a:rPr lang="en-US" altLang="zh-CN" sz="1800" smtClean="0">
                <a:ea typeface="宋体" charset="-122"/>
              </a:rPr>
              <a:t>805-MHz open cell cavity</a:t>
            </a:r>
          </a:p>
          <a:p>
            <a:pPr lvl="2">
              <a:spcAft>
                <a:spcPct val="5000"/>
              </a:spcAft>
            </a:pPr>
            <a:r>
              <a:rPr lang="en-US" altLang="zh-CN" sz="1800" smtClean="0">
                <a:ea typeface="宋体" charset="-122"/>
              </a:rPr>
              <a:t>Pillbox cavity + Be windows + RF button</a:t>
            </a:r>
          </a:p>
          <a:p>
            <a:pPr lvl="2">
              <a:spcAft>
                <a:spcPct val="5000"/>
              </a:spcAft>
            </a:pPr>
            <a:r>
              <a:rPr lang="en-US" altLang="zh-CN" sz="1800" smtClean="0">
                <a:ea typeface="宋体" charset="-122"/>
              </a:rPr>
              <a:t>805-MHz HP RF cavity (Muons Inc.)</a:t>
            </a:r>
          </a:p>
          <a:p>
            <a:pPr lvl="2">
              <a:spcAft>
                <a:spcPct val="5000"/>
              </a:spcAft>
            </a:pPr>
            <a:r>
              <a:rPr lang="en-US" altLang="zh-CN" sz="1800" smtClean="0">
                <a:ea typeface="宋体" charset="-122"/>
              </a:rPr>
              <a:t>One box cavity</a:t>
            </a:r>
          </a:p>
          <a:p>
            <a:pPr lvl="2">
              <a:spcAft>
                <a:spcPct val="5000"/>
              </a:spcAft>
            </a:pPr>
            <a:r>
              <a:rPr lang="en-US" altLang="zh-CN" sz="1800" smtClean="0">
                <a:ea typeface="宋体" charset="-122"/>
              </a:rPr>
              <a:t>201-MHz cavity with Be windows for MuCool</a:t>
            </a:r>
          </a:p>
          <a:p>
            <a:pPr>
              <a:spcAft>
                <a:spcPct val="5000"/>
              </a:spcAft>
            </a:pPr>
            <a:r>
              <a:rPr lang="en-US" altLang="zh-CN" sz="2400" smtClean="0">
                <a:ea typeface="宋体" charset="-122"/>
              </a:rPr>
              <a:t>What we have learned from the high power tests so far</a:t>
            </a:r>
          </a:p>
          <a:p>
            <a:pPr lvl="1">
              <a:spcAft>
                <a:spcPct val="5000"/>
              </a:spcAft>
            </a:pPr>
            <a:r>
              <a:rPr lang="en-US" altLang="zh-CN" sz="2000" smtClean="0">
                <a:solidFill>
                  <a:srgbClr val="0066FF"/>
                </a:solidFill>
                <a:ea typeface="宋体" charset="-122"/>
              </a:rPr>
              <a:t>Achievable accelerating gradients degrade due to external magnetic fields (by approximately a factor of 2 at 3-Tesla magnetic field)</a:t>
            </a:r>
          </a:p>
          <a:p>
            <a:pPr lvl="1">
              <a:spcAft>
                <a:spcPct val="5000"/>
              </a:spcAft>
            </a:pPr>
            <a:r>
              <a:rPr lang="en-US" altLang="zh-CN" sz="2000" smtClean="0">
                <a:solidFill>
                  <a:srgbClr val="0066FF"/>
                </a:solidFill>
                <a:ea typeface="宋体" charset="-122"/>
              </a:rPr>
              <a:t>External magnetic fields in association with RF fields cause damage on cavity surfaces</a:t>
            </a:r>
          </a:p>
          <a:p>
            <a:pPr>
              <a:spcAft>
                <a:spcPct val="5000"/>
              </a:spcAft>
            </a:pPr>
            <a:r>
              <a:rPr lang="en-US" altLang="zh-CN" sz="2400" smtClean="0">
                <a:ea typeface="宋体" charset="-122"/>
              </a:rPr>
              <a:t>Operation of RF cavity in strong B field is a challenge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Page </a:t>
            </a:r>
            <a:fld id="{0D37E055-CC99-463D-9F58-9F1F8D151247}" type="slidenum">
              <a:rPr lang="en-US" altLang="zh-CN"/>
              <a:pPr>
                <a:defRPr/>
              </a:pPr>
              <a:t>5</a:t>
            </a:fld>
            <a:endParaRPr lang="en-US" altLang="zh-CN"/>
          </a:p>
        </p:txBody>
      </p:sp>
      <p:sp>
        <p:nvSpPr>
          <p:cNvPr id="15365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533400" y="5557838"/>
            <a:ext cx="8180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Goal: Find a workable solution through targeted R&amp;D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400800" cy="1143000"/>
          </a:xfrm>
        </p:spPr>
        <p:txBody>
          <a:bodyPr/>
          <a:lstStyle/>
          <a:p>
            <a:r>
              <a:rPr lang="en-US" smtClean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05800" cy="5181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trike="sngStrike" dirty="0" smtClean="0">
              <a:solidFill>
                <a:srgbClr val="002060"/>
              </a:solidFill>
            </a:endParaRPr>
          </a:p>
          <a:p>
            <a:pPr lvl="1">
              <a:buFont typeface="Arial" charset="0"/>
              <a:buNone/>
              <a:defRPr/>
            </a:pPr>
            <a:r>
              <a:rPr lang="en-US" sz="3200" dirty="0" smtClean="0">
                <a:solidFill>
                  <a:srgbClr val="0066FF"/>
                </a:solidFill>
              </a:rPr>
              <a:t>Develop a workable solution for high gradient NCRF operating in B fields between approximately 3 and 6 T.</a:t>
            </a:r>
          </a:p>
          <a:p>
            <a:pPr>
              <a:buFont typeface="Arial" charset="0"/>
              <a:buNone/>
              <a:defRPr/>
            </a:pPr>
            <a:endParaRPr lang="en-US" sz="1400" dirty="0" smtClean="0">
              <a:solidFill>
                <a:srgbClr val="002060"/>
              </a:solidFill>
            </a:endParaRPr>
          </a:p>
          <a:p>
            <a:pPr lvl="1">
              <a:buFont typeface="Arial" charset="0"/>
              <a:buNone/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Support sub-assembly prototyping for the 6D cooling bench test.</a:t>
            </a:r>
          </a:p>
          <a:p>
            <a:pPr marL="1371600" lvl="2" indent="-51435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Guggenheim</a:t>
            </a:r>
          </a:p>
          <a:p>
            <a:pPr marL="1371600" lvl="2" indent="-51435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FOFO Snake</a:t>
            </a:r>
          </a:p>
          <a:p>
            <a:pPr marL="1371600" lvl="2" indent="-51435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HCC</a:t>
            </a:r>
          </a:p>
          <a:p>
            <a:pPr>
              <a:buFont typeface="Arial" charset="0"/>
              <a:buNone/>
              <a:defRPr/>
            </a:pPr>
            <a:endParaRPr lang="en-US" sz="3600" dirty="0" smtClean="0">
              <a:solidFill>
                <a:srgbClr val="002060"/>
              </a:solidFill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itchFamily="34" charset="0"/>
                <a:ea typeface="宋体" charset="-122"/>
              </a:rPr>
              <a:t>Page </a:t>
            </a:r>
            <a:fld id="{E3B724C9-0C29-417B-BC36-5D0DA9D2AE8E}" type="slidenum">
              <a:rPr lang="en-US" altLang="zh-CN">
                <a:latin typeface="Calibri" pitchFamily="34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CN">
              <a:latin typeface="Calibri" pitchFamily="34" charset="0"/>
              <a:ea typeface="宋体" charset="-122"/>
            </a:endParaRPr>
          </a:p>
        </p:txBody>
      </p:sp>
      <p:sp>
        <p:nvSpPr>
          <p:cNvPr id="17413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705600" cy="1143000"/>
          </a:xfrm>
        </p:spPr>
        <p:txBody>
          <a:bodyPr/>
          <a:lstStyle/>
          <a:p>
            <a:r>
              <a:rPr lang="en-US" smtClean="0"/>
              <a:t>Multi-Institute Collaboration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04800" y="1166813"/>
            <a:ext cx="8534400" cy="5181600"/>
          </a:xfrm>
        </p:spPr>
        <p:txBody>
          <a:bodyPr/>
          <a:lstStyle/>
          <a:p>
            <a:r>
              <a:rPr lang="en-US" smtClean="0"/>
              <a:t>RF R&amp;D has been a successfully operating collaborative effort:</a:t>
            </a:r>
          </a:p>
          <a:p>
            <a:pPr lvl="2"/>
            <a:r>
              <a:rPr lang="en-US" smtClean="0"/>
              <a:t>Fermi National Accelerator Laboratory</a:t>
            </a:r>
          </a:p>
          <a:p>
            <a:pPr lvl="2"/>
            <a:r>
              <a:rPr lang="en-US" smtClean="0"/>
              <a:t>Lawrence Berkeley National Laboratory</a:t>
            </a:r>
          </a:p>
          <a:p>
            <a:pPr lvl="2"/>
            <a:r>
              <a:rPr lang="en-US" smtClean="0"/>
              <a:t>Brookhaven National Laboratory</a:t>
            </a:r>
          </a:p>
          <a:p>
            <a:pPr lvl="2"/>
            <a:r>
              <a:rPr lang="en-US" smtClean="0"/>
              <a:t>Jefferson Laboratory</a:t>
            </a:r>
          </a:p>
          <a:p>
            <a:pPr lvl="2"/>
            <a:r>
              <a:rPr lang="en-US" smtClean="0"/>
              <a:t>Illinois Institute of Technology</a:t>
            </a:r>
          </a:p>
          <a:p>
            <a:pPr lvl="2"/>
            <a:r>
              <a:rPr lang="en-US" smtClean="0"/>
              <a:t>Argonne National Laboratory</a:t>
            </a:r>
          </a:p>
          <a:p>
            <a:pPr lvl="2"/>
            <a:r>
              <a:rPr lang="en-US" smtClean="0"/>
              <a:t>University of Mississippi</a:t>
            </a:r>
          </a:p>
          <a:p>
            <a:pPr lvl="2"/>
            <a:r>
              <a:rPr lang="en-US" smtClean="0"/>
              <a:t>SLAC National Accelerator Laboratory</a:t>
            </a:r>
          </a:p>
          <a:p>
            <a:pPr lvl="2"/>
            <a:r>
              <a:rPr lang="en-US" smtClean="0"/>
              <a:t>Muons Inc.</a:t>
            </a:r>
          </a:p>
          <a:p>
            <a:pPr lvl="2"/>
            <a:r>
              <a:rPr lang="en-US" smtClean="0"/>
              <a:t>Tech-X Corp.</a:t>
            </a:r>
          </a:p>
          <a:p>
            <a:r>
              <a:rPr lang="en-US" smtClean="0"/>
              <a:t>RF test facility, MTA at Fermilab</a:t>
            </a:r>
          </a:p>
        </p:txBody>
      </p:sp>
      <p:sp>
        <p:nvSpPr>
          <p:cNvPr id="1843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Page </a:t>
            </a:r>
            <a:fld id="{73AFE74E-1166-4AB4-AE05-5EBC634E0BE6}" type="slidenum">
              <a:rPr lang="en-US" altLang="zh-CN"/>
              <a:pPr>
                <a:defRPr/>
              </a:pPr>
              <a:t>7</a:t>
            </a:fld>
            <a:endParaRPr lang="en-US" altLang="zh-CN"/>
          </a:p>
        </p:txBody>
      </p:sp>
      <p:sp>
        <p:nvSpPr>
          <p:cNvPr id="18437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ChangeArrowheads="1"/>
          </p:cNvSpPr>
          <p:nvPr/>
        </p:nvSpPr>
        <p:spPr bwMode="auto">
          <a:xfrm>
            <a:off x="1676400" y="254000"/>
            <a:ext cx="64008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US" altLang="zh-CN" sz="3200" b="1">
                <a:latin typeface="Trebuchet MS" pitchFamily="34" charset="0"/>
                <a:ea typeface="宋体" charset="-122"/>
              </a:rPr>
              <a:t> </a:t>
            </a:r>
            <a:r>
              <a:rPr lang="en-US" altLang="zh-CN" sz="3600" b="1">
                <a:latin typeface="Calibri" pitchFamily="34" charset="0"/>
                <a:ea typeface="宋体" charset="-122"/>
                <a:cs typeface="Calibri" pitchFamily="34" charset="0"/>
              </a:rPr>
              <a:t>NCRF Cavity for Muon Beams</a:t>
            </a:r>
          </a:p>
        </p:txBody>
      </p:sp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258763" y="1143000"/>
            <a:ext cx="85740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400" b="1">
                <a:latin typeface="Calibri" pitchFamily="34" charset="0"/>
                <a:ea typeface="宋体" charset="-122"/>
                <a:cs typeface="Calibri" pitchFamily="34" charset="0"/>
              </a:rPr>
              <a:t>RF cavity options, why and how we got here:</a:t>
            </a:r>
          </a:p>
          <a:p>
            <a:pPr marL="742950" lvl="1" indent="-285750"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sz="2400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Muon beams are born with large emittance and decay and must be confined by strong magnetic field</a:t>
            </a:r>
          </a:p>
          <a:p>
            <a:pPr marL="742950" lvl="1" indent="-285750"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sz="2400" b="1">
                <a:solidFill>
                  <a:srgbClr val="0066FF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Must use NCRF</a:t>
            </a:r>
          </a:p>
          <a:p>
            <a:pPr marL="1200150" lvl="2" indent="-285750"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Pillbox-like cavity with beam irises terminated by thin Be windows (muons can penetrate)</a:t>
            </a:r>
          </a:p>
          <a:p>
            <a:pPr marL="1657350" lvl="3" indent="-285750"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§"/>
            </a:pPr>
            <a:r>
              <a:rPr lang="en-US" altLang="zh-CN" sz="2000" b="1">
                <a:solidFill>
                  <a:srgbClr val="FF0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High RF electric field between two “parallel” planes</a:t>
            </a:r>
          </a:p>
          <a:p>
            <a:pPr marL="1657350" lvl="3" indent="-285750"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§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</a:rPr>
              <a:t>TiN coating at high electric field region</a:t>
            </a:r>
          </a:p>
          <a:p>
            <a:pPr marL="1657350" lvl="3" indent="-285750"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§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  <a:sym typeface="Symbol" pitchFamily="18" charset="2"/>
              </a:rPr>
              <a:t>A factor of 2 higher cavity shunt impedance</a:t>
            </a:r>
          </a:p>
          <a:p>
            <a:pPr marL="1657350" lvl="3" indent="-285750"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§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  <a:sym typeface="Symbol" pitchFamily="18" charset="2"/>
              </a:rPr>
              <a:t>Two times less RF power for a given gradient </a:t>
            </a:r>
          </a:p>
          <a:p>
            <a:pPr marL="1657350" lvl="3" indent="-285750"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§"/>
            </a:pPr>
            <a:r>
              <a:rPr lang="en-US" altLang="zh-CN" sz="2000" b="1">
                <a:solidFill>
                  <a:srgbClr val="008000"/>
                </a:solidFill>
                <a:latin typeface="Calibri" pitchFamily="34" charset="0"/>
                <a:ea typeface="宋体" charset="-122"/>
                <a:cs typeface="Calibri" pitchFamily="34" charset="0"/>
                <a:sym typeface="Symbol" pitchFamily="18" charset="2"/>
              </a:rPr>
              <a:t>Independent cavity phase control </a:t>
            </a:r>
          </a:p>
          <a:p>
            <a:pPr marL="1200150" lvl="2" indent="-285750"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sz="2000" b="1">
                <a:solidFill>
                  <a:srgbClr val="FF0000"/>
                </a:solidFill>
                <a:latin typeface="Calibri" pitchFamily="34" charset="0"/>
                <a:ea typeface="宋体" charset="-122"/>
                <a:cs typeface="Calibri" pitchFamily="34" charset="0"/>
                <a:sym typeface="Symbol" pitchFamily="18" charset="2"/>
              </a:rPr>
              <a:t>RF heating on thin Be windows could detune the cavity</a:t>
            </a:r>
          </a:p>
          <a:p>
            <a:pPr marL="1657350" lvl="3" indent="-285750">
              <a:spcBef>
                <a:spcPct val="20000"/>
              </a:spcBef>
              <a:spcAft>
                <a:spcPct val="5000"/>
              </a:spcAft>
            </a:pPr>
            <a:r>
              <a:rPr lang="en-US" altLang="zh-CN" sz="2000" b="1">
                <a:solidFill>
                  <a:schemeClr val="bg1"/>
                </a:solidFill>
                <a:latin typeface="Calibri" pitchFamily="34" charset="0"/>
                <a:ea typeface="宋体" charset="-122"/>
                <a:cs typeface="Calibri" pitchFamily="34" charset="0"/>
                <a:sym typeface="Symbol" pitchFamily="18" charset="2"/>
              </a:rPr>
              <a:t> </a:t>
            </a:r>
            <a:r>
              <a:rPr lang="en-US" altLang="zh-CN" b="1">
                <a:latin typeface="Calibri" pitchFamily="34" charset="0"/>
                <a:ea typeface="宋体" charset="-122"/>
                <a:cs typeface="Calibri" pitchFamily="34" charset="0"/>
                <a:sym typeface="Symbol" pitchFamily="18" charset="2"/>
              </a:rPr>
              <a:t>Two double-curvature windows pointing in the same direction</a:t>
            </a:r>
            <a:endParaRPr lang="en-US" altLang="zh-CN" b="1">
              <a:latin typeface="Calibri" pitchFamily="34" charset="0"/>
              <a:ea typeface="宋体" charset="-122"/>
              <a:cs typeface="Calibri" pitchFamily="34" charset="0"/>
            </a:endParaRPr>
          </a:p>
        </p:txBody>
      </p:sp>
      <p:sp>
        <p:nvSpPr>
          <p:cNvPr id="1945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ea typeface="宋体" charset="-122"/>
              </a:rPr>
              <a:t>Page </a:t>
            </a:r>
            <a:fld id="{0DDA9634-79FB-483D-8D21-9BEEDF4A840F}" type="slidenum">
              <a:rPr lang="en-US" altLang="zh-CN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CN">
              <a:ea typeface="宋体" charset="-122"/>
            </a:endParaRPr>
          </a:p>
        </p:txBody>
      </p:sp>
      <p:sp>
        <p:nvSpPr>
          <p:cNvPr id="19461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6" name="Rectangle 4"/>
          <p:cNvSpPr>
            <a:spLocks noChangeArrowheads="1"/>
          </p:cNvSpPr>
          <p:nvPr/>
        </p:nvSpPr>
        <p:spPr bwMode="auto">
          <a:xfrm>
            <a:off x="1343025" y="254000"/>
            <a:ext cx="7431088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宋体" pitchFamily="2" charset="-122"/>
              </a:rPr>
              <a:t> </a:t>
            </a: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258763" y="990600"/>
            <a:ext cx="8574087" cy="539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</a:pPr>
            <a:endParaRPr lang="en-US" altLang="zh-CN" sz="2400" b="1">
              <a:latin typeface="Calibri" pitchFamily="34" charset="0"/>
              <a:ea typeface="宋体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400" b="1">
                <a:latin typeface="Calibri" pitchFamily="34" charset="0"/>
                <a:ea typeface="宋体" charset="-122"/>
                <a:cs typeface="Calibri" pitchFamily="34" charset="0"/>
              </a:rPr>
              <a:t>Cavity has been tested successfully without magnetic fields</a:t>
            </a:r>
          </a:p>
          <a:p>
            <a:pPr marL="342900" indent="-342900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400" b="1">
                <a:latin typeface="Calibri" pitchFamily="34" charset="0"/>
                <a:ea typeface="宋体" charset="-122"/>
                <a:cs typeface="Calibri" pitchFamily="34" charset="0"/>
              </a:rPr>
              <a:t>Be windows can withstand high RF power in strong magnetic field without damage</a:t>
            </a: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1560513" y="223838"/>
            <a:ext cx="6516687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altLang="zh-CN" sz="3600" b="1">
                <a:latin typeface="Calibri" pitchFamily="34" charset="0"/>
                <a:ea typeface="宋体" charset="-122"/>
                <a:cs typeface="Calibri" pitchFamily="34" charset="0"/>
              </a:rPr>
              <a:t> NCRF Cavity for Muons</a:t>
            </a:r>
          </a:p>
        </p:txBody>
      </p:sp>
      <p:pic>
        <p:nvPicPr>
          <p:cNvPr id="21508" name="Picture 6" descr="Cavity_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7950"/>
            <a:ext cx="28257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August 24 - 26, 2010</a:t>
            </a:r>
          </a:p>
        </p:txBody>
      </p:sp>
      <p:sp>
        <p:nvSpPr>
          <p:cNvPr id="21510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ea typeface="宋体" charset="-122"/>
              </a:rPr>
              <a:t>Page </a:t>
            </a:r>
            <a:fld id="{079109E6-9F7F-4651-9D7B-CE96870B59ED}" type="slidenum">
              <a:rPr lang="en-US" altLang="zh-CN"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CN">
              <a:ea typeface="宋体" charset="-122"/>
            </a:endParaRPr>
          </a:p>
        </p:txBody>
      </p:sp>
      <p:sp>
        <p:nvSpPr>
          <p:cNvPr id="21511" name="Footer Placeholder 11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ea typeface="宋体" charset="-122"/>
              </a:rPr>
              <a:t>MAP Review: NCRF R&amp; D Plan, D. Li, LBNL</a:t>
            </a: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5566" y="1377696"/>
            <a:ext cx="5231234" cy="357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3120</TotalTime>
  <Words>2381</Words>
  <Application>Microsoft Office PowerPoint</Application>
  <PresentationFormat>On-screen Show (4:3)</PresentationFormat>
  <Paragraphs>534</Paragraphs>
  <Slides>31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Wingdings</vt:lpstr>
      <vt:lpstr>Calibri</vt:lpstr>
      <vt:lpstr>宋体</vt:lpstr>
      <vt:lpstr>Trebuchet MS</vt:lpstr>
      <vt:lpstr>Symbol</vt:lpstr>
      <vt:lpstr>Math1</vt:lpstr>
      <vt:lpstr>Presentation1</vt:lpstr>
      <vt:lpstr>Presentation1</vt:lpstr>
      <vt:lpstr>Presentation1</vt:lpstr>
      <vt:lpstr>Presentation1</vt:lpstr>
      <vt:lpstr>Document</vt:lpstr>
      <vt:lpstr>Graph</vt:lpstr>
      <vt:lpstr>Chart</vt:lpstr>
      <vt:lpstr>  </vt:lpstr>
      <vt:lpstr>Outline</vt:lpstr>
      <vt:lpstr>Introduction I</vt:lpstr>
      <vt:lpstr>Introduction II</vt:lpstr>
      <vt:lpstr>Introduction III</vt:lpstr>
      <vt:lpstr>Goals</vt:lpstr>
      <vt:lpstr>Multi-Institute Collaboration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Beryllium Wall RF Cavity</vt:lpstr>
      <vt:lpstr>Tests of 201-MHz RF Cavity I</vt:lpstr>
      <vt:lpstr>Tests of 201-MHz RF Cavity II</vt:lpstr>
      <vt:lpstr>RF Cavities for MICE I </vt:lpstr>
      <vt:lpstr>RF cavities for MICE II</vt:lpstr>
      <vt:lpstr>RF cavities for MICE III</vt:lpstr>
      <vt:lpstr>Milestones I</vt:lpstr>
      <vt:lpstr>Milestones II</vt:lpstr>
      <vt:lpstr>Milestones III</vt:lpstr>
      <vt:lpstr>Milestones IV</vt:lpstr>
      <vt:lpstr>Milestones V</vt:lpstr>
      <vt:lpstr>Slide 31</vt:lpstr>
    </vt:vector>
  </TitlesOfParts>
  <Company>Fermilab | Accelerator Division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 OVERVIEW</dc:title>
  <dc:creator>Derun</dc:creator>
  <cp:lastModifiedBy>mszisman</cp:lastModifiedBy>
  <cp:revision>346</cp:revision>
  <dcterms:created xsi:type="dcterms:W3CDTF">2010-07-20T19:13:29Z</dcterms:created>
  <dcterms:modified xsi:type="dcterms:W3CDTF">2010-08-23T07:09:03Z</dcterms:modified>
</cp:coreProperties>
</file>