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docx" ContentType="application/vnd.openxmlformats-officedocument.wordprocessingml.document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2" r:id="rId1"/>
  </p:sldMasterIdLst>
  <p:notesMasterIdLst>
    <p:notesMasterId r:id="rId33"/>
  </p:notesMasterIdLst>
  <p:handoutMasterIdLst>
    <p:handoutMasterId r:id="rId34"/>
  </p:handoutMasterIdLst>
  <p:sldIdLst>
    <p:sldId id="281" r:id="rId2"/>
    <p:sldId id="284" r:id="rId3"/>
    <p:sldId id="285" r:id="rId4"/>
    <p:sldId id="286" r:id="rId5"/>
    <p:sldId id="287" r:id="rId6"/>
    <p:sldId id="305" r:id="rId7"/>
    <p:sldId id="307" r:id="rId8"/>
    <p:sldId id="288" r:id="rId9"/>
    <p:sldId id="289" r:id="rId10"/>
    <p:sldId id="290" r:id="rId11"/>
    <p:sldId id="291" r:id="rId12"/>
    <p:sldId id="292" r:id="rId13"/>
    <p:sldId id="293" r:id="rId14"/>
    <p:sldId id="311" r:id="rId15"/>
    <p:sldId id="297" r:id="rId16"/>
    <p:sldId id="294" r:id="rId17"/>
    <p:sldId id="312" r:id="rId18"/>
    <p:sldId id="295" r:id="rId19"/>
    <p:sldId id="298" r:id="rId20"/>
    <p:sldId id="300" r:id="rId21"/>
    <p:sldId id="301" r:id="rId22"/>
    <p:sldId id="308" r:id="rId23"/>
    <p:sldId id="302" r:id="rId24"/>
    <p:sldId id="303" r:id="rId25"/>
    <p:sldId id="304" r:id="rId26"/>
    <p:sldId id="310" r:id="rId27"/>
    <p:sldId id="314" r:id="rId28"/>
    <p:sldId id="316" r:id="rId29"/>
    <p:sldId id="309" r:id="rId30"/>
    <p:sldId id="315" r:id="rId31"/>
    <p:sldId id="306" r:id="rId32"/>
  </p:sldIdLst>
  <p:sldSz cx="9144000" cy="6858000" type="screen4x3"/>
  <p:notesSz cx="69977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ke Zisman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008000"/>
    <a:srgbClr val="CC0000"/>
    <a:srgbClr val="6600FF"/>
    <a:srgbClr val="EEECE1"/>
    <a:srgbClr val="663300"/>
    <a:srgbClr val="009999"/>
    <a:srgbClr val="00CC9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22004" autoAdjust="0"/>
    <p:restoredTop sz="86420" autoAdjust="0"/>
  </p:normalViewPr>
  <p:slideViewPr>
    <p:cSldViewPr>
      <p:cViewPr varScale="1">
        <p:scale>
          <a:sx n="73" d="100"/>
          <a:sy n="73" d="100"/>
        </p:scale>
        <p:origin x="-102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7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>
            <a:lvl1pPr defTabSz="930275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/>
            </a:lvl1pPr>
          </a:lstStyle>
          <a:p>
            <a:pPr>
              <a:defRPr/>
            </a:pPr>
            <a:fld id="{06E1E564-BDF6-4EB6-80E9-65B649196B8D}" type="datetimeFigureOut">
              <a:rPr lang="en-US"/>
              <a:pPr>
                <a:defRPr/>
              </a:pPr>
              <a:t>8/25/2010</a:t>
            </a:fld>
            <a:endParaRPr lang="en-US"/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1" tIns="46516" rIns="93031" bIns="46516" numCol="1" anchor="b" anchorCtr="0" compatLnSpc="1">
            <a:prstTxWarp prst="textNoShape">
              <a:avLst/>
            </a:prstTxWarp>
          </a:bodyPr>
          <a:lstStyle>
            <a:lvl1pPr defTabSz="930275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3988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1" tIns="46516" rIns="93031" bIns="46516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/>
            </a:lvl1pPr>
          </a:lstStyle>
          <a:p>
            <a:pPr>
              <a:defRPr/>
            </a:pPr>
            <a:fld id="{055744DD-2C11-436A-93B3-3A47DDA1BE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>
            <a:lvl1pPr defTabSz="930275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1D49ADFC-D24B-4EAA-AA66-F4EBE4B164CC}" type="datetimeFigureOut">
              <a:rPr lang="en-US"/>
              <a:pPr>
                <a:defRPr/>
              </a:pPr>
              <a:t>8/25/2010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700088" y="4410075"/>
            <a:ext cx="5597525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31" tIns="46516" rIns="93031" bIns="46516" numCol="1" anchor="b" anchorCtr="0" compatLnSpc="1">
            <a:prstTxWarp prst="textNoShape">
              <a:avLst/>
            </a:prstTxWarp>
          </a:bodyPr>
          <a:lstStyle>
            <a:lvl1pPr defTabSz="930275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963988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31" tIns="46516" rIns="93031" bIns="46516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13AAB515-6114-41F3-82A4-E04ADC6B83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14607A-94D4-46B4-8406-8F1FBFD1AF86}" type="slidenum">
              <a:rPr lang="en-US" altLang="zh-CN"/>
              <a:pPr/>
              <a:t>2</a:t>
            </a:fld>
            <a:endParaRPr lang="en-US" altLang="zh-CN"/>
          </a:p>
        </p:txBody>
      </p:sp>
      <p:sp>
        <p:nvSpPr>
          <p:cNvPr id="78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6AF3B4-B8C1-4C7E-9F06-B4AA7D9A0DC7}" type="slidenum">
              <a:rPr lang="en-US" altLang="zh-CN"/>
              <a:pPr/>
              <a:t>14</a:t>
            </a:fld>
            <a:endParaRPr lang="en-US" altLang="zh-CN"/>
          </a:p>
        </p:txBody>
      </p:sp>
      <p:sp>
        <p:nvSpPr>
          <p:cNvPr id="87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4F2E1C-83A6-48B5-A51C-E2CCB32549EE}" type="slidenum">
              <a:rPr lang="en-US" altLang="zh-CN"/>
              <a:pPr/>
              <a:t>15</a:t>
            </a:fld>
            <a:endParaRPr lang="en-US" altLang="zh-CN"/>
          </a:p>
        </p:txBody>
      </p:sp>
      <p:sp>
        <p:nvSpPr>
          <p:cNvPr id="87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6AF3B4-B8C1-4C7E-9F06-B4AA7D9A0DC7}" type="slidenum">
              <a:rPr lang="en-US" altLang="zh-CN"/>
              <a:pPr/>
              <a:t>16</a:t>
            </a:fld>
            <a:endParaRPr lang="en-US" altLang="zh-CN"/>
          </a:p>
        </p:txBody>
      </p:sp>
      <p:sp>
        <p:nvSpPr>
          <p:cNvPr id="87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6AF3B4-B8C1-4C7E-9F06-B4AA7D9A0DC7}" type="slidenum">
              <a:rPr lang="en-US" altLang="zh-CN"/>
              <a:pPr/>
              <a:t>17</a:t>
            </a:fld>
            <a:endParaRPr lang="en-US" altLang="zh-CN"/>
          </a:p>
        </p:txBody>
      </p:sp>
      <p:sp>
        <p:nvSpPr>
          <p:cNvPr id="87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6AF3B4-B8C1-4C7E-9F06-B4AA7D9A0DC7}" type="slidenum">
              <a:rPr lang="en-US" altLang="zh-CN"/>
              <a:pPr/>
              <a:t>18</a:t>
            </a:fld>
            <a:endParaRPr lang="en-US" altLang="zh-CN"/>
          </a:p>
        </p:txBody>
      </p:sp>
      <p:sp>
        <p:nvSpPr>
          <p:cNvPr id="87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DDA83E-9D77-4777-8B9E-7AD666EC842C}" type="slidenum">
              <a:rPr lang="en-US" altLang="zh-CN"/>
              <a:pPr/>
              <a:t>19</a:t>
            </a:fld>
            <a:endParaRPr lang="en-US" altLang="zh-CN"/>
          </a:p>
        </p:txBody>
      </p:sp>
      <p:sp>
        <p:nvSpPr>
          <p:cNvPr id="87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94C481-3F40-450F-B4E7-0A7FD4EF3D7E}" type="slidenum">
              <a:rPr lang="en-US" altLang="zh-CN"/>
              <a:pPr/>
              <a:t>20</a:t>
            </a:fld>
            <a:endParaRPr lang="en-US" altLang="zh-CN"/>
          </a:p>
        </p:txBody>
      </p:sp>
      <p:sp>
        <p:nvSpPr>
          <p:cNvPr id="88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94C481-3F40-450F-B4E7-0A7FD4EF3D7E}" type="slidenum">
              <a:rPr lang="en-US" altLang="zh-CN"/>
              <a:pPr/>
              <a:t>21</a:t>
            </a:fld>
            <a:endParaRPr lang="en-US" altLang="zh-CN"/>
          </a:p>
        </p:txBody>
      </p:sp>
      <p:sp>
        <p:nvSpPr>
          <p:cNvPr id="88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94C481-3F40-450F-B4E7-0A7FD4EF3D7E}" type="slidenum">
              <a:rPr lang="en-US" altLang="zh-CN"/>
              <a:pPr/>
              <a:t>22</a:t>
            </a:fld>
            <a:endParaRPr lang="en-US" altLang="zh-CN"/>
          </a:p>
        </p:txBody>
      </p:sp>
      <p:sp>
        <p:nvSpPr>
          <p:cNvPr id="88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94C481-3F40-450F-B4E7-0A7FD4EF3D7E}" type="slidenum">
              <a:rPr lang="en-US" altLang="zh-CN"/>
              <a:pPr/>
              <a:t>23</a:t>
            </a:fld>
            <a:endParaRPr lang="en-US" altLang="zh-CN"/>
          </a:p>
        </p:txBody>
      </p:sp>
      <p:sp>
        <p:nvSpPr>
          <p:cNvPr id="88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1D846D-E4F5-452B-8834-279334553087}" type="slidenum">
              <a:rPr lang="en-US" altLang="zh-CN"/>
              <a:pPr/>
              <a:t>3</a:t>
            </a:fld>
            <a:endParaRPr lang="en-US" altLang="zh-CN"/>
          </a:p>
        </p:txBody>
      </p:sp>
      <p:sp>
        <p:nvSpPr>
          <p:cNvPr id="88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94C481-3F40-450F-B4E7-0A7FD4EF3D7E}" type="slidenum">
              <a:rPr lang="en-US" altLang="zh-CN"/>
              <a:pPr/>
              <a:t>24</a:t>
            </a:fld>
            <a:endParaRPr lang="en-US" altLang="zh-CN"/>
          </a:p>
        </p:txBody>
      </p:sp>
      <p:sp>
        <p:nvSpPr>
          <p:cNvPr id="88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94C481-3F40-450F-B4E7-0A7FD4EF3D7E}" type="slidenum">
              <a:rPr lang="en-US" altLang="zh-CN"/>
              <a:pPr/>
              <a:t>25</a:t>
            </a:fld>
            <a:endParaRPr lang="en-US" altLang="zh-CN"/>
          </a:p>
        </p:txBody>
      </p:sp>
      <p:sp>
        <p:nvSpPr>
          <p:cNvPr id="88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1A0FCE-1F96-4E47-8E61-C08897C2FAB8}" type="slidenum">
              <a:rPr lang="en-US" altLang="zh-CN"/>
              <a:pPr/>
              <a:t>31</a:t>
            </a:fld>
            <a:endParaRPr lang="en-US" altLang="zh-CN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1D846D-E4F5-452B-8834-279334553087}" type="slidenum">
              <a:rPr lang="en-US" altLang="zh-CN"/>
              <a:pPr/>
              <a:t>4</a:t>
            </a:fld>
            <a:endParaRPr lang="en-US" altLang="zh-CN"/>
          </a:p>
        </p:txBody>
      </p:sp>
      <p:sp>
        <p:nvSpPr>
          <p:cNvPr id="88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1D846D-E4F5-452B-8834-279334553087}" type="slidenum">
              <a:rPr lang="en-US" altLang="zh-CN"/>
              <a:pPr/>
              <a:t>5</a:t>
            </a:fld>
            <a:endParaRPr lang="en-US" altLang="zh-CN"/>
          </a:p>
        </p:txBody>
      </p:sp>
      <p:sp>
        <p:nvSpPr>
          <p:cNvPr id="88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A47485-C9C1-41E8-A82D-22B92CD65539}" type="slidenum">
              <a:rPr lang="en-US" altLang="zh-CN"/>
              <a:pPr/>
              <a:t>8</a:t>
            </a:fld>
            <a:endParaRPr lang="en-US" altLang="zh-CN"/>
          </a:p>
        </p:txBody>
      </p:sp>
      <p:sp>
        <p:nvSpPr>
          <p:cNvPr id="86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A47485-C9C1-41E8-A82D-22B92CD65539}" type="slidenum">
              <a:rPr lang="en-US" altLang="zh-CN"/>
              <a:pPr/>
              <a:t>9</a:t>
            </a:fld>
            <a:endParaRPr lang="en-US" altLang="zh-CN"/>
          </a:p>
        </p:txBody>
      </p:sp>
      <p:sp>
        <p:nvSpPr>
          <p:cNvPr id="86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6AF3B4-B8C1-4C7E-9F06-B4AA7D9A0DC7}" type="slidenum">
              <a:rPr lang="en-US" altLang="zh-CN"/>
              <a:pPr/>
              <a:t>11</a:t>
            </a:fld>
            <a:endParaRPr lang="en-US" altLang="zh-CN"/>
          </a:p>
        </p:txBody>
      </p:sp>
      <p:sp>
        <p:nvSpPr>
          <p:cNvPr id="87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6AF3B4-B8C1-4C7E-9F06-B4AA7D9A0DC7}" type="slidenum">
              <a:rPr lang="en-US" altLang="zh-CN"/>
              <a:pPr/>
              <a:t>12</a:t>
            </a:fld>
            <a:endParaRPr lang="en-US" altLang="zh-CN"/>
          </a:p>
        </p:txBody>
      </p:sp>
      <p:sp>
        <p:nvSpPr>
          <p:cNvPr id="87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6AF3B4-B8C1-4C7E-9F06-B4AA7D9A0DC7}" type="slidenum">
              <a:rPr lang="en-US" altLang="zh-CN"/>
              <a:pPr/>
              <a:t>13</a:t>
            </a:fld>
            <a:endParaRPr lang="en-US" altLang="zh-CN"/>
          </a:p>
        </p:txBody>
      </p:sp>
      <p:sp>
        <p:nvSpPr>
          <p:cNvPr id="87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 userDrawn="1"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5" name="Straight Connector 7"/>
          <p:cNvCxnSpPr/>
          <p:nvPr userDrawn="1"/>
        </p:nvCxnSpPr>
        <p:spPr>
          <a:xfrm>
            <a:off x="304800" y="6384925"/>
            <a:ext cx="84582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"/>
            <a:ext cx="6400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209800"/>
            <a:ext cx="6400800" cy="2286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4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August 24 - 26, 2010</a:t>
            </a: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MAP Review: NCRF R&amp; D Plan, D. Li, LBNL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C3FEFB3-9744-4519-BB5B-C1D99A624E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2" descr="C:\Documents and Settings\sgeer\My Documents\MAP\MAP-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2987" y="76200"/>
            <a:ext cx="857250" cy="974725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11" name="Picture 10" descr="Picture1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39521" y="113763"/>
            <a:ext cx="1367730" cy="91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/>
          <p:cNvSpPr/>
          <p:nvPr userDrawn="1"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363" y="0"/>
            <a:ext cx="6705600" cy="1143000"/>
          </a:xfrm>
        </p:spPr>
        <p:txBody>
          <a:bodyPr/>
          <a:lstStyle>
            <a:lvl1pPr>
              <a:defRPr sz="4000" b="1">
                <a:effectLst/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181600"/>
          </a:xfrm>
        </p:spPr>
        <p:txBody>
          <a:bodyPr/>
          <a:lstStyle>
            <a:lvl1pPr>
              <a:defRPr b="1">
                <a:effectLst/>
                <a:latin typeface="Calibri" pitchFamily="34" charset="0"/>
                <a:cs typeface="Calibri" pitchFamily="34" charset="0"/>
              </a:defRPr>
            </a:lvl1pPr>
            <a:lvl2pPr>
              <a:defRPr b="1">
                <a:effectLst/>
                <a:latin typeface="Calibri" pitchFamily="34" charset="0"/>
                <a:cs typeface="Calibri" pitchFamily="34" charset="0"/>
              </a:defRPr>
            </a:lvl2pPr>
            <a:lvl3pPr>
              <a:defRPr b="1">
                <a:effectLst/>
                <a:latin typeface="Calibri" pitchFamily="34" charset="0"/>
                <a:cs typeface="Calibri" pitchFamily="34" charset="0"/>
              </a:defRPr>
            </a:lvl3pPr>
            <a:lvl4pPr>
              <a:defRPr b="1">
                <a:effectLst/>
                <a:latin typeface="Calibri" pitchFamily="34" charset="0"/>
                <a:cs typeface="Calibri" pitchFamily="34" charset="0"/>
              </a:defRPr>
            </a:lvl4pPr>
            <a:lvl5pPr>
              <a:defRPr b="1">
                <a:effectLst/>
                <a:latin typeface="Calibri" pitchFamily="34" charset="0"/>
                <a:cs typeface="Calibri" pitchFamily="34" charset="0"/>
              </a:defRPr>
            </a:lvl5pPr>
            <a:lvl6pPr>
              <a:buNone/>
              <a:defRPr/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 b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altLang="zh-CN" dirty="0" smtClean="0"/>
              <a:t>August 24 - 26, 2010</a:t>
            </a:r>
            <a:endParaRPr lang="en-US" altLang="zh-C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 b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altLang="zh-CN" dirty="0" smtClean="0"/>
              <a:t>Page </a:t>
            </a:r>
            <a:fld id="{FDA2929B-8FC6-4151-83B6-0DF6B36E01A6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048000" y="6492875"/>
            <a:ext cx="3276600" cy="365125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altLang="zh-CN" dirty="0" smtClean="0"/>
              <a:t>MAP Review: NCRF R&amp; D Plan, D. Li, LBNL</a:t>
            </a:r>
            <a:endParaRPr lang="en-US" altLang="zh-CN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76200" y="6400800"/>
            <a:ext cx="89154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2" descr="C:\Documents and Settings\sgeer\My Documents\MAP\MAP-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94185" y="89079"/>
            <a:ext cx="857250" cy="974725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11" name="Picture 10" descr="Picture1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39521" y="113763"/>
            <a:ext cx="1367730" cy="91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dirty="0" smtClean="0"/>
              <a:t>August 24 - 26, 2010</a:t>
            </a:r>
            <a:endParaRPr lang="en-US" altLang="zh-CN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altLang="zh-CN" dirty="0" smtClean="0"/>
              <a:t>Page </a:t>
            </a:r>
            <a:fld id="{18AC7E3C-55C9-4719-A453-C5BC501CC275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3124200" y="6492875"/>
            <a:ext cx="3276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 dirty="0" smtClean="0"/>
              <a:t>MAP Review: NCRF R&amp; D Plan, D. Li, LBNL</a:t>
            </a:r>
            <a:endParaRPr lang="en-US" altLang="zh-CN" dirty="0"/>
          </a:p>
        </p:txBody>
      </p:sp>
      <p:sp>
        <p:nvSpPr>
          <p:cNvPr id="5" name="Rectangle 8"/>
          <p:cNvSpPr/>
          <p:nvPr userDrawn="1"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086600" cy="1143000"/>
          </a:xfrm>
        </p:spPr>
        <p:txBody>
          <a:bodyPr/>
          <a:lstStyle>
            <a:lvl1pPr>
              <a:defRPr sz="4000" b="1">
                <a:effectLst/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181600"/>
          </a:xfrm>
        </p:spPr>
        <p:txBody>
          <a:bodyPr/>
          <a:lstStyle>
            <a:lvl1pPr>
              <a:defRPr b="1">
                <a:effectLst/>
                <a:latin typeface="Calibri" pitchFamily="34" charset="0"/>
                <a:cs typeface="Calibri" pitchFamily="34" charset="0"/>
              </a:defRPr>
            </a:lvl1pPr>
            <a:lvl2pPr>
              <a:defRPr b="1">
                <a:effectLst/>
                <a:latin typeface="Calibri" pitchFamily="34" charset="0"/>
                <a:cs typeface="Calibri" pitchFamily="34" charset="0"/>
              </a:defRPr>
            </a:lvl2pPr>
            <a:lvl3pPr>
              <a:defRPr b="1">
                <a:effectLst/>
                <a:latin typeface="Calibri" pitchFamily="34" charset="0"/>
                <a:cs typeface="Calibri" pitchFamily="34" charset="0"/>
              </a:defRPr>
            </a:lvl3pPr>
            <a:lvl4pPr>
              <a:defRPr b="1">
                <a:effectLst/>
                <a:latin typeface="Calibri" pitchFamily="34" charset="0"/>
                <a:cs typeface="Calibri" pitchFamily="34" charset="0"/>
              </a:defRPr>
            </a:lvl4pPr>
            <a:lvl5pPr>
              <a:defRPr b="1">
                <a:effectLst/>
                <a:latin typeface="Calibri" pitchFamily="34" charset="0"/>
                <a:cs typeface="Calibri" pitchFamily="34" charset="0"/>
              </a:defRPr>
            </a:lvl5pPr>
            <a:lvl6pPr>
              <a:defRPr>
                <a:latin typeface="Calibri" pitchFamily="34" charset="0"/>
                <a:cs typeface="Calibri" pitchFamily="34" charset="0"/>
              </a:defRPr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de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52400" y="6400800"/>
            <a:ext cx="8763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2" descr="C:\Documents and Settings\sgeer\My Documents\MAP\MAP-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1913" y="89079"/>
            <a:ext cx="857250" cy="974725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</p:pic>
      <p:pic>
        <p:nvPicPr>
          <p:cNvPr id="14" name="Picture 13" descr="Picture1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39521" y="113763"/>
            <a:ext cx="1367730" cy="91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0" y="1143000"/>
            <a:ext cx="9144000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r>
              <a:rPr lang="en-US" smtClean="0"/>
              <a:t>August 24 - 26, 2010</a:t>
            </a:r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3276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r>
              <a:rPr lang="en-US" smtClean="0"/>
              <a:t>MAP Review: NCRF R&amp; D Plan, D. Li, LBNL</a:t>
            </a:r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BB9C906A-C2AC-4BE7-804B-74437719DA3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5" r:id="rId2"/>
    <p:sldLayoutId id="2147483656" r:id="rId3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Font typeface="Arial" charset="0"/>
        <a:buChar char="–"/>
        <a:defRPr sz="2800" kern="1200">
          <a:solidFill>
            <a:schemeClr val="hlink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Font typeface="Arial" charset="0"/>
        <a:buChar char="•"/>
        <a:defRPr sz="2400" kern="1200">
          <a:solidFill>
            <a:srgbClr val="008000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Font typeface="Arial" charset="0"/>
        <a:buChar char="–"/>
        <a:defRPr sz="2000" kern="1200">
          <a:solidFill>
            <a:srgbClr val="6600FF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Font typeface="Wingdings" pitchFamily="2" charset="2"/>
        <a:buChar char="s"/>
        <a:defRPr sz="2000" kern="1200">
          <a:solidFill>
            <a:srgbClr val="6633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0.jpeg"/><Relationship Id="rId5" Type="http://schemas.openxmlformats.org/officeDocument/2006/relationships/oleObject" Target="../embeddings/Microsoft_Office_Excel_97-2003_Worksheet1.xls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package" Target="../embeddings/Microsoft_Office_Word_Document1.docx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itle 1"/>
          <p:cNvSpPr>
            <a:spLocks noGrp="1"/>
          </p:cNvSpPr>
          <p:nvPr>
            <p:ph type="ctrTitle" idx="4294967295"/>
          </p:nvPr>
        </p:nvSpPr>
        <p:spPr>
          <a:xfrm>
            <a:off x="1524000" y="0"/>
            <a:ext cx="6324600" cy="1143000"/>
          </a:xfrm>
        </p:spPr>
        <p:txBody>
          <a:bodyPr/>
          <a:lstStyle/>
          <a:p>
            <a:pPr eaLnBrk="1" hangingPunct="1"/>
            <a:r>
              <a:rPr lang="en-US" sz="2800" dirty="0" smtClean="0">
                <a:latin typeface="Calibri" pitchFamily="34" charset="0"/>
              </a:rPr>
              <a:t>  </a:t>
            </a:r>
          </a:p>
        </p:txBody>
      </p:sp>
      <p:sp>
        <p:nvSpPr>
          <p:cNvPr id="5122" name="Subtitle 2"/>
          <p:cNvSpPr>
            <a:spLocks noGrp="1"/>
          </p:cNvSpPr>
          <p:nvPr>
            <p:ph type="subTitle" idx="4294967295"/>
          </p:nvPr>
        </p:nvSpPr>
        <p:spPr>
          <a:xfrm>
            <a:off x="0" y="1295400"/>
            <a:ext cx="9144000" cy="4572000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endParaRPr lang="en-US" sz="2400" dirty="0" smtClean="0">
              <a:latin typeface="Calibri" pitchFamily="34" charset="0"/>
              <a:cs typeface="Arial" charset="0"/>
            </a:endParaRPr>
          </a:p>
          <a:p>
            <a:pPr marL="0" indent="0" algn="ctr" eaLnBrk="1" hangingPunct="1">
              <a:buFont typeface="Arial" charset="0"/>
              <a:buNone/>
            </a:pPr>
            <a:endParaRPr lang="en-US" sz="2400" dirty="0" smtClean="0">
              <a:latin typeface="Calibri" pitchFamily="34" charset="0"/>
              <a:cs typeface="Arial" charset="0"/>
            </a:endParaRPr>
          </a:p>
          <a:p>
            <a:pPr marL="0" indent="0" algn="ctr" eaLnBrk="1" hangingPunct="1">
              <a:buFont typeface="Arial" charset="0"/>
              <a:buNone/>
            </a:pPr>
            <a:endParaRPr lang="en-US" sz="2400" dirty="0" smtClean="0">
              <a:latin typeface="Calibri" pitchFamily="34" charset="0"/>
              <a:cs typeface="Arial" charset="0"/>
            </a:endParaRPr>
          </a:p>
          <a:p>
            <a:pPr marL="0" indent="0" algn="ctr" eaLnBrk="1" hangingPunct="1">
              <a:buFont typeface="Arial" charset="0"/>
              <a:buNone/>
            </a:pPr>
            <a:r>
              <a:rPr lang="en-US" sz="4400" b="1" dirty="0" smtClean="0">
                <a:latin typeface="Calibri" pitchFamily="34" charset="0"/>
                <a:cs typeface="Arial" charset="0"/>
              </a:rPr>
              <a:t>NCRF R&amp;D Plan</a:t>
            </a:r>
          </a:p>
          <a:p>
            <a:pPr marL="0" indent="0" algn="ctr" eaLnBrk="1" hangingPunct="1">
              <a:buFont typeface="Arial" charset="0"/>
              <a:buNone/>
            </a:pPr>
            <a:endParaRPr lang="en-US" sz="2800" dirty="0" smtClean="0">
              <a:latin typeface="Calibri" pitchFamily="34" charset="0"/>
              <a:cs typeface="Arial" charset="0"/>
            </a:endParaRPr>
          </a:p>
          <a:p>
            <a:pPr marL="0" indent="0" algn="ctr" eaLnBrk="1" hangingPunct="1">
              <a:buFont typeface="Arial" charset="0"/>
              <a:buNone/>
            </a:pPr>
            <a:r>
              <a:rPr lang="en-US" sz="2400" dirty="0" err="1" smtClean="0">
                <a:latin typeface="Calibri" pitchFamily="34" charset="0"/>
                <a:cs typeface="Arial" charset="0"/>
              </a:rPr>
              <a:t>Derun</a:t>
            </a:r>
            <a:r>
              <a:rPr lang="en-US" sz="2400" dirty="0" smtClean="0">
                <a:latin typeface="Calibri" pitchFamily="34" charset="0"/>
                <a:cs typeface="Arial" charset="0"/>
              </a:rPr>
              <a:t> Li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en-US" sz="2400" dirty="0" smtClean="0">
                <a:latin typeface="Calibri" pitchFamily="34" charset="0"/>
                <a:cs typeface="Arial" charset="0"/>
              </a:rPr>
              <a:t>Center for Beam Physics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en-US" sz="2400" dirty="0" smtClean="0">
                <a:latin typeface="Calibri" pitchFamily="34" charset="0"/>
                <a:cs typeface="Arial" charset="0"/>
              </a:rPr>
              <a:t>Accelerator and Fusion Research Division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en-US" sz="2400" dirty="0" smtClean="0">
                <a:latin typeface="Calibri" pitchFamily="34" charset="0"/>
                <a:cs typeface="Arial" charset="0"/>
              </a:rPr>
              <a:t>Lawrence Berkeley National Laboratory</a:t>
            </a:r>
          </a:p>
          <a:p>
            <a:pPr marL="0" indent="0" algn="ctr" eaLnBrk="1" hangingPunct="1">
              <a:buFont typeface="Arial" charset="0"/>
              <a:buNone/>
            </a:pPr>
            <a:endParaRPr lang="en-US" sz="2000" dirty="0" smtClean="0">
              <a:latin typeface="Calibri" pitchFamily="34" charset="0"/>
              <a:cs typeface="Arial" charset="0"/>
            </a:endParaRPr>
          </a:p>
          <a:p>
            <a:pPr marL="0" indent="0" algn="ctr" eaLnBrk="1" hangingPunct="1">
              <a:buFont typeface="Arial" charset="0"/>
              <a:buNone/>
            </a:pPr>
            <a:endParaRPr lang="en-US" sz="2000" dirty="0" smtClean="0">
              <a:latin typeface="Calibri" pitchFamily="34" charset="0"/>
              <a:cs typeface="Arial" charset="0"/>
            </a:endParaRPr>
          </a:p>
          <a:p>
            <a:pPr marL="0" indent="0" algn="ctr" eaLnBrk="1" hangingPunct="1">
              <a:buFont typeface="Arial" charset="0"/>
              <a:buNone/>
            </a:pPr>
            <a:r>
              <a:rPr lang="en-US" sz="1800" dirty="0" smtClean="0">
                <a:latin typeface="Calibri" pitchFamily="34" charset="0"/>
                <a:cs typeface="Arial" charset="0"/>
              </a:rPr>
              <a:t>Muon  Accelerator Program Review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en-US" sz="1800" dirty="0" smtClean="0">
                <a:latin typeface="Calibri" pitchFamily="34" charset="0"/>
                <a:cs typeface="Arial" charset="0"/>
              </a:rPr>
              <a:t>Fermilab, August 24 - 26,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635216" y="152400"/>
            <a:ext cx="6441984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487" tIns="44450" rIns="90487" bIns="44450" anchor="ctr"/>
          <a:lstStyle/>
          <a:p>
            <a:pPr algn="ctr"/>
            <a:r>
              <a:rPr lang="en-US" altLang="zh-CN" sz="4000" b="1" dirty="0" smtClean="0">
                <a:latin typeface="Calibri" pitchFamily="34" charset="0"/>
                <a:ea typeface="宋体" pitchFamily="2" charset="-122"/>
                <a:cs typeface="Calibri" pitchFamily="34" charset="0"/>
              </a:rPr>
              <a:t>RF Cavity </a:t>
            </a:r>
            <a:r>
              <a:rPr lang="en-US" altLang="zh-CN" sz="4000" b="1" dirty="0">
                <a:latin typeface="Calibri" pitchFamily="34" charset="0"/>
                <a:ea typeface="宋体" pitchFamily="2" charset="-122"/>
                <a:cs typeface="Calibri" pitchFamily="34" charset="0"/>
              </a:rPr>
              <a:t>Design Parameters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352425" y="1108075"/>
            <a:ext cx="8462963" cy="506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487" tIns="44450" rIns="90487" bIns="44450"/>
          <a:lstStyle/>
          <a:p>
            <a:pPr marL="342900" indent="-342900" algn="l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en-US" altLang="zh-CN" sz="2400" b="1" dirty="0">
                <a:solidFill>
                  <a:srgbClr val="0066FF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The cavity design parameters </a:t>
            </a:r>
          </a:p>
          <a:p>
            <a:pPr marL="742950" lvl="1" indent="-285750" algn="l">
              <a:lnSpc>
                <a:spcPct val="110000"/>
              </a:lnSpc>
              <a:spcBef>
                <a:spcPct val="20000"/>
              </a:spcBef>
              <a:buFontTx/>
              <a:buChar char="–"/>
            </a:pPr>
            <a:r>
              <a:rPr lang="en-US" altLang="zh-CN" sz="2000" b="1" dirty="0">
                <a:solidFill>
                  <a:srgbClr val="008000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Frequency: 201.25 MHz</a:t>
            </a:r>
          </a:p>
          <a:p>
            <a:pPr marL="742950" lvl="1" indent="-285750" algn="l">
              <a:lnSpc>
                <a:spcPct val="110000"/>
              </a:lnSpc>
              <a:spcBef>
                <a:spcPct val="20000"/>
              </a:spcBef>
              <a:buFontTx/>
              <a:buChar char="–"/>
            </a:pPr>
            <a:r>
              <a:rPr lang="en-US" altLang="zh-CN" sz="2000" b="1" dirty="0">
                <a:solidFill>
                  <a:srgbClr val="008000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 </a:t>
            </a:r>
            <a:r>
              <a:rPr lang="el-GR" sz="2000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β</a:t>
            </a:r>
            <a:r>
              <a:rPr lang="en-US" altLang="zh-CN" sz="2000" b="1" dirty="0">
                <a:solidFill>
                  <a:srgbClr val="008000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 = 0.87</a:t>
            </a:r>
            <a:endParaRPr lang="el-GR" sz="2000" b="1" dirty="0">
              <a:solidFill>
                <a:srgbClr val="008000"/>
              </a:solidFill>
              <a:latin typeface="Calibri" pitchFamily="34" charset="0"/>
              <a:cs typeface="Calibri" pitchFamily="34" charset="0"/>
            </a:endParaRPr>
          </a:p>
          <a:p>
            <a:pPr marL="742950" lvl="1" indent="-285750" algn="l">
              <a:lnSpc>
                <a:spcPct val="110000"/>
              </a:lnSpc>
              <a:spcBef>
                <a:spcPct val="20000"/>
              </a:spcBef>
              <a:buFontTx/>
              <a:buChar char="–"/>
            </a:pPr>
            <a:r>
              <a:rPr lang="en-US" altLang="zh-CN" sz="2000" b="1" dirty="0">
                <a:solidFill>
                  <a:srgbClr val="008000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Shunt impedance (VT</a:t>
            </a:r>
            <a:r>
              <a:rPr lang="en-US" altLang="zh-CN" sz="2000" b="1" baseline="30000" dirty="0">
                <a:solidFill>
                  <a:srgbClr val="008000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2</a:t>
            </a:r>
            <a:r>
              <a:rPr lang="en-US" altLang="zh-CN" sz="2000" b="1" dirty="0">
                <a:solidFill>
                  <a:srgbClr val="008000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/P): ~ 22 MΩ/m</a:t>
            </a:r>
          </a:p>
          <a:p>
            <a:pPr marL="742950" lvl="1" indent="-285750" algn="l">
              <a:lnSpc>
                <a:spcPct val="110000"/>
              </a:lnSpc>
              <a:spcBef>
                <a:spcPct val="20000"/>
              </a:spcBef>
              <a:buFontTx/>
              <a:buChar char="–"/>
            </a:pPr>
            <a:r>
              <a:rPr lang="en-US" altLang="zh-CN" sz="2000" b="1" dirty="0">
                <a:solidFill>
                  <a:srgbClr val="008000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Quality factor (Q</a:t>
            </a:r>
            <a:r>
              <a:rPr lang="en-US" altLang="zh-CN" sz="2000" b="1" baseline="-25000" dirty="0">
                <a:solidFill>
                  <a:srgbClr val="008000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0</a:t>
            </a:r>
            <a:r>
              <a:rPr lang="en-US" altLang="zh-CN" sz="2000" b="1" dirty="0">
                <a:solidFill>
                  <a:srgbClr val="008000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): ~ 53,500</a:t>
            </a:r>
          </a:p>
          <a:p>
            <a:pPr marL="742950" lvl="1" indent="-285750" algn="l">
              <a:lnSpc>
                <a:spcPct val="110000"/>
              </a:lnSpc>
              <a:spcBef>
                <a:spcPct val="20000"/>
              </a:spcBef>
              <a:buFontTx/>
              <a:buChar char="–"/>
            </a:pPr>
            <a:r>
              <a:rPr lang="en-US" altLang="zh-CN" sz="2000" b="1" dirty="0">
                <a:solidFill>
                  <a:srgbClr val="008000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Be window diameter and thickness: 42-cm and 0.38-mm</a:t>
            </a:r>
          </a:p>
          <a:p>
            <a:pPr marL="342900" indent="-342900" algn="l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en-US" altLang="zh-CN" sz="2400" b="1" dirty="0">
                <a:solidFill>
                  <a:srgbClr val="0066FF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Nominal parameters for </a:t>
            </a:r>
            <a:r>
              <a:rPr lang="en-US" altLang="zh-CN" sz="2400" b="1" dirty="0">
                <a:latin typeface="Calibri" pitchFamily="34" charset="0"/>
                <a:ea typeface="宋体" pitchFamily="2" charset="-122"/>
                <a:cs typeface="Calibri" pitchFamily="34" charset="0"/>
              </a:rPr>
              <a:t>MICE</a:t>
            </a:r>
            <a:r>
              <a:rPr lang="en-US" altLang="zh-CN" sz="2400" b="1" dirty="0">
                <a:solidFill>
                  <a:srgbClr val="0066FF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 and </a:t>
            </a:r>
            <a:r>
              <a:rPr lang="en-US" altLang="zh-CN" sz="2400" b="1" dirty="0" smtClean="0">
                <a:solidFill>
                  <a:srgbClr val="0066FF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(</a:t>
            </a:r>
            <a:r>
              <a:rPr lang="en-US" altLang="zh-CN" sz="2400" b="1" dirty="0" smtClean="0">
                <a:solidFill>
                  <a:srgbClr val="FF0000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cooling channels</a:t>
            </a:r>
            <a:r>
              <a:rPr lang="en-US" altLang="zh-CN" sz="2400" b="1" dirty="0" smtClean="0">
                <a:solidFill>
                  <a:srgbClr val="0066FF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) in </a:t>
            </a:r>
            <a:r>
              <a:rPr lang="en-US" altLang="zh-CN" sz="2400" b="1" dirty="0">
                <a:solidFill>
                  <a:srgbClr val="0066FF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a neutrino </a:t>
            </a:r>
            <a:r>
              <a:rPr lang="en-US" altLang="zh-CN" sz="2400" b="1" dirty="0" smtClean="0">
                <a:solidFill>
                  <a:srgbClr val="0066FF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factory or muon collider </a:t>
            </a:r>
            <a:endParaRPr lang="en-US" altLang="zh-CN" sz="2400" b="1" dirty="0">
              <a:solidFill>
                <a:srgbClr val="0066FF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742950" lvl="1" indent="-285750" algn="l">
              <a:lnSpc>
                <a:spcPct val="110000"/>
              </a:lnSpc>
              <a:spcBef>
                <a:spcPct val="20000"/>
              </a:spcBef>
              <a:buFontTx/>
              <a:buChar char="–"/>
            </a:pPr>
            <a:r>
              <a:rPr lang="en-US" altLang="zh-CN" sz="2000" b="1" dirty="0">
                <a:latin typeface="Calibri" pitchFamily="34" charset="0"/>
                <a:ea typeface="宋体" pitchFamily="2" charset="-122"/>
                <a:cs typeface="Calibri" pitchFamily="34" charset="0"/>
              </a:rPr>
              <a:t>8 MV/m (~</a:t>
            </a:r>
            <a:r>
              <a:rPr lang="en-US" altLang="zh-CN" sz="2000" b="1" dirty="0">
                <a:solidFill>
                  <a:srgbClr val="FF0000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16 MV/m</a:t>
            </a:r>
            <a:r>
              <a:rPr lang="en-US" altLang="zh-CN" sz="2000" b="1" dirty="0">
                <a:latin typeface="Calibri" pitchFamily="34" charset="0"/>
                <a:ea typeface="宋体" pitchFamily="2" charset="-122"/>
                <a:cs typeface="Calibri" pitchFamily="34" charset="0"/>
              </a:rPr>
              <a:t>) peak accelerating field</a:t>
            </a:r>
          </a:p>
          <a:p>
            <a:pPr marL="742950" lvl="1" indent="-285750" algn="l">
              <a:lnSpc>
                <a:spcPct val="110000"/>
              </a:lnSpc>
              <a:spcBef>
                <a:spcPct val="20000"/>
              </a:spcBef>
              <a:buFontTx/>
              <a:buChar char="–"/>
            </a:pPr>
            <a:r>
              <a:rPr lang="en-US" altLang="zh-CN" sz="2000" b="1" dirty="0">
                <a:latin typeface="Calibri" pitchFamily="34" charset="0"/>
                <a:ea typeface="宋体" pitchFamily="2" charset="-122"/>
                <a:cs typeface="Calibri" pitchFamily="34" charset="0"/>
              </a:rPr>
              <a:t>Peak input RF power: 1 MW (~</a:t>
            </a:r>
            <a:r>
              <a:rPr lang="en-US" altLang="zh-CN" sz="2000" b="1" dirty="0">
                <a:solidFill>
                  <a:srgbClr val="FF0000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4.6 MW</a:t>
            </a:r>
            <a:r>
              <a:rPr lang="en-US" altLang="zh-CN" sz="2000" b="1" dirty="0">
                <a:latin typeface="Calibri" pitchFamily="34" charset="0"/>
                <a:ea typeface="宋体" pitchFamily="2" charset="-122"/>
                <a:cs typeface="Calibri" pitchFamily="34" charset="0"/>
              </a:rPr>
              <a:t>) per cavity </a:t>
            </a:r>
            <a:endParaRPr lang="el-GR" sz="2000" b="1" dirty="0">
              <a:latin typeface="Calibri" pitchFamily="34" charset="0"/>
              <a:cs typeface="Calibri" pitchFamily="34" charset="0"/>
            </a:endParaRPr>
          </a:p>
          <a:p>
            <a:pPr marL="742950" lvl="1" indent="-285750" algn="l">
              <a:lnSpc>
                <a:spcPct val="110000"/>
              </a:lnSpc>
              <a:spcBef>
                <a:spcPct val="20000"/>
              </a:spcBef>
              <a:buFontTx/>
              <a:buChar char="–"/>
            </a:pPr>
            <a:r>
              <a:rPr lang="en-US" altLang="zh-CN" sz="2000" b="1" dirty="0">
                <a:latin typeface="Calibri" pitchFamily="34" charset="0"/>
                <a:ea typeface="宋体" pitchFamily="2" charset="-122"/>
                <a:cs typeface="Calibri" pitchFamily="34" charset="0"/>
              </a:rPr>
              <a:t>Average power dissipation per cavity: 1 kW  (~</a:t>
            </a:r>
            <a:r>
              <a:rPr lang="en-US" altLang="zh-CN" sz="2000" b="1" dirty="0">
                <a:solidFill>
                  <a:srgbClr val="FF0000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8.4 kW</a:t>
            </a:r>
            <a:r>
              <a:rPr lang="en-US" altLang="zh-CN" sz="2000" b="1" dirty="0">
                <a:latin typeface="Calibri" pitchFamily="34" charset="0"/>
                <a:ea typeface="宋体" pitchFamily="2" charset="-122"/>
                <a:cs typeface="Calibri" pitchFamily="34" charset="0"/>
              </a:rPr>
              <a:t>)</a:t>
            </a:r>
          </a:p>
          <a:p>
            <a:pPr marL="742950" lvl="1" indent="-285750" algn="l">
              <a:lnSpc>
                <a:spcPct val="110000"/>
              </a:lnSpc>
              <a:spcBef>
                <a:spcPct val="20000"/>
              </a:spcBef>
              <a:buFontTx/>
              <a:buChar char="–"/>
            </a:pPr>
            <a:r>
              <a:rPr lang="en-US" altLang="zh-CN" sz="2000" b="1" dirty="0">
                <a:latin typeface="Calibri" pitchFamily="34" charset="0"/>
                <a:ea typeface="宋体" pitchFamily="2" charset="-122"/>
                <a:cs typeface="Calibri" pitchFamily="34" charset="0"/>
              </a:rPr>
              <a:t>Average power dissipation per Be window: 12 watts (~</a:t>
            </a:r>
            <a:r>
              <a:rPr lang="en-US" altLang="zh-CN" sz="2000" b="1" dirty="0">
                <a:solidFill>
                  <a:srgbClr val="FF0000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100 watts</a:t>
            </a:r>
            <a:r>
              <a:rPr lang="en-US" altLang="zh-CN" sz="2000" b="1" dirty="0">
                <a:latin typeface="Calibri" pitchFamily="34" charset="0"/>
                <a:ea typeface="宋体" pitchFamily="2" charset="-122"/>
                <a:cs typeface="Calibri" pitchFamily="34" charset="0"/>
              </a:rPr>
              <a:t>)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August 24 - 26, 2010</a:t>
            </a: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CN" dirty="0" smtClean="0"/>
              <a:t>Page </a:t>
            </a:r>
            <a:fld id="{18AC7E3C-55C9-4719-A453-C5BC501CC275}" type="slidenum">
              <a:rPr lang="en-US" altLang="zh-CN" smtClean="0"/>
              <a:pPr/>
              <a:t>10</a:t>
            </a:fld>
            <a:endParaRPr lang="en-US" altLang="zh-CN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chemeClr val="tx1"/>
                </a:solidFill>
              </a:rPr>
              <a:t>MAP Review: NCRF R&amp; D Plan, D. Li, LBNL</a:t>
            </a:r>
            <a:endParaRPr lang="en-US" altLang="zh-CN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ChangeArrowheads="1"/>
          </p:cNvSpPr>
          <p:nvPr/>
        </p:nvSpPr>
        <p:spPr bwMode="auto">
          <a:xfrm>
            <a:off x="1600199" y="269512"/>
            <a:ext cx="6553201" cy="736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r>
              <a:rPr lang="en-US" altLang="zh-CN" sz="3600" b="1" dirty="0" smtClean="0">
                <a:latin typeface="Calibri" pitchFamily="34" charset="0"/>
                <a:ea typeface="宋体" pitchFamily="2" charset="-122"/>
                <a:cs typeface="Calibri" pitchFamily="34" charset="0"/>
              </a:rPr>
              <a:t>NCRF Cavity with External B Field</a:t>
            </a:r>
            <a:endParaRPr lang="en-US" altLang="zh-CN" sz="3600" b="1" dirty="0"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870403" name="Rectangle 3"/>
          <p:cNvSpPr>
            <a:spLocks noChangeArrowheads="1"/>
          </p:cNvSpPr>
          <p:nvPr/>
        </p:nvSpPr>
        <p:spPr bwMode="auto">
          <a:xfrm>
            <a:off x="76200" y="1219200"/>
            <a:ext cx="8885237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487" tIns="44450" rIns="90487" bIns="44450"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 typeface="Arial" pitchFamily="34" charset="0"/>
              <a:buChar char="•"/>
            </a:pPr>
            <a:r>
              <a:rPr lang="en-US" altLang="zh-CN" sz="2400" b="1" dirty="0" smtClean="0">
                <a:solidFill>
                  <a:srgbClr val="FF0000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RF challenge </a:t>
            </a:r>
          </a:p>
          <a:p>
            <a:pPr marL="796925" lvl="1" indent="-339725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 typeface="Calibri" pitchFamily="34" charset="0"/>
              <a:buChar char="—"/>
            </a:pPr>
            <a:r>
              <a:rPr lang="en-US" altLang="zh-CN" sz="2000" b="1" dirty="0" smtClean="0">
                <a:solidFill>
                  <a:srgbClr val="FF0000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Achievable RF gradient decreased by more than a factor of 2 at 4 T</a:t>
            </a:r>
          </a:p>
          <a:p>
            <a:pPr marL="339725" indent="-339725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 typeface="Arial" pitchFamily="34" charset="0"/>
              <a:buChar char="•"/>
            </a:pPr>
            <a:r>
              <a:rPr lang="en-US" altLang="zh-CN" sz="2400" b="1" dirty="0" smtClean="0">
                <a:solidFill>
                  <a:srgbClr val="0066FF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An efficient front-end system of a neutrino factory or muon collider requires high gradient NCRF cavity operation in a multi-</a:t>
            </a:r>
            <a:r>
              <a:rPr lang="en-US" altLang="zh-CN" sz="2400" b="1" dirty="0" err="1" smtClean="0">
                <a:solidFill>
                  <a:srgbClr val="0066FF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tesla</a:t>
            </a:r>
            <a:r>
              <a:rPr lang="en-US" altLang="zh-CN" sz="2400" b="1" dirty="0" smtClean="0">
                <a:solidFill>
                  <a:srgbClr val="0066FF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 magnetic field </a:t>
            </a:r>
          </a:p>
          <a:p>
            <a:pPr marL="339725" indent="-339725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 typeface="Arial" pitchFamily="34" charset="0"/>
              <a:buChar char="•"/>
            </a:pPr>
            <a:r>
              <a:rPr lang="en-US" altLang="zh-CN" sz="2400" b="1" dirty="0" smtClean="0">
                <a:solidFill>
                  <a:srgbClr val="0066FF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Targeted R&amp;D programs to understand the RF breakdown problems in magnetic fields </a:t>
            </a:r>
            <a:r>
              <a:rPr lang="en-US" altLang="zh-CN" sz="2400" b="1" dirty="0" smtClean="0">
                <a:solidFill>
                  <a:srgbClr val="0066FF"/>
                </a:solidFill>
                <a:latin typeface="Calibri" pitchFamily="34" charset="0"/>
                <a:ea typeface="宋体" pitchFamily="2" charset="-122"/>
                <a:cs typeface="Calibri" pitchFamily="34" charset="0"/>
                <a:sym typeface="Symbol"/>
              </a:rPr>
              <a:t> a workable solution</a:t>
            </a:r>
            <a:endParaRPr lang="en-US" altLang="zh-CN" sz="2400" b="1" dirty="0" smtClean="0">
              <a:solidFill>
                <a:srgbClr val="0066FF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 typeface="Calibri" pitchFamily="34" charset="0"/>
              <a:buChar char="—"/>
            </a:pPr>
            <a:r>
              <a:rPr lang="en-US" altLang="zh-CN" sz="2000" b="1" dirty="0" smtClean="0">
                <a:solidFill>
                  <a:srgbClr val="C00000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Physics models and numerical simulations,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 typeface="Calibri" pitchFamily="34" charset="0"/>
              <a:buChar char="—"/>
            </a:pPr>
            <a:r>
              <a:rPr lang="en-US" altLang="zh-CN" sz="2000" b="1" dirty="0" smtClean="0">
                <a:solidFill>
                  <a:srgbClr val="C00000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Experimental programs and new techniques: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 typeface="Arial" pitchFamily="34" charset="0"/>
              <a:buChar char="•"/>
            </a:pPr>
            <a:endParaRPr lang="en-US" altLang="zh-CN" sz="2400" dirty="0" smtClean="0"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" y="4772748"/>
            <a:ext cx="429476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lvl="1" indent="-285750" algn="l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 typeface="Wingdings" pitchFamily="2" charset="2"/>
              <a:buChar char="q"/>
            </a:pPr>
            <a:r>
              <a:rPr lang="en-US" altLang="zh-CN" sz="2000" b="1" dirty="0" smtClean="0">
                <a:solidFill>
                  <a:srgbClr val="008000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The 805-MHz with RF buttons</a:t>
            </a:r>
          </a:p>
          <a:p>
            <a:pPr marL="742950" lvl="1" indent="-285750" algn="l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 typeface="Wingdings" pitchFamily="2" charset="2"/>
              <a:buChar char="q"/>
            </a:pPr>
            <a:r>
              <a:rPr lang="en-US" altLang="zh-CN" sz="2000" b="1" dirty="0" smtClean="0">
                <a:solidFill>
                  <a:srgbClr val="008000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High pressure cavity </a:t>
            </a:r>
          </a:p>
          <a:p>
            <a:pPr marL="742950" lvl="1" indent="-285750" algn="l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 typeface="Wingdings" pitchFamily="2" charset="2"/>
              <a:buChar char="q"/>
            </a:pPr>
            <a:r>
              <a:rPr lang="en-US" altLang="zh-CN" sz="2000" b="1" dirty="0" smtClean="0">
                <a:solidFill>
                  <a:srgbClr val="008000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ALD to eliminate field emission </a:t>
            </a:r>
          </a:p>
          <a:p>
            <a:pPr marL="742950" lvl="1" indent="-285750" algn="l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 typeface="Wingdings" pitchFamily="2" charset="2"/>
              <a:buChar char="q"/>
            </a:pPr>
            <a:r>
              <a:rPr lang="en-US" altLang="zh-CN" sz="2000" b="1" dirty="0" smtClean="0">
                <a:solidFill>
                  <a:srgbClr val="008000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Be wall cavity</a:t>
            </a:r>
          </a:p>
          <a:p>
            <a:r>
              <a:rPr lang="en-US" sz="2000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62438" y="4736473"/>
            <a:ext cx="436888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lvl="1" indent="-285750" algn="l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 typeface="Wingdings" pitchFamily="2" charset="2"/>
              <a:buChar char="q"/>
            </a:pPr>
            <a:r>
              <a:rPr lang="en-US" altLang="zh-CN" sz="2000" b="1" dirty="0" smtClean="0">
                <a:solidFill>
                  <a:srgbClr val="008000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Box cavity to study E x B effects</a:t>
            </a:r>
          </a:p>
          <a:p>
            <a:pPr marL="742950" lvl="1" indent="-285750" algn="l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 typeface="Wingdings" pitchFamily="2" charset="2"/>
              <a:buChar char="q"/>
            </a:pPr>
            <a:r>
              <a:rPr lang="en-US" altLang="zh-CN" sz="2000" b="1" dirty="0" smtClean="0">
                <a:solidFill>
                  <a:srgbClr val="008000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Magnetic field insulated cavity</a:t>
            </a:r>
          </a:p>
          <a:p>
            <a:pPr marL="742950" lvl="1" indent="-285750" algn="l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 typeface="Wingdings" pitchFamily="2" charset="2"/>
              <a:buChar char="q"/>
            </a:pPr>
            <a:r>
              <a:rPr lang="en-US" altLang="zh-CN" sz="2000" b="1" dirty="0" smtClean="0">
                <a:solidFill>
                  <a:srgbClr val="008000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Physics model to understand RF </a:t>
            </a:r>
          </a:p>
          <a:p>
            <a:pPr marL="742950" lvl="1" indent="-285750" algn="l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</a:pPr>
            <a:r>
              <a:rPr lang="en-US" altLang="zh-CN" sz="2000" b="1" dirty="0" smtClean="0">
                <a:solidFill>
                  <a:srgbClr val="008000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      breakdown in magnetic fields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US" sz="20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cs typeface="Calibri" pitchFamily="34" charset="0"/>
              </a:rPr>
              <a:t>August 24 - 26, 2010</a:t>
            </a:r>
            <a:endParaRPr lang="en-US" altLang="zh-CN">
              <a:cs typeface="Calibri" pitchFamily="34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Page </a:t>
            </a:r>
            <a:fld id="{18AC7E3C-55C9-4719-A453-C5BC501CC275}" type="slidenum">
              <a:rPr lang="en-US" altLang="zh-CN" smtClean="0">
                <a:latin typeface="Calibri" pitchFamily="34" charset="0"/>
                <a:cs typeface="Calibri" pitchFamily="34" charset="0"/>
              </a:rPr>
              <a:pPr/>
              <a:t>11</a:t>
            </a:fld>
            <a:endParaRPr lang="en-US" altLang="zh-CN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 smtClean="0">
                <a:solidFill>
                  <a:schemeClr val="tx1"/>
                </a:solidFill>
                <a:cs typeface="Calibri" pitchFamily="34" charset="0"/>
              </a:rPr>
              <a:t>MAP Review: NCRF R&amp; D Plan, D. Li, LBNL</a:t>
            </a:r>
            <a:endParaRPr lang="en-US" altLang="zh-CN">
              <a:solidFill>
                <a:schemeClr val="tx1"/>
              </a:solidFill>
              <a:cs typeface="Calibri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ChangeArrowheads="1"/>
          </p:cNvSpPr>
          <p:nvPr/>
        </p:nvSpPr>
        <p:spPr bwMode="auto">
          <a:xfrm>
            <a:off x="1600201" y="282575"/>
            <a:ext cx="6476999" cy="736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/>
            <a:r>
              <a:rPr lang="en-US" altLang="zh-CN" sz="4000" b="1" dirty="0" smtClean="0">
                <a:latin typeface="Calibri" pitchFamily="34" charset="0"/>
                <a:ea typeface="宋体" pitchFamily="2" charset="-122"/>
                <a:cs typeface="Calibri" pitchFamily="34" charset="0"/>
              </a:rPr>
              <a:t>Overview </a:t>
            </a:r>
            <a:r>
              <a:rPr lang="en-US" altLang="zh-CN" sz="4000" b="1" dirty="0">
                <a:latin typeface="Calibri" pitchFamily="34" charset="0"/>
                <a:ea typeface="宋体" pitchFamily="2" charset="-122"/>
                <a:cs typeface="Calibri" pitchFamily="34" charset="0"/>
              </a:rPr>
              <a:t>of R&amp;D Plans</a:t>
            </a:r>
          </a:p>
        </p:txBody>
      </p:sp>
      <p:sp>
        <p:nvSpPr>
          <p:cNvPr id="870403" name="Rectangle 3"/>
          <p:cNvSpPr>
            <a:spLocks noChangeArrowheads="1"/>
          </p:cNvSpPr>
          <p:nvPr/>
        </p:nvSpPr>
        <p:spPr bwMode="auto">
          <a:xfrm>
            <a:off x="258763" y="1193074"/>
            <a:ext cx="8574087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487" tIns="44450" rIns="90487" bIns="44450"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r>
              <a:rPr lang="en-US" altLang="zh-CN" sz="2400" b="1" dirty="0">
                <a:latin typeface="Calibri" pitchFamily="34" charset="0"/>
                <a:ea typeface="宋体" pitchFamily="2" charset="-122"/>
                <a:cs typeface="Calibri" pitchFamily="34" charset="0"/>
              </a:rPr>
              <a:t>Continue experimental </a:t>
            </a:r>
            <a:r>
              <a:rPr lang="en-US" altLang="zh-CN" sz="2400" b="1" dirty="0" smtClean="0">
                <a:latin typeface="Calibri" pitchFamily="34" charset="0"/>
                <a:ea typeface="宋体" pitchFamily="2" charset="-122"/>
                <a:cs typeface="Calibri" pitchFamily="34" charset="0"/>
              </a:rPr>
              <a:t>RF breakdown studies at 805-MHz</a:t>
            </a:r>
            <a:endParaRPr lang="en-US" altLang="zh-CN" sz="2400" b="1" dirty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742950" lvl="1" indent="-285750" algn="l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Tx/>
              <a:buChar char="–"/>
            </a:pPr>
            <a:r>
              <a:rPr lang="en-US" altLang="zh-CN" sz="1800" b="1" dirty="0">
                <a:latin typeface="Calibri" pitchFamily="34" charset="0"/>
                <a:ea typeface="宋体" pitchFamily="2" charset="-122"/>
                <a:cs typeface="Calibri" pitchFamily="34" charset="0"/>
              </a:rPr>
              <a:t>The 805-MHz pillbox cavity has been refurbished and </a:t>
            </a:r>
            <a:r>
              <a:rPr lang="en-US" altLang="zh-CN" sz="1800" b="1" dirty="0" smtClean="0">
                <a:latin typeface="Calibri" pitchFamily="34" charset="0"/>
                <a:ea typeface="宋体" pitchFamily="2" charset="-122"/>
                <a:cs typeface="Calibri" pitchFamily="34" charset="0"/>
              </a:rPr>
              <a:t>is ready </a:t>
            </a:r>
            <a:r>
              <a:rPr lang="en-US" altLang="zh-CN" sz="1800" b="1" dirty="0">
                <a:latin typeface="Calibri" pitchFamily="34" charset="0"/>
                <a:ea typeface="宋体" pitchFamily="2" charset="-122"/>
                <a:cs typeface="Calibri" pitchFamily="34" charset="0"/>
              </a:rPr>
              <a:t>for more button tests for RF breakdown studies </a:t>
            </a:r>
          </a:p>
          <a:p>
            <a:pPr marL="742950" lvl="1" indent="-285750" algn="l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Tx/>
              <a:buChar char="–"/>
            </a:pPr>
            <a:r>
              <a:rPr lang="en-US" altLang="zh-CN" sz="1800" b="1" dirty="0" smtClean="0">
                <a:latin typeface="Calibri" pitchFamily="34" charset="0"/>
                <a:ea typeface="宋体" pitchFamily="2" charset="-122"/>
                <a:cs typeface="Calibri" pitchFamily="34" charset="0"/>
              </a:rPr>
              <a:t>New high pressure </a:t>
            </a:r>
            <a:r>
              <a:rPr lang="en-US" altLang="zh-CN" sz="1800" b="1" dirty="0">
                <a:latin typeface="Calibri" pitchFamily="34" charset="0"/>
                <a:ea typeface="宋体" pitchFamily="2" charset="-122"/>
                <a:cs typeface="Calibri" pitchFamily="34" charset="0"/>
              </a:rPr>
              <a:t>cavity </a:t>
            </a:r>
            <a:r>
              <a:rPr lang="en-US" altLang="zh-CN" sz="1800" b="1" dirty="0" smtClean="0">
                <a:latin typeface="Calibri" pitchFamily="34" charset="0"/>
                <a:ea typeface="宋体" pitchFamily="2" charset="-122"/>
                <a:cs typeface="Calibri" pitchFamily="34" charset="0"/>
              </a:rPr>
              <a:t>and test with beam at MTA</a:t>
            </a:r>
            <a:endParaRPr lang="en-US" altLang="zh-CN" sz="2400" b="1" dirty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742950" lvl="1" indent="-285750" algn="l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Tx/>
              <a:buChar char="–"/>
            </a:pPr>
            <a:r>
              <a:rPr lang="en-US" altLang="zh-CN" sz="1800" b="1" dirty="0">
                <a:latin typeface="Calibri" pitchFamily="34" charset="0"/>
                <a:ea typeface="宋体" pitchFamily="2" charset="-122"/>
                <a:cs typeface="Calibri" pitchFamily="34" charset="0"/>
              </a:rPr>
              <a:t>Magnetic insulation</a:t>
            </a:r>
          </a:p>
          <a:p>
            <a:pPr marL="1143000" lvl="2" indent="-228600" algn="l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r>
              <a:rPr lang="en-US" altLang="zh-CN" b="1" dirty="0">
                <a:solidFill>
                  <a:srgbClr val="008000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Box cavities </a:t>
            </a:r>
            <a:r>
              <a:rPr lang="en-US" altLang="zh-CN" b="1" dirty="0" smtClean="0">
                <a:solidFill>
                  <a:srgbClr val="008000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to </a:t>
            </a:r>
            <a:r>
              <a:rPr lang="en-US" altLang="zh-CN" b="1" dirty="0">
                <a:solidFill>
                  <a:srgbClr val="008000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study </a:t>
            </a:r>
            <a:r>
              <a:rPr lang="en-US" altLang="zh-CN" b="1" dirty="0" smtClean="0">
                <a:solidFill>
                  <a:srgbClr val="008000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E x B </a:t>
            </a:r>
            <a:r>
              <a:rPr lang="en-US" altLang="zh-CN" b="1" dirty="0">
                <a:solidFill>
                  <a:srgbClr val="008000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effects</a:t>
            </a:r>
          </a:p>
          <a:p>
            <a:pPr marL="742950" lvl="1" indent="-285750" algn="l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Tx/>
              <a:buChar char="–"/>
            </a:pPr>
            <a:r>
              <a:rPr lang="en-US" altLang="zh-CN" b="1" dirty="0" smtClean="0">
                <a:solidFill>
                  <a:srgbClr val="0066FF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H</a:t>
            </a:r>
            <a:r>
              <a:rPr lang="en-US" altLang="zh-CN" sz="1800" b="1" dirty="0" smtClean="0">
                <a:solidFill>
                  <a:srgbClr val="0066FF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igh pressure </a:t>
            </a:r>
            <a:r>
              <a:rPr lang="en-US" altLang="zh-CN" sz="1800" b="1" dirty="0">
                <a:solidFill>
                  <a:srgbClr val="0066FF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cavity at different </a:t>
            </a:r>
            <a:r>
              <a:rPr lang="en-US" altLang="zh-CN" sz="1800" b="1" dirty="0" smtClean="0">
                <a:solidFill>
                  <a:srgbClr val="0066FF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frequencies </a:t>
            </a:r>
            <a:endParaRPr lang="en-US" altLang="zh-CN" sz="1800" b="1" dirty="0">
              <a:solidFill>
                <a:srgbClr val="0066FF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742950" lvl="1" indent="-285750" algn="l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Tx/>
              <a:buChar char="–"/>
            </a:pPr>
            <a:r>
              <a:rPr lang="en-US" altLang="zh-CN" b="1" dirty="0" smtClean="0">
                <a:latin typeface="Calibri" pitchFamily="34" charset="0"/>
                <a:ea typeface="宋体" pitchFamily="2" charset="-122"/>
                <a:cs typeface="Calibri" pitchFamily="34" charset="0"/>
              </a:rPr>
              <a:t>B</a:t>
            </a:r>
            <a:r>
              <a:rPr lang="en-US" altLang="zh-CN" sz="1800" b="1" dirty="0" smtClean="0">
                <a:latin typeface="Calibri" pitchFamily="34" charset="0"/>
                <a:ea typeface="宋体" pitchFamily="2" charset="-122"/>
                <a:cs typeface="Calibri" pitchFamily="34" charset="0"/>
              </a:rPr>
              <a:t>eryllium wall cavity</a:t>
            </a:r>
          </a:p>
          <a:p>
            <a:pPr marL="742950" lvl="1" indent="-285750" algn="l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Tx/>
              <a:buChar char="–"/>
            </a:pPr>
            <a:r>
              <a:rPr lang="en-US" altLang="zh-CN" sz="1800" b="1" dirty="0" smtClean="0">
                <a:solidFill>
                  <a:srgbClr val="0066FF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Atomic </a:t>
            </a:r>
            <a:r>
              <a:rPr lang="en-US" altLang="zh-CN" sz="1800" b="1" dirty="0">
                <a:solidFill>
                  <a:srgbClr val="0066FF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layer deposition (ALD) cavity</a:t>
            </a:r>
          </a:p>
          <a:p>
            <a:pPr marL="742950" lvl="1" indent="-285750" algn="l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Tx/>
              <a:buChar char="–"/>
            </a:pPr>
            <a:r>
              <a:rPr lang="en-US" altLang="zh-CN" sz="1800" b="1" dirty="0">
                <a:solidFill>
                  <a:srgbClr val="0066FF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Physics model to understand RF breakdown in magnetic </a:t>
            </a:r>
            <a:r>
              <a:rPr lang="en-US" altLang="zh-CN" sz="1800" b="1" dirty="0" smtClean="0">
                <a:solidFill>
                  <a:srgbClr val="0066FF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fields</a:t>
            </a:r>
            <a:endParaRPr lang="en-US" altLang="zh-CN" sz="1800" b="1" dirty="0">
              <a:solidFill>
                <a:srgbClr val="0066FF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r>
              <a:rPr lang="en-US" altLang="zh-CN" sz="2400" b="1" dirty="0" smtClean="0">
                <a:latin typeface="Calibri" pitchFamily="34" charset="0"/>
                <a:ea typeface="宋体" pitchFamily="2" charset="-122"/>
                <a:cs typeface="Calibri" pitchFamily="34" charset="0"/>
              </a:rPr>
              <a:t>201-MHz cavity program</a:t>
            </a:r>
          </a:p>
          <a:p>
            <a:pPr marL="742950" lvl="1" indent="-285750" algn="l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 typeface="Arial" charset="0"/>
              <a:buChar char="─"/>
            </a:pPr>
            <a:r>
              <a:rPr lang="en-US" altLang="zh-CN" sz="1800" b="1" dirty="0" smtClean="0">
                <a:solidFill>
                  <a:srgbClr val="0066FF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Test of 201-MHz </a:t>
            </a:r>
            <a:r>
              <a:rPr lang="en-US" altLang="zh-CN" sz="1800" b="1" dirty="0" err="1" smtClean="0">
                <a:solidFill>
                  <a:srgbClr val="0066FF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MuCool</a:t>
            </a:r>
            <a:r>
              <a:rPr lang="en-US" altLang="zh-CN" sz="1800" b="1" dirty="0" smtClean="0">
                <a:solidFill>
                  <a:srgbClr val="0066FF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 cavity with magnetic fields</a:t>
            </a:r>
          </a:p>
          <a:p>
            <a:pPr marL="742950" lvl="1" indent="-285750" algn="l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 typeface="Arial" charset="0"/>
              <a:buChar char="─"/>
            </a:pPr>
            <a:r>
              <a:rPr lang="en-US" altLang="zh-CN" sz="1800" b="1" dirty="0" smtClean="0">
                <a:solidFill>
                  <a:srgbClr val="0066FF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RF cavities for MICE </a:t>
            </a:r>
          </a:p>
          <a:p>
            <a:pPr marL="742950" lvl="1" indent="-285750" algn="l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 typeface="Arial" charset="0"/>
              <a:buChar char="─"/>
            </a:pPr>
            <a:r>
              <a:rPr lang="en-US" altLang="zh-CN" b="1" dirty="0" smtClean="0">
                <a:solidFill>
                  <a:srgbClr val="0066FF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Design ,construction and tests of a vacuum vessel for a </a:t>
            </a:r>
            <a:r>
              <a:rPr lang="en-US" altLang="zh-CN" b="1" smtClean="0">
                <a:solidFill>
                  <a:srgbClr val="0066FF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201-MHz cavity </a:t>
            </a:r>
            <a:r>
              <a:rPr lang="en-US" altLang="zh-CN" b="1" dirty="0" smtClean="0">
                <a:solidFill>
                  <a:srgbClr val="0066FF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at MTA</a:t>
            </a:r>
            <a:endParaRPr lang="en-US" altLang="zh-CN" sz="1800" b="1" dirty="0" smtClean="0">
              <a:solidFill>
                <a:srgbClr val="0066FF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742950" lvl="1" indent="-285750" algn="l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 typeface="Arial" charset="0"/>
              <a:buChar char="─"/>
            </a:pPr>
            <a:r>
              <a:rPr lang="en-US" altLang="zh-CN" sz="1800" b="1" dirty="0" smtClean="0">
                <a:solidFill>
                  <a:srgbClr val="0066FF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Superconducting coupling coil required for MuCool RF breakdown studies at  MTA, Fermilab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 smtClean="0"/>
              <a:t>August 24 - 26, 2010</a:t>
            </a:r>
            <a:endParaRPr lang="en-US" altLang="zh-C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CN" dirty="0" smtClean="0"/>
              <a:t>Page </a:t>
            </a:r>
            <a:fld id="{18AC7E3C-55C9-4719-A453-C5BC501CC275}" type="slidenum">
              <a:rPr lang="en-US" altLang="zh-CN" smtClean="0"/>
              <a:pPr/>
              <a:t>12</a:t>
            </a:fld>
            <a:endParaRPr lang="en-US" altLang="zh-C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chemeClr val="tx1"/>
                </a:solidFill>
              </a:rPr>
              <a:t>MAP Review: NCRF R&amp; D Plan, D. Li, LBNL</a:t>
            </a:r>
            <a:endParaRPr lang="en-US" altLang="zh-CN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 cstate="print"/>
          <a:srcRect l="9180"/>
          <a:stretch>
            <a:fillRect/>
          </a:stretch>
        </p:blipFill>
        <p:spPr bwMode="auto">
          <a:xfrm rot="16200000">
            <a:off x="6683829" y="2029098"/>
            <a:ext cx="1611084" cy="256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70402" name="Rectangle 2"/>
          <p:cNvSpPr>
            <a:spLocks noChangeArrowheads="1"/>
          </p:cNvSpPr>
          <p:nvPr/>
        </p:nvSpPr>
        <p:spPr bwMode="auto">
          <a:xfrm>
            <a:off x="1600200" y="282575"/>
            <a:ext cx="6324600" cy="736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/>
            <a:r>
              <a:rPr lang="en-US" altLang="zh-CN" sz="4000" b="1" dirty="0" smtClean="0">
                <a:latin typeface="Calibri" pitchFamily="34" charset="0"/>
                <a:ea typeface="宋体" pitchFamily="2" charset="-122"/>
                <a:cs typeface="Calibri" pitchFamily="34" charset="0"/>
              </a:rPr>
              <a:t>RF Button Tests at 805-MHz</a:t>
            </a:r>
            <a:endParaRPr lang="en-US" altLang="zh-CN" sz="4000" b="1" dirty="0"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870403" name="Rectangle 3"/>
          <p:cNvSpPr>
            <a:spLocks noChangeArrowheads="1"/>
          </p:cNvSpPr>
          <p:nvPr/>
        </p:nvSpPr>
        <p:spPr bwMode="auto">
          <a:xfrm>
            <a:off x="228600" y="1219200"/>
            <a:ext cx="8574087" cy="4850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487" tIns="44450" rIns="90487" bIns="44450"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r>
              <a:rPr lang="en-US" altLang="zh-CN" sz="2000" b="1" dirty="0">
                <a:latin typeface="Calibri" pitchFamily="34" charset="0"/>
                <a:ea typeface="宋体" pitchFamily="2" charset="-122"/>
                <a:cs typeface="Calibri" pitchFamily="34" charset="0"/>
              </a:rPr>
              <a:t>Continue experimental studies </a:t>
            </a:r>
            <a:r>
              <a:rPr lang="en-US" altLang="zh-CN" sz="2000" b="1" dirty="0" smtClean="0">
                <a:latin typeface="Calibri" pitchFamily="34" charset="0"/>
                <a:ea typeface="宋体" pitchFamily="2" charset="-122"/>
                <a:cs typeface="Calibri" pitchFamily="34" charset="0"/>
              </a:rPr>
              <a:t>using RF button cavity at 805-MHz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r>
              <a:rPr lang="en-US" altLang="zh-CN" sz="2000" b="1" dirty="0" smtClean="0">
                <a:latin typeface="Calibri" pitchFamily="34" charset="0"/>
                <a:ea typeface="宋体" pitchFamily="2" charset="-122"/>
                <a:cs typeface="Calibri" pitchFamily="34" charset="0"/>
              </a:rPr>
              <a:t>The cavity has been refurbished at </a:t>
            </a:r>
            <a:r>
              <a:rPr lang="en-US" altLang="zh-CN" sz="2000" b="1" dirty="0" err="1" smtClean="0">
                <a:latin typeface="Calibri" pitchFamily="34" charset="0"/>
                <a:ea typeface="宋体" pitchFamily="2" charset="-122"/>
                <a:cs typeface="Calibri" pitchFamily="34" charset="0"/>
              </a:rPr>
              <a:t>Jlab</a:t>
            </a:r>
            <a:r>
              <a:rPr lang="en-US" altLang="zh-CN" sz="2000" b="1" dirty="0" smtClean="0">
                <a:latin typeface="Calibri" pitchFamily="34" charset="0"/>
                <a:ea typeface="宋体" pitchFamily="2" charset="-122"/>
                <a:cs typeface="Calibri" pitchFamily="34" charset="0"/>
              </a:rPr>
              <a:t> and ready for Be-Be button test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r>
              <a:rPr lang="en-US" altLang="zh-CN" b="1" dirty="0" smtClean="0">
                <a:solidFill>
                  <a:srgbClr val="008000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Enhanced button design with 3 times higher peak fields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r>
              <a:rPr lang="en-US" altLang="zh-CN" b="1" dirty="0" smtClean="0">
                <a:solidFill>
                  <a:srgbClr val="008000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Be-Be button configuration: higher fields w/o surface damage 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endParaRPr lang="en-US" altLang="zh-CN" sz="2000" b="1" dirty="0" smtClean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endParaRPr lang="en-US" altLang="zh-CN" sz="2000" b="1" dirty="0" smtClean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endParaRPr lang="en-US" altLang="zh-CN" sz="2000" b="1" dirty="0" smtClean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endParaRPr lang="en-US" altLang="zh-CN" sz="2000" b="1" dirty="0" smtClean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endParaRPr lang="en-US" altLang="zh-CN" sz="2000" b="1" dirty="0" smtClean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endParaRPr lang="en-US" altLang="zh-CN" sz="2000" b="1" dirty="0" smtClean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endParaRPr lang="en-US" altLang="zh-CN" sz="2000" b="1" dirty="0" smtClean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endParaRPr lang="en-US" altLang="zh-CN" sz="2000" b="1" dirty="0" smtClean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endParaRPr lang="en-US" altLang="zh-CN" sz="2000" b="1" dirty="0" smtClean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</a:pPr>
            <a:endParaRPr lang="en-US" altLang="zh-CN" sz="2000" b="1" dirty="0" smtClean="0">
              <a:solidFill>
                <a:srgbClr val="FF0000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endParaRPr lang="en-US" altLang="zh-CN" sz="2000" b="1" dirty="0" smtClean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</a:pPr>
            <a:r>
              <a:rPr lang="en-US" altLang="zh-CN" sz="2000" b="1" dirty="0" smtClean="0">
                <a:latin typeface="Calibri" pitchFamily="34" charset="0"/>
                <a:ea typeface="宋体" pitchFamily="2" charset="-122"/>
                <a:cs typeface="Calibri" pitchFamily="34" charset="0"/>
              </a:rPr>
              <a:t> </a:t>
            </a:r>
            <a:endParaRPr lang="en-US" altLang="zh-CN" sz="2000" b="1" dirty="0"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pic>
        <p:nvPicPr>
          <p:cNvPr id="9349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2514600"/>
            <a:ext cx="4569821" cy="3286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 smtClean="0"/>
              <a:t>August 24 - 26, 2010</a:t>
            </a:r>
            <a:endParaRPr lang="en-US" altLang="zh-CN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CN" dirty="0" smtClean="0"/>
              <a:t>Page </a:t>
            </a:r>
            <a:fld id="{18AC7E3C-55C9-4719-A453-C5BC501CC275}" type="slidenum">
              <a:rPr lang="en-US" altLang="zh-CN" smtClean="0"/>
              <a:pPr/>
              <a:t>13</a:t>
            </a:fld>
            <a:endParaRPr lang="en-US" altLang="zh-CN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chemeClr val="tx1"/>
                </a:solidFill>
              </a:rPr>
              <a:t>MAP Review: NCRF R&amp; D Plan, D. Li, LBNL</a:t>
            </a: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76400" y="2971800"/>
            <a:ext cx="2560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Single button test results</a:t>
            </a:r>
            <a:endParaRPr lang="en-US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 rot="1200000">
            <a:off x="1405352" y="3735461"/>
            <a:ext cx="2895600" cy="1204378"/>
          </a:xfrm>
          <a:prstGeom prst="ellipse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rot="10800000" flipV="1">
            <a:off x="762000" y="4724400"/>
            <a:ext cx="1295400" cy="990600"/>
          </a:xfrm>
          <a:prstGeom prst="line">
            <a:avLst/>
          </a:prstGeom>
          <a:ln w="19050">
            <a:solidFill>
              <a:srgbClr val="00B0F0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28600" y="5677989"/>
            <a:ext cx="54264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Scatter in data may be due to surface damage on 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the iris and the coupling slot</a:t>
            </a:r>
            <a:endParaRPr lang="en-US" sz="20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2743200"/>
            <a:ext cx="1827431" cy="137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1200" y="4114800"/>
            <a:ext cx="3049038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ChangeArrowheads="1"/>
          </p:cNvSpPr>
          <p:nvPr/>
        </p:nvSpPr>
        <p:spPr bwMode="auto">
          <a:xfrm>
            <a:off x="1600200" y="282575"/>
            <a:ext cx="6705600" cy="736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/>
            <a:r>
              <a:rPr lang="en-US" altLang="zh-CN" sz="4000" b="1" dirty="0" smtClean="0">
                <a:latin typeface="Calibri" pitchFamily="34" charset="0"/>
                <a:ea typeface="宋体" pitchFamily="2" charset="-122"/>
                <a:cs typeface="Calibri" pitchFamily="34" charset="0"/>
              </a:rPr>
              <a:t>RF Button Tests at 805-MHz</a:t>
            </a:r>
            <a:endParaRPr lang="en-US" altLang="zh-CN" sz="4000" b="1" dirty="0"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870403" name="Rectangle 3"/>
          <p:cNvSpPr>
            <a:spLocks noChangeArrowheads="1"/>
          </p:cNvSpPr>
          <p:nvPr/>
        </p:nvSpPr>
        <p:spPr bwMode="auto">
          <a:xfrm>
            <a:off x="152400" y="1219200"/>
            <a:ext cx="8763000" cy="4850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487" tIns="44450" rIns="90487" bIns="44450"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r>
              <a:rPr lang="en-US" altLang="zh-CN" sz="20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宋体" pitchFamily="2" charset="-122"/>
                <a:cs typeface="Calibri" pitchFamily="34" charset="0"/>
              </a:rPr>
              <a:t>The pillbox cavity has been refurbished at </a:t>
            </a:r>
            <a:r>
              <a:rPr lang="en-US" altLang="zh-CN" sz="2000" b="1" dirty="0" err="1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宋体" pitchFamily="2" charset="-122"/>
                <a:cs typeface="Calibri" pitchFamily="34" charset="0"/>
              </a:rPr>
              <a:t>Jlab</a:t>
            </a:r>
            <a:r>
              <a:rPr lang="en-US" altLang="zh-CN" sz="20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宋体" pitchFamily="2" charset="-122"/>
                <a:cs typeface="Calibri" pitchFamily="34" charset="0"/>
              </a:rPr>
              <a:t> and is ready for RF button tests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 smtClean="0"/>
              <a:t>August 24 - 26, 2010</a:t>
            </a:r>
            <a:endParaRPr lang="en-US" altLang="zh-CN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CN" dirty="0" smtClean="0"/>
              <a:t>Page </a:t>
            </a:r>
            <a:fld id="{18AC7E3C-55C9-4719-A453-C5BC501CC275}" type="slidenum">
              <a:rPr lang="en-US" altLang="zh-CN" smtClean="0"/>
              <a:pPr/>
              <a:t>14</a:t>
            </a:fld>
            <a:endParaRPr lang="en-US" altLang="zh-CN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chemeClr val="tx1"/>
                </a:solidFill>
              </a:rPr>
              <a:t>MAP Review: NCRF R&amp; D Plan, D. Li, LBNL</a:t>
            </a:r>
            <a:endParaRPr lang="en-US" altLang="zh-CN" dirty="0">
              <a:solidFill>
                <a:schemeClr val="tx1"/>
              </a:solidFill>
            </a:endParaRP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 cstate="print"/>
          <a:srcRect l="10000"/>
          <a:stretch>
            <a:fillRect/>
          </a:stretch>
        </p:blipFill>
        <p:spPr bwMode="auto">
          <a:xfrm>
            <a:off x="228600" y="1685925"/>
            <a:ext cx="5486400" cy="4562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3988526"/>
            <a:ext cx="3049038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5" cstate="print"/>
          <a:srcRect l="7625" t="12891" r="11046"/>
          <a:stretch>
            <a:fillRect/>
          </a:stretch>
        </p:blipFill>
        <p:spPr bwMode="auto">
          <a:xfrm>
            <a:off x="5615722" y="1676400"/>
            <a:ext cx="3044952" cy="2448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500" name="Rectangle 4"/>
          <p:cNvSpPr>
            <a:spLocks noChangeArrowheads="1"/>
          </p:cNvSpPr>
          <p:nvPr/>
        </p:nvSpPr>
        <p:spPr bwMode="auto">
          <a:xfrm>
            <a:off x="1600199" y="207963"/>
            <a:ext cx="655320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487" tIns="44450" rIns="90487" bIns="44450" anchor="ctr"/>
          <a:lstStyle/>
          <a:p>
            <a:pPr algn="ctr"/>
            <a:r>
              <a:rPr lang="en-US" altLang="zh-CN" sz="3600" b="1" dirty="0" smtClean="0">
                <a:latin typeface="Calibri" pitchFamily="34" charset="0"/>
                <a:ea typeface="宋体" pitchFamily="2" charset="-122"/>
                <a:cs typeface="Calibri" pitchFamily="34" charset="0"/>
              </a:rPr>
              <a:t>Magnetically </a:t>
            </a:r>
            <a:r>
              <a:rPr lang="en-US" altLang="zh-CN" sz="3600" b="1" dirty="0">
                <a:latin typeface="Calibri" pitchFamily="34" charset="0"/>
                <a:ea typeface="宋体" pitchFamily="2" charset="-122"/>
                <a:cs typeface="Calibri" pitchFamily="34" charset="0"/>
              </a:rPr>
              <a:t>Insulated RF Cavity</a:t>
            </a:r>
          </a:p>
        </p:txBody>
      </p:sp>
      <p:sp>
        <p:nvSpPr>
          <p:cNvPr id="874501" name="Rectangle 5"/>
          <p:cNvSpPr>
            <a:spLocks noChangeArrowheads="1"/>
          </p:cNvSpPr>
          <p:nvPr/>
        </p:nvSpPr>
        <p:spPr bwMode="auto">
          <a:xfrm>
            <a:off x="344488" y="1293812"/>
            <a:ext cx="8475662" cy="503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487" tIns="44450" rIns="90487" bIns="44450"/>
          <a:lstStyle/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US" altLang="zh-CN" sz="2000" b="1" dirty="0" smtClean="0">
                <a:latin typeface="Calibri" pitchFamily="34" charset="0"/>
                <a:ea typeface="宋体" pitchFamily="2" charset="-122"/>
                <a:cs typeface="Calibri" pitchFamily="34" charset="0"/>
              </a:rPr>
              <a:t>Cooling channel concept with magnetic field insulated RF cavity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altLang="zh-CN" sz="2000" b="1" dirty="0" smtClean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altLang="zh-CN" sz="2000" b="1" dirty="0" smtClean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altLang="zh-CN" sz="2000" b="1" dirty="0" smtClean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altLang="zh-CN" sz="2000" b="1" dirty="0" smtClean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altLang="zh-CN" sz="2000" b="1" dirty="0" smtClean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altLang="zh-CN" sz="2000" b="1" dirty="0" smtClean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altLang="zh-CN" sz="2000" b="1" dirty="0" smtClean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altLang="zh-CN" sz="2000" b="1" dirty="0" smtClean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altLang="zh-CN" sz="2000" b="1" dirty="0" smtClean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zh-CN" sz="2000" b="1" dirty="0" smtClean="0">
                <a:latin typeface="Calibri" pitchFamily="34" charset="0"/>
                <a:ea typeface="宋体" pitchFamily="2" charset="-122"/>
                <a:cs typeface="Calibri" pitchFamily="34" charset="0"/>
              </a:rPr>
              <a:t>Understanding of RF breakdown in magnetic field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zh-CN" sz="2000" b="1" dirty="0" smtClean="0">
                <a:latin typeface="Calibri" pitchFamily="34" charset="0"/>
                <a:ea typeface="宋体" pitchFamily="2" charset="-122"/>
                <a:cs typeface="Calibri" pitchFamily="34" charset="0"/>
              </a:rPr>
              <a:t>Box cavity test at MTA under way now and will be continued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lang="en-US" altLang="zh-CN" sz="2000" b="1" dirty="0" smtClean="0">
                <a:solidFill>
                  <a:srgbClr val="0066FF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Note: Magnetically shielded cavity is not as efficient in RF power usage as the pillbox</a:t>
            </a:r>
          </a:p>
        </p:txBody>
      </p:sp>
      <p:pic>
        <p:nvPicPr>
          <p:cNvPr id="87450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212" y="1870075"/>
            <a:ext cx="4600575" cy="3082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 smtClean="0">
                <a:cs typeface="Calibri" pitchFamily="34" charset="0"/>
              </a:rPr>
              <a:t>August 24 - 26, 2010</a:t>
            </a:r>
            <a:endParaRPr lang="en-US" altLang="zh-CN" dirty="0">
              <a:cs typeface="Calibri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Page </a:t>
            </a:r>
            <a:fld id="{18AC7E3C-55C9-4719-A453-C5BC501CC275}" type="slidenum">
              <a:rPr lang="en-US" altLang="zh-CN" smtClean="0">
                <a:latin typeface="Calibri" pitchFamily="34" charset="0"/>
                <a:cs typeface="Calibri" pitchFamily="34" charset="0"/>
              </a:rPr>
              <a:pPr/>
              <a:t>15</a:t>
            </a:fld>
            <a:endParaRPr lang="en-US" altLang="zh-CN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chemeClr val="tx1"/>
                </a:solidFill>
                <a:cs typeface="Calibri" pitchFamily="34" charset="0"/>
              </a:rPr>
              <a:t>MAP Review: NCRF R&amp; D Plan, D. Li, LBNL</a:t>
            </a:r>
            <a:endParaRPr lang="en-US" altLang="zh-CN" dirty="0">
              <a:solidFill>
                <a:schemeClr val="tx1"/>
              </a:solidFill>
              <a:cs typeface="Calibri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2136921"/>
            <a:ext cx="4267200" cy="256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oxiCinMag.jpg"/>
          <p:cNvPicPr>
            <a:picLocks noChangeAspect="1"/>
          </p:cNvPicPr>
          <p:nvPr/>
        </p:nvPicPr>
        <p:blipFill>
          <a:blip r:embed="rId3" cstate="print"/>
          <a:srcRect l="13143" t="2905" r="12190"/>
          <a:stretch>
            <a:fillRect/>
          </a:stretch>
        </p:blipFill>
        <p:spPr>
          <a:xfrm>
            <a:off x="5165956" y="1905000"/>
            <a:ext cx="3749444" cy="3381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592638" y="4482737"/>
            <a:ext cx="2242207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870402" name="Rectangle 2"/>
          <p:cNvSpPr>
            <a:spLocks noChangeArrowheads="1"/>
          </p:cNvSpPr>
          <p:nvPr/>
        </p:nvSpPr>
        <p:spPr bwMode="auto">
          <a:xfrm>
            <a:off x="1524000" y="282575"/>
            <a:ext cx="6629400" cy="736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/>
            <a:r>
              <a:rPr lang="en-US" altLang="zh-CN" sz="3600" b="1" dirty="0" smtClean="0">
                <a:latin typeface="Calibri" pitchFamily="34" charset="0"/>
                <a:ea typeface="宋体" pitchFamily="2" charset="-122"/>
                <a:cs typeface="Calibri" pitchFamily="34" charset="0"/>
              </a:rPr>
              <a:t>Box Cavity Tests at 805-MHz</a:t>
            </a:r>
            <a:endParaRPr lang="en-US" altLang="zh-CN" sz="3600" b="1" dirty="0"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870403" name="Rectangle 3"/>
          <p:cNvSpPr>
            <a:spLocks noChangeArrowheads="1"/>
          </p:cNvSpPr>
          <p:nvPr/>
        </p:nvSpPr>
        <p:spPr bwMode="auto">
          <a:xfrm>
            <a:off x="258763" y="1245326"/>
            <a:ext cx="8574087" cy="500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487" tIns="44450" rIns="90487" bIns="44450"/>
          <a:lstStyle/>
          <a:p>
            <a:pPr marL="342900" indent="-342900" algn="l">
              <a:lnSpc>
                <a:spcPct val="85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r>
              <a:rPr lang="en-US" altLang="zh-CN" sz="2000" b="1" dirty="0">
                <a:latin typeface="Calibri" pitchFamily="34" charset="0"/>
                <a:ea typeface="宋体" pitchFamily="2" charset="-122"/>
                <a:cs typeface="Calibri" pitchFamily="34" charset="0"/>
              </a:rPr>
              <a:t>Continue experimental studies </a:t>
            </a:r>
            <a:r>
              <a:rPr lang="en-US" altLang="zh-CN" sz="2000" b="1" dirty="0" smtClean="0">
                <a:latin typeface="Calibri" pitchFamily="34" charset="0"/>
                <a:ea typeface="宋体" pitchFamily="2" charset="-122"/>
                <a:cs typeface="Calibri" pitchFamily="34" charset="0"/>
              </a:rPr>
              <a:t>of magnetic insulation at 805-MHz</a:t>
            </a:r>
          </a:p>
          <a:p>
            <a:pPr marL="342900" indent="-342900" algn="l">
              <a:lnSpc>
                <a:spcPct val="85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r>
              <a:rPr lang="en-US" altLang="zh-CN" sz="2000" b="1" dirty="0" smtClean="0">
                <a:latin typeface="Calibri" pitchFamily="34" charset="0"/>
                <a:ea typeface="宋体" pitchFamily="2" charset="-122"/>
                <a:cs typeface="Calibri" pitchFamily="34" charset="0"/>
              </a:rPr>
              <a:t>Box cavity has been tested at 0 (E perpendicular to B) to 4 degrees at 3 T</a:t>
            </a:r>
          </a:p>
          <a:p>
            <a:pPr marL="342900" indent="-342900" algn="l">
              <a:lnSpc>
                <a:spcPct val="85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endParaRPr lang="en-US" altLang="zh-CN" sz="2000" b="1" dirty="0" smtClean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342900" indent="-342900" algn="l">
              <a:lnSpc>
                <a:spcPct val="85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endParaRPr lang="en-US" altLang="zh-CN" sz="2000" b="1" dirty="0" smtClean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342900" indent="-342900" algn="l">
              <a:lnSpc>
                <a:spcPct val="85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endParaRPr lang="en-US" altLang="zh-CN" sz="2000" b="1" dirty="0" smtClean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342900" indent="-342900" algn="l">
              <a:lnSpc>
                <a:spcPct val="85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endParaRPr lang="en-US" altLang="zh-CN" sz="2000" b="1" dirty="0" smtClean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342900" indent="-342900" algn="l">
              <a:lnSpc>
                <a:spcPct val="85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endParaRPr lang="en-US" altLang="zh-CN" sz="2000" b="1" dirty="0" smtClean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342900" indent="-342900" algn="l">
              <a:lnSpc>
                <a:spcPct val="85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endParaRPr lang="en-US" altLang="zh-CN" sz="2000" b="1" dirty="0" smtClean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342900" indent="-342900" algn="l">
              <a:lnSpc>
                <a:spcPct val="85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endParaRPr lang="en-US" altLang="zh-CN" sz="2000" b="1" dirty="0" smtClean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342900" indent="-342900" algn="l">
              <a:lnSpc>
                <a:spcPct val="85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endParaRPr lang="en-US" altLang="zh-CN" sz="2000" b="1" dirty="0" smtClean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342900" indent="-342900" algn="l">
              <a:lnSpc>
                <a:spcPct val="85000"/>
              </a:lnSpc>
              <a:spcBef>
                <a:spcPct val="20000"/>
              </a:spcBef>
              <a:spcAft>
                <a:spcPct val="5000"/>
              </a:spcAft>
            </a:pPr>
            <a:endParaRPr lang="en-US" altLang="zh-CN" sz="2000" b="1" dirty="0" smtClean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342900" indent="-342900" algn="l">
              <a:lnSpc>
                <a:spcPct val="85000"/>
              </a:lnSpc>
              <a:spcBef>
                <a:spcPct val="20000"/>
              </a:spcBef>
              <a:spcAft>
                <a:spcPct val="5000"/>
              </a:spcAft>
            </a:pPr>
            <a:endParaRPr lang="en-US" altLang="zh-CN" sz="2000" b="1" dirty="0" smtClean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234950" indent="-234950" algn="l">
              <a:lnSpc>
                <a:spcPct val="85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r>
              <a:rPr lang="en-US" altLang="zh-CN" sz="2000" b="1" dirty="0" smtClean="0">
                <a:latin typeface="Calibri" pitchFamily="34" charset="0"/>
                <a:ea typeface="宋体" pitchFamily="2" charset="-122"/>
                <a:cs typeface="Calibri" pitchFamily="34" charset="0"/>
              </a:rPr>
              <a:t>Cavity inspection did not show any surface damage </a:t>
            </a:r>
          </a:p>
          <a:p>
            <a:pPr marL="234950" indent="-234950" algn="l">
              <a:lnSpc>
                <a:spcPct val="85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r>
              <a:rPr lang="en-US" altLang="zh-CN" sz="2000" b="1" dirty="0" smtClean="0">
                <a:latin typeface="Calibri" pitchFamily="34" charset="0"/>
                <a:ea typeface="宋体" pitchFamily="2" charset="-122"/>
                <a:cs typeface="Calibri" pitchFamily="34" charset="0"/>
              </a:rPr>
              <a:t>Continue tests using </a:t>
            </a:r>
            <a:r>
              <a:rPr lang="en-US" altLang="zh-CN" sz="2000" b="1" dirty="0" smtClean="0">
                <a:solidFill>
                  <a:srgbClr val="FF0000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the second cavity with E parallel to B</a:t>
            </a:r>
          </a:p>
          <a:p>
            <a:pPr marL="234950" indent="-234950">
              <a:lnSpc>
                <a:spcPct val="85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r>
              <a:rPr lang="en-US" altLang="zh-CN" sz="2000" b="1" dirty="0" smtClean="0">
                <a:latin typeface="Calibri" pitchFamily="34" charset="0"/>
                <a:ea typeface="宋体" pitchFamily="2" charset="-122"/>
                <a:cs typeface="Calibri" pitchFamily="34" charset="0"/>
              </a:rPr>
              <a:t>Preliminary data, analysis is under way  </a:t>
            </a:r>
          </a:p>
          <a:p>
            <a:pPr marL="234950" indent="-234950" algn="l">
              <a:lnSpc>
                <a:spcPct val="85000"/>
              </a:lnSpc>
              <a:spcBef>
                <a:spcPct val="20000"/>
              </a:spcBef>
              <a:spcAft>
                <a:spcPct val="5000"/>
              </a:spcAft>
            </a:pPr>
            <a:endParaRPr lang="en-US" altLang="zh-CN" sz="2000" b="1" dirty="0" smtClean="0">
              <a:solidFill>
                <a:srgbClr val="FF0000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342900" indent="-342900" algn="l">
              <a:lnSpc>
                <a:spcPct val="85000"/>
              </a:lnSpc>
              <a:spcBef>
                <a:spcPct val="20000"/>
              </a:spcBef>
              <a:spcAft>
                <a:spcPct val="5000"/>
              </a:spcAft>
            </a:pPr>
            <a:r>
              <a:rPr lang="en-US" altLang="zh-CN" sz="2000" b="1" dirty="0" smtClean="0">
                <a:latin typeface="Calibri" pitchFamily="34" charset="0"/>
                <a:ea typeface="宋体" pitchFamily="2" charset="-122"/>
                <a:cs typeface="Calibri" pitchFamily="34" charset="0"/>
              </a:rPr>
              <a:t> </a:t>
            </a:r>
            <a:endParaRPr lang="en-US" altLang="zh-CN" sz="2000" b="1" dirty="0"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 smtClean="0"/>
              <a:t>August 24 - 26, 2010</a:t>
            </a:r>
            <a:endParaRPr lang="en-US" altLang="zh-C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CN" dirty="0" smtClean="0"/>
              <a:t>Page </a:t>
            </a:r>
            <a:fld id="{18AC7E3C-55C9-4719-A453-C5BC501CC275}" type="slidenum">
              <a:rPr lang="en-US" altLang="zh-CN" smtClean="0"/>
              <a:pPr/>
              <a:t>16</a:t>
            </a:fld>
            <a:endParaRPr lang="en-US" altLang="zh-CN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chemeClr val="tx1"/>
                </a:solidFill>
              </a:rPr>
              <a:t>MAP Review: NCRF R&amp; D Plan, D. Li, LBNL</a:t>
            </a:r>
            <a:endParaRPr lang="en-US" altLang="zh-CN" dirty="0">
              <a:solidFill>
                <a:schemeClr val="tx1"/>
              </a:solidFill>
            </a:endParaRPr>
          </a:p>
        </p:txBody>
      </p:sp>
      <p:pic>
        <p:nvPicPr>
          <p:cNvPr id="9" name="Picture 8" descr="B0sCinMag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6680" y="1905000"/>
            <a:ext cx="5074920" cy="3383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ChangeArrowheads="1"/>
          </p:cNvSpPr>
          <p:nvPr/>
        </p:nvSpPr>
        <p:spPr bwMode="auto">
          <a:xfrm>
            <a:off x="1524000" y="282575"/>
            <a:ext cx="6629400" cy="736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/>
            <a:r>
              <a:rPr lang="en-US" altLang="zh-CN" sz="3600" b="1" dirty="0" smtClean="0">
                <a:latin typeface="Calibri" pitchFamily="34" charset="0"/>
                <a:ea typeface="宋体" pitchFamily="2" charset="-122"/>
                <a:cs typeface="Calibri" pitchFamily="34" charset="0"/>
              </a:rPr>
              <a:t>Box Cavity Tests at 805-MHz</a:t>
            </a:r>
            <a:endParaRPr lang="en-US" altLang="zh-CN" sz="3600" b="1" dirty="0"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870403" name="Rectangle 3"/>
          <p:cNvSpPr>
            <a:spLocks noChangeArrowheads="1"/>
          </p:cNvSpPr>
          <p:nvPr/>
        </p:nvSpPr>
        <p:spPr bwMode="auto">
          <a:xfrm>
            <a:off x="258763" y="1245326"/>
            <a:ext cx="8574087" cy="500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487" tIns="44450" rIns="90487" bIns="44450"/>
          <a:lstStyle/>
          <a:p>
            <a:pPr marL="342900" indent="-342900" algn="l">
              <a:lnSpc>
                <a:spcPct val="85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r>
              <a:rPr lang="en-US" altLang="zh-CN" sz="2000" b="1" dirty="0" smtClean="0">
                <a:latin typeface="Calibri" pitchFamily="34" charset="0"/>
                <a:ea typeface="宋体" pitchFamily="2" charset="-122"/>
                <a:cs typeface="Calibri" pitchFamily="34" charset="0"/>
              </a:rPr>
              <a:t>Increase gradient gradually to the blue curve (sparking rate &lt; 1/20,000)</a:t>
            </a:r>
          </a:p>
          <a:p>
            <a:pPr marL="342900" indent="-342900" algn="l">
              <a:lnSpc>
                <a:spcPct val="85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r>
              <a:rPr lang="en-US" altLang="zh-CN" sz="2000" b="1" dirty="0" smtClean="0">
                <a:latin typeface="Calibri" pitchFamily="34" charset="0"/>
                <a:ea typeface="宋体" pitchFamily="2" charset="-122"/>
                <a:cs typeface="Calibri" pitchFamily="34" charset="0"/>
              </a:rPr>
              <a:t>Reduce to lower gradient and increase again</a:t>
            </a:r>
          </a:p>
          <a:p>
            <a:pPr marL="342900" indent="-342900" algn="l">
              <a:lnSpc>
                <a:spcPct val="85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r>
              <a:rPr lang="en-US" altLang="zh-CN" sz="2000" b="1" dirty="0" smtClean="0">
                <a:latin typeface="Calibri" pitchFamily="34" charset="0"/>
                <a:ea typeface="宋体" pitchFamily="2" charset="-122"/>
                <a:cs typeface="Calibri" pitchFamily="34" charset="0"/>
              </a:rPr>
              <a:t>Repeat several times until the gradient stays at </a:t>
            </a:r>
          </a:p>
          <a:p>
            <a:pPr marL="342900" indent="-342900" algn="l">
              <a:lnSpc>
                <a:spcPct val="85000"/>
              </a:lnSpc>
              <a:spcBef>
                <a:spcPct val="20000"/>
              </a:spcBef>
              <a:spcAft>
                <a:spcPct val="5000"/>
              </a:spcAft>
            </a:pPr>
            <a:r>
              <a:rPr lang="en-US" altLang="zh-CN" sz="2000" b="1" dirty="0" smtClean="0">
                <a:latin typeface="Calibri" pitchFamily="34" charset="0"/>
                <a:ea typeface="宋体" pitchFamily="2" charset="-122"/>
                <a:cs typeface="Calibri" pitchFamily="34" charset="0"/>
              </a:rPr>
              <a:t>      the red curve (sparking rate &lt; 1/200,000)  </a:t>
            </a:r>
          </a:p>
          <a:p>
            <a:pPr marL="342900" indent="-342900" algn="l">
              <a:lnSpc>
                <a:spcPct val="85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endParaRPr lang="en-US" altLang="zh-CN" sz="2000" b="1" dirty="0" smtClean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342900" indent="-342900">
              <a:lnSpc>
                <a:spcPct val="85000"/>
              </a:lnSpc>
              <a:spcBef>
                <a:spcPct val="20000"/>
              </a:spcBef>
              <a:spcAft>
                <a:spcPct val="5000"/>
              </a:spcAft>
            </a:pPr>
            <a:endParaRPr lang="en-US" altLang="zh-CN" sz="2000" b="1" dirty="0" smtClean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342900" indent="-342900" algn="l">
              <a:lnSpc>
                <a:spcPct val="85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endParaRPr lang="en-US" altLang="zh-CN" sz="2000" b="1" dirty="0" smtClean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342900" indent="-342900">
              <a:lnSpc>
                <a:spcPct val="85000"/>
              </a:lnSpc>
              <a:spcBef>
                <a:spcPct val="20000"/>
              </a:spcBef>
              <a:spcAft>
                <a:spcPct val="5000"/>
              </a:spcAft>
            </a:pPr>
            <a:endParaRPr lang="en-US" altLang="zh-CN" sz="2000" b="1" dirty="0" smtClean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342900" indent="-342900" algn="l">
              <a:lnSpc>
                <a:spcPct val="85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endParaRPr lang="en-US" altLang="zh-CN" sz="2000" b="1" dirty="0" smtClean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342900" indent="-342900" algn="l">
              <a:lnSpc>
                <a:spcPct val="85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endParaRPr lang="en-US" altLang="zh-CN" sz="2000" b="1" dirty="0" smtClean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342900" indent="-342900" algn="l">
              <a:lnSpc>
                <a:spcPct val="85000"/>
              </a:lnSpc>
              <a:spcBef>
                <a:spcPct val="20000"/>
              </a:spcBef>
              <a:spcAft>
                <a:spcPct val="5000"/>
              </a:spcAft>
            </a:pPr>
            <a:endParaRPr lang="en-US" altLang="zh-CN" sz="2000" b="1" dirty="0" smtClean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342900" indent="-342900" algn="l">
              <a:lnSpc>
                <a:spcPct val="85000"/>
              </a:lnSpc>
              <a:spcBef>
                <a:spcPct val="20000"/>
              </a:spcBef>
              <a:spcAft>
                <a:spcPct val="5000"/>
              </a:spcAft>
            </a:pPr>
            <a:endParaRPr lang="en-US" altLang="zh-CN" sz="2000" b="1" dirty="0" smtClean="0"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 smtClean="0"/>
              <a:t>August 24 - 26, 2010</a:t>
            </a:r>
            <a:endParaRPr lang="en-US" altLang="zh-C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CN" dirty="0" smtClean="0"/>
              <a:t>Page </a:t>
            </a:r>
            <a:fld id="{18AC7E3C-55C9-4719-A453-C5BC501CC275}" type="slidenum">
              <a:rPr lang="en-US" altLang="zh-CN" smtClean="0"/>
              <a:pPr/>
              <a:t>17</a:t>
            </a:fld>
            <a:endParaRPr lang="en-US" altLang="zh-CN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chemeClr val="tx1"/>
                </a:solidFill>
              </a:rPr>
              <a:t>MAP Review: NCRF R&amp; D Plan, D. Li, LBNL</a:t>
            </a:r>
            <a:endParaRPr lang="en-US" altLang="zh-CN" dirty="0">
              <a:solidFill>
                <a:schemeClr val="tx1"/>
              </a:solidFill>
            </a:endParaRPr>
          </a:p>
        </p:txBody>
      </p:sp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85110" y="1752600"/>
            <a:ext cx="2649290" cy="2377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 cstate="print"/>
          <a:srcRect t="19097" r="21580" b="14930"/>
          <a:stretch>
            <a:fillRect/>
          </a:stretch>
        </p:blipFill>
        <p:spPr bwMode="auto">
          <a:xfrm>
            <a:off x="5105400" y="4023359"/>
            <a:ext cx="3737812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Content Placeholder 6" descr="Box_data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381000" y="2653937"/>
            <a:ext cx="4576700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ChangeArrowheads="1"/>
          </p:cNvSpPr>
          <p:nvPr/>
        </p:nvSpPr>
        <p:spPr bwMode="auto">
          <a:xfrm>
            <a:off x="1600199" y="228600"/>
            <a:ext cx="6477001" cy="736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/>
            <a:r>
              <a:rPr lang="en-US" altLang="zh-CN" sz="4000" b="1" dirty="0" smtClean="0">
                <a:latin typeface="Calibri" pitchFamily="34" charset="0"/>
                <a:ea typeface="宋体" pitchFamily="2" charset="-122"/>
                <a:cs typeface="Calibri" pitchFamily="34" charset="0"/>
              </a:rPr>
              <a:t>HP Cavity Tests at 805-MHz</a:t>
            </a:r>
            <a:endParaRPr lang="en-US" altLang="zh-CN" sz="4000" b="1" dirty="0"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870403" name="Rectangle 3"/>
          <p:cNvSpPr>
            <a:spLocks noChangeArrowheads="1"/>
          </p:cNvSpPr>
          <p:nvPr/>
        </p:nvSpPr>
        <p:spPr bwMode="auto">
          <a:xfrm>
            <a:off x="258763" y="1169126"/>
            <a:ext cx="8574087" cy="5231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487" tIns="44450" rIns="90487" bIns="44450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r>
              <a:rPr lang="en-US" altLang="zh-CN" sz="2000" b="1" dirty="0">
                <a:latin typeface="Calibri" pitchFamily="34" charset="0"/>
                <a:ea typeface="宋体" pitchFamily="2" charset="-122"/>
                <a:cs typeface="Calibri" pitchFamily="34" charset="0"/>
              </a:rPr>
              <a:t>Continue experimental studies </a:t>
            </a:r>
            <a:r>
              <a:rPr lang="en-US" altLang="zh-CN" sz="2000" b="1" dirty="0" smtClean="0">
                <a:latin typeface="Calibri" pitchFamily="34" charset="0"/>
                <a:ea typeface="宋体" pitchFamily="2" charset="-122"/>
                <a:cs typeface="Calibri" pitchFamily="34" charset="0"/>
              </a:rPr>
              <a:t>of HP RF cavity at 805-MHz (</a:t>
            </a:r>
            <a:r>
              <a:rPr lang="en-US" sz="2000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Yonehara’s</a:t>
            </a:r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talk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altLang="zh-CN" sz="2000" b="1" dirty="0" smtClean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r>
              <a:rPr lang="en-US" altLang="zh-CN" sz="2000" b="1" dirty="0" smtClean="0">
                <a:latin typeface="Calibri" pitchFamily="34" charset="0"/>
                <a:ea typeface="宋体" pitchFamily="2" charset="-122"/>
                <a:cs typeface="Calibri" pitchFamily="34" charset="0"/>
              </a:rPr>
              <a:t>RF gradient not affected by external B field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endParaRPr lang="en-US" altLang="zh-CN" sz="2000" b="1" dirty="0" smtClean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endParaRPr lang="en-US" altLang="zh-CN" sz="2000" b="1" dirty="0" smtClean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endParaRPr lang="en-US" altLang="zh-CN" sz="2000" b="1" dirty="0" smtClean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endParaRPr lang="en-US" altLang="zh-CN" sz="2000" b="1" dirty="0" smtClean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endParaRPr lang="en-US" altLang="zh-CN" sz="2000" b="1" dirty="0" smtClean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endParaRPr lang="en-US" altLang="zh-CN" sz="2000" b="1" dirty="0" smtClean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endParaRPr lang="en-US" altLang="zh-CN" sz="2000" b="1" dirty="0" smtClean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endParaRPr lang="en-US" altLang="zh-CN" sz="2000" b="1" dirty="0" smtClean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endParaRPr lang="en-US" altLang="zh-CN" sz="2000" b="1" dirty="0" smtClean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endParaRPr lang="en-US" altLang="zh-CN" sz="2000" b="1" dirty="0" smtClean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</a:pPr>
            <a:endParaRPr lang="en-US" altLang="zh-CN" sz="2000" b="1" dirty="0" smtClean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r>
              <a:rPr lang="en-US" altLang="zh-CN" sz="2000" b="1" dirty="0" smtClean="0">
                <a:latin typeface="Calibri" pitchFamily="34" charset="0"/>
                <a:ea typeface="宋体" pitchFamily="2" charset="-122"/>
                <a:cs typeface="Calibri" pitchFamily="34" charset="0"/>
              </a:rPr>
              <a:t>New test cell being designed, built to test with 400 </a:t>
            </a:r>
            <a:r>
              <a:rPr lang="en-US" altLang="zh-CN" sz="2000" b="1" dirty="0" err="1" smtClean="0">
                <a:latin typeface="Calibri" pitchFamily="34" charset="0"/>
                <a:ea typeface="宋体" pitchFamily="2" charset="-122"/>
                <a:cs typeface="Calibri" pitchFamily="34" charset="0"/>
              </a:rPr>
              <a:t>MeV</a:t>
            </a:r>
            <a:r>
              <a:rPr lang="en-US" altLang="zh-CN" sz="2000" b="1" dirty="0" smtClean="0">
                <a:latin typeface="Calibri" pitchFamily="34" charset="0"/>
                <a:ea typeface="宋体" pitchFamily="2" charset="-122"/>
                <a:cs typeface="Calibri" pitchFamily="34" charset="0"/>
              </a:rPr>
              <a:t> proton beam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r>
              <a:rPr lang="en-US" altLang="zh-CN" sz="2000" b="1" dirty="0" smtClean="0">
                <a:latin typeface="Calibri" pitchFamily="34" charset="0"/>
                <a:ea typeface="宋体" pitchFamily="2" charset="-122"/>
                <a:cs typeface="Calibri" pitchFamily="34" charset="0"/>
              </a:rPr>
              <a:t>Verify theoretical predictions 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endParaRPr lang="en-US" altLang="zh-CN" sz="2000" b="1" dirty="0" smtClean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spcAft>
                <a:spcPct val="5000"/>
              </a:spcAft>
            </a:pPr>
            <a:r>
              <a:rPr lang="en-US" altLang="zh-CN" sz="2000" b="1" dirty="0" smtClean="0">
                <a:latin typeface="Calibri" pitchFamily="34" charset="0"/>
                <a:ea typeface="宋体" pitchFamily="2" charset="-122"/>
                <a:cs typeface="Calibri" pitchFamily="34" charset="0"/>
              </a:rPr>
              <a:t> </a:t>
            </a:r>
            <a:endParaRPr lang="en-US" altLang="zh-CN" sz="2000" b="1" dirty="0"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pic>
        <p:nvPicPr>
          <p:cNvPr id="12" name="Picture 1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2133600"/>
            <a:ext cx="4376058" cy="3252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August 24 - 26, 2010</a:t>
            </a: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CN" dirty="0" smtClean="0"/>
              <a:t>Page </a:t>
            </a:r>
            <a:fld id="{18AC7E3C-55C9-4719-A453-C5BC501CC275}" type="slidenum">
              <a:rPr lang="en-US" altLang="zh-CN" smtClean="0"/>
              <a:pPr/>
              <a:t>18</a:t>
            </a:fld>
            <a:endParaRPr lang="en-US" altLang="zh-CN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 smtClean="0">
                <a:solidFill>
                  <a:schemeClr val="tx1"/>
                </a:solidFill>
              </a:rPr>
              <a:t>MAP Review: NCRF R&amp; D Plan, D. Li, LBNL</a:t>
            </a:r>
            <a:endParaRPr lang="en-US" altLang="zh-CN">
              <a:solidFill>
                <a:schemeClr val="tx1"/>
              </a:solidFill>
            </a:endParaRPr>
          </a:p>
        </p:txBody>
      </p:sp>
      <p:graphicFrame>
        <p:nvGraphicFramePr>
          <p:cNvPr id="16385" name="Object 1"/>
          <p:cNvGraphicFramePr>
            <a:graphicFrameLocks noChangeAspect="1"/>
          </p:cNvGraphicFramePr>
          <p:nvPr/>
        </p:nvGraphicFramePr>
        <p:xfrm>
          <a:off x="228600" y="1905000"/>
          <a:ext cx="4292934" cy="3590453"/>
        </p:xfrm>
        <a:graphic>
          <a:graphicData uri="http://schemas.openxmlformats.org/presentationml/2006/ole">
            <p:oleObj spid="_x0000_s16385" name="Graph" r:id="rId5" imgW="3621600" imgH="3028320" progId="">
              <p:embed/>
            </p:oleObj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548" name="Title 1"/>
          <p:cNvSpPr>
            <a:spLocks/>
          </p:cNvSpPr>
          <p:nvPr/>
        </p:nvSpPr>
        <p:spPr bwMode="auto">
          <a:xfrm>
            <a:off x="1600200" y="276225"/>
            <a:ext cx="6553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zh-CN" sz="3600" b="1" dirty="0" smtClean="0">
                <a:latin typeface="Calibri" pitchFamily="34" charset="0"/>
                <a:ea typeface="宋体" pitchFamily="2" charset="-122"/>
                <a:cs typeface="Calibri" pitchFamily="34" charset="0"/>
              </a:rPr>
              <a:t>ALD to </a:t>
            </a:r>
            <a:r>
              <a:rPr lang="en-US" altLang="zh-CN" sz="3600" b="1" dirty="0">
                <a:latin typeface="Calibri" pitchFamily="34" charset="0"/>
                <a:ea typeface="宋体" pitchFamily="2" charset="-122"/>
                <a:cs typeface="Calibri" pitchFamily="34" charset="0"/>
              </a:rPr>
              <a:t>Eliminate Field Emission?</a:t>
            </a:r>
          </a:p>
        </p:txBody>
      </p:sp>
      <p:sp>
        <p:nvSpPr>
          <p:cNvPr id="876549" name="Content Placeholder 2"/>
          <p:cNvSpPr>
            <a:spLocks/>
          </p:cNvSpPr>
          <p:nvPr/>
        </p:nvSpPr>
        <p:spPr bwMode="auto">
          <a:xfrm>
            <a:off x="387350" y="1219200"/>
            <a:ext cx="8223250" cy="514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zh-CN" sz="2000" b="1" dirty="0">
                <a:latin typeface="Calibri" pitchFamily="34" charset="0"/>
                <a:ea typeface="宋体" pitchFamily="2" charset="-122"/>
                <a:cs typeface="Calibri" pitchFamily="34" charset="0"/>
              </a:rPr>
              <a:t>Single-cell </a:t>
            </a:r>
            <a:r>
              <a:rPr lang="en-US" altLang="zh-CN" sz="2000" b="1" dirty="0" smtClean="0">
                <a:latin typeface="Calibri" pitchFamily="34" charset="0"/>
                <a:ea typeface="宋体" pitchFamily="2" charset="-122"/>
                <a:cs typeface="Calibri" pitchFamily="34" charset="0"/>
              </a:rPr>
              <a:t>SC cavity </a:t>
            </a:r>
            <a:r>
              <a:rPr lang="en-US" altLang="zh-CN" sz="2000" b="1" dirty="0">
                <a:latin typeface="Calibri" pitchFamily="34" charset="0"/>
                <a:ea typeface="宋体" pitchFamily="2" charset="-122"/>
                <a:cs typeface="Calibri" pitchFamily="34" charset="0"/>
              </a:rPr>
              <a:t>ALD coated at ANL</a:t>
            </a:r>
          </a:p>
          <a:p>
            <a:pPr marL="742950" lvl="1" indent="-285750" algn="l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altLang="zh-CN" sz="1800" b="1" dirty="0">
                <a:solidFill>
                  <a:srgbClr val="008000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Alumina barrier layer plus niobium oxide coating</a:t>
            </a: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zh-CN" sz="2000" b="1" dirty="0">
                <a:latin typeface="Calibri" pitchFamily="34" charset="0"/>
                <a:ea typeface="宋体" pitchFamily="2" charset="-122"/>
                <a:cs typeface="Calibri" pitchFamily="34" charset="0"/>
              </a:rPr>
              <a:t>Cavity prepared and tested at </a:t>
            </a:r>
            <a:r>
              <a:rPr lang="en-US" altLang="zh-CN" sz="2000" b="1" dirty="0" err="1">
                <a:latin typeface="Calibri" pitchFamily="34" charset="0"/>
                <a:ea typeface="宋体" pitchFamily="2" charset="-122"/>
                <a:cs typeface="Calibri" pitchFamily="34" charset="0"/>
              </a:rPr>
              <a:t>JLab</a:t>
            </a:r>
            <a:endParaRPr lang="en-US" altLang="zh-CN" sz="2000" b="1" dirty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742950" lvl="1" indent="-285750" algn="l" eaLnBrk="1" hangingPunct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altLang="zh-CN" sz="1800" b="1" dirty="0">
                <a:solidFill>
                  <a:srgbClr val="008000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Result equaled best previous performance with no </a:t>
            </a:r>
            <a:r>
              <a:rPr lang="en-US" altLang="zh-CN" b="1" dirty="0" smtClean="0">
                <a:solidFill>
                  <a:srgbClr val="008000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field emission </a:t>
            </a:r>
            <a:endParaRPr lang="en-US" altLang="zh-CN" sz="1800" b="1" dirty="0" smtClean="0">
              <a:solidFill>
                <a:srgbClr val="0066FF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zh-CN" sz="1800" b="1" dirty="0" smtClean="0">
                <a:latin typeface="Calibri" pitchFamily="34" charset="0"/>
                <a:ea typeface="宋体" pitchFamily="2" charset="-122"/>
                <a:cs typeface="Calibri" pitchFamily="34" charset="0"/>
              </a:rPr>
              <a:t>Encouraging </a:t>
            </a:r>
            <a:r>
              <a:rPr lang="en-US" altLang="zh-CN" sz="1800" b="1" dirty="0">
                <a:latin typeface="Calibri" pitchFamily="34" charset="0"/>
                <a:ea typeface="宋体" pitchFamily="2" charset="-122"/>
                <a:cs typeface="Calibri" pitchFamily="34" charset="0"/>
              </a:rPr>
              <a:t>results and the coating process is conformal, can coat compounds (e.g. </a:t>
            </a:r>
            <a:r>
              <a:rPr lang="en-US" altLang="zh-CN" sz="1800" b="1" dirty="0" err="1">
                <a:latin typeface="Calibri" pitchFamily="34" charset="0"/>
                <a:ea typeface="宋体" pitchFamily="2" charset="-122"/>
                <a:cs typeface="Calibri" pitchFamily="34" charset="0"/>
              </a:rPr>
              <a:t>NbN</a:t>
            </a:r>
            <a:r>
              <a:rPr lang="en-US" altLang="zh-CN" sz="1800" b="1" dirty="0">
                <a:latin typeface="Calibri" pitchFamily="34" charset="0"/>
                <a:ea typeface="宋体" pitchFamily="2" charset="-122"/>
                <a:cs typeface="Calibri" pitchFamily="34" charset="0"/>
              </a:rPr>
              <a:t>, and </a:t>
            </a:r>
            <a:r>
              <a:rPr lang="en-US" altLang="zh-CN" sz="1800" b="1" dirty="0" smtClean="0">
                <a:latin typeface="Calibri" pitchFamily="34" charset="0"/>
                <a:ea typeface="宋体" pitchFamily="2" charset="-122"/>
                <a:cs typeface="Calibri" pitchFamily="34" charset="0"/>
              </a:rPr>
              <a:t>multi-layer </a:t>
            </a:r>
            <a:r>
              <a:rPr lang="en-US" altLang="zh-CN" sz="1800" b="1" dirty="0" err="1" smtClean="0">
                <a:latin typeface="Calibri" pitchFamily="34" charset="0"/>
                <a:ea typeface="宋体" pitchFamily="2" charset="-122"/>
                <a:cs typeface="Calibri" pitchFamily="34" charset="0"/>
              </a:rPr>
              <a:t>Gurevich</a:t>
            </a:r>
            <a:r>
              <a:rPr lang="en-US" altLang="zh-CN" sz="1800" b="1" dirty="0" smtClean="0">
                <a:latin typeface="Calibri" pitchFamily="34" charset="0"/>
                <a:ea typeface="宋体" pitchFamily="2" charset="-122"/>
                <a:cs typeface="Calibri" pitchFamily="34" charset="0"/>
              </a:rPr>
              <a:t> structure)</a:t>
            </a: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b="1" dirty="0" smtClean="0">
              <a:solidFill>
                <a:srgbClr val="0066FF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b="1" dirty="0" smtClean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Design and test of a cavity that is “RF breakdown-proof”</a:t>
            </a: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b="1" dirty="0" smtClean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ALD can </a:t>
            </a:r>
            <a:r>
              <a:rPr lang="en-US" b="1" dirty="0" err="1" smtClean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conformally</a:t>
            </a:r>
            <a:r>
              <a:rPr lang="en-US" b="1" dirty="0" smtClean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 coat emitters &amp; breakdown sites during operation,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b="1" dirty="0" smtClean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Increasing local radii 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b="1" dirty="0" smtClean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Reducing the local field, </a:t>
            </a:r>
            <a:r>
              <a:rPr lang="en-US" b="1" i="1" dirty="0" smtClean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E</a:t>
            </a:r>
            <a:r>
              <a:rPr lang="en-US" b="1" baseline="-25000" dirty="0" smtClean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l </a:t>
            </a:r>
            <a:r>
              <a:rPr lang="en-US" b="1" dirty="0" smtClean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~ 1/r 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b="1" dirty="0" smtClean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Field emission, ~</a:t>
            </a:r>
            <a:r>
              <a:rPr lang="en-US" b="1" i="1" dirty="0" smtClean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E</a:t>
            </a:r>
            <a:r>
              <a:rPr lang="en-US" b="1" baseline="-25000" dirty="0" smtClean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l</a:t>
            </a:r>
            <a:r>
              <a:rPr lang="en-US" b="1" baseline="30000" dirty="0" smtClean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~14</a:t>
            </a:r>
            <a:endParaRPr lang="en-US" b="1" dirty="0" smtClean="0">
              <a:solidFill>
                <a:srgbClr val="0066FF"/>
              </a:solidFill>
              <a:latin typeface="Calibri" pitchFamily="34" charset="0"/>
              <a:cs typeface="Calibri" pitchFamily="34" charset="0"/>
            </a:endParaRP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b="1" dirty="0" smtClean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Breakdown rate ~ </a:t>
            </a:r>
            <a:r>
              <a:rPr lang="en-US" b="1" i="1" dirty="0" smtClean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E</a:t>
            </a:r>
            <a:r>
              <a:rPr lang="en-US" b="1" baseline="-25000" dirty="0" smtClean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l</a:t>
            </a:r>
            <a:r>
              <a:rPr lang="en-US" b="1" baseline="30000" dirty="0" smtClean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~30</a:t>
            </a:r>
            <a:endParaRPr lang="en-US" b="1" dirty="0" smtClean="0">
              <a:solidFill>
                <a:srgbClr val="0066FF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b="1" dirty="0" smtClean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The experiment will be conducted in the Fermilab MTA</a:t>
            </a:r>
            <a:endParaRPr lang="en-US" altLang="zh-CN" sz="1800" b="1" dirty="0" smtClean="0">
              <a:solidFill>
                <a:srgbClr val="0066FF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zh-CN" sz="1800" b="1" dirty="0" smtClean="0">
                <a:solidFill>
                  <a:srgbClr val="0066FF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Continue exploring the ALD technique on NCRF cavity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zh-CN" b="1" dirty="0" smtClean="0">
                <a:solidFill>
                  <a:srgbClr val="0066FF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Field emission can be monitored during the process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 smtClean="0">
                <a:cs typeface="Calibri" pitchFamily="34" charset="0"/>
              </a:rPr>
              <a:t>August 24 - 26, 2010</a:t>
            </a:r>
            <a:endParaRPr lang="en-US" altLang="zh-CN" dirty="0">
              <a:cs typeface="Calibri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Page </a:t>
            </a:r>
            <a:fld id="{18AC7E3C-55C9-4719-A453-C5BC501CC275}" type="slidenum">
              <a:rPr lang="en-US" altLang="zh-CN" smtClean="0">
                <a:latin typeface="Calibri" pitchFamily="34" charset="0"/>
                <a:cs typeface="Calibri" pitchFamily="34" charset="0"/>
              </a:rPr>
              <a:pPr/>
              <a:t>19</a:t>
            </a:fld>
            <a:endParaRPr lang="en-US" altLang="zh-CN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chemeClr val="tx1"/>
                </a:solidFill>
                <a:cs typeface="Calibri" pitchFamily="34" charset="0"/>
              </a:rPr>
              <a:t>MAP Review: NCRF R&amp; D Plan, D. Li, LBNL</a:t>
            </a:r>
            <a:endParaRPr lang="en-US" altLang="zh-CN" dirty="0">
              <a:solidFill>
                <a:schemeClr val="tx1"/>
              </a:solidFill>
              <a:cs typeface="Calibri" pitchFamily="34" charset="0"/>
            </a:endParaRPr>
          </a:p>
        </p:txBody>
      </p:sp>
      <p:pic>
        <p:nvPicPr>
          <p:cNvPr id="2051" name="Picture 11" descr="ALD cavity coating.pdf"/>
          <p:cNvPicPr>
            <a:picLocks noChangeAspect="1" noChangeArrowheads="1"/>
          </p:cNvPicPr>
          <p:nvPr/>
        </p:nvPicPr>
        <p:blipFill>
          <a:blip r:embed="rId3" cstate="print"/>
          <a:srcRect l="32465" r="11163"/>
          <a:stretch>
            <a:fillRect/>
          </a:stretch>
        </p:blipFill>
        <p:spPr bwMode="auto">
          <a:xfrm>
            <a:off x="6634452" y="4061305"/>
            <a:ext cx="2148155" cy="2294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dirty="0">
                <a:latin typeface="Calibri" pitchFamily="34" charset="0"/>
                <a:ea typeface="宋体" pitchFamily="2" charset="-122"/>
                <a:cs typeface="Calibri" pitchFamily="34" charset="0"/>
              </a:rPr>
              <a:t>Outline</a:t>
            </a:r>
          </a:p>
        </p:txBody>
      </p:sp>
      <p:sp>
        <p:nvSpPr>
          <p:cNvPr id="78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2263" y="1103811"/>
            <a:ext cx="8518525" cy="5334000"/>
          </a:xfrm>
        </p:spPr>
        <p:txBody>
          <a:bodyPr/>
          <a:lstStyle/>
          <a:p>
            <a:r>
              <a:rPr lang="en-US" altLang="zh-CN" sz="2400" dirty="0" smtClean="0">
                <a:effectLst/>
                <a:latin typeface="Calibri" pitchFamily="34" charset="0"/>
                <a:ea typeface="宋体" pitchFamily="2" charset="-122"/>
                <a:cs typeface="Calibri" pitchFamily="34" charset="0"/>
              </a:rPr>
              <a:t>Introduction and Goals</a:t>
            </a:r>
            <a:endParaRPr lang="en-US" altLang="zh-CN" sz="2400" dirty="0">
              <a:effectLst/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lvl="1"/>
            <a:r>
              <a:rPr lang="en-US" altLang="zh-CN" sz="2000" dirty="0" smtClean="0">
                <a:effectLst/>
                <a:latin typeface="Calibri" pitchFamily="34" charset="0"/>
                <a:ea typeface="宋体" pitchFamily="2" charset="-122"/>
                <a:cs typeface="Calibri" pitchFamily="34" charset="0"/>
              </a:rPr>
              <a:t>Brief review of </a:t>
            </a:r>
            <a:r>
              <a:rPr lang="en-US" altLang="zh-CN" sz="2000" dirty="0" smtClean="0">
                <a:latin typeface="Calibri" pitchFamily="34" charset="0"/>
                <a:ea typeface="宋体" pitchFamily="2" charset="-122"/>
                <a:cs typeface="Calibri" pitchFamily="34" charset="0"/>
              </a:rPr>
              <a:t>NCRF</a:t>
            </a:r>
            <a:r>
              <a:rPr lang="en-US" altLang="zh-CN" sz="2000" dirty="0" smtClean="0">
                <a:effectLst/>
                <a:latin typeface="Calibri" pitchFamily="34" charset="0"/>
                <a:ea typeface="宋体" pitchFamily="2" charset="-122"/>
                <a:cs typeface="Calibri" pitchFamily="34" charset="0"/>
              </a:rPr>
              <a:t> programs</a:t>
            </a:r>
          </a:p>
          <a:p>
            <a:r>
              <a:rPr lang="en-US" altLang="zh-CN" sz="2400" dirty="0" smtClean="0">
                <a:effectLst/>
                <a:latin typeface="Calibri" pitchFamily="34" charset="0"/>
                <a:ea typeface="宋体" pitchFamily="2" charset="-122"/>
                <a:cs typeface="Calibri" pitchFamily="34" charset="0"/>
              </a:rPr>
              <a:t>RF </a:t>
            </a:r>
            <a:r>
              <a:rPr lang="en-US" altLang="zh-CN" sz="2400" dirty="0">
                <a:effectLst/>
                <a:latin typeface="Calibri" pitchFamily="34" charset="0"/>
                <a:ea typeface="宋体" pitchFamily="2" charset="-122"/>
                <a:cs typeface="Calibri" pitchFamily="34" charset="0"/>
              </a:rPr>
              <a:t>R&amp;D </a:t>
            </a:r>
            <a:r>
              <a:rPr lang="en-US" altLang="zh-CN" sz="2400" dirty="0" smtClean="0">
                <a:effectLst/>
                <a:latin typeface="Calibri" pitchFamily="34" charset="0"/>
                <a:ea typeface="宋体" pitchFamily="2" charset="-122"/>
                <a:cs typeface="Calibri" pitchFamily="34" charset="0"/>
              </a:rPr>
              <a:t>Plan</a:t>
            </a:r>
            <a:endParaRPr lang="en-US" altLang="zh-CN" sz="2400" dirty="0">
              <a:effectLst/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lvl="1"/>
            <a:r>
              <a:rPr lang="en-US" altLang="zh-CN" sz="2000" dirty="0" smtClean="0">
                <a:effectLst/>
                <a:latin typeface="Calibri" pitchFamily="34" charset="0"/>
                <a:ea typeface="宋体" pitchFamily="2" charset="-122"/>
                <a:cs typeface="Calibri" pitchFamily="34" charset="0"/>
              </a:rPr>
              <a:t>Experimental </a:t>
            </a:r>
            <a:r>
              <a:rPr lang="en-US" altLang="zh-CN" sz="2000" dirty="0">
                <a:effectLst/>
                <a:latin typeface="Calibri" pitchFamily="34" charset="0"/>
                <a:ea typeface="宋体" pitchFamily="2" charset="-122"/>
                <a:cs typeface="Calibri" pitchFamily="34" charset="0"/>
              </a:rPr>
              <a:t>Studies at 805-MHz</a:t>
            </a:r>
          </a:p>
          <a:p>
            <a:pPr lvl="2"/>
            <a:r>
              <a:rPr lang="en-US" altLang="zh-CN" sz="1800" dirty="0">
                <a:effectLst/>
                <a:latin typeface="Calibri" pitchFamily="34" charset="0"/>
                <a:ea typeface="宋体" pitchFamily="2" charset="-122"/>
                <a:cs typeface="Calibri" pitchFamily="34" charset="0"/>
              </a:rPr>
              <a:t>RF gradients (pillbox cavity with and without RF buttons) in multi-Tesla magnetic </a:t>
            </a:r>
            <a:r>
              <a:rPr lang="en-US" altLang="zh-CN" sz="1800" dirty="0" smtClean="0">
                <a:effectLst/>
                <a:latin typeface="Calibri" pitchFamily="34" charset="0"/>
                <a:ea typeface="宋体" pitchFamily="2" charset="-122"/>
                <a:cs typeface="Calibri" pitchFamily="34" charset="0"/>
              </a:rPr>
              <a:t>fields</a:t>
            </a:r>
            <a:endParaRPr lang="en-US" altLang="zh-CN" sz="1800" dirty="0">
              <a:effectLst/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lvl="2"/>
            <a:r>
              <a:rPr lang="en-US" altLang="zh-CN" sz="1800" dirty="0">
                <a:effectLst/>
                <a:latin typeface="Calibri" pitchFamily="34" charset="0"/>
                <a:ea typeface="宋体" pitchFamily="2" charset="-122"/>
                <a:cs typeface="Calibri" pitchFamily="34" charset="0"/>
              </a:rPr>
              <a:t>Cavity with magnetic insulation to study </a:t>
            </a:r>
            <a:r>
              <a:rPr lang="en-US" altLang="zh-CN" sz="1800" dirty="0" err="1">
                <a:effectLst/>
                <a:latin typeface="Calibri" pitchFamily="34" charset="0"/>
                <a:ea typeface="宋体" pitchFamily="2" charset="-122"/>
                <a:cs typeface="Calibri" pitchFamily="34" charset="0"/>
              </a:rPr>
              <a:t>ExB</a:t>
            </a:r>
            <a:r>
              <a:rPr lang="en-US" altLang="zh-CN" sz="1800" dirty="0">
                <a:effectLst/>
                <a:latin typeface="Calibri" pitchFamily="34" charset="0"/>
                <a:ea typeface="宋体" pitchFamily="2" charset="-122"/>
                <a:cs typeface="Calibri" pitchFamily="34" charset="0"/>
              </a:rPr>
              <a:t> effect</a:t>
            </a:r>
          </a:p>
          <a:p>
            <a:pPr lvl="2"/>
            <a:r>
              <a:rPr lang="en-US" altLang="zh-CN" sz="1800" dirty="0">
                <a:effectLst/>
                <a:latin typeface="Calibri" pitchFamily="34" charset="0"/>
                <a:ea typeface="宋体" pitchFamily="2" charset="-122"/>
                <a:cs typeface="Calibri" pitchFamily="34" charset="0"/>
              </a:rPr>
              <a:t>High </a:t>
            </a:r>
            <a:r>
              <a:rPr lang="en-US" altLang="zh-CN" sz="1800" dirty="0" smtClean="0">
                <a:effectLst/>
                <a:latin typeface="Calibri" pitchFamily="34" charset="0"/>
                <a:ea typeface="宋体" pitchFamily="2" charset="-122"/>
                <a:cs typeface="Calibri" pitchFamily="34" charset="0"/>
              </a:rPr>
              <a:t>pressure </a:t>
            </a:r>
            <a:r>
              <a:rPr lang="en-US" altLang="zh-CN" sz="1800" dirty="0">
                <a:effectLst/>
                <a:latin typeface="Calibri" pitchFamily="34" charset="0"/>
                <a:ea typeface="宋体" pitchFamily="2" charset="-122"/>
                <a:cs typeface="Calibri" pitchFamily="34" charset="0"/>
              </a:rPr>
              <a:t>RF </a:t>
            </a:r>
            <a:r>
              <a:rPr lang="en-US" altLang="zh-CN" sz="1800" dirty="0" smtClean="0">
                <a:effectLst/>
                <a:latin typeface="Calibri" pitchFamily="34" charset="0"/>
                <a:ea typeface="宋体" pitchFamily="2" charset="-122"/>
                <a:cs typeface="Calibri" pitchFamily="34" charset="0"/>
              </a:rPr>
              <a:t>cavity +</a:t>
            </a:r>
            <a:r>
              <a:rPr lang="en-US" altLang="zh-CN" sz="1800" dirty="0">
                <a:latin typeface="Calibri" pitchFamily="34" charset="0"/>
                <a:ea typeface="宋体" pitchFamily="2" charset="-122"/>
                <a:cs typeface="Calibri" pitchFamily="34" charset="0"/>
              </a:rPr>
              <a:t> </a:t>
            </a:r>
            <a:r>
              <a:rPr lang="en-US" altLang="zh-CN" sz="1800" dirty="0" smtClean="0">
                <a:effectLst/>
                <a:latin typeface="Calibri" pitchFamily="34" charset="0"/>
                <a:ea typeface="宋体" pitchFamily="2" charset="-122"/>
                <a:cs typeface="Calibri" pitchFamily="34" charset="0"/>
              </a:rPr>
              <a:t>Beam </a:t>
            </a:r>
            <a:r>
              <a:rPr lang="en-US" altLang="zh-CN" sz="1800" dirty="0">
                <a:effectLst/>
                <a:latin typeface="Calibri" pitchFamily="34" charset="0"/>
                <a:ea typeface="宋体" pitchFamily="2" charset="-122"/>
                <a:cs typeface="Calibri" pitchFamily="34" charset="0"/>
              </a:rPr>
              <a:t>test </a:t>
            </a:r>
            <a:r>
              <a:rPr lang="en-US" altLang="zh-CN" sz="1800" dirty="0" smtClean="0">
                <a:effectLst/>
                <a:latin typeface="Calibri" pitchFamily="34" charset="0"/>
                <a:ea typeface="宋体" pitchFamily="2" charset="-122"/>
                <a:cs typeface="Calibri" pitchFamily="34" charset="0"/>
              </a:rPr>
              <a:t>at the MTA </a:t>
            </a:r>
            <a:endParaRPr lang="en-US" altLang="zh-CN" sz="2000" dirty="0">
              <a:effectLst/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lvl="2"/>
            <a:r>
              <a:rPr lang="en-US" altLang="zh-CN" sz="1800" dirty="0">
                <a:effectLst/>
                <a:latin typeface="Calibri" pitchFamily="34" charset="0"/>
                <a:ea typeface="宋体" pitchFamily="2" charset="-122"/>
                <a:cs typeface="Calibri" pitchFamily="34" charset="0"/>
              </a:rPr>
              <a:t>Atomic layer deposition (ALD) cavity </a:t>
            </a:r>
          </a:p>
          <a:p>
            <a:pPr lvl="2"/>
            <a:r>
              <a:rPr lang="en-US" altLang="zh-CN" sz="1800" dirty="0">
                <a:effectLst/>
                <a:latin typeface="Calibri" pitchFamily="34" charset="0"/>
                <a:ea typeface="宋体" pitchFamily="2" charset="-122"/>
                <a:cs typeface="Calibri" pitchFamily="34" charset="0"/>
              </a:rPr>
              <a:t>RF breakdown </a:t>
            </a:r>
            <a:r>
              <a:rPr lang="en-US" altLang="zh-CN" sz="1800" dirty="0" smtClean="0">
                <a:effectLst/>
                <a:latin typeface="Calibri" pitchFamily="34" charset="0"/>
                <a:ea typeface="宋体" pitchFamily="2" charset="-122"/>
                <a:cs typeface="Calibri" pitchFamily="34" charset="0"/>
              </a:rPr>
              <a:t>studies    </a:t>
            </a:r>
          </a:p>
          <a:p>
            <a:pPr lvl="1"/>
            <a:r>
              <a:rPr lang="en-US" altLang="zh-CN" sz="2000" dirty="0" smtClean="0">
                <a:effectLst/>
                <a:latin typeface="Calibri" pitchFamily="34" charset="0"/>
                <a:ea typeface="宋体" pitchFamily="2" charset="-122"/>
                <a:cs typeface="Calibri" pitchFamily="34" charset="0"/>
              </a:rPr>
              <a:t>MuCool 201-MHz cavity  tests</a:t>
            </a:r>
          </a:p>
          <a:p>
            <a:pPr lvl="2"/>
            <a:r>
              <a:rPr lang="en-US" altLang="zh-CN" sz="1800" dirty="0" smtClean="0">
                <a:effectLst/>
                <a:latin typeface="Calibri" pitchFamily="34" charset="0"/>
                <a:ea typeface="宋体" pitchFamily="2" charset="-122"/>
                <a:cs typeface="Calibri" pitchFamily="34" charset="0"/>
              </a:rPr>
              <a:t>Baseline design for MICE</a:t>
            </a:r>
            <a:endParaRPr lang="en-US" altLang="zh-CN" sz="2000" dirty="0" smtClean="0">
              <a:effectLst/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lvl="1"/>
            <a:r>
              <a:rPr lang="en-US" altLang="zh-CN" sz="2000" dirty="0" smtClean="0">
                <a:effectLst/>
                <a:latin typeface="Calibri" pitchFamily="34" charset="0"/>
                <a:ea typeface="宋体" pitchFamily="2" charset="-122"/>
                <a:cs typeface="Calibri" pitchFamily="34" charset="0"/>
              </a:rPr>
              <a:t>RF cavities for MICE</a:t>
            </a:r>
          </a:p>
          <a:p>
            <a:pPr lvl="2"/>
            <a:r>
              <a:rPr lang="en-US" altLang="zh-CN" sz="1800" dirty="0" smtClean="0">
                <a:effectLst/>
                <a:latin typeface="Calibri" pitchFamily="34" charset="0"/>
                <a:ea typeface="宋体" pitchFamily="2" charset="-122"/>
                <a:cs typeface="Calibri" pitchFamily="34" charset="0"/>
              </a:rPr>
              <a:t>Status  </a:t>
            </a:r>
          </a:p>
          <a:p>
            <a:r>
              <a:rPr lang="en-US" altLang="zh-CN" sz="2400" dirty="0" smtClean="0">
                <a:ea typeface="宋体" pitchFamily="2" charset="-122"/>
              </a:rPr>
              <a:t>M</a:t>
            </a:r>
            <a:r>
              <a:rPr lang="en-US" altLang="zh-CN" sz="2400" dirty="0" smtClean="0">
                <a:latin typeface="Calibri" pitchFamily="34" charset="0"/>
                <a:ea typeface="宋体" pitchFamily="2" charset="-122"/>
                <a:cs typeface="Calibri" pitchFamily="34" charset="0"/>
              </a:rPr>
              <a:t>ilestones</a:t>
            </a:r>
          </a:p>
          <a:p>
            <a:r>
              <a:rPr lang="en-US" altLang="zh-CN" sz="2400" dirty="0" smtClean="0">
                <a:effectLst/>
                <a:latin typeface="Calibri" pitchFamily="34" charset="0"/>
                <a:ea typeface="宋体" pitchFamily="2" charset="-122"/>
                <a:cs typeface="Calibri" pitchFamily="34" charset="0"/>
              </a:rPr>
              <a:t>Cavity down selection</a:t>
            </a:r>
          </a:p>
          <a:p>
            <a:r>
              <a:rPr lang="en-US" altLang="zh-CN" sz="2400" dirty="0" smtClean="0">
                <a:effectLst/>
                <a:latin typeface="Calibri" pitchFamily="34" charset="0"/>
                <a:ea typeface="宋体" pitchFamily="2" charset="-122"/>
                <a:cs typeface="Calibri" pitchFamily="34" charset="0"/>
              </a:rPr>
              <a:t>Summary</a:t>
            </a:r>
            <a:endParaRPr lang="en-US" altLang="zh-CN" sz="2400" dirty="0">
              <a:effectLst/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August 24 - 26, 2010</a:t>
            </a:r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CN" dirty="0" smtClean="0"/>
              <a:t>Page </a:t>
            </a:r>
            <a:fld id="{FDA2929B-8FC6-4151-83B6-0DF6B36E01A6}" type="slidenum">
              <a:rPr lang="en-US" altLang="zh-CN" smtClean="0"/>
              <a:pPr/>
              <a:t>2</a:t>
            </a:fld>
            <a:endParaRPr lang="en-US" altLang="zh-C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chemeClr val="tx1"/>
                </a:solidFill>
              </a:rPr>
              <a:t>MAP Review: NCRF R&amp; D Plan, D. Li, LBNL</a:t>
            </a:r>
            <a:endParaRPr lang="en-US" altLang="zh-CN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199" y="263525"/>
            <a:ext cx="6553201" cy="701675"/>
          </a:xfrm>
        </p:spPr>
        <p:txBody>
          <a:bodyPr/>
          <a:lstStyle/>
          <a:p>
            <a:r>
              <a:rPr lang="en-US" altLang="zh-CN" sz="4000" dirty="0" smtClean="0">
                <a:effectLst/>
                <a:latin typeface="Calibri" pitchFamily="34" charset="0"/>
                <a:ea typeface="宋体" pitchFamily="2" charset="-122"/>
                <a:cs typeface="Calibri" pitchFamily="34" charset="0"/>
              </a:rPr>
              <a:t>Beryllium Wall RF Cavity</a:t>
            </a:r>
            <a:endParaRPr lang="en-US" altLang="zh-CN" sz="4000" dirty="0">
              <a:effectLst/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882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143000"/>
            <a:ext cx="8763000" cy="51816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zh-CN" sz="2000" dirty="0">
                <a:effectLst/>
                <a:latin typeface="Calibri" pitchFamily="34" charset="0"/>
                <a:ea typeface="宋体" pitchFamily="2" charset="-122"/>
                <a:cs typeface="Calibri" pitchFamily="34" charset="0"/>
              </a:rPr>
              <a:t>Based on the physics model, Beryllium is the ideal material for the cavity </a:t>
            </a:r>
            <a:r>
              <a:rPr lang="en-US" altLang="zh-CN" sz="2000" dirty="0" smtClean="0">
                <a:effectLst/>
                <a:latin typeface="Calibri" pitchFamily="34" charset="0"/>
                <a:ea typeface="宋体" pitchFamily="2" charset="-122"/>
                <a:cs typeface="Calibri" pitchFamily="34" charset="0"/>
              </a:rPr>
              <a:t>surface</a:t>
            </a:r>
          </a:p>
          <a:p>
            <a:pPr>
              <a:lnSpc>
                <a:spcPct val="110000"/>
              </a:lnSpc>
            </a:pPr>
            <a:r>
              <a:rPr lang="en-US" altLang="zh-CN" sz="2000" dirty="0" smtClean="0">
                <a:ea typeface="宋体" pitchFamily="2" charset="-122"/>
              </a:rPr>
              <a:t>Operation at low temperature</a:t>
            </a:r>
            <a:endParaRPr lang="en-US" altLang="zh-CN" sz="2000" dirty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>
              <a:lnSpc>
                <a:spcPct val="110000"/>
              </a:lnSpc>
            </a:pPr>
            <a:r>
              <a:rPr lang="en-US" altLang="zh-CN" sz="2000" dirty="0" smtClean="0">
                <a:latin typeface="Calibri" pitchFamily="34" charset="0"/>
                <a:ea typeface="宋体" pitchFamily="2" charset="-122"/>
                <a:cs typeface="Calibri" pitchFamily="34" charset="0"/>
              </a:rPr>
              <a:t>Aluminum is significantly better than Copper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cs typeface="Calibri" pitchFamily="34" charset="0"/>
              </a:rPr>
              <a:t>August 24 - 26, 2010</a:t>
            </a:r>
            <a:endParaRPr lang="en-US" altLang="zh-CN">
              <a:cs typeface="Calibr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Page </a:t>
            </a:r>
            <a:fld id="{FDA2929B-8FC6-4151-83B6-0DF6B36E01A6}" type="slidenum">
              <a:rPr lang="en-US" altLang="zh-CN" smtClean="0">
                <a:latin typeface="Calibri" pitchFamily="34" charset="0"/>
                <a:cs typeface="Calibri" pitchFamily="34" charset="0"/>
              </a:rPr>
              <a:pPr/>
              <a:t>20</a:t>
            </a:fld>
            <a:endParaRPr lang="en-US" altLang="zh-CN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 smtClean="0">
                <a:cs typeface="Calibri" pitchFamily="34" charset="0"/>
              </a:rPr>
              <a:t>MAP Review: NCRF R&amp; D Plan, D. Li, LBNL</a:t>
            </a:r>
            <a:endParaRPr lang="en-US" altLang="zh-CN"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1876" y="5522259"/>
            <a:ext cx="44907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Conceptual cavity design and</a:t>
            </a:r>
          </a:p>
          <a:p>
            <a:pPr algn="ctr"/>
            <a:r>
              <a:rPr lang="en-US" sz="2400" b="1" dirty="0" smtClean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Engineering design are under way</a:t>
            </a:r>
            <a:endParaRPr lang="en-US" sz="2400" b="1" dirty="0">
              <a:solidFill>
                <a:srgbClr val="0066F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2729753"/>
            <a:ext cx="2543376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743200"/>
            <a:ext cx="3562436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5791200" y="1524000"/>
            <a:ext cx="32004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90513" indent="-290513">
              <a:spcBef>
                <a:spcPct val="35000"/>
              </a:spcBef>
              <a:buFontTx/>
              <a:buChar char="•"/>
            </a:pPr>
            <a:r>
              <a:rPr lang="en-US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Common characteristics</a:t>
            </a:r>
          </a:p>
          <a:p>
            <a:pPr marL="623888" lvl="1" indent="-174625">
              <a:spcBef>
                <a:spcPct val="10000"/>
              </a:spcBef>
              <a:buFont typeface="Trebuchet MS" pitchFamily="34" charset="0"/>
              <a:buChar char="–"/>
            </a:pPr>
            <a:r>
              <a:rPr lang="en-US" sz="1600" b="1" dirty="0">
                <a:latin typeface="Calibri" pitchFamily="34" charset="0"/>
                <a:cs typeface="Calibri" pitchFamily="34" charset="0"/>
              </a:rPr>
              <a:t>Two bolted halves w/RF and vacuum seal</a:t>
            </a:r>
          </a:p>
          <a:p>
            <a:pPr marL="623888" lvl="1" indent="-174625">
              <a:spcBef>
                <a:spcPct val="10000"/>
              </a:spcBef>
              <a:buFont typeface="Trebuchet MS" pitchFamily="34" charset="0"/>
              <a:buChar char="–"/>
            </a:pPr>
            <a:r>
              <a:rPr lang="en-US" sz="1600" b="1" dirty="0">
                <a:latin typeface="Calibri" pitchFamily="34" charset="0"/>
                <a:cs typeface="Calibri" pitchFamily="34" charset="0"/>
              </a:rPr>
              <a:t>Main body is Cu plated </a:t>
            </a:r>
            <a:r>
              <a:rPr lang="en-US" sz="1600" b="1" dirty="0" err="1">
                <a:latin typeface="Calibri" pitchFamily="34" charset="0"/>
                <a:cs typeface="Calibri" pitchFamily="34" charset="0"/>
              </a:rPr>
              <a:t>Hastelloy</a:t>
            </a:r>
            <a:r>
              <a:rPr lang="en-US" sz="1600" b="1" dirty="0">
                <a:latin typeface="Calibri" pitchFamily="34" charset="0"/>
                <a:cs typeface="Calibri" pitchFamily="34" charset="0"/>
              </a:rPr>
              <a:t> or solid Cu</a:t>
            </a:r>
          </a:p>
          <a:p>
            <a:pPr marL="623888" lvl="1" indent="-174625">
              <a:spcBef>
                <a:spcPct val="10000"/>
              </a:spcBef>
              <a:buFont typeface="Trebuchet MS" pitchFamily="34" charset="0"/>
              <a:buChar char="–"/>
            </a:pPr>
            <a:r>
              <a:rPr lang="en-US" sz="1600" b="1" dirty="0">
                <a:latin typeface="Calibri" pitchFamily="34" charset="0"/>
                <a:cs typeface="Calibri" pitchFamily="34" charset="0"/>
              </a:rPr>
              <a:t>Cavity inner side walls are beryllium (</a:t>
            </a:r>
            <a:r>
              <a:rPr lang="en-US" sz="1600" b="1" dirty="0" err="1">
                <a:latin typeface="Calibri" pitchFamily="34" charset="0"/>
                <a:cs typeface="Calibri" pitchFamily="34" charset="0"/>
              </a:rPr>
              <a:t>TiN</a:t>
            </a:r>
            <a:r>
              <a:rPr lang="en-US" sz="1600" b="1" dirty="0">
                <a:latin typeface="Calibri" pitchFamily="34" charset="0"/>
                <a:cs typeface="Calibri" pitchFamily="34" charset="0"/>
              </a:rPr>
              <a:t> coated)</a:t>
            </a:r>
          </a:p>
          <a:p>
            <a:pPr marL="623888" lvl="1" indent="-174625">
              <a:spcBef>
                <a:spcPct val="10000"/>
              </a:spcBef>
              <a:buFont typeface="Trebuchet MS" pitchFamily="34" charset="0"/>
              <a:buChar char="–"/>
            </a:pPr>
            <a:r>
              <a:rPr lang="en-US" sz="1600" b="1" dirty="0">
                <a:latin typeface="Calibri" pitchFamily="34" charset="0"/>
                <a:cs typeface="Calibri" pitchFamily="34" charset="0"/>
              </a:rPr>
              <a:t>Slotted coupling port in side wall</a:t>
            </a:r>
          </a:p>
          <a:p>
            <a:pPr marL="290513" indent="-290513">
              <a:spcBef>
                <a:spcPct val="35000"/>
              </a:spcBef>
              <a:buFontTx/>
              <a:buChar char="•"/>
            </a:pPr>
            <a:r>
              <a:rPr lang="en-US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Beryllium side wall options</a:t>
            </a:r>
          </a:p>
          <a:p>
            <a:pPr marL="623888" lvl="1" indent="-174625">
              <a:spcBef>
                <a:spcPct val="10000"/>
              </a:spcBef>
              <a:buFont typeface="Trebuchet MS" pitchFamily="34" charset="0"/>
              <a:buAutoNum type="arabicParenR"/>
            </a:pPr>
            <a:r>
              <a:rPr lang="en-US" sz="1600" b="1" dirty="0">
                <a:latin typeface="Calibri" pitchFamily="34" charset="0"/>
                <a:cs typeface="Calibri" pitchFamily="34" charset="0"/>
              </a:rPr>
              <a:t> Thin Be foil </a:t>
            </a:r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en-US" sz="1600" b="1" dirty="0" smtClean="0">
                <a:latin typeface="Calibri" pitchFamily="34" charset="0"/>
                <a:cs typeface="Calibri" pitchFamily="34" charset="0"/>
                <a:sym typeface="Symbol"/>
              </a:rPr>
              <a:t></a:t>
            </a:r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500 </a:t>
            </a:r>
            <a:r>
              <a:rPr lang="en-US" sz="1600" b="1" dirty="0">
                <a:latin typeface="Calibri" pitchFamily="34" charset="0"/>
                <a:cs typeface="Calibri" pitchFamily="34" charset="0"/>
              </a:rPr>
              <a:t>u</a:t>
            </a:r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m</a:t>
            </a:r>
            <a:r>
              <a:rPr lang="en-US" sz="1600" b="1" dirty="0">
                <a:latin typeface="Calibri" pitchFamily="34" charset="0"/>
                <a:cs typeface="Calibri" pitchFamily="34" charset="0"/>
              </a:rPr>
              <a:t>) brazed to side walls</a:t>
            </a:r>
          </a:p>
          <a:p>
            <a:pPr marL="623888" lvl="1" indent="-174625">
              <a:spcBef>
                <a:spcPct val="10000"/>
              </a:spcBef>
              <a:buFont typeface="Trebuchet MS" pitchFamily="34" charset="0"/>
              <a:buAutoNum type="arabicParenR"/>
            </a:pPr>
            <a:r>
              <a:rPr lang="en-US" sz="1600" b="1" dirty="0">
                <a:latin typeface="Calibri" pitchFamily="34" charset="0"/>
                <a:cs typeface="Calibri" pitchFamily="34" charset="0"/>
              </a:rPr>
              <a:t> Thick Be plates </a:t>
            </a:r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en-US" sz="1600" b="1" dirty="0" smtClean="0">
                <a:latin typeface="Calibri" pitchFamily="34" charset="0"/>
                <a:cs typeface="Calibri" pitchFamily="34" charset="0"/>
                <a:sym typeface="Symbol"/>
              </a:rPr>
              <a:t> </a:t>
            </a:r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6 </a:t>
            </a:r>
            <a:r>
              <a:rPr lang="en-US" sz="1600" b="1" dirty="0">
                <a:latin typeface="Calibri" pitchFamily="34" charset="0"/>
                <a:cs typeface="Calibri" pitchFamily="34" charset="0"/>
              </a:rPr>
              <a:t>mm) brazed to side walls</a:t>
            </a:r>
          </a:p>
          <a:p>
            <a:pPr marL="623888" lvl="1" indent="-174625">
              <a:spcBef>
                <a:spcPct val="10000"/>
              </a:spcBef>
              <a:buFont typeface="Trebuchet MS" pitchFamily="34" charset="0"/>
              <a:buAutoNum type="arabicParenR"/>
            </a:pPr>
            <a:r>
              <a:rPr lang="en-US" sz="1600" b="1" dirty="0">
                <a:latin typeface="Calibri" pitchFamily="34" charset="0"/>
                <a:cs typeface="Calibri" pitchFamily="34" charset="0"/>
              </a:rPr>
              <a:t> Solid Be side walls (no </a:t>
            </a:r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brazing</a:t>
            </a:r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)</a:t>
            </a:r>
            <a:r>
              <a:rPr lang="en-US" sz="1600" b="1" dirty="0" smtClean="0">
                <a:solidFill>
                  <a:schemeClr val="accent2"/>
                </a:solidFill>
              </a:rPr>
              <a:t> </a:t>
            </a:r>
            <a:endParaRPr lang="en-US" sz="1600" b="1" dirty="0" smtClean="0">
              <a:solidFill>
                <a:schemeClr val="accent2"/>
              </a:solidFill>
            </a:endParaRPr>
          </a:p>
          <a:p>
            <a:pPr marL="295275" indent="-242888">
              <a:spcBef>
                <a:spcPct val="10000"/>
              </a:spcBef>
              <a:buFont typeface="Arial" pitchFamily="34" charset="0"/>
              <a:buChar char="•"/>
            </a:pPr>
            <a:r>
              <a:rPr lang="en-US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 Bolted </a:t>
            </a:r>
            <a:r>
              <a:rPr lang="en-US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cavity </a:t>
            </a:r>
            <a:r>
              <a:rPr lang="en-US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assembly</a:t>
            </a:r>
          </a:p>
          <a:p>
            <a:pPr marL="295275" indent="-242888">
              <a:spcBef>
                <a:spcPct val="10000"/>
              </a:spcBef>
            </a:pPr>
            <a:r>
              <a:rPr lang="en-US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offers </a:t>
            </a:r>
            <a:r>
              <a:rPr lang="en-US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accessibility advantages </a:t>
            </a:r>
          </a:p>
          <a:p>
            <a:pPr marL="623888" lvl="1" indent="-174625">
              <a:spcBef>
                <a:spcPct val="10000"/>
              </a:spcBef>
              <a:buFont typeface="Trebuchet MS" pitchFamily="34" charset="0"/>
              <a:buAutoNum type="arabicParenR"/>
            </a:pPr>
            <a:endParaRPr lang="en-US" b="1" dirty="0" smtClean="0">
              <a:latin typeface="Calibri" pitchFamily="34" charset="0"/>
              <a:cs typeface="Calibri" pitchFamily="34" charset="0"/>
            </a:endParaRPr>
          </a:p>
          <a:p>
            <a:pPr marL="623888" lvl="1" indent="-174625">
              <a:spcBef>
                <a:spcPct val="10000"/>
              </a:spcBef>
              <a:buFont typeface="Trebuchet MS" pitchFamily="34" charset="0"/>
              <a:buAutoNum type="arabicParenR"/>
            </a:pPr>
            <a:endParaRPr lang="en-US" sz="1600" b="1" dirty="0">
              <a:solidFill>
                <a:schemeClr val="accent2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3999" y="263525"/>
            <a:ext cx="6553201" cy="701675"/>
          </a:xfrm>
        </p:spPr>
        <p:txBody>
          <a:bodyPr/>
          <a:lstStyle/>
          <a:p>
            <a:r>
              <a:rPr lang="en-US" altLang="zh-CN" dirty="0" smtClean="0">
                <a:effectLst/>
                <a:latin typeface="Calibri" pitchFamily="34" charset="0"/>
                <a:ea typeface="宋体" pitchFamily="2" charset="-122"/>
                <a:cs typeface="Calibri" pitchFamily="34" charset="0"/>
              </a:rPr>
              <a:t>Tests of 201-MHz RF Cavity I</a:t>
            </a:r>
            <a:endParaRPr lang="en-US" altLang="zh-CN" dirty="0">
              <a:effectLst/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88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en-US" altLang="zh-CN" sz="2400" dirty="0" smtClean="0">
                <a:effectLst/>
                <a:latin typeface="Calibri" pitchFamily="34" charset="0"/>
                <a:ea typeface="宋体" pitchFamily="2" charset="-122"/>
                <a:cs typeface="Calibri" pitchFamily="34" charset="0"/>
              </a:rPr>
              <a:t>SRF cavity post-processing techniques help NCRF </a:t>
            </a:r>
          </a:p>
          <a:p>
            <a:pPr>
              <a:lnSpc>
                <a:spcPct val="110000"/>
              </a:lnSpc>
            </a:pPr>
            <a:r>
              <a:rPr lang="en-US" altLang="zh-CN" sz="2400" dirty="0" smtClean="0">
                <a:effectLst/>
                <a:latin typeface="Calibri" pitchFamily="34" charset="0"/>
                <a:ea typeface="宋体" pitchFamily="2" charset="-122"/>
                <a:cs typeface="Calibri" pitchFamily="34" charset="0"/>
              </a:rPr>
              <a:t>No surface damage found in recent inspection of the 201-MHz MuCool cavity  </a:t>
            </a:r>
          </a:p>
          <a:p>
            <a:pPr>
              <a:lnSpc>
                <a:spcPct val="110000"/>
              </a:lnSpc>
            </a:pPr>
            <a:endParaRPr lang="en-US" altLang="zh-CN" sz="2400" dirty="0" smtClean="0">
              <a:effectLst/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>
              <a:lnSpc>
                <a:spcPct val="110000"/>
              </a:lnSpc>
            </a:pPr>
            <a:endParaRPr lang="en-US" altLang="zh-CN" sz="2400" dirty="0" smtClean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>
              <a:lnSpc>
                <a:spcPct val="110000"/>
              </a:lnSpc>
            </a:pPr>
            <a:endParaRPr lang="en-US" altLang="zh-CN" sz="2400" dirty="0" smtClean="0">
              <a:effectLst/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>
              <a:lnSpc>
                <a:spcPct val="110000"/>
              </a:lnSpc>
            </a:pPr>
            <a:endParaRPr lang="en-US" altLang="zh-CN" sz="2400" dirty="0" smtClean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>
              <a:lnSpc>
                <a:spcPct val="110000"/>
              </a:lnSpc>
            </a:pPr>
            <a:endParaRPr lang="en-US" altLang="zh-CN" sz="2400" dirty="0" smtClean="0">
              <a:effectLst/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>
              <a:lnSpc>
                <a:spcPct val="110000"/>
              </a:lnSpc>
            </a:pPr>
            <a:endParaRPr lang="en-US" altLang="zh-CN" sz="2400" dirty="0" smtClean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>
              <a:lnSpc>
                <a:spcPct val="110000"/>
              </a:lnSpc>
            </a:pPr>
            <a:endParaRPr lang="en-US" altLang="zh-CN" sz="2400" dirty="0" smtClean="0">
              <a:effectLst/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>
              <a:lnSpc>
                <a:spcPct val="110000"/>
              </a:lnSpc>
            </a:pPr>
            <a:r>
              <a:rPr lang="en-US" altLang="zh-CN" sz="2400" dirty="0" smtClean="0">
                <a:effectLst/>
                <a:latin typeface="Calibri" pitchFamily="34" charset="0"/>
                <a:ea typeface="宋体" pitchFamily="2" charset="-122"/>
                <a:cs typeface="Calibri" pitchFamily="34" charset="0"/>
              </a:rPr>
              <a:t>Tests will resume using the fringe fields of Lab G magnet</a:t>
            </a:r>
          </a:p>
          <a:p>
            <a:pPr lvl="1">
              <a:lnSpc>
                <a:spcPct val="110000"/>
              </a:lnSpc>
            </a:pPr>
            <a:r>
              <a:rPr lang="en-US" altLang="zh-CN" sz="2000" dirty="0" smtClean="0">
                <a:ea typeface="宋体" pitchFamily="2" charset="-122"/>
              </a:rPr>
              <a:t>M</a:t>
            </a:r>
            <a:r>
              <a:rPr lang="en-US" altLang="zh-CN" sz="2000" dirty="0" smtClean="0">
                <a:effectLst/>
                <a:latin typeface="Calibri" pitchFamily="34" charset="0"/>
                <a:ea typeface="宋体" pitchFamily="2" charset="-122"/>
                <a:cs typeface="Calibri" pitchFamily="34" charset="0"/>
              </a:rPr>
              <a:t>ore realistic and systematic studies require Coupling Coil magnet </a:t>
            </a:r>
          </a:p>
          <a:p>
            <a:pPr lvl="1">
              <a:lnSpc>
                <a:spcPct val="110000"/>
              </a:lnSpc>
              <a:buNone/>
            </a:pPr>
            <a:r>
              <a:rPr lang="en-US" altLang="zh-CN" sz="2000" dirty="0" smtClean="0">
                <a:ea typeface="宋体" pitchFamily="2" charset="-122"/>
              </a:rPr>
              <a:t>     </a:t>
            </a:r>
            <a:r>
              <a:rPr lang="en-US" altLang="zh-CN" sz="2000" dirty="0" smtClean="0">
                <a:effectLst/>
                <a:latin typeface="Calibri" pitchFamily="34" charset="0"/>
                <a:ea typeface="宋体" pitchFamily="2" charset="-122"/>
                <a:cs typeface="Calibri" pitchFamily="34" charset="0"/>
              </a:rPr>
              <a:t>(</a:t>
            </a:r>
            <a:r>
              <a:rPr lang="en-US" altLang="zh-CN" sz="2000" dirty="0" smtClean="0">
                <a:latin typeface="Calibri" pitchFamily="34" charset="0"/>
                <a:ea typeface="宋体" pitchFamily="2" charset="-122"/>
                <a:cs typeface="Calibri" pitchFamily="34" charset="0"/>
              </a:rPr>
              <a:t>will</a:t>
            </a:r>
            <a:r>
              <a:rPr lang="en-US" altLang="zh-CN" sz="2000" dirty="0" smtClean="0">
                <a:effectLst/>
                <a:latin typeface="Calibri" pitchFamily="34" charset="0"/>
                <a:ea typeface="宋体" pitchFamily="2" charset="-122"/>
                <a:cs typeface="Calibri" pitchFamily="34" charset="0"/>
              </a:rPr>
              <a:t> be available by 2011)</a:t>
            </a:r>
          </a:p>
          <a:p>
            <a:pPr>
              <a:lnSpc>
                <a:spcPct val="110000"/>
              </a:lnSpc>
            </a:pPr>
            <a:endParaRPr lang="en-US" altLang="zh-CN" sz="2400" dirty="0"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August 24 - 26, 2010</a:t>
            </a:r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Page </a:t>
            </a:r>
            <a:fld id="{FDA2929B-8FC6-4151-83B6-0DF6B36E01A6}" type="slidenum">
              <a:rPr lang="en-US" altLang="zh-CN" smtClean="0">
                <a:latin typeface="Calibri" pitchFamily="34" charset="0"/>
                <a:cs typeface="Calibri" pitchFamily="34" charset="0"/>
              </a:rPr>
              <a:pPr/>
              <a:t>21</a:t>
            </a:fld>
            <a:endParaRPr lang="en-US" altLang="zh-CN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 smtClean="0"/>
              <a:t>MAP Review: NCRF R&amp; D Plan, D. Li, LBNL</a:t>
            </a:r>
            <a:endParaRPr lang="en-US" altLang="zh-CN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2057400"/>
            <a:ext cx="2136267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4908" y="2057400"/>
            <a:ext cx="3300092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3999" y="263525"/>
            <a:ext cx="6553201" cy="701675"/>
          </a:xfrm>
        </p:spPr>
        <p:txBody>
          <a:bodyPr/>
          <a:lstStyle/>
          <a:p>
            <a:r>
              <a:rPr lang="en-US" altLang="zh-CN" dirty="0" smtClean="0">
                <a:effectLst/>
                <a:latin typeface="Calibri" pitchFamily="34" charset="0"/>
                <a:ea typeface="宋体" pitchFamily="2" charset="-122"/>
                <a:cs typeface="Calibri" pitchFamily="34" charset="0"/>
              </a:rPr>
              <a:t>Tests of 201-MHz RF Cavity II</a:t>
            </a:r>
            <a:endParaRPr lang="en-US" altLang="zh-CN" dirty="0">
              <a:effectLst/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88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en-US" altLang="zh-CN" sz="2400" dirty="0" smtClean="0">
                <a:latin typeface="Calibri" pitchFamily="34" charset="0"/>
                <a:ea typeface="宋体" pitchFamily="2" charset="-122"/>
                <a:cs typeface="Calibri" pitchFamily="34" charset="0"/>
              </a:rPr>
              <a:t>Tests of the 201-MHz cavity with magnetic fields</a:t>
            </a:r>
            <a:endParaRPr lang="en-US" altLang="zh-CN" sz="2400" dirty="0" smtClean="0">
              <a:effectLst/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>
              <a:lnSpc>
                <a:spcPct val="110000"/>
              </a:lnSpc>
            </a:pPr>
            <a:endParaRPr lang="en-US" altLang="zh-CN" sz="2400" dirty="0"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August 24 - 26, 2010</a:t>
            </a:r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Page </a:t>
            </a:r>
            <a:fld id="{FDA2929B-8FC6-4151-83B6-0DF6B36E01A6}" type="slidenum">
              <a:rPr lang="en-US" altLang="zh-CN" smtClean="0">
                <a:latin typeface="Calibri" pitchFamily="34" charset="0"/>
                <a:cs typeface="Calibri" pitchFamily="34" charset="0"/>
              </a:rPr>
              <a:pPr/>
              <a:t>22</a:t>
            </a:fld>
            <a:endParaRPr lang="en-US" altLang="zh-CN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 dirty="0" smtClean="0"/>
              <a:t>MAP Review: NCRF R&amp; D Plan, D. Li, LBNL</a:t>
            </a:r>
            <a:endParaRPr lang="en-US" altLang="zh-CN" dirty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5791200" y="1676400"/>
            <a:ext cx="3124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Initial 201 MHz operation in B Field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Limited to a few hundred Gauss</a:t>
            </a:r>
          </a:p>
          <a:p>
            <a:pPr marL="285750" indent="-285750" eaLnBrk="0" hangingPunct="0">
              <a:buFont typeface="Arial" pitchFamily="34" charset="0"/>
              <a:buChar char="•"/>
            </a:pPr>
            <a:r>
              <a:rPr lang="en-US" b="1" dirty="0" smtClean="0">
                <a:latin typeface="Calibri" pitchFamily="34" charset="0"/>
                <a:cs typeface="Calibri" pitchFamily="34" charset="0"/>
              </a:rPr>
              <a:t>SC CC magnet available by end of 2011</a:t>
            </a:r>
            <a:endParaRPr kumimoji="0" lang="en-US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Using Fringe Field of 4T magnet (in blue)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6080125" y="4179888"/>
            <a:ext cx="2046288" cy="346075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CC"/>
                </a:solidFill>
              </a:rPr>
              <a:t>5T – Solenoid Mode</a:t>
            </a: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752600"/>
            <a:ext cx="5546035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4" name="Object 6"/>
          <p:cNvGraphicFramePr>
            <a:graphicFrameLocks noChangeAspect="1"/>
          </p:cNvGraphicFramePr>
          <p:nvPr/>
        </p:nvGraphicFramePr>
        <p:xfrm>
          <a:off x="4538662" y="3392487"/>
          <a:ext cx="4452938" cy="2932113"/>
        </p:xfrm>
        <a:graphic>
          <a:graphicData uri="http://schemas.openxmlformats.org/presentationml/2006/ole">
            <p:oleObj spid="_x0000_s38914" name="Chart" r:id="rId5" imgW="5819817" imgH="3343391" progId="Excel.Sheet.8">
              <p:embed/>
            </p:oleObj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76200" y="5791200"/>
            <a:ext cx="143020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</a:rPr>
              <a:t>SC CC magnet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12612" y="5797434"/>
            <a:ext cx="1497526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</a:rPr>
              <a:t>201-MHz Cavity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10590" y="5791200"/>
            <a:ext cx="136608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</a:rPr>
              <a:t>Lab G Magnet</a:t>
            </a:r>
            <a:endParaRPr lang="en-US" sz="1400" b="1" dirty="0">
              <a:solidFill>
                <a:schemeClr val="tx1"/>
              </a:solidFill>
            </a:endParaRPr>
          </a:p>
        </p:txBody>
      </p:sp>
      <p:cxnSp>
        <p:nvCxnSpPr>
          <p:cNvPr id="21" name="Straight Connector 20"/>
          <p:cNvCxnSpPr>
            <a:stCxn id="17" idx="0"/>
          </p:cNvCxnSpPr>
          <p:nvPr/>
        </p:nvCxnSpPr>
        <p:spPr>
          <a:xfrm rot="5400000" flipH="1" flipV="1">
            <a:off x="128950" y="4548550"/>
            <a:ext cx="1905000" cy="5803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8" idx="0"/>
          </p:cNvCxnSpPr>
          <p:nvPr/>
        </p:nvCxnSpPr>
        <p:spPr>
          <a:xfrm rot="16200000" flipV="1">
            <a:off x="1503324" y="4839383"/>
            <a:ext cx="1902179" cy="1392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9" idx="0"/>
          </p:cNvCxnSpPr>
          <p:nvPr/>
        </p:nvCxnSpPr>
        <p:spPr>
          <a:xfrm rot="16200000" flipV="1">
            <a:off x="2641765" y="4339335"/>
            <a:ext cx="1905000" cy="99873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5" descr="cryostat_07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422" y="1813559"/>
            <a:ext cx="1186935" cy="1554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1" y="212725"/>
            <a:ext cx="6324600" cy="701675"/>
          </a:xfrm>
        </p:spPr>
        <p:txBody>
          <a:bodyPr/>
          <a:lstStyle/>
          <a:p>
            <a:r>
              <a:rPr lang="en-US" altLang="zh-CN" sz="4000" dirty="0" smtClean="0">
                <a:effectLst/>
                <a:latin typeface="Calibri" pitchFamily="34" charset="0"/>
                <a:ea typeface="宋体" pitchFamily="2" charset="-122"/>
                <a:cs typeface="Calibri" pitchFamily="34" charset="0"/>
              </a:rPr>
              <a:t>RF </a:t>
            </a:r>
            <a:r>
              <a:rPr lang="en-US" altLang="zh-CN" sz="4000" dirty="0" smtClean="0">
                <a:latin typeface="Calibri" pitchFamily="34" charset="0"/>
                <a:ea typeface="宋体" pitchFamily="2" charset="-122"/>
                <a:cs typeface="Calibri" pitchFamily="34" charset="0"/>
              </a:rPr>
              <a:t>C</a:t>
            </a:r>
            <a:r>
              <a:rPr lang="en-US" altLang="zh-CN" sz="4000" dirty="0" smtClean="0">
                <a:effectLst/>
                <a:latin typeface="Calibri" pitchFamily="34" charset="0"/>
                <a:ea typeface="宋体" pitchFamily="2" charset="-122"/>
                <a:cs typeface="Calibri" pitchFamily="34" charset="0"/>
              </a:rPr>
              <a:t>avities for MICE I </a:t>
            </a:r>
            <a:endParaRPr lang="en-US" altLang="zh-CN" sz="4000" dirty="0">
              <a:effectLst/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882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7813" y="1219200"/>
            <a:ext cx="8637587" cy="5081588"/>
          </a:xfrm>
        </p:spPr>
        <p:txBody>
          <a:bodyPr/>
          <a:lstStyle/>
          <a:p>
            <a:pPr>
              <a:lnSpc>
                <a:spcPct val="110000"/>
              </a:lnSpc>
              <a:buNone/>
            </a:pPr>
            <a:r>
              <a:rPr lang="en-US" altLang="zh-CN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宋体" pitchFamily="2" charset="-122"/>
                <a:cs typeface="Calibri" pitchFamily="34" charset="0"/>
              </a:rPr>
              <a:t>Eight 201-MHz cavities </a:t>
            </a:r>
            <a:r>
              <a:rPr lang="en-US" altLang="zh-CN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宋体" pitchFamily="2" charset="-122"/>
              </a:rPr>
              <a:t>in the</a:t>
            </a:r>
            <a:r>
              <a:rPr lang="en-US" altLang="zh-CN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宋体" pitchFamily="2" charset="-122"/>
                <a:cs typeface="Calibri" pitchFamily="34" charset="0"/>
              </a:rPr>
              <a:t> MICE cooling channel</a:t>
            </a:r>
          </a:p>
          <a:p>
            <a:pPr>
              <a:lnSpc>
                <a:spcPct val="110000"/>
              </a:lnSpc>
            </a:pPr>
            <a:endParaRPr lang="en-US" altLang="zh-CN" sz="2000" dirty="0" smtClean="0">
              <a:effectLst/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>
              <a:lnSpc>
                <a:spcPct val="110000"/>
              </a:lnSpc>
            </a:pPr>
            <a:endParaRPr lang="en-US" altLang="zh-CN" sz="2000" dirty="0" smtClean="0">
              <a:effectLst/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>
              <a:lnSpc>
                <a:spcPct val="110000"/>
              </a:lnSpc>
            </a:pPr>
            <a:endParaRPr lang="en-US" altLang="zh-CN" sz="2000" dirty="0" smtClean="0">
              <a:effectLst/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>
              <a:lnSpc>
                <a:spcPct val="110000"/>
              </a:lnSpc>
            </a:pPr>
            <a:endParaRPr lang="en-US" altLang="zh-CN" sz="2000" dirty="0" smtClean="0">
              <a:effectLst/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>
              <a:lnSpc>
                <a:spcPct val="110000"/>
              </a:lnSpc>
            </a:pPr>
            <a:endParaRPr lang="en-US" altLang="zh-CN" sz="2000" dirty="0" smtClean="0">
              <a:effectLst/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>
              <a:lnSpc>
                <a:spcPct val="110000"/>
              </a:lnSpc>
            </a:pPr>
            <a:endParaRPr lang="en-US" altLang="zh-CN" sz="2000" dirty="0" smtClean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>
              <a:lnSpc>
                <a:spcPct val="110000"/>
              </a:lnSpc>
            </a:pPr>
            <a:endParaRPr lang="en-US" altLang="zh-CN" sz="2000" dirty="0" smtClean="0">
              <a:effectLst/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>
              <a:lnSpc>
                <a:spcPct val="110000"/>
              </a:lnSpc>
            </a:pPr>
            <a:endParaRPr lang="en-US" altLang="zh-CN" sz="2000" dirty="0" smtClean="0">
              <a:effectLst/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>
              <a:lnSpc>
                <a:spcPct val="110000"/>
              </a:lnSpc>
            </a:pPr>
            <a:endParaRPr lang="en-US" altLang="zh-CN" sz="2000" dirty="0" smtClean="0">
              <a:effectLst/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>
              <a:lnSpc>
                <a:spcPct val="110000"/>
              </a:lnSpc>
            </a:pPr>
            <a:endParaRPr lang="en-US" altLang="zh-CN" sz="2000" dirty="0" smtClean="0">
              <a:effectLst/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>
              <a:lnSpc>
                <a:spcPct val="110000"/>
              </a:lnSpc>
            </a:pPr>
            <a:endParaRPr lang="en-US" altLang="zh-CN" sz="2000" dirty="0" smtClean="0">
              <a:effectLst/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>
              <a:lnSpc>
                <a:spcPct val="110000"/>
              </a:lnSpc>
            </a:pPr>
            <a:endParaRPr lang="en-US" altLang="zh-CN" sz="900" dirty="0" smtClean="0">
              <a:effectLst/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>
              <a:lnSpc>
                <a:spcPct val="110000"/>
              </a:lnSpc>
            </a:pPr>
            <a:r>
              <a:rPr lang="en-US" altLang="zh-CN" sz="2000" dirty="0" smtClean="0">
                <a:effectLst/>
                <a:latin typeface="Calibri" pitchFamily="34" charset="0"/>
                <a:ea typeface="宋体" pitchFamily="2" charset="-122"/>
                <a:cs typeface="Calibri" pitchFamily="34" charset="0"/>
              </a:rPr>
              <a:t>First five cavities arrived at LBNL last year and have been measured  </a:t>
            </a:r>
          </a:p>
          <a:p>
            <a:pPr>
              <a:lnSpc>
                <a:spcPct val="110000"/>
              </a:lnSpc>
            </a:pPr>
            <a:r>
              <a:rPr lang="en-US" altLang="zh-CN" sz="2000" dirty="0" smtClean="0">
                <a:effectLst/>
                <a:latin typeface="Calibri" pitchFamily="34" charset="0"/>
                <a:ea typeface="宋体" pitchFamily="2" charset="-122"/>
                <a:cs typeface="Calibri" pitchFamily="34" charset="0"/>
              </a:rPr>
              <a:t>Second batch of five cavities will be complete by Oct. 2010 </a:t>
            </a:r>
            <a:endParaRPr lang="en-US" altLang="zh-CN" sz="2000" dirty="0"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pic>
        <p:nvPicPr>
          <p:cNvPr id="7" name="Picture 3" descr="MICE-3D-coolingchanne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424" y="1721643"/>
            <a:ext cx="5440590" cy="3688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August 24 - 26, 2010</a:t>
            </a:r>
            <a:endParaRPr lang="en-US" altLang="zh-C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Page </a:t>
            </a:r>
            <a:fld id="{FDA2929B-8FC6-4151-83B6-0DF6B36E01A6}" type="slidenum">
              <a:rPr lang="en-US" altLang="zh-CN" smtClean="0">
                <a:latin typeface="Calibri" pitchFamily="34" charset="0"/>
                <a:cs typeface="Calibri" pitchFamily="34" charset="0"/>
              </a:rPr>
              <a:pPr/>
              <a:t>23</a:t>
            </a:fld>
            <a:endParaRPr lang="en-US" altLang="zh-CN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 smtClean="0"/>
              <a:t>MAP Review: NCRF R&amp; D Plan, D. Li, LBNL</a:t>
            </a:r>
            <a:endParaRPr lang="en-US" altLang="zh-CN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199" y="263525"/>
            <a:ext cx="6477001" cy="701675"/>
          </a:xfrm>
        </p:spPr>
        <p:txBody>
          <a:bodyPr/>
          <a:lstStyle/>
          <a:p>
            <a:r>
              <a:rPr lang="en-US" altLang="zh-CN" sz="4000" dirty="0" smtClean="0">
                <a:effectLst/>
                <a:latin typeface="Calibri" pitchFamily="34" charset="0"/>
                <a:ea typeface="宋体" pitchFamily="2" charset="-122"/>
                <a:cs typeface="Calibri" pitchFamily="34" charset="0"/>
              </a:rPr>
              <a:t>RF cavities for MICE </a:t>
            </a:r>
            <a:r>
              <a:rPr lang="en-US" altLang="zh-CN" dirty="0" smtClean="0">
                <a:ea typeface="宋体" pitchFamily="2" charset="-122"/>
              </a:rPr>
              <a:t>II</a:t>
            </a:r>
            <a:endParaRPr lang="en-US" altLang="zh-CN" sz="4000" dirty="0">
              <a:effectLst/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882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7813" y="1045572"/>
            <a:ext cx="8518525" cy="4700588"/>
          </a:xfrm>
        </p:spPr>
        <p:txBody>
          <a:bodyPr/>
          <a:lstStyle/>
          <a:p>
            <a:pPr>
              <a:lnSpc>
                <a:spcPct val="110000"/>
              </a:lnSpc>
              <a:buNone/>
            </a:pPr>
            <a:endParaRPr lang="en-US" altLang="zh-CN" sz="2000" dirty="0" smtClean="0">
              <a:effectLst/>
              <a:ea typeface="宋体" pitchFamily="2" charset="-122"/>
            </a:endParaRPr>
          </a:p>
          <a:p>
            <a:pPr>
              <a:lnSpc>
                <a:spcPct val="110000"/>
              </a:lnSpc>
            </a:pPr>
            <a:endParaRPr lang="en-US" altLang="zh-CN" sz="2000" dirty="0" smtClean="0">
              <a:effectLst/>
              <a:ea typeface="宋体" pitchFamily="2" charset="-122"/>
            </a:endParaRPr>
          </a:p>
          <a:p>
            <a:pPr>
              <a:lnSpc>
                <a:spcPct val="110000"/>
              </a:lnSpc>
            </a:pPr>
            <a:endParaRPr lang="en-US" altLang="zh-CN" sz="2000" dirty="0" smtClean="0">
              <a:effectLst/>
              <a:ea typeface="宋体" pitchFamily="2" charset="-122"/>
            </a:endParaRPr>
          </a:p>
          <a:p>
            <a:pPr>
              <a:lnSpc>
                <a:spcPct val="110000"/>
              </a:lnSpc>
            </a:pPr>
            <a:endParaRPr lang="en-US" altLang="zh-CN" sz="2000" dirty="0" smtClean="0">
              <a:effectLst/>
              <a:ea typeface="宋体" pitchFamily="2" charset="-122"/>
            </a:endParaRPr>
          </a:p>
          <a:p>
            <a:pPr>
              <a:lnSpc>
                <a:spcPct val="110000"/>
              </a:lnSpc>
            </a:pPr>
            <a:endParaRPr lang="en-US" altLang="zh-CN" sz="2000" dirty="0" smtClean="0">
              <a:effectLst/>
              <a:ea typeface="宋体" pitchFamily="2" charset="-122"/>
            </a:endParaRPr>
          </a:p>
          <a:p>
            <a:pPr>
              <a:lnSpc>
                <a:spcPct val="110000"/>
              </a:lnSpc>
            </a:pPr>
            <a:endParaRPr lang="en-US" altLang="zh-CN" sz="2000" dirty="0" smtClean="0">
              <a:effectLst/>
              <a:ea typeface="宋体" pitchFamily="2" charset="-122"/>
            </a:endParaRPr>
          </a:p>
          <a:p>
            <a:pPr>
              <a:lnSpc>
                <a:spcPct val="110000"/>
              </a:lnSpc>
            </a:pPr>
            <a:endParaRPr lang="en-US" altLang="zh-CN" sz="2000" dirty="0" smtClean="0">
              <a:effectLst/>
              <a:ea typeface="宋体" pitchFamily="2" charset="-122"/>
            </a:endParaRPr>
          </a:p>
          <a:p>
            <a:pPr>
              <a:lnSpc>
                <a:spcPct val="110000"/>
              </a:lnSpc>
            </a:pPr>
            <a:endParaRPr lang="en-US" altLang="zh-CN" sz="2000" dirty="0" smtClean="0">
              <a:effectLst/>
              <a:ea typeface="宋体" pitchFamily="2" charset="-122"/>
            </a:endParaRPr>
          </a:p>
          <a:p>
            <a:pPr>
              <a:lnSpc>
                <a:spcPct val="110000"/>
              </a:lnSpc>
            </a:pPr>
            <a:endParaRPr lang="en-US" altLang="zh-CN" sz="2000" dirty="0" smtClean="0">
              <a:effectLst/>
              <a:ea typeface="宋体" pitchFamily="2" charset="-122"/>
            </a:endParaRPr>
          </a:p>
          <a:p>
            <a:pPr>
              <a:lnSpc>
                <a:spcPct val="110000"/>
              </a:lnSpc>
            </a:pPr>
            <a:endParaRPr lang="en-US" altLang="zh-CN" sz="2000" dirty="0" smtClean="0">
              <a:effectLst/>
              <a:ea typeface="宋体" pitchFamily="2" charset="-122"/>
            </a:endParaRPr>
          </a:p>
          <a:p>
            <a:pPr>
              <a:lnSpc>
                <a:spcPct val="110000"/>
              </a:lnSpc>
            </a:pPr>
            <a:endParaRPr lang="en-US" altLang="zh-CN" sz="2000" dirty="0" smtClean="0">
              <a:effectLst/>
              <a:ea typeface="宋体" pitchFamily="2" charset="-122"/>
            </a:endParaRPr>
          </a:p>
          <a:p>
            <a:pPr>
              <a:lnSpc>
                <a:spcPct val="110000"/>
              </a:lnSpc>
            </a:pPr>
            <a:endParaRPr lang="en-US" altLang="zh-CN" sz="2000" dirty="0" smtClean="0">
              <a:solidFill>
                <a:schemeClr val="bg1"/>
              </a:solidFill>
              <a:effectLst/>
              <a:ea typeface="宋体" pitchFamily="2" charset="-122"/>
            </a:endParaRPr>
          </a:p>
          <a:p>
            <a:pPr>
              <a:lnSpc>
                <a:spcPct val="110000"/>
              </a:lnSpc>
            </a:pPr>
            <a:endParaRPr lang="en-US" altLang="zh-CN" sz="2000" dirty="0" smtClean="0">
              <a:solidFill>
                <a:schemeClr val="bg1"/>
              </a:solidFill>
              <a:effectLst/>
              <a:ea typeface="宋体" pitchFamily="2" charset="-122"/>
            </a:endParaRPr>
          </a:p>
          <a:p>
            <a:pPr>
              <a:lnSpc>
                <a:spcPct val="110000"/>
              </a:lnSpc>
            </a:pPr>
            <a:r>
              <a:rPr lang="en-US" altLang="zh-CN" sz="2000" dirty="0" smtClean="0">
                <a:solidFill>
                  <a:schemeClr val="bg1"/>
                </a:solidFill>
                <a:effectLst/>
                <a:ea typeface="宋体" pitchFamily="2" charset="-122"/>
              </a:rPr>
              <a:t> </a:t>
            </a:r>
            <a:endParaRPr lang="en-US" altLang="zh-CN" sz="2000" dirty="0">
              <a:solidFill>
                <a:schemeClr val="bg1"/>
              </a:solidFill>
              <a:ea typeface="宋体" pitchFamily="2" charset="-122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57200" y="1295400"/>
            <a:ext cx="8382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342900" marR="0" lvl="0" indent="-342900" algn="l" defTabSz="914400" rtl="0" eaLnBrk="0" fontAlgn="auto" latinLnBrk="0" hangingPunct="0"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uLnTx/>
                <a:uFillTx/>
                <a:latin typeface="Calibri" pitchFamily="34" charset="0"/>
                <a:cs typeface="Calibri" pitchFamily="34" charset="0"/>
              </a:rPr>
              <a:t>The first five MICE cavities have been measured in three different window configurations using Be windows #1 and #2 (reference windows)</a:t>
            </a:r>
          </a:p>
          <a:p>
            <a:pPr marL="342900" marR="0" lvl="0" indent="-342900" algn="l" defTabSz="914400" rtl="0" eaLnBrk="0" fontAlgn="auto" latinLnBrk="0" hangingPunct="0"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i="0" u="none" strike="noStrike" kern="0" cap="none" spc="0" normalizeH="0" baseline="0" noProof="0" dirty="0" smtClean="0">
              <a:ln>
                <a:noFill/>
              </a:ln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742950" marR="0" lvl="1" indent="-285750" algn="l" defTabSz="914400" rtl="0" eaLnBrk="0" fontAlgn="auto" latinLnBrk="0" hangingPunct="0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i="0" u="none" strike="noStrike" kern="0" cap="none" spc="0" normalizeH="0" baseline="0" noProof="0" dirty="0" smtClean="0">
              <a:ln>
                <a:noFill/>
              </a:ln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742950" marR="0" lvl="1" indent="-285750" algn="l" defTabSz="914400" rtl="0" eaLnBrk="0" fontAlgn="auto" latinLnBrk="0" hangingPunct="0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i="0" u="none" strike="noStrike" kern="0" cap="none" spc="0" normalizeH="0" baseline="0" noProof="0" dirty="0" smtClean="0">
                <a:ln>
                  <a:noFill/>
                </a:ln>
                <a:uLnTx/>
                <a:uFillTx/>
                <a:latin typeface="Calibri" pitchFamily="34" charset="0"/>
                <a:cs typeface="Calibri" pitchFamily="34" charset="0"/>
              </a:rPr>
              <a:t>*</a:t>
            </a:r>
            <a:r>
              <a:rPr kumimoji="0" lang="en-US" i="0" u="none" strike="noStrike" kern="0" cap="none" spc="0" normalizeH="0" baseline="0" noProof="0" dirty="0" smtClean="0">
                <a:ln>
                  <a:noFill/>
                </a:ln>
                <a:uLnTx/>
                <a:uFillTx/>
                <a:latin typeface="Calibri" pitchFamily="34" charset="0"/>
                <a:cs typeface="Calibri" pitchFamily="34" charset="0"/>
              </a:rPr>
              <a:t>no water cooling tube brazed to the cavity body</a:t>
            </a:r>
            <a:endParaRPr kumimoji="0" lang="en-US" sz="2200" i="0" u="none" strike="noStrike" kern="0" cap="none" spc="0" normalizeH="0" baseline="0" noProof="0" dirty="0" smtClean="0">
              <a:ln>
                <a:noFill/>
              </a:ln>
              <a:uLnTx/>
              <a:uFillTx/>
              <a:latin typeface="Calibri" pitchFamily="34" charset="0"/>
              <a:cs typeface="Calibri" pitchFamily="34" charset="0"/>
            </a:endParaRPr>
          </a:p>
          <a:p>
            <a:pPr marL="342900" marR="0" lvl="1" indent="-342900" algn="l" defTabSz="914400" rtl="0" eaLnBrk="0" fontAlgn="auto" latinLnBrk="0" hangingPunct="0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i="0" u="none" strike="noStrike" kern="0" cap="none" spc="0" normalizeH="0" baseline="0" noProof="0" dirty="0" smtClean="0">
              <a:ln>
                <a:noFill/>
              </a:ln>
              <a:uLnTx/>
              <a:uFillTx/>
              <a:latin typeface="Calibri" pitchFamily="34" charset="0"/>
              <a:cs typeface="Calibri" pitchFamily="34" charset="0"/>
              <a:sym typeface="Symbol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502465" y="2543973"/>
          <a:ext cx="8140338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9978"/>
                <a:gridCol w="1263468"/>
                <a:gridCol w="1356723"/>
                <a:gridCol w="1356723"/>
                <a:gridCol w="1356723"/>
                <a:gridCol w="135672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effectLst/>
                        </a:rPr>
                        <a:t>Cavity #</a:t>
                      </a:r>
                      <a:endParaRPr lang="en-US" b="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effectLst/>
                        </a:rPr>
                        <a:t>1</a:t>
                      </a:r>
                      <a:endParaRPr lang="en-US" b="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effectLst/>
                        </a:rPr>
                        <a:t>2</a:t>
                      </a:r>
                      <a:endParaRPr lang="en-US" b="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effectLst/>
                        </a:rPr>
                        <a:t>3</a:t>
                      </a:r>
                      <a:endParaRPr lang="en-US" b="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effectLst/>
                        </a:rPr>
                        <a:t>4</a:t>
                      </a:r>
                      <a:endParaRPr lang="en-US" b="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effectLst/>
                        </a:rPr>
                        <a:t>5 (spare)*</a:t>
                      </a:r>
                      <a:endParaRPr lang="en-US" b="0" dirty="0">
                        <a:effectLst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effectLst/>
                        </a:rPr>
                        <a:t>Freq.</a:t>
                      </a:r>
                      <a:r>
                        <a:rPr lang="en-US" b="0" baseline="0" dirty="0" smtClean="0">
                          <a:effectLst/>
                        </a:rPr>
                        <a:t> (MHz)</a:t>
                      </a:r>
                      <a:endParaRPr lang="en-US" b="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effectLst/>
                        </a:rPr>
                        <a:t>201.084</a:t>
                      </a:r>
                      <a:endParaRPr lang="en-US" b="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effectLst/>
                        </a:rPr>
                        <a:t>200.888</a:t>
                      </a:r>
                      <a:endParaRPr lang="en-US" b="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effectLst/>
                        </a:rPr>
                        <a:t>201.247</a:t>
                      </a:r>
                      <a:endParaRPr lang="en-US" b="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effectLst/>
                        </a:rPr>
                        <a:t>200.740</a:t>
                      </a:r>
                      <a:endParaRPr lang="en-US" b="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bg1"/>
                          </a:solidFill>
                          <a:effectLst/>
                        </a:rPr>
                        <a:t>201.707</a:t>
                      </a:r>
                      <a:endParaRPr lang="en-US" b="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August 24 - 26, 2010</a:t>
            </a:r>
            <a:endParaRPr lang="en-US" altLang="zh-C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Page </a:t>
            </a:r>
            <a:fld id="{FDA2929B-8FC6-4151-83B6-0DF6B36E01A6}" type="slidenum">
              <a:rPr lang="en-US" altLang="zh-CN" smtClean="0">
                <a:latin typeface="Calibri" pitchFamily="34" charset="0"/>
                <a:cs typeface="Calibri" pitchFamily="34" charset="0"/>
              </a:rPr>
              <a:pPr/>
              <a:t>24</a:t>
            </a:fld>
            <a:endParaRPr lang="en-US" altLang="zh-CN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 smtClean="0"/>
              <a:t>MAP Review: NCRF R&amp; D Plan, D. Li, LBNL</a:t>
            </a:r>
            <a:endParaRPr lang="en-US" altLang="zh-CN"/>
          </a:p>
        </p:txBody>
      </p:sp>
      <p:pic>
        <p:nvPicPr>
          <p:cNvPr id="12" name="Content Placeholder 18" descr="IMG_3130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 bwMode="auto">
          <a:xfrm>
            <a:off x="304800" y="3733800"/>
            <a:ext cx="3413760" cy="256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</p:spPr>
      </p:pic>
      <p:pic>
        <p:nvPicPr>
          <p:cNvPr id="17" name="Picture 16" descr="IMG_3086.JPG"/>
          <p:cNvPicPr>
            <a:picLocks noChangeAspect="1"/>
          </p:cNvPicPr>
          <p:nvPr/>
        </p:nvPicPr>
        <p:blipFill>
          <a:blip r:embed="rId4" cstate="print"/>
          <a:srcRect r="20370"/>
          <a:stretch>
            <a:fillRect/>
          </a:stretch>
        </p:blipFill>
        <p:spPr>
          <a:xfrm>
            <a:off x="3810000" y="3733800"/>
            <a:ext cx="1529080" cy="256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 descr="IMG_3125.JPG"/>
          <p:cNvPicPr>
            <a:picLocks noChangeAspect="1"/>
          </p:cNvPicPr>
          <p:nvPr/>
        </p:nvPicPr>
        <p:blipFill>
          <a:blip r:embed="rId5" cstate="print"/>
          <a:srcRect l="8544" t="11111" r="8283" b="5556"/>
          <a:stretch>
            <a:fillRect/>
          </a:stretch>
        </p:blipFill>
        <p:spPr>
          <a:xfrm>
            <a:off x="5401086" y="3737121"/>
            <a:ext cx="3407179" cy="256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301750" y="263525"/>
            <a:ext cx="7618413" cy="701675"/>
          </a:xfrm>
        </p:spPr>
        <p:txBody>
          <a:bodyPr/>
          <a:lstStyle/>
          <a:p>
            <a:r>
              <a:rPr lang="en-US" altLang="zh-CN" sz="4000" dirty="0" smtClean="0">
                <a:effectLst/>
                <a:latin typeface="Calibri" pitchFamily="34" charset="0"/>
                <a:ea typeface="宋体" pitchFamily="2" charset="-122"/>
                <a:cs typeface="Calibri" pitchFamily="34" charset="0"/>
              </a:rPr>
              <a:t>RF cavities for MICE </a:t>
            </a:r>
            <a:r>
              <a:rPr lang="en-US" altLang="zh-CN" dirty="0" smtClean="0">
                <a:ea typeface="宋体" pitchFamily="2" charset="-122"/>
              </a:rPr>
              <a:t>III</a:t>
            </a:r>
            <a:endParaRPr lang="en-US" altLang="zh-CN" sz="4000" dirty="0">
              <a:effectLst/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882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7813" y="1045572"/>
            <a:ext cx="8518525" cy="4700588"/>
          </a:xfrm>
        </p:spPr>
        <p:txBody>
          <a:bodyPr/>
          <a:lstStyle/>
          <a:p>
            <a:pPr>
              <a:lnSpc>
                <a:spcPct val="110000"/>
              </a:lnSpc>
              <a:buNone/>
            </a:pPr>
            <a:endParaRPr lang="en-US" altLang="zh-CN" sz="2000" dirty="0" smtClean="0">
              <a:effectLst/>
              <a:ea typeface="宋体" pitchFamily="2" charset="-122"/>
            </a:endParaRPr>
          </a:p>
          <a:p>
            <a:pPr>
              <a:lnSpc>
                <a:spcPct val="110000"/>
              </a:lnSpc>
            </a:pPr>
            <a:endParaRPr lang="en-US" altLang="zh-CN" sz="2000" dirty="0" smtClean="0">
              <a:effectLst/>
              <a:ea typeface="宋体" pitchFamily="2" charset="-122"/>
            </a:endParaRPr>
          </a:p>
          <a:p>
            <a:pPr>
              <a:lnSpc>
                <a:spcPct val="110000"/>
              </a:lnSpc>
            </a:pPr>
            <a:endParaRPr lang="en-US" altLang="zh-CN" sz="2000" dirty="0" smtClean="0">
              <a:effectLst/>
              <a:ea typeface="宋体" pitchFamily="2" charset="-122"/>
            </a:endParaRPr>
          </a:p>
          <a:p>
            <a:pPr>
              <a:lnSpc>
                <a:spcPct val="110000"/>
              </a:lnSpc>
            </a:pPr>
            <a:endParaRPr lang="en-US" altLang="zh-CN" sz="2000" dirty="0" smtClean="0">
              <a:effectLst/>
              <a:ea typeface="宋体" pitchFamily="2" charset="-122"/>
            </a:endParaRPr>
          </a:p>
          <a:p>
            <a:pPr>
              <a:lnSpc>
                <a:spcPct val="110000"/>
              </a:lnSpc>
            </a:pPr>
            <a:endParaRPr lang="en-US" altLang="zh-CN" sz="2000" dirty="0" smtClean="0">
              <a:effectLst/>
              <a:ea typeface="宋体" pitchFamily="2" charset="-122"/>
            </a:endParaRPr>
          </a:p>
          <a:p>
            <a:pPr>
              <a:lnSpc>
                <a:spcPct val="110000"/>
              </a:lnSpc>
            </a:pPr>
            <a:endParaRPr lang="en-US" altLang="zh-CN" sz="2000" dirty="0" smtClean="0">
              <a:effectLst/>
              <a:ea typeface="宋体" pitchFamily="2" charset="-122"/>
            </a:endParaRPr>
          </a:p>
          <a:p>
            <a:pPr>
              <a:lnSpc>
                <a:spcPct val="110000"/>
              </a:lnSpc>
            </a:pPr>
            <a:endParaRPr lang="en-US" altLang="zh-CN" sz="2000" dirty="0" smtClean="0">
              <a:effectLst/>
              <a:ea typeface="宋体" pitchFamily="2" charset="-122"/>
            </a:endParaRPr>
          </a:p>
          <a:p>
            <a:pPr>
              <a:lnSpc>
                <a:spcPct val="110000"/>
              </a:lnSpc>
            </a:pPr>
            <a:endParaRPr lang="en-US" altLang="zh-CN" sz="2000" dirty="0" smtClean="0">
              <a:effectLst/>
              <a:ea typeface="宋体" pitchFamily="2" charset="-122"/>
            </a:endParaRPr>
          </a:p>
          <a:p>
            <a:pPr>
              <a:lnSpc>
                <a:spcPct val="110000"/>
              </a:lnSpc>
            </a:pPr>
            <a:endParaRPr lang="en-US" altLang="zh-CN" sz="2000" dirty="0" smtClean="0">
              <a:effectLst/>
              <a:ea typeface="宋体" pitchFamily="2" charset="-122"/>
            </a:endParaRPr>
          </a:p>
          <a:p>
            <a:pPr>
              <a:lnSpc>
                <a:spcPct val="110000"/>
              </a:lnSpc>
            </a:pPr>
            <a:endParaRPr lang="en-US" altLang="zh-CN" sz="2000" dirty="0" smtClean="0">
              <a:effectLst/>
              <a:ea typeface="宋体" pitchFamily="2" charset="-122"/>
            </a:endParaRPr>
          </a:p>
          <a:p>
            <a:pPr>
              <a:lnSpc>
                <a:spcPct val="110000"/>
              </a:lnSpc>
            </a:pPr>
            <a:endParaRPr lang="en-US" altLang="zh-CN" sz="2000" dirty="0" smtClean="0">
              <a:effectLst/>
              <a:ea typeface="宋体" pitchFamily="2" charset="-122"/>
            </a:endParaRPr>
          </a:p>
          <a:p>
            <a:pPr>
              <a:lnSpc>
                <a:spcPct val="110000"/>
              </a:lnSpc>
            </a:pPr>
            <a:endParaRPr lang="en-US" altLang="zh-CN" sz="2000" dirty="0" smtClean="0">
              <a:solidFill>
                <a:schemeClr val="bg1"/>
              </a:solidFill>
              <a:effectLst/>
              <a:ea typeface="宋体" pitchFamily="2" charset="-122"/>
            </a:endParaRPr>
          </a:p>
          <a:p>
            <a:pPr>
              <a:lnSpc>
                <a:spcPct val="110000"/>
              </a:lnSpc>
            </a:pPr>
            <a:endParaRPr lang="en-US" altLang="zh-CN" sz="2000" dirty="0" smtClean="0">
              <a:solidFill>
                <a:schemeClr val="bg1"/>
              </a:solidFill>
              <a:effectLst/>
              <a:ea typeface="宋体" pitchFamily="2" charset="-122"/>
            </a:endParaRPr>
          </a:p>
          <a:p>
            <a:pPr>
              <a:lnSpc>
                <a:spcPct val="110000"/>
              </a:lnSpc>
            </a:pPr>
            <a:r>
              <a:rPr lang="en-US" altLang="zh-CN" sz="2000" dirty="0" smtClean="0">
                <a:solidFill>
                  <a:schemeClr val="bg1"/>
                </a:solidFill>
                <a:effectLst/>
                <a:ea typeface="宋体" pitchFamily="2" charset="-122"/>
              </a:rPr>
              <a:t> </a:t>
            </a:r>
            <a:endParaRPr lang="en-US" altLang="zh-CN" sz="2000" dirty="0">
              <a:solidFill>
                <a:schemeClr val="bg1"/>
              </a:solidFill>
              <a:ea typeface="宋体" pitchFamily="2" charset="-122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57200" y="1143000"/>
            <a:ext cx="8382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342900" marR="0" lvl="1" indent="-342900" algn="l" defTabSz="914400" rtl="0" eaLnBrk="0" fontAlgn="auto" latinLnBrk="0" hangingPunct="0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sym typeface="Symbol"/>
            </a:endParaRPr>
          </a:p>
        </p:txBody>
      </p:sp>
      <p:pic>
        <p:nvPicPr>
          <p:cNvPr id="11" name="Picture 10" descr="Applied Fusion Visit 06-30-2010 0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62600" y="1879600"/>
            <a:ext cx="3276600" cy="436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Applied Fusion Visit 06-30-2010 002.jpg"/>
          <p:cNvPicPr>
            <a:picLocks noChangeAspect="1"/>
          </p:cNvPicPr>
          <p:nvPr/>
        </p:nvPicPr>
        <p:blipFill>
          <a:blip r:embed="rId4" cstate="print"/>
          <a:srcRect t="16667" r="3125" b="27083"/>
          <a:stretch>
            <a:fillRect/>
          </a:stretch>
        </p:blipFill>
        <p:spPr>
          <a:xfrm>
            <a:off x="762000" y="4954229"/>
            <a:ext cx="2971800" cy="1294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391884" y="1219200"/>
            <a:ext cx="8360229" cy="4701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Production of the second batch of five MICE cavities going well at Applied Fusion Company in California</a:t>
            </a:r>
          </a:p>
          <a:p>
            <a:pPr lvl="1" fontAlgn="auto"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Nose rings</a:t>
            </a:r>
          </a:p>
          <a:p>
            <a:pPr lvl="1" fontAlgn="auto"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Port extruding and flanges</a:t>
            </a:r>
          </a:p>
          <a:p>
            <a:pPr lvl="1" fontAlgn="auto"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Brazing water cooling tubes</a:t>
            </a:r>
          </a:p>
          <a:p>
            <a:pPr algn="l" fontAlgn="auto"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   Modified extruding technique</a:t>
            </a:r>
          </a:p>
          <a:p>
            <a:pPr lvl="1" algn="l" fontAlgn="auto"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Experimented using the test cavity</a:t>
            </a:r>
          </a:p>
          <a:p>
            <a:pPr lvl="1" algn="l" fontAlgn="auto"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Need argon gas purge to prevent </a:t>
            </a:r>
          </a:p>
          <a:p>
            <a:pPr lvl="1" algn="l" fontAlgn="auto"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 oxidation of cavity surface</a:t>
            </a:r>
          </a:p>
          <a:p>
            <a:pPr lvl="1" algn="l" fontAlgn="auto">
              <a:spcBef>
                <a:spcPts val="30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Measure oxidation layer thickness</a:t>
            </a:r>
          </a:p>
          <a:p>
            <a:pPr lvl="2" algn="l" fontAlgn="auto">
              <a:spcBef>
                <a:spcPts val="300"/>
              </a:spcBef>
              <a:spcAft>
                <a:spcPts val="0"/>
              </a:spcAft>
              <a:buNone/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 lvl="2" algn="l" fontAlgn="auto">
              <a:spcBef>
                <a:spcPts val="300"/>
              </a:spcBef>
              <a:spcAft>
                <a:spcPts val="0"/>
              </a:spcAft>
              <a:buNone/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 lvl="2" algn="l" fontAlgn="auto">
              <a:spcBef>
                <a:spcPts val="300"/>
              </a:spcBef>
              <a:spcAft>
                <a:spcPts val="0"/>
              </a:spcAft>
              <a:defRPr/>
            </a:pPr>
            <a:endParaRPr lang="en-US" sz="20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Picture 13" descr="Applied Fusion Visit 06-30-2010 003.jpg"/>
          <p:cNvPicPr>
            <a:picLocks noChangeAspect="1"/>
          </p:cNvPicPr>
          <p:nvPr/>
        </p:nvPicPr>
        <p:blipFill>
          <a:blip r:embed="rId5" cstate="print"/>
          <a:srcRect l="26296" t="14444" r="29259" b="26667"/>
          <a:stretch>
            <a:fillRect/>
          </a:stretch>
        </p:blipFill>
        <p:spPr>
          <a:xfrm>
            <a:off x="4208417" y="4800600"/>
            <a:ext cx="819510" cy="144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August 24 - 26, 2010</a:t>
            </a:r>
            <a:endParaRPr lang="en-US" altLang="zh-CN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Page </a:t>
            </a:r>
            <a:fld id="{FDA2929B-8FC6-4151-83B6-0DF6B36E01A6}" type="slidenum">
              <a:rPr lang="en-US" altLang="zh-CN" smtClean="0">
                <a:latin typeface="Calibri" pitchFamily="34" charset="0"/>
                <a:cs typeface="Calibri" pitchFamily="34" charset="0"/>
              </a:rPr>
              <a:pPr/>
              <a:t>25</a:t>
            </a:fld>
            <a:endParaRPr lang="en-US" altLang="zh-CN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chemeClr val="tx1"/>
                </a:solidFill>
              </a:rPr>
              <a:t>MAP Review: NCRF R&amp; D Plan, D. Li, LBNL</a:t>
            </a:r>
            <a:endParaRPr lang="en-US" altLang="zh-CN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0"/>
            <a:ext cx="6400800" cy="1143000"/>
          </a:xfrm>
        </p:spPr>
        <p:txBody>
          <a:bodyPr/>
          <a:lstStyle/>
          <a:p>
            <a:r>
              <a:rPr lang="en-US" sz="4000" dirty="0" smtClean="0">
                <a:latin typeface="Calibri" pitchFamily="34" charset="0"/>
                <a:cs typeface="Calibri" pitchFamily="34" charset="0"/>
              </a:rPr>
              <a:t>Milestones I</a:t>
            </a:r>
            <a:endParaRPr lang="en-US" sz="4000" dirty="0"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305800" cy="5334000"/>
          </a:xfrm>
        </p:spPr>
        <p:txBody>
          <a:bodyPr/>
          <a:lstStyle/>
          <a:p>
            <a:pPr>
              <a:buNone/>
            </a:pPr>
            <a:endParaRPr lang="en-US" sz="1050" dirty="0" smtClean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10000"/>
              </a:lnSpc>
              <a:buNone/>
            </a:pPr>
            <a:r>
              <a:rPr 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FY10 	Complete engineering design for Be-wall RF cavity 	</a:t>
            </a:r>
          </a:p>
          <a:p>
            <a:pPr lvl="1">
              <a:lnSpc>
                <a:spcPct val="110000"/>
              </a:lnSpc>
              <a:buNone/>
            </a:pPr>
            <a:r>
              <a:rPr 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		Complete initial HPRF cavity beam test 		</a:t>
            </a:r>
          </a:p>
          <a:p>
            <a:pPr lvl="1">
              <a:lnSpc>
                <a:spcPct val="110000"/>
              </a:lnSpc>
              <a:buNone/>
            </a:pPr>
            <a:r>
              <a:rPr 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		Test magnetically insulated “box” cavity</a:t>
            </a:r>
          </a:p>
          <a:p>
            <a:pPr lvl="1">
              <a:lnSpc>
                <a:spcPct val="110000"/>
              </a:lnSpc>
              <a:buNone/>
            </a:pPr>
            <a:r>
              <a:rPr lang="en-US" sz="24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Complete Be-wall cavity design</a:t>
            </a:r>
            <a:endParaRPr lang="en-US" sz="2400" dirty="0" smtClean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lvl="1">
              <a:lnSpc>
                <a:spcPct val="110000"/>
              </a:lnSpc>
              <a:buNone/>
            </a:pPr>
            <a:r>
              <a:rPr lang="en-US" sz="7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	</a:t>
            </a:r>
            <a:r>
              <a:rPr lang="en-US" sz="700" dirty="0" smtClean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	</a:t>
            </a:r>
            <a:endParaRPr lang="en-US" sz="400" dirty="0" smtClean="0">
              <a:solidFill>
                <a:srgbClr val="0066FF"/>
              </a:solidFill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400" dirty="0" smtClean="0">
                <a:solidFill>
                  <a:srgbClr val="0066FF"/>
                </a:solidFill>
              </a:rPr>
              <a:t>Demonstrate experimentally that RF breakdown in a multi-</a:t>
            </a:r>
            <a:r>
              <a:rPr lang="en-US" sz="2400" dirty="0" err="1" smtClean="0">
                <a:solidFill>
                  <a:srgbClr val="0066FF"/>
                </a:solidFill>
              </a:rPr>
              <a:t>tesla</a:t>
            </a:r>
            <a:r>
              <a:rPr lang="en-US" sz="2400" dirty="0" smtClean="0">
                <a:solidFill>
                  <a:srgbClr val="0066FF"/>
                </a:solidFill>
              </a:rPr>
              <a:t> magnetic field can be mitigated at 805 MHz </a:t>
            </a:r>
          </a:p>
          <a:p>
            <a:pPr lvl="1">
              <a:lnSpc>
                <a:spcPct val="110000"/>
              </a:lnSpc>
            </a:pPr>
            <a:r>
              <a:rPr lang="en-US" sz="2000" dirty="0" smtClean="0">
                <a:solidFill>
                  <a:srgbClr val="008000"/>
                </a:solidFill>
              </a:rPr>
              <a:t>~ 30 MV/m surface gradient</a:t>
            </a:r>
          </a:p>
          <a:p>
            <a:pPr>
              <a:lnSpc>
                <a:spcPct val="110000"/>
              </a:lnSpc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Test HPRF cavity with 400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</a:rPr>
              <a:t>MeV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 proton beam at the MTA</a:t>
            </a:r>
          </a:p>
          <a:p>
            <a:pPr lvl="1">
              <a:lnSpc>
                <a:spcPct val="110000"/>
              </a:lnSpc>
            </a:pPr>
            <a:r>
              <a:rPr lang="en-US" sz="2000" dirty="0" smtClean="0">
                <a:solidFill>
                  <a:srgbClr val="008000"/>
                </a:solidFill>
              </a:rPr>
              <a:t>New test cavity design, fabrication and installation + beam test</a:t>
            </a:r>
          </a:p>
          <a:p>
            <a:pPr lvl="1">
              <a:lnSpc>
                <a:spcPct val="110000"/>
              </a:lnSpc>
            </a:pPr>
            <a:r>
              <a:rPr lang="en-US" sz="2000" dirty="0" smtClean="0">
                <a:solidFill>
                  <a:srgbClr val="008000"/>
                </a:solidFill>
              </a:rPr>
              <a:t>Understanding physics of beam-gas-RF interaction in HPRF cavity</a:t>
            </a:r>
          </a:p>
          <a:p>
            <a:pPr>
              <a:lnSpc>
                <a:spcPct val="110000"/>
              </a:lnSpc>
            </a:pPr>
            <a:r>
              <a:rPr lang="en-US" sz="2400" dirty="0" smtClean="0">
                <a:solidFill>
                  <a:srgbClr val="0066FF"/>
                </a:solidFill>
              </a:rPr>
              <a:t>Understand RF breakdown physics in magnetic field insulated cavity</a:t>
            </a:r>
          </a:p>
          <a:p>
            <a:pPr lvl="1">
              <a:lnSpc>
                <a:spcPct val="110000"/>
              </a:lnSpc>
            </a:pPr>
            <a:r>
              <a:rPr lang="en-US" sz="2000" dirty="0" smtClean="0">
                <a:solidFill>
                  <a:srgbClr val="008000"/>
                </a:solidFill>
              </a:rPr>
              <a:t>Complete box cavity tests of  E </a:t>
            </a:r>
            <a:r>
              <a:rPr lang="en-US" sz="2000" dirty="0" smtClean="0">
                <a:solidFill>
                  <a:srgbClr val="008000"/>
                </a:solidFill>
                <a:sym typeface="Math1"/>
              </a:rPr>
              <a:t>x B studies</a:t>
            </a:r>
            <a:endParaRPr lang="en-US" dirty="0" smtClean="0">
              <a:solidFill>
                <a:srgbClr val="008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August 24 - 26, 2010</a:t>
            </a:r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Page </a:t>
            </a:r>
            <a:fld id="{FDA2929B-8FC6-4151-83B6-0DF6B36E01A6}" type="slidenum">
              <a:rPr lang="en-US" altLang="zh-CN" smtClean="0">
                <a:latin typeface="Calibri" pitchFamily="34" charset="0"/>
                <a:cs typeface="Calibri" pitchFamily="34" charset="0"/>
              </a:rPr>
              <a:pPr/>
              <a:t>26</a:t>
            </a:fld>
            <a:endParaRPr lang="en-US" altLang="zh-CN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 smtClean="0"/>
              <a:t>MAP Review: NCRF R&amp; D Plan, D. Li, LBNL</a:t>
            </a:r>
            <a:endParaRPr lang="en-US" altLang="zh-CN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0"/>
            <a:ext cx="6400800" cy="1143000"/>
          </a:xfrm>
        </p:spPr>
        <p:txBody>
          <a:bodyPr/>
          <a:lstStyle/>
          <a:p>
            <a:r>
              <a:rPr lang="en-US" sz="4000" dirty="0" smtClean="0">
                <a:latin typeface="Calibri" pitchFamily="34" charset="0"/>
                <a:cs typeface="Calibri" pitchFamily="34" charset="0"/>
              </a:rPr>
              <a:t>Milestones II</a:t>
            </a:r>
            <a:endParaRPr lang="en-US" sz="4000" dirty="0"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610600" cy="5334000"/>
          </a:xfrm>
        </p:spPr>
        <p:txBody>
          <a:bodyPr/>
          <a:lstStyle/>
          <a:p>
            <a:pPr>
              <a:lnSpc>
                <a:spcPct val="110000"/>
              </a:lnSpc>
              <a:buNone/>
            </a:pPr>
            <a: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FY11 	Fabricate Be-wall </a:t>
            </a:r>
            <a: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RF</a:t>
            </a:r>
            <a: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cavity</a:t>
            </a:r>
          </a:p>
          <a:p>
            <a:pPr lvl="1">
              <a:defRPr/>
            </a:pPr>
            <a:r>
              <a:rPr lang="en-US" sz="2400" dirty="0" smtClean="0">
                <a:solidFill>
                  <a:srgbClr val="0066FF"/>
                </a:solidFill>
              </a:rPr>
              <a:t>Use base materials that are more robust to the heating caused by focused </a:t>
            </a:r>
            <a:r>
              <a:rPr lang="en-US" sz="2400" dirty="0" err="1" smtClean="0">
                <a:solidFill>
                  <a:srgbClr val="0066FF"/>
                </a:solidFill>
              </a:rPr>
              <a:t>beamlets</a:t>
            </a:r>
            <a:r>
              <a:rPr lang="en-US" sz="2400" dirty="0" smtClean="0">
                <a:solidFill>
                  <a:srgbClr val="0066FF"/>
                </a:solidFill>
              </a:rPr>
              <a:t> in the magnetic field</a:t>
            </a:r>
          </a:p>
          <a:p>
            <a:pPr lvl="1">
              <a:defRPr/>
            </a:pPr>
            <a:r>
              <a:rPr lang="en-US" sz="2400" dirty="0" smtClean="0">
                <a:solidFill>
                  <a:srgbClr val="0066FF"/>
                </a:solidFill>
              </a:rPr>
              <a:t>Cavity bodies made from Be or possibly Mo</a:t>
            </a:r>
          </a:p>
          <a:p>
            <a:pPr lvl="2">
              <a:defRPr/>
            </a:pPr>
            <a:r>
              <a:rPr lang="en-US" sz="2000" dirty="0" smtClean="0"/>
              <a:t>Design, engineering and fabrication of Be-wall cavity</a:t>
            </a:r>
            <a:endParaRPr lang="en-US" sz="18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10000"/>
              </a:lnSpc>
              <a:buNone/>
            </a:pPr>
            <a: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FY12 	Test new HPRF cavity at 805 MHz</a:t>
            </a:r>
          </a:p>
          <a:p>
            <a:pPr lvl="1">
              <a:lnSpc>
                <a:spcPct val="110000"/>
              </a:lnSpc>
              <a:buNone/>
            </a:pP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		Complete Be-wall 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RF 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cavity tests at 805 MHz</a:t>
            </a:r>
          </a:p>
          <a:p>
            <a:pPr lvl="1">
              <a:lnSpc>
                <a:spcPct val="110000"/>
              </a:lnSpc>
              <a:buNone/>
            </a:pP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		Test 201-MHz cavity with coupling coil in MTA</a:t>
            </a:r>
          </a:p>
          <a:p>
            <a:pPr lvl="1">
              <a:lnSpc>
                <a:spcPct val="110000"/>
              </a:lnSpc>
              <a:buNone/>
            </a:pP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Cavity down-selection</a:t>
            </a:r>
            <a:endParaRPr lang="en-US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lvl="1">
              <a:defRPr/>
            </a:pPr>
            <a:r>
              <a:rPr lang="en-US" sz="2400" dirty="0" smtClean="0">
                <a:solidFill>
                  <a:srgbClr val="0066FF"/>
                </a:solidFill>
              </a:rPr>
              <a:t>Systematic experimental studies of RF breakdown physics in vacuum and HP gases at 805 MHz</a:t>
            </a:r>
          </a:p>
          <a:p>
            <a:pPr lvl="2">
              <a:defRPr/>
            </a:pPr>
            <a:r>
              <a:rPr lang="en-US" sz="2000" dirty="0" smtClean="0"/>
              <a:t>RF breakdown at material surface</a:t>
            </a:r>
          </a:p>
          <a:p>
            <a:pPr lvl="2">
              <a:defRPr/>
            </a:pPr>
            <a:r>
              <a:rPr lang="en-US" sz="2000" dirty="0" smtClean="0"/>
              <a:t>Physics of beam, gas and RF interaction  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August 24 - 26, 2010</a:t>
            </a:r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Page </a:t>
            </a:r>
            <a:fld id="{FDA2929B-8FC6-4151-83B6-0DF6B36E01A6}" type="slidenum">
              <a:rPr lang="en-US" altLang="zh-CN" smtClean="0">
                <a:latin typeface="Calibri" pitchFamily="34" charset="0"/>
                <a:cs typeface="Calibri" pitchFamily="34" charset="0"/>
              </a:rPr>
              <a:pPr/>
              <a:t>27</a:t>
            </a:fld>
            <a:endParaRPr lang="en-US" altLang="zh-CN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 smtClean="0"/>
              <a:t>MAP Review: NCRF R&amp; D Plan, D. Li, LBNL</a:t>
            </a:r>
            <a:endParaRPr lang="en-US" altLang="zh-CN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0"/>
            <a:ext cx="6400800" cy="1143000"/>
          </a:xfrm>
        </p:spPr>
        <p:txBody>
          <a:bodyPr/>
          <a:lstStyle/>
          <a:p>
            <a:r>
              <a:rPr lang="en-US" sz="4000" dirty="0" smtClean="0">
                <a:latin typeface="Calibri" pitchFamily="34" charset="0"/>
                <a:cs typeface="Calibri" pitchFamily="34" charset="0"/>
              </a:rPr>
              <a:t>Milestones III</a:t>
            </a:r>
            <a:endParaRPr lang="en-US" sz="4000" dirty="0"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610600" cy="5257800"/>
          </a:xfrm>
        </p:spPr>
        <p:txBody>
          <a:bodyPr/>
          <a:lstStyle/>
          <a:p>
            <a:pPr>
              <a:lnSpc>
                <a:spcPct val="110000"/>
              </a:lnSpc>
              <a:buNone/>
            </a:pPr>
            <a: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FY12 	</a:t>
            </a: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  <a:cs typeface="Calibri" pitchFamily="34" charset="0"/>
              </a:rPr>
              <a:t>Test new HPRF cavity at 805 MHz</a:t>
            </a:r>
          </a:p>
          <a:p>
            <a:pPr lvl="1">
              <a:lnSpc>
                <a:spcPct val="110000"/>
              </a:lnSpc>
              <a:buNone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  <a:cs typeface="Calibri" pitchFamily="34" charset="0"/>
              </a:rPr>
              <a:t>		Complete Be-wall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RF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Calibri" pitchFamily="34" charset="0"/>
                <a:cs typeface="Calibri" pitchFamily="34" charset="0"/>
              </a:rPr>
              <a:t>cavity tests at 805 MHz</a:t>
            </a:r>
          </a:p>
          <a:p>
            <a:pPr lvl="1">
              <a:lnSpc>
                <a:spcPct val="110000"/>
              </a:lnSpc>
              <a:buNone/>
            </a:pP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		Test 201-MHz cavity with coupling coil in MTA</a:t>
            </a:r>
          </a:p>
          <a:p>
            <a:pPr lvl="1">
              <a:lnSpc>
                <a:spcPct val="110000"/>
              </a:lnSpc>
              <a:buNone/>
            </a:pP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Cavity down selection</a:t>
            </a:r>
            <a:endParaRPr lang="en-US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lvl="1">
              <a:defRPr/>
            </a:pPr>
            <a:r>
              <a:rPr lang="en-US" sz="2400" dirty="0" smtClean="0">
                <a:solidFill>
                  <a:srgbClr val="0066FF"/>
                </a:solidFill>
              </a:rPr>
              <a:t>SC Coupling Coil magnet available by end of 2011</a:t>
            </a:r>
          </a:p>
          <a:p>
            <a:pPr lvl="1">
              <a:defRPr/>
            </a:pPr>
            <a:r>
              <a:rPr lang="en-US" sz="2400" dirty="0" smtClean="0">
                <a:solidFill>
                  <a:srgbClr val="0066FF"/>
                </a:solidFill>
              </a:rPr>
              <a:t>Demonstrate the required RF gradient at 201 MHz in a more realistic magnetic field</a:t>
            </a:r>
          </a:p>
          <a:p>
            <a:pPr lvl="1">
              <a:defRPr/>
            </a:pPr>
            <a:r>
              <a:rPr lang="en-US" dirty="0" smtClean="0">
                <a:solidFill>
                  <a:srgbClr val="0066FF"/>
                </a:solidFill>
              </a:rPr>
              <a:t> </a:t>
            </a:r>
            <a:r>
              <a:rPr lang="en-US" sz="2400" dirty="0" smtClean="0">
                <a:solidFill>
                  <a:srgbClr val="0066FF"/>
                </a:solidFill>
              </a:rPr>
              <a:t>RF breakdown scaling</a:t>
            </a:r>
          </a:p>
          <a:p>
            <a:pPr lvl="2">
              <a:defRPr/>
            </a:pPr>
            <a:r>
              <a:rPr lang="en-US" sz="2000" dirty="0" smtClean="0"/>
              <a:t>Stored energy</a:t>
            </a:r>
          </a:p>
          <a:p>
            <a:pPr lvl="2">
              <a:defRPr/>
            </a:pPr>
            <a:r>
              <a:rPr lang="en-US" sz="2000" dirty="0" smtClean="0"/>
              <a:t>Electron energy</a:t>
            </a:r>
          </a:p>
          <a:p>
            <a:pPr lvl="2">
              <a:defRPr/>
            </a:pPr>
            <a:r>
              <a:rPr lang="en-US" sz="2000" dirty="0" smtClean="0"/>
              <a:t>Frequency</a:t>
            </a:r>
          </a:p>
          <a:p>
            <a:pPr lvl="1">
              <a:defRPr/>
            </a:pPr>
            <a:r>
              <a:rPr lang="en-US" sz="2400" dirty="0" smtClean="0">
                <a:solidFill>
                  <a:srgbClr val="0066FF"/>
                </a:solidFill>
              </a:rPr>
              <a:t>Verify conditioning and operation at 201 MHz in a multi-</a:t>
            </a:r>
            <a:r>
              <a:rPr lang="en-US" sz="2400" dirty="0" err="1" smtClean="0">
                <a:solidFill>
                  <a:srgbClr val="0066FF"/>
                </a:solidFill>
              </a:rPr>
              <a:t>tesla</a:t>
            </a:r>
            <a:r>
              <a:rPr lang="en-US" sz="2400" dirty="0" smtClean="0">
                <a:solidFill>
                  <a:srgbClr val="0066FF"/>
                </a:solidFill>
              </a:rPr>
              <a:t> magnetic field</a:t>
            </a:r>
          </a:p>
          <a:p>
            <a:pPr lvl="2">
              <a:buNone/>
              <a:defRPr/>
            </a:pPr>
            <a:endParaRPr lang="en-US" sz="2000" dirty="0" smtClean="0">
              <a:solidFill>
                <a:srgbClr val="0066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August 24 - 26, 2010</a:t>
            </a:r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Page </a:t>
            </a:r>
            <a:fld id="{FDA2929B-8FC6-4151-83B6-0DF6B36E01A6}" type="slidenum">
              <a:rPr lang="en-US" altLang="zh-CN" smtClean="0">
                <a:latin typeface="Calibri" pitchFamily="34" charset="0"/>
                <a:cs typeface="Calibri" pitchFamily="34" charset="0"/>
              </a:rPr>
              <a:pPr/>
              <a:t>28</a:t>
            </a:fld>
            <a:endParaRPr lang="en-US" altLang="zh-CN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 smtClean="0"/>
              <a:t>MAP Review: NCRF R&amp; D Plan, D. Li, LBNL</a:t>
            </a:r>
            <a:endParaRPr lang="en-US" altLang="zh-CN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0"/>
            <a:ext cx="6400800" cy="1143000"/>
          </a:xfrm>
        </p:spPr>
        <p:txBody>
          <a:bodyPr/>
          <a:lstStyle/>
          <a:p>
            <a:r>
              <a:rPr lang="en-US" sz="4000" dirty="0" smtClean="0">
                <a:effectLst/>
                <a:latin typeface="Calibri" pitchFamily="34" charset="0"/>
                <a:cs typeface="Calibri" pitchFamily="34" charset="0"/>
              </a:rPr>
              <a:t>Milestones IV</a:t>
            </a:r>
            <a:endParaRPr lang="en-US" sz="4000" dirty="0"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137" y="1219200"/>
            <a:ext cx="8991600" cy="5181600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Down-selection of RF cavities will be based on </a:t>
            </a:r>
          </a:p>
          <a:p>
            <a:pPr lvl="1"/>
            <a:r>
              <a:rPr lang="en-US" dirty="0" smtClean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Outcome of these experimental studies</a:t>
            </a:r>
          </a:p>
          <a:p>
            <a:pPr lvl="1"/>
            <a:r>
              <a:rPr lang="en-US" dirty="0" smtClean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The cavity must work at an acceptable RF gradient in a multi-</a:t>
            </a:r>
            <a:r>
              <a:rPr lang="en-US" dirty="0" err="1" smtClean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tesla</a:t>
            </a:r>
            <a:r>
              <a:rPr lang="en-US" dirty="0" smtClean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 magnetic field</a:t>
            </a:r>
          </a:p>
          <a:p>
            <a:pPr lvl="2"/>
            <a:r>
              <a:rPr lang="en-US" dirty="0" smtClean="0">
                <a:latin typeface="Calibri" pitchFamily="34" charset="0"/>
                <a:cs typeface="Calibri" pitchFamily="34" charset="0"/>
              </a:rPr>
              <a:t>Phase rotation</a:t>
            </a:r>
          </a:p>
          <a:p>
            <a:pPr lvl="2"/>
            <a:r>
              <a:rPr lang="en-US" dirty="0" smtClean="0">
                <a:latin typeface="Calibri" pitchFamily="34" charset="0"/>
                <a:cs typeface="Calibri" pitchFamily="34" charset="0"/>
              </a:rPr>
              <a:t>Bunching </a:t>
            </a:r>
          </a:p>
          <a:p>
            <a:pPr lvl="2"/>
            <a:r>
              <a:rPr lang="en-US" dirty="0" smtClean="0">
                <a:latin typeface="Calibri" pitchFamily="34" charset="0"/>
                <a:cs typeface="Calibri" pitchFamily="34" charset="0"/>
              </a:rPr>
              <a:t>Initial cooling</a:t>
            </a:r>
          </a:p>
          <a:p>
            <a:pPr lvl="2"/>
            <a:r>
              <a:rPr lang="en-US" dirty="0" smtClean="0">
                <a:latin typeface="Calibri" pitchFamily="34" charset="0"/>
                <a:cs typeface="Calibri" pitchFamily="34" charset="0"/>
              </a:rPr>
              <a:t>Final cooling</a:t>
            </a:r>
          </a:p>
          <a:p>
            <a:pPr lvl="1"/>
            <a:r>
              <a:rPr lang="en-US" dirty="0" smtClean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Engineering, fabrication and integration</a:t>
            </a:r>
          </a:p>
          <a:p>
            <a:pPr lvl="1"/>
            <a:r>
              <a:rPr lang="en-US" dirty="0" smtClean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Cost of the cavity</a:t>
            </a:r>
          </a:p>
          <a:p>
            <a:pPr lvl="1"/>
            <a:r>
              <a:rPr lang="en-US" dirty="0" smtClean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Cost of RF power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August 24 - 26, 2010</a:t>
            </a:r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Page </a:t>
            </a:r>
            <a:fld id="{FDA2929B-8FC6-4151-83B6-0DF6B36E01A6}" type="slidenum">
              <a:rPr lang="en-US" altLang="zh-CN" smtClean="0">
                <a:latin typeface="Calibri" pitchFamily="34" charset="0"/>
                <a:cs typeface="Calibri" pitchFamily="34" charset="0"/>
              </a:rPr>
              <a:pPr/>
              <a:t>29</a:t>
            </a:fld>
            <a:endParaRPr lang="en-US" altLang="zh-CN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 smtClean="0"/>
              <a:t>MAP Review: NCRF R&amp; D Plan, D. Li, LBNL</a:t>
            </a:r>
            <a:endParaRPr lang="en-US" altLang="zh-CN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effectLst/>
                <a:latin typeface="Calibri" pitchFamily="34" charset="0"/>
                <a:ea typeface="宋体" pitchFamily="2" charset="-122"/>
                <a:cs typeface="Calibri" pitchFamily="34" charset="0"/>
              </a:rPr>
              <a:t>Introduction </a:t>
            </a:r>
            <a:r>
              <a:rPr lang="en-US" altLang="zh-CN" dirty="0" smtClean="0">
                <a:latin typeface="Calibri" pitchFamily="34" charset="0"/>
                <a:ea typeface="宋体" pitchFamily="2" charset="-122"/>
                <a:cs typeface="Calibri" pitchFamily="34" charset="0"/>
              </a:rPr>
              <a:t>I</a:t>
            </a:r>
            <a:endParaRPr lang="en-US" altLang="zh-CN" dirty="0">
              <a:effectLst/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885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371600"/>
            <a:ext cx="8991600" cy="4700588"/>
          </a:xfrm>
        </p:spPr>
        <p:txBody>
          <a:bodyPr/>
          <a:lstStyle/>
          <a:p>
            <a:r>
              <a:rPr lang="en-US" altLang="zh-CN" sz="2800" dirty="0" smtClean="0">
                <a:effectLst/>
                <a:latin typeface="Calibri" pitchFamily="34" charset="0"/>
                <a:ea typeface="宋体" pitchFamily="2" charset="-122"/>
                <a:cs typeface="Calibri" pitchFamily="34" charset="0"/>
              </a:rPr>
              <a:t>Muon capture, bunching, phase rotation and ionization cooling require</a:t>
            </a:r>
            <a:endParaRPr lang="en-US" altLang="zh-CN" sz="2800" dirty="0">
              <a:effectLst/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lvl="1"/>
            <a:r>
              <a:rPr lang="en-US" altLang="zh-CN" sz="2400" dirty="0" smtClean="0">
                <a:solidFill>
                  <a:srgbClr val="0066FF"/>
                </a:solidFill>
                <a:effectLst/>
                <a:latin typeface="Calibri" pitchFamily="34" charset="0"/>
                <a:ea typeface="宋体" pitchFamily="2" charset="-122"/>
                <a:cs typeface="Calibri" pitchFamily="34" charset="0"/>
              </a:rPr>
              <a:t>Low frequency normal conducting RF cavities</a:t>
            </a:r>
          </a:p>
          <a:p>
            <a:pPr lvl="1"/>
            <a:r>
              <a:rPr lang="en-US" altLang="zh-CN" sz="2400" dirty="0" smtClean="0">
                <a:solidFill>
                  <a:srgbClr val="0066FF"/>
                </a:solidFill>
                <a:effectLst/>
                <a:latin typeface="Calibri" pitchFamily="34" charset="0"/>
                <a:ea typeface="宋体" pitchFamily="2" charset="-122"/>
                <a:cs typeface="Calibri" pitchFamily="34" charset="0"/>
              </a:rPr>
              <a:t>High RF gradient operation in </a:t>
            </a:r>
            <a:r>
              <a:rPr lang="en-US" altLang="zh-CN" sz="2400" dirty="0" smtClean="0">
                <a:solidFill>
                  <a:srgbClr val="0066FF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up </a:t>
            </a:r>
            <a:r>
              <a:rPr lang="en-US" altLang="zh-CN" sz="2400" dirty="0" smtClean="0">
                <a:solidFill>
                  <a:srgbClr val="0066FF"/>
                </a:solidFill>
                <a:effectLst/>
                <a:latin typeface="Calibri" pitchFamily="34" charset="0"/>
                <a:ea typeface="宋体" pitchFamily="2" charset="-122"/>
                <a:cs typeface="Calibri" pitchFamily="34" charset="0"/>
              </a:rPr>
              <a:t>to 6 T magnetic fields</a:t>
            </a:r>
          </a:p>
          <a:p>
            <a:pPr lvl="1">
              <a:buNone/>
            </a:pPr>
            <a:endParaRPr lang="en-US" altLang="zh-CN" sz="2000" dirty="0" smtClean="0">
              <a:solidFill>
                <a:srgbClr val="D20000"/>
              </a:solidFill>
              <a:effectLst/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lvl="1">
              <a:buNone/>
            </a:pPr>
            <a:r>
              <a:rPr lang="en-US" altLang="zh-CN" sz="2000" dirty="0" smtClean="0">
                <a:solidFill>
                  <a:srgbClr val="D20000"/>
                </a:solidFill>
                <a:effectLst/>
                <a:latin typeface="Calibri" pitchFamily="34" charset="0"/>
                <a:ea typeface="宋体" pitchFamily="2" charset="-122"/>
                <a:cs typeface="Calibri" pitchFamily="34" charset="0"/>
              </a:rPr>
              <a:t>  </a:t>
            </a:r>
            <a:endParaRPr lang="en-US" altLang="zh-CN" sz="2000" dirty="0">
              <a:solidFill>
                <a:srgbClr val="D20000"/>
              </a:solidFill>
              <a:effectLst/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graphicFrame>
        <p:nvGraphicFramePr>
          <p:cNvPr id="899073" name="Object 1"/>
          <p:cNvGraphicFramePr>
            <a:graphicFrameLocks noChangeAspect="1"/>
          </p:cNvGraphicFramePr>
          <p:nvPr/>
        </p:nvGraphicFramePr>
        <p:xfrm>
          <a:off x="304800" y="3189288"/>
          <a:ext cx="8345488" cy="3135312"/>
        </p:xfrm>
        <a:graphic>
          <a:graphicData uri="http://schemas.openxmlformats.org/presentationml/2006/ole">
            <p:oleObj spid="_x0000_s1026" name="Document" r:id="rId4" imgW="5441247" imgH="2048976" progId="Word.Document.12">
              <p:embed/>
            </p:oleObj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>
                <a:cs typeface="Calibri" pitchFamily="34" charset="0"/>
              </a:rPr>
              <a:t>August 24 - 26, 2010</a:t>
            </a:r>
            <a:endParaRPr lang="en-US" altLang="zh-CN">
              <a:cs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CN" smtClean="0">
                <a:latin typeface="Calibri" pitchFamily="34" charset="0"/>
                <a:cs typeface="Calibri" pitchFamily="34" charset="0"/>
              </a:rPr>
              <a:t>Page </a:t>
            </a:r>
            <a:fld id="{FDA2929B-8FC6-4151-83B6-0DF6B36E01A6}" type="slidenum">
              <a:rPr lang="en-US" altLang="zh-CN" smtClean="0">
                <a:latin typeface="Calibri" pitchFamily="34" charset="0"/>
                <a:cs typeface="Calibri" pitchFamily="34" charset="0"/>
              </a:rPr>
              <a:pPr/>
              <a:t>3</a:t>
            </a:fld>
            <a:endParaRPr lang="en-US" altLang="zh-CN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chemeClr val="tx1"/>
                </a:solidFill>
                <a:cs typeface="Calibri" pitchFamily="34" charset="0"/>
              </a:rPr>
              <a:t>MAP Review: NCRF R&amp; D Plan, D. Li, LBNL</a:t>
            </a:r>
            <a:endParaRPr lang="en-US" altLang="zh-CN" dirty="0">
              <a:solidFill>
                <a:schemeClr val="tx1"/>
              </a:solidFill>
              <a:cs typeface="Calibri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0"/>
            <a:ext cx="6400800" cy="1143000"/>
          </a:xfrm>
        </p:spPr>
        <p:txBody>
          <a:bodyPr/>
          <a:lstStyle/>
          <a:p>
            <a:r>
              <a:rPr lang="en-US" sz="4000" dirty="0" smtClean="0">
                <a:latin typeface="Calibri" pitchFamily="34" charset="0"/>
                <a:cs typeface="Calibri" pitchFamily="34" charset="0"/>
              </a:rPr>
              <a:t>Milestones V</a:t>
            </a:r>
            <a:endParaRPr lang="en-US" sz="4000" dirty="0"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458200" cy="5334000"/>
          </a:xfrm>
        </p:spPr>
        <p:txBody>
          <a:bodyPr/>
          <a:lstStyle/>
          <a:p>
            <a:pPr lvl="1">
              <a:lnSpc>
                <a:spcPct val="110000"/>
              </a:lnSpc>
              <a:buNone/>
            </a:pPr>
            <a:r>
              <a:rPr lang="en-US" sz="900" dirty="0" smtClean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	</a:t>
            </a:r>
          </a:p>
          <a:p>
            <a:pPr>
              <a:lnSpc>
                <a:spcPct val="110000"/>
              </a:lnSpc>
              <a:buNone/>
            </a:pP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FY14 	   Prepare RF test cavity with ALD coating</a:t>
            </a:r>
          </a:p>
          <a:p>
            <a:pPr>
              <a:lnSpc>
                <a:spcPct val="110000"/>
              </a:lnSpc>
              <a:buNone/>
            </a:pPr>
            <a:endParaRPr lang="en-US" sz="9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10000"/>
              </a:lnSpc>
              <a:buNone/>
            </a:pPr>
            <a:r>
              <a:rPr lang="en-US" sz="2800" dirty="0" smtClean="0">
                <a:solidFill>
                  <a:schemeClr val="tx1"/>
                </a:solidFill>
              </a:rPr>
              <a:t>Potentially reduces or eliminates surface field emission </a:t>
            </a:r>
          </a:p>
          <a:p>
            <a:pPr lvl="1">
              <a:lnSpc>
                <a:spcPct val="110000"/>
              </a:lnSpc>
            </a:pPr>
            <a:r>
              <a:rPr lang="en-US" sz="2400" dirty="0" smtClean="0">
                <a:solidFill>
                  <a:srgbClr val="0066FF"/>
                </a:solidFill>
              </a:rPr>
              <a:t>Proven technology for </a:t>
            </a:r>
            <a:r>
              <a:rPr lang="en-US" sz="2400" dirty="0" err="1" smtClean="0">
                <a:solidFill>
                  <a:srgbClr val="0066FF"/>
                </a:solidFill>
              </a:rPr>
              <a:t>nano</a:t>
            </a:r>
            <a:r>
              <a:rPr lang="en-US" sz="2400" dirty="0" smtClean="0">
                <a:solidFill>
                  <a:srgbClr val="0066FF"/>
                </a:solidFill>
              </a:rPr>
              <a:t>-fabrication of materials</a:t>
            </a:r>
          </a:p>
          <a:p>
            <a:pPr lvl="1">
              <a:lnSpc>
                <a:spcPct val="110000"/>
              </a:lnSpc>
            </a:pPr>
            <a:r>
              <a:rPr lang="en-US" sz="2400" dirty="0" smtClean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Succeeded in a SC RF cavity test in increasing FE limit and </a:t>
            </a:r>
            <a:r>
              <a:rPr lang="en-US" sz="2400" i="1" dirty="0" smtClean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Q </a:t>
            </a:r>
            <a:r>
              <a:rPr lang="en-US" sz="2400" dirty="0" smtClean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at high field</a:t>
            </a:r>
          </a:p>
          <a:p>
            <a:pPr lvl="1">
              <a:lnSpc>
                <a:spcPct val="110000"/>
              </a:lnSpc>
            </a:pPr>
            <a:r>
              <a:rPr lang="en-US" sz="2400" dirty="0" smtClean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Can apply almost any ALD deposited metal</a:t>
            </a:r>
          </a:p>
          <a:p>
            <a:pPr lvl="1">
              <a:lnSpc>
                <a:spcPct val="110000"/>
              </a:lnSpc>
            </a:pPr>
            <a:r>
              <a:rPr lang="en-US" sz="2400" dirty="0" smtClean="0">
                <a:solidFill>
                  <a:srgbClr val="0066FF"/>
                </a:solidFill>
              </a:rPr>
              <a:t>Design and test of a cavity that is “RF breakdown-proof”</a:t>
            </a:r>
          </a:p>
          <a:p>
            <a:pPr lvl="1">
              <a:lnSpc>
                <a:spcPct val="110000"/>
              </a:lnSpc>
            </a:pPr>
            <a:r>
              <a:rPr lang="en-US" sz="2400" dirty="0" smtClean="0">
                <a:solidFill>
                  <a:srgbClr val="0066FF"/>
                </a:solidFill>
              </a:rPr>
              <a:t>A DOE supplemental funding award for FY10 should allow us to move this milestone forward significantly</a:t>
            </a:r>
          </a:p>
          <a:p>
            <a:pPr lvl="1">
              <a:lnSpc>
                <a:spcPct val="110000"/>
              </a:lnSpc>
            </a:pPr>
            <a:endParaRPr lang="en-US" sz="2400" dirty="0" smtClean="0"/>
          </a:p>
          <a:p>
            <a:pPr lvl="1">
              <a:lnSpc>
                <a:spcPct val="110000"/>
              </a:lnSpc>
            </a:pPr>
            <a:endParaRPr lang="en-US" sz="2400" dirty="0" smtClean="0">
              <a:solidFill>
                <a:srgbClr val="0066FF"/>
              </a:solidFill>
            </a:endParaRPr>
          </a:p>
          <a:p>
            <a:pPr>
              <a:lnSpc>
                <a:spcPct val="110000"/>
              </a:lnSpc>
              <a:buNone/>
            </a:pPr>
            <a:endParaRPr lang="en-US" sz="11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August 24 - 26, 2010</a:t>
            </a:r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Page </a:t>
            </a:r>
            <a:fld id="{FDA2929B-8FC6-4151-83B6-0DF6B36E01A6}" type="slidenum">
              <a:rPr lang="en-US" altLang="zh-CN" smtClean="0">
                <a:latin typeface="Calibri" pitchFamily="34" charset="0"/>
                <a:cs typeface="Calibri" pitchFamily="34" charset="0"/>
              </a:rPr>
              <a:pPr/>
              <a:t>30</a:t>
            </a:fld>
            <a:endParaRPr lang="en-US" altLang="zh-CN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 smtClean="0"/>
              <a:t>MAP Review: NCRF R&amp; D Plan, D. Li, LBNL</a:t>
            </a:r>
            <a:endParaRPr lang="en-US" altLang="zh-CN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286" name="Rectangle 6"/>
          <p:cNvSpPr>
            <a:spLocks noChangeArrowheads="1"/>
          </p:cNvSpPr>
          <p:nvPr/>
        </p:nvSpPr>
        <p:spPr bwMode="auto">
          <a:xfrm>
            <a:off x="1676400" y="274638"/>
            <a:ext cx="6400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altLang="zh-CN" sz="4000" b="1" dirty="0">
                <a:latin typeface="Calibri" pitchFamily="34" charset="0"/>
                <a:ea typeface="宋体" pitchFamily="2" charset="-122"/>
                <a:cs typeface="Calibri" pitchFamily="34" charset="0"/>
              </a:rPr>
              <a:t>Summary</a:t>
            </a:r>
          </a:p>
        </p:txBody>
      </p:sp>
      <p:sp>
        <p:nvSpPr>
          <p:cNvPr id="865289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271463" y="1143001"/>
            <a:ext cx="8518525" cy="5257799"/>
          </a:xfrm>
        </p:spPr>
        <p:txBody>
          <a:bodyPr/>
          <a:lstStyle/>
          <a:p>
            <a:r>
              <a:rPr lang="en-US" altLang="zh-CN" sz="2400" dirty="0" smtClean="0">
                <a:latin typeface="Calibri" pitchFamily="34" charset="0"/>
                <a:ea typeface="宋体" pitchFamily="2" charset="-122"/>
                <a:cs typeface="Calibri" pitchFamily="34" charset="0"/>
              </a:rPr>
              <a:t>Muon front-end system requires normal conducting RF cavity operating at high gradient in a few Tesla magnetic field</a:t>
            </a:r>
          </a:p>
          <a:p>
            <a:pPr lvl="1"/>
            <a:r>
              <a:rPr lang="en-US" altLang="zh-CN" sz="2400" dirty="0" smtClean="0">
                <a:solidFill>
                  <a:srgbClr val="0066FF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Remains </a:t>
            </a:r>
            <a:r>
              <a:rPr lang="en-US" altLang="zh-CN" sz="2400" dirty="0">
                <a:solidFill>
                  <a:srgbClr val="0066FF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a </a:t>
            </a:r>
            <a:r>
              <a:rPr lang="en-US" altLang="zh-CN" sz="2400" dirty="0" smtClean="0">
                <a:solidFill>
                  <a:srgbClr val="0066FF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challenge</a:t>
            </a:r>
          </a:p>
          <a:p>
            <a:pPr lvl="1"/>
            <a:r>
              <a:rPr lang="en-US" altLang="zh-CN" sz="2400" dirty="0" smtClean="0">
                <a:solidFill>
                  <a:srgbClr val="0066FF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R&amp;D plans developed to find a workable solution</a:t>
            </a:r>
            <a:r>
              <a:rPr lang="en-US" altLang="zh-CN" sz="2400" dirty="0">
                <a:solidFill>
                  <a:srgbClr val="0066FF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	                    </a:t>
            </a:r>
          </a:p>
          <a:p>
            <a:r>
              <a:rPr lang="en-US" altLang="zh-CN" sz="2400" dirty="0">
                <a:latin typeface="Calibri" pitchFamily="34" charset="0"/>
                <a:ea typeface="宋体" pitchFamily="2" charset="-122"/>
                <a:cs typeface="Calibri" pitchFamily="34" charset="0"/>
              </a:rPr>
              <a:t>Plans for RF breakdown studies</a:t>
            </a:r>
          </a:p>
          <a:p>
            <a:pPr lvl="1"/>
            <a:r>
              <a:rPr lang="en-US" altLang="zh-CN" sz="2400" dirty="0">
                <a:solidFill>
                  <a:srgbClr val="0066FF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Vacuum </a:t>
            </a:r>
            <a:r>
              <a:rPr lang="en-US" altLang="zh-CN" sz="2400" dirty="0" smtClean="0">
                <a:solidFill>
                  <a:srgbClr val="0066FF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cavities</a:t>
            </a:r>
            <a:endParaRPr lang="en-US" altLang="zh-CN" sz="2400" dirty="0">
              <a:solidFill>
                <a:srgbClr val="0066FF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lvl="1"/>
            <a:r>
              <a:rPr lang="en-US" altLang="zh-CN" sz="2400" dirty="0" smtClean="0">
                <a:solidFill>
                  <a:srgbClr val="0066FF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High pressure </a:t>
            </a:r>
            <a:r>
              <a:rPr lang="en-US" altLang="zh-CN" sz="2400" dirty="0">
                <a:solidFill>
                  <a:srgbClr val="0066FF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RF cavity tests </a:t>
            </a:r>
            <a:r>
              <a:rPr lang="en-US" altLang="zh-CN" sz="2400" dirty="0" smtClean="0">
                <a:solidFill>
                  <a:srgbClr val="0066FF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with beam at the MTA</a:t>
            </a:r>
            <a:endParaRPr lang="en-US" altLang="zh-CN" sz="2400" dirty="0" smtClean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r>
              <a:rPr lang="en-US" altLang="zh-CN" sz="2400" dirty="0" smtClean="0">
                <a:latin typeface="Calibri" pitchFamily="34" charset="0"/>
                <a:ea typeface="宋体" pitchFamily="2" charset="-122"/>
                <a:cs typeface="Calibri" pitchFamily="34" charset="0"/>
              </a:rPr>
              <a:t>201-MHz RF cavities for MICE progressing well </a:t>
            </a:r>
          </a:p>
          <a:p>
            <a:endParaRPr lang="en-US" altLang="zh-CN" sz="2400" dirty="0" smtClean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342900" lvl="1" indent="-55563" algn="ctr">
              <a:buNone/>
            </a:pPr>
            <a:r>
              <a:rPr lang="en-US" sz="3200" dirty="0" smtClean="0">
                <a:solidFill>
                  <a:srgbClr val="FF0000"/>
                </a:solidFill>
              </a:rPr>
              <a:t>We believe our targeted R&amp;D programs will lead to a workable RF cavity solution in magnetic field!</a:t>
            </a:r>
          </a:p>
          <a:p>
            <a:pPr>
              <a:buNone/>
            </a:pPr>
            <a:endParaRPr lang="en-US" altLang="zh-CN" sz="2400" dirty="0" smtClean="0"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 smtClean="0"/>
              <a:t>August 24 - 26, 2010</a:t>
            </a:r>
            <a:endParaRPr lang="en-US" altLang="zh-C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Page </a:t>
            </a:r>
            <a:fld id="{FDA2929B-8FC6-4151-83B6-0DF6B36E01A6}" type="slidenum">
              <a:rPr lang="en-US" altLang="zh-CN" smtClean="0">
                <a:latin typeface="Calibri" pitchFamily="34" charset="0"/>
                <a:cs typeface="Calibri" pitchFamily="34" charset="0"/>
              </a:rPr>
              <a:pPr/>
              <a:t>31</a:t>
            </a:fld>
            <a:endParaRPr lang="en-US" altLang="zh-CN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chemeClr val="tx1"/>
                </a:solidFill>
              </a:rPr>
              <a:t>MAP Review: NCRF R&amp; D Plan, D. Li, LBNL</a:t>
            </a:r>
            <a:endParaRPr lang="en-US" altLang="zh-CN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dirty="0" smtClean="0">
                <a:effectLst/>
                <a:latin typeface="Calibri" pitchFamily="34" charset="0"/>
                <a:ea typeface="宋体" pitchFamily="2" charset="-122"/>
                <a:cs typeface="Calibri" pitchFamily="34" charset="0"/>
              </a:rPr>
              <a:t>Introduction </a:t>
            </a:r>
            <a:r>
              <a:rPr lang="en-US" altLang="zh-CN" sz="4000" dirty="0" smtClean="0">
                <a:latin typeface="Calibri" pitchFamily="34" charset="0"/>
                <a:ea typeface="宋体" pitchFamily="2" charset="-122"/>
                <a:cs typeface="Calibri" pitchFamily="34" charset="0"/>
              </a:rPr>
              <a:t>II</a:t>
            </a:r>
            <a:endParaRPr lang="en-US" altLang="zh-CN" sz="4000" dirty="0">
              <a:effectLst/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885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7813" y="1319212"/>
            <a:ext cx="8378825" cy="4700588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zh-CN" sz="2800" dirty="0" smtClean="0">
                <a:effectLst/>
                <a:latin typeface="Calibri" pitchFamily="34" charset="0"/>
                <a:ea typeface="宋体" pitchFamily="2" charset="-122"/>
                <a:cs typeface="Calibri" pitchFamily="34" charset="0"/>
              </a:rPr>
              <a:t>We have learned a great deal </a:t>
            </a:r>
            <a:r>
              <a:rPr lang="en-US" altLang="zh-CN" sz="2800" dirty="0" smtClean="0">
                <a:ea typeface="宋体" pitchFamily="2" charset="-122"/>
              </a:rPr>
              <a:t>about</a:t>
            </a:r>
            <a:r>
              <a:rPr lang="en-US" altLang="zh-CN" sz="2800" dirty="0" smtClean="0">
                <a:effectLst/>
                <a:latin typeface="Calibri" pitchFamily="34" charset="0"/>
                <a:ea typeface="宋体" pitchFamily="2" charset="-122"/>
                <a:cs typeface="Calibri" pitchFamily="34" charset="0"/>
              </a:rPr>
              <a:t> the NCRF for muon acceleration</a:t>
            </a:r>
          </a:p>
          <a:p>
            <a:pPr lvl="1">
              <a:lnSpc>
                <a:spcPct val="110000"/>
              </a:lnSpc>
              <a:spcAft>
                <a:spcPct val="5000"/>
              </a:spcAft>
            </a:pPr>
            <a:r>
              <a:rPr lang="en-US" altLang="zh-CN" sz="2400" dirty="0" smtClean="0">
                <a:solidFill>
                  <a:srgbClr val="0066FF"/>
                </a:solidFill>
                <a:effectLst/>
                <a:latin typeface="Calibri" pitchFamily="34" charset="0"/>
                <a:ea typeface="宋体" pitchFamily="2" charset="-122"/>
                <a:cs typeface="Calibri" pitchFamily="34" charset="0"/>
              </a:rPr>
              <a:t>Cavity design, engineering and construction</a:t>
            </a:r>
          </a:p>
          <a:p>
            <a:pPr lvl="2">
              <a:lnSpc>
                <a:spcPct val="110000"/>
              </a:lnSpc>
              <a:spcAft>
                <a:spcPct val="5000"/>
              </a:spcAft>
            </a:pPr>
            <a:r>
              <a:rPr lang="en-US" altLang="zh-CN" sz="2000" dirty="0" smtClean="0">
                <a:effectLst/>
                <a:latin typeface="Calibri" pitchFamily="34" charset="0"/>
                <a:ea typeface="宋体" pitchFamily="2" charset="-122"/>
                <a:cs typeface="Calibri" pitchFamily="34" charset="0"/>
              </a:rPr>
              <a:t>805-MHz open-cell cavity</a:t>
            </a:r>
          </a:p>
          <a:p>
            <a:pPr lvl="2">
              <a:lnSpc>
                <a:spcPct val="110000"/>
              </a:lnSpc>
              <a:spcAft>
                <a:spcPct val="5000"/>
              </a:spcAft>
            </a:pPr>
            <a:r>
              <a:rPr lang="en-US" altLang="zh-CN" sz="2000" dirty="0" smtClean="0">
                <a:effectLst/>
                <a:latin typeface="Calibri" pitchFamily="34" charset="0"/>
                <a:ea typeface="宋体" pitchFamily="2" charset="-122"/>
                <a:cs typeface="Calibri" pitchFamily="34" charset="0"/>
              </a:rPr>
              <a:t>805-MHz pillbox cavity</a:t>
            </a:r>
          </a:p>
          <a:p>
            <a:pPr lvl="2">
              <a:lnSpc>
                <a:spcPct val="110000"/>
              </a:lnSpc>
              <a:spcAft>
                <a:spcPct val="5000"/>
              </a:spcAft>
            </a:pPr>
            <a:r>
              <a:rPr lang="en-US" altLang="zh-CN" sz="2000" dirty="0" smtClean="0">
                <a:effectLst/>
                <a:latin typeface="Calibri" pitchFamily="34" charset="0"/>
                <a:ea typeface="宋体" pitchFamily="2" charset="-122"/>
                <a:cs typeface="Calibri" pitchFamily="34" charset="0"/>
              </a:rPr>
              <a:t>Be windows for 805-MHz and 201-MHz cavities</a:t>
            </a:r>
          </a:p>
          <a:p>
            <a:pPr lvl="2">
              <a:lnSpc>
                <a:spcPct val="110000"/>
              </a:lnSpc>
              <a:spcAft>
                <a:spcPct val="5000"/>
              </a:spcAft>
            </a:pPr>
            <a:r>
              <a:rPr lang="en-US" altLang="zh-CN" sz="2000" dirty="0" smtClean="0">
                <a:effectLst/>
                <a:latin typeface="Calibri" pitchFamily="34" charset="0"/>
                <a:ea typeface="宋体" pitchFamily="2" charset="-122"/>
                <a:cs typeface="Calibri" pitchFamily="34" charset="0"/>
              </a:rPr>
              <a:t>Pillbox cavity with RF buttons</a:t>
            </a:r>
          </a:p>
          <a:p>
            <a:pPr lvl="2">
              <a:lnSpc>
                <a:spcPct val="110000"/>
              </a:lnSpc>
              <a:spcAft>
                <a:spcPct val="5000"/>
              </a:spcAft>
            </a:pPr>
            <a:r>
              <a:rPr lang="en-US" altLang="zh-CN" sz="2000" dirty="0" smtClean="0">
                <a:effectLst/>
                <a:latin typeface="Calibri" pitchFamily="34" charset="0"/>
                <a:ea typeface="宋体" pitchFamily="2" charset="-122"/>
                <a:cs typeface="Calibri" pitchFamily="34" charset="0"/>
              </a:rPr>
              <a:t>805-MHz HP RF cavity (Muons Inc.)</a:t>
            </a:r>
          </a:p>
          <a:p>
            <a:pPr lvl="2">
              <a:lnSpc>
                <a:spcPct val="110000"/>
              </a:lnSpc>
              <a:spcAft>
                <a:spcPct val="5000"/>
              </a:spcAft>
            </a:pPr>
            <a:r>
              <a:rPr lang="en-US" altLang="zh-CN" sz="2000" dirty="0" smtClean="0">
                <a:effectLst/>
                <a:latin typeface="Calibri" pitchFamily="34" charset="0"/>
                <a:ea typeface="宋体" pitchFamily="2" charset="-122"/>
                <a:cs typeface="Calibri" pitchFamily="34" charset="0"/>
              </a:rPr>
              <a:t>Two 805-MHz box cavities</a:t>
            </a:r>
          </a:p>
          <a:p>
            <a:pPr lvl="2">
              <a:lnSpc>
                <a:spcPct val="110000"/>
              </a:lnSpc>
              <a:spcAft>
                <a:spcPct val="5000"/>
              </a:spcAft>
            </a:pPr>
            <a:r>
              <a:rPr lang="en-US" altLang="zh-CN" sz="2000" dirty="0" smtClean="0">
                <a:effectLst/>
                <a:latin typeface="Calibri" pitchFamily="34" charset="0"/>
                <a:ea typeface="宋体" pitchFamily="2" charset="-122"/>
                <a:cs typeface="Calibri" pitchFamily="34" charset="0"/>
              </a:rPr>
              <a:t>201-MHz cavity with Be windows for MuCool (baseline for MICE)</a:t>
            </a:r>
          </a:p>
          <a:p>
            <a:pPr lvl="2">
              <a:lnSpc>
                <a:spcPct val="110000"/>
              </a:lnSpc>
              <a:spcAft>
                <a:spcPct val="5000"/>
              </a:spcAft>
            </a:pPr>
            <a:r>
              <a:rPr lang="en-US" altLang="zh-CN" sz="2000" dirty="0" smtClean="0">
                <a:effectLst/>
                <a:latin typeface="Calibri" pitchFamily="34" charset="0"/>
                <a:ea typeface="宋体" pitchFamily="2" charset="-122"/>
                <a:cs typeface="Calibri" pitchFamily="34" charset="0"/>
              </a:rPr>
              <a:t>Ten 201-MHz cavities with Be windows for MICE (two spares)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August 24 - 26, 2010</a:t>
            </a:r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CN" dirty="0" smtClean="0"/>
              <a:t>Page </a:t>
            </a:r>
            <a:fld id="{FDA2929B-8FC6-4151-83B6-0DF6B36E01A6}" type="slidenum">
              <a:rPr lang="en-US" altLang="zh-CN" smtClean="0"/>
              <a:pPr/>
              <a:t>4</a:t>
            </a:fld>
            <a:endParaRPr lang="en-US" altLang="zh-C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chemeClr val="tx1"/>
                </a:solidFill>
              </a:rPr>
              <a:t>MAP Review: NCRF R&amp; D Plan, D. Li, LBNL</a:t>
            </a:r>
            <a:endParaRPr lang="en-US" altLang="zh-CN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dirty="0" smtClean="0">
                <a:effectLst/>
                <a:latin typeface="Calibri" pitchFamily="34" charset="0"/>
                <a:ea typeface="宋体" pitchFamily="2" charset="-122"/>
                <a:cs typeface="Calibri" pitchFamily="34" charset="0"/>
              </a:rPr>
              <a:t>Introduction </a:t>
            </a:r>
            <a:r>
              <a:rPr lang="en-US" altLang="zh-CN" sz="4000" dirty="0" smtClean="0">
                <a:latin typeface="Calibri" pitchFamily="34" charset="0"/>
                <a:ea typeface="宋体" pitchFamily="2" charset="-122"/>
                <a:cs typeface="Calibri" pitchFamily="34" charset="0"/>
              </a:rPr>
              <a:t>III</a:t>
            </a:r>
            <a:endParaRPr lang="en-US" altLang="zh-CN" sz="4000" dirty="0">
              <a:effectLst/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885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7813" y="1447800"/>
            <a:ext cx="8513490" cy="4700588"/>
          </a:xfrm>
        </p:spPr>
        <p:txBody>
          <a:bodyPr/>
          <a:lstStyle/>
          <a:p>
            <a:pPr lvl="1">
              <a:spcAft>
                <a:spcPct val="5000"/>
              </a:spcAft>
            </a:pPr>
            <a:r>
              <a:rPr lang="en-US" altLang="zh-CN" sz="2400" dirty="0" smtClean="0">
                <a:solidFill>
                  <a:srgbClr val="0066FF"/>
                </a:solidFill>
                <a:effectLst/>
                <a:latin typeface="Calibri" pitchFamily="34" charset="0"/>
                <a:ea typeface="宋体" pitchFamily="2" charset="-122"/>
                <a:cs typeface="Calibri" pitchFamily="34" charset="0"/>
              </a:rPr>
              <a:t>High power RF tests with/without magnetic field</a:t>
            </a:r>
          </a:p>
          <a:p>
            <a:pPr lvl="2">
              <a:spcAft>
                <a:spcPct val="5000"/>
              </a:spcAft>
            </a:pPr>
            <a:r>
              <a:rPr lang="en-US" altLang="zh-CN" sz="1800" dirty="0" smtClean="0">
                <a:effectLst/>
                <a:latin typeface="Calibri" pitchFamily="34" charset="0"/>
                <a:ea typeface="宋体" pitchFamily="2" charset="-122"/>
                <a:cs typeface="Calibri" pitchFamily="34" charset="0"/>
              </a:rPr>
              <a:t>805-MHz open cell cavity</a:t>
            </a:r>
          </a:p>
          <a:p>
            <a:pPr lvl="2">
              <a:spcAft>
                <a:spcPct val="5000"/>
              </a:spcAft>
            </a:pPr>
            <a:r>
              <a:rPr lang="en-US" altLang="zh-CN" sz="1800" dirty="0" smtClean="0">
                <a:effectLst/>
                <a:latin typeface="Calibri" pitchFamily="34" charset="0"/>
                <a:ea typeface="宋体" pitchFamily="2" charset="-122"/>
                <a:cs typeface="Calibri" pitchFamily="34" charset="0"/>
              </a:rPr>
              <a:t>Pillbox cavity + Be windows + RF button</a:t>
            </a:r>
          </a:p>
          <a:p>
            <a:pPr lvl="2">
              <a:spcAft>
                <a:spcPct val="5000"/>
              </a:spcAft>
            </a:pPr>
            <a:r>
              <a:rPr lang="en-US" altLang="zh-CN" sz="1800" dirty="0" smtClean="0">
                <a:effectLst/>
                <a:latin typeface="Calibri" pitchFamily="34" charset="0"/>
                <a:ea typeface="宋体" pitchFamily="2" charset="-122"/>
                <a:cs typeface="Calibri" pitchFamily="34" charset="0"/>
              </a:rPr>
              <a:t>805-MHz HP RF cavity (Muons Inc.)</a:t>
            </a:r>
          </a:p>
          <a:p>
            <a:pPr lvl="2">
              <a:spcAft>
                <a:spcPct val="5000"/>
              </a:spcAft>
            </a:pPr>
            <a:r>
              <a:rPr lang="en-US" altLang="zh-CN" sz="1800" dirty="0" smtClean="0">
                <a:effectLst/>
                <a:latin typeface="Calibri" pitchFamily="34" charset="0"/>
                <a:ea typeface="宋体" pitchFamily="2" charset="-122"/>
                <a:cs typeface="Calibri" pitchFamily="34" charset="0"/>
              </a:rPr>
              <a:t>One box cavity</a:t>
            </a:r>
          </a:p>
          <a:p>
            <a:pPr lvl="2">
              <a:spcAft>
                <a:spcPct val="5000"/>
              </a:spcAft>
            </a:pPr>
            <a:r>
              <a:rPr lang="en-US" altLang="zh-CN" sz="1800" dirty="0" smtClean="0">
                <a:effectLst/>
                <a:latin typeface="Calibri" pitchFamily="34" charset="0"/>
                <a:ea typeface="宋体" pitchFamily="2" charset="-122"/>
                <a:cs typeface="Calibri" pitchFamily="34" charset="0"/>
              </a:rPr>
              <a:t>201-MHz cavity with Be windows for MuCool</a:t>
            </a:r>
          </a:p>
          <a:p>
            <a:pPr>
              <a:spcAft>
                <a:spcPct val="5000"/>
              </a:spcAft>
            </a:pPr>
            <a:r>
              <a:rPr lang="en-US" altLang="zh-CN" sz="2400" dirty="0" smtClean="0">
                <a:effectLst/>
                <a:latin typeface="Calibri" pitchFamily="34" charset="0"/>
                <a:ea typeface="宋体" pitchFamily="2" charset="-122"/>
                <a:cs typeface="Calibri" pitchFamily="34" charset="0"/>
              </a:rPr>
              <a:t>What we have learned from the high power tests so far</a:t>
            </a:r>
          </a:p>
          <a:p>
            <a:pPr lvl="1">
              <a:spcAft>
                <a:spcPct val="5000"/>
              </a:spcAft>
            </a:pPr>
            <a:r>
              <a:rPr lang="en-US" altLang="zh-CN" sz="2000" dirty="0" smtClean="0">
                <a:solidFill>
                  <a:srgbClr val="0066FF"/>
                </a:solidFill>
                <a:effectLst/>
                <a:latin typeface="Calibri" pitchFamily="34" charset="0"/>
                <a:ea typeface="宋体" pitchFamily="2" charset="-122"/>
                <a:cs typeface="Calibri" pitchFamily="34" charset="0"/>
              </a:rPr>
              <a:t>Achievable accelerating gradients degrade due to external magnetic fields (by approximately a factor of 2 at 3-Tesla magnetic field)</a:t>
            </a:r>
          </a:p>
          <a:p>
            <a:pPr lvl="1">
              <a:spcAft>
                <a:spcPct val="5000"/>
              </a:spcAft>
            </a:pPr>
            <a:r>
              <a:rPr lang="en-US" altLang="zh-CN" sz="2000" dirty="0" smtClean="0">
                <a:solidFill>
                  <a:srgbClr val="0066FF"/>
                </a:solidFill>
                <a:effectLst/>
                <a:latin typeface="Calibri" pitchFamily="34" charset="0"/>
                <a:ea typeface="宋体" pitchFamily="2" charset="-122"/>
                <a:cs typeface="Calibri" pitchFamily="34" charset="0"/>
              </a:rPr>
              <a:t>External magnetic fields </a:t>
            </a:r>
            <a:r>
              <a:rPr lang="en-US" altLang="zh-CN" sz="2000" dirty="0" smtClean="0">
                <a:solidFill>
                  <a:srgbClr val="0066FF"/>
                </a:solidFill>
                <a:ea typeface="宋体" pitchFamily="2" charset="-122"/>
              </a:rPr>
              <a:t>in association with RF fields cause </a:t>
            </a:r>
            <a:r>
              <a:rPr lang="en-US" altLang="zh-CN" sz="2000" dirty="0" smtClean="0">
                <a:solidFill>
                  <a:srgbClr val="0066FF"/>
                </a:solidFill>
                <a:effectLst/>
                <a:latin typeface="Calibri" pitchFamily="34" charset="0"/>
                <a:ea typeface="宋体" pitchFamily="2" charset="-122"/>
                <a:cs typeface="Calibri" pitchFamily="34" charset="0"/>
              </a:rPr>
              <a:t>damage on cavity surfaces</a:t>
            </a:r>
          </a:p>
          <a:p>
            <a:pPr>
              <a:spcAft>
                <a:spcPct val="5000"/>
              </a:spcAft>
            </a:pPr>
            <a:r>
              <a:rPr lang="en-US" altLang="zh-CN" sz="2400" dirty="0" smtClean="0">
                <a:effectLst/>
                <a:latin typeface="Calibri" pitchFamily="34" charset="0"/>
                <a:ea typeface="宋体" pitchFamily="2" charset="-122"/>
                <a:cs typeface="Calibri" pitchFamily="34" charset="0"/>
              </a:rPr>
              <a:t>Operation of RF cavity in strong B field is a challenge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August 24 - 26, 2010</a:t>
            </a:r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CN" dirty="0" smtClean="0"/>
              <a:t>Page </a:t>
            </a:r>
            <a:fld id="{FDA2929B-8FC6-4151-83B6-0DF6B36E01A6}" type="slidenum">
              <a:rPr lang="en-US" altLang="zh-CN" smtClean="0"/>
              <a:pPr/>
              <a:t>5</a:t>
            </a:fld>
            <a:endParaRPr lang="en-US" altLang="zh-C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chemeClr val="tx1"/>
                </a:solidFill>
              </a:rPr>
              <a:t>MAP Review: NCRF R&amp; D Plan, D. Li, LBNL</a:t>
            </a: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5558135"/>
            <a:ext cx="81808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Goal: Find a workable solution through targeted R&amp;D </a:t>
            </a:r>
            <a:endParaRPr lang="en-US" sz="28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0"/>
            <a:ext cx="6400800" cy="1143000"/>
          </a:xfrm>
        </p:spPr>
        <p:txBody>
          <a:bodyPr/>
          <a:lstStyle/>
          <a:p>
            <a:r>
              <a:rPr lang="en-US" sz="4000" dirty="0" smtClean="0">
                <a:latin typeface="Calibri" pitchFamily="34" charset="0"/>
                <a:cs typeface="Calibri" pitchFamily="34" charset="0"/>
              </a:rPr>
              <a:t>Goals</a:t>
            </a:r>
            <a:endParaRPr lang="en-US" sz="4000" dirty="0"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305800" cy="5181600"/>
          </a:xfrm>
        </p:spPr>
        <p:txBody>
          <a:bodyPr/>
          <a:lstStyle/>
          <a:p>
            <a:pPr>
              <a:buNone/>
            </a:pPr>
            <a:endParaRPr lang="en-US" strike="sngStrike" dirty="0" smtClean="0">
              <a:solidFill>
                <a:srgbClr val="002060"/>
              </a:solidFill>
            </a:endParaRPr>
          </a:p>
          <a:p>
            <a:pPr lvl="1">
              <a:buNone/>
            </a:pPr>
            <a:r>
              <a:rPr lang="en-US" sz="3200" dirty="0" smtClean="0">
                <a:solidFill>
                  <a:srgbClr val="0066FF"/>
                </a:solidFill>
              </a:rPr>
              <a:t>Develop a workable solution for high gradient NCRF operating in B fields between approximately 3 and 6 T.</a:t>
            </a:r>
          </a:p>
          <a:p>
            <a:pPr>
              <a:buNone/>
            </a:pPr>
            <a:endParaRPr lang="en-US" sz="1400" dirty="0" smtClean="0">
              <a:solidFill>
                <a:srgbClr val="002060"/>
              </a:solidFill>
            </a:endParaRPr>
          </a:p>
          <a:p>
            <a:pPr lvl="1">
              <a:buNone/>
            </a:pPr>
            <a:r>
              <a:rPr lang="en-US" sz="3200" dirty="0" smtClean="0">
                <a:solidFill>
                  <a:srgbClr val="FF0000"/>
                </a:solidFill>
              </a:rPr>
              <a:t>Support sub-assembly prototyping for the 6D cooling bench test.</a:t>
            </a:r>
          </a:p>
          <a:p>
            <a:pPr marL="1371600" lvl="2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002060"/>
                </a:solidFill>
              </a:rPr>
              <a:t>Guggenheim</a:t>
            </a:r>
          </a:p>
          <a:p>
            <a:pPr marL="1371600" lvl="2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002060"/>
                </a:solidFill>
              </a:rPr>
              <a:t>FOFO Snake</a:t>
            </a:r>
          </a:p>
          <a:p>
            <a:pPr marL="1371600" lvl="2" indent="-514350">
              <a:buFont typeface="+mj-lt"/>
              <a:buAutoNum type="arabicPeriod"/>
            </a:pPr>
            <a:r>
              <a:rPr lang="en-US" sz="28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HCC</a:t>
            </a:r>
          </a:p>
          <a:p>
            <a:pPr>
              <a:buNone/>
            </a:pPr>
            <a:endParaRPr lang="en-US" sz="3600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August 24 - 26, 2010</a:t>
            </a:r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CN" dirty="0" smtClean="0">
                <a:latin typeface="Calibri" pitchFamily="34" charset="0"/>
                <a:cs typeface="Calibri" pitchFamily="34" charset="0"/>
              </a:rPr>
              <a:t>Page </a:t>
            </a:r>
            <a:fld id="{FDA2929B-8FC6-4151-83B6-0DF6B36E01A6}" type="slidenum">
              <a:rPr lang="en-US" altLang="zh-CN" smtClean="0">
                <a:latin typeface="Calibri" pitchFamily="34" charset="0"/>
                <a:cs typeface="Calibri" pitchFamily="34" charset="0"/>
              </a:rPr>
              <a:pPr/>
              <a:t>6</a:t>
            </a:fld>
            <a:endParaRPr lang="en-US" altLang="zh-CN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 smtClean="0"/>
              <a:t>MAP Review: NCRF R&amp; D Plan, D. Li, LBNL</a:t>
            </a:r>
            <a:endParaRPr lang="en-US" altLang="zh-CN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latin typeface="Calibri" pitchFamily="34" charset="0"/>
                <a:cs typeface="Calibri" pitchFamily="34" charset="0"/>
              </a:rPr>
              <a:t>Multi-Institute Collaboration</a:t>
            </a:r>
            <a:endParaRPr lang="en-US" sz="4000" dirty="0"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66948"/>
            <a:ext cx="8534400" cy="5181600"/>
          </a:xfrm>
        </p:spPr>
        <p:txBody>
          <a:bodyPr/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RF R&amp;D has been a successfully operating collaborative effort:</a:t>
            </a:r>
          </a:p>
          <a:p>
            <a:pPr lvl="2"/>
            <a:r>
              <a:rPr lang="en-US" dirty="0" smtClean="0">
                <a:latin typeface="Calibri" pitchFamily="34" charset="0"/>
                <a:cs typeface="Calibri" pitchFamily="34" charset="0"/>
              </a:rPr>
              <a:t>Fermi National Accelerator Laboratory</a:t>
            </a:r>
          </a:p>
          <a:p>
            <a:pPr lvl="2"/>
            <a:r>
              <a:rPr lang="en-US" dirty="0" smtClean="0">
                <a:latin typeface="Calibri" pitchFamily="34" charset="0"/>
                <a:cs typeface="Calibri" pitchFamily="34" charset="0"/>
              </a:rPr>
              <a:t>Lawrence Berkeley National Laboratory</a:t>
            </a:r>
          </a:p>
          <a:p>
            <a:pPr lvl="2"/>
            <a:r>
              <a:rPr lang="en-US" dirty="0" smtClean="0">
                <a:latin typeface="Calibri" pitchFamily="34" charset="0"/>
                <a:cs typeface="Calibri" pitchFamily="34" charset="0"/>
              </a:rPr>
              <a:t>Brookhaven National Laboratory</a:t>
            </a:r>
          </a:p>
          <a:p>
            <a:pPr lvl="2"/>
            <a:r>
              <a:rPr lang="en-US" dirty="0" smtClean="0">
                <a:latin typeface="Calibri" pitchFamily="34" charset="0"/>
                <a:cs typeface="Calibri" pitchFamily="34" charset="0"/>
              </a:rPr>
              <a:t>Jefferson Laboratory</a:t>
            </a:r>
          </a:p>
          <a:p>
            <a:pPr lvl="2"/>
            <a:r>
              <a:rPr lang="en-US" dirty="0" smtClean="0">
                <a:latin typeface="Calibri" pitchFamily="34" charset="0"/>
                <a:cs typeface="Calibri" pitchFamily="34" charset="0"/>
              </a:rPr>
              <a:t>Illinois Institute of Technology</a:t>
            </a:r>
          </a:p>
          <a:p>
            <a:pPr lvl="2"/>
            <a:r>
              <a:rPr lang="en-US" dirty="0" smtClean="0">
                <a:latin typeface="Calibri" pitchFamily="34" charset="0"/>
                <a:cs typeface="Calibri" pitchFamily="34" charset="0"/>
              </a:rPr>
              <a:t>Argonne National Laboratory</a:t>
            </a:r>
          </a:p>
          <a:p>
            <a:pPr lvl="2"/>
            <a:r>
              <a:rPr lang="en-US" dirty="0" smtClean="0">
                <a:latin typeface="Calibri" pitchFamily="34" charset="0"/>
                <a:cs typeface="Calibri" pitchFamily="34" charset="0"/>
              </a:rPr>
              <a:t>University of Mississippi</a:t>
            </a:r>
          </a:p>
          <a:p>
            <a:pPr lvl="2"/>
            <a:r>
              <a:rPr lang="en-US" dirty="0" smtClean="0">
                <a:latin typeface="Calibri" pitchFamily="34" charset="0"/>
                <a:cs typeface="Calibri" pitchFamily="34" charset="0"/>
              </a:rPr>
              <a:t>SLAC National Accelerator Laboratory</a:t>
            </a:r>
          </a:p>
          <a:p>
            <a:pPr lvl="2"/>
            <a:r>
              <a:rPr lang="en-US" dirty="0" smtClean="0">
                <a:latin typeface="Calibri" pitchFamily="34" charset="0"/>
                <a:cs typeface="Calibri" pitchFamily="34" charset="0"/>
              </a:rPr>
              <a:t>Muons Inc.</a:t>
            </a:r>
          </a:p>
          <a:p>
            <a:pPr lvl="2"/>
            <a:r>
              <a:rPr lang="en-US" dirty="0" smtClean="0"/>
              <a:t>Tech-X Corp.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RF test facility, MTA at Fermilab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 smtClean="0"/>
              <a:t>August 24 - 26, 2010</a:t>
            </a:r>
            <a:endParaRPr lang="en-US" altLang="zh-C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CN" dirty="0" smtClean="0"/>
              <a:t>Page </a:t>
            </a:r>
            <a:fld id="{FDA2929B-8FC6-4151-83B6-0DF6B36E01A6}" type="slidenum">
              <a:rPr lang="en-US" altLang="zh-CN" smtClean="0"/>
              <a:pPr/>
              <a:t>7</a:t>
            </a:fld>
            <a:endParaRPr lang="en-US" altLang="zh-C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 smtClean="0"/>
              <a:t>MAP Review: NCRF R&amp; D Plan, D. Li, LBNL</a:t>
            </a:r>
            <a:endParaRPr lang="en-US" altLang="zh-CN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356" name="Rectangle 4"/>
          <p:cNvSpPr>
            <a:spLocks noChangeArrowheads="1"/>
          </p:cNvSpPr>
          <p:nvPr/>
        </p:nvSpPr>
        <p:spPr bwMode="auto">
          <a:xfrm>
            <a:off x="1676399" y="254000"/>
            <a:ext cx="6400801" cy="736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r>
              <a:rPr lang="en-US" altLang="zh-CN" sz="3200" b="1" dirty="0">
                <a:latin typeface="Trebuchet MS" pitchFamily="34" charset="0"/>
                <a:ea typeface="宋体" pitchFamily="2" charset="-122"/>
              </a:rPr>
              <a:t> </a:t>
            </a:r>
            <a:r>
              <a:rPr lang="en-US" altLang="zh-CN" sz="3600" b="1" dirty="0" smtClean="0">
                <a:latin typeface="Calibri" pitchFamily="34" charset="0"/>
                <a:ea typeface="宋体" pitchFamily="2" charset="-122"/>
                <a:cs typeface="Calibri" pitchFamily="34" charset="0"/>
              </a:rPr>
              <a:t>NCRF Cavity for Muon Beams</a:t>
            </a:r>
            <a:endParaRPr lang="en-US" altLang="zh-CN" sz="3600" b="1" dirty="0"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868357" name="Rectangle 5"/>
          <p:cNvSpPr>
            <a:spLocks noChangeArrowheads="1"/>
          </p:cNvSpPr>
          <p:nvPr/>
        </p:nvSpPr>
        <p:spPr bwMode="auto">
          <a:xfrm>
            <a:off x="258763" y="1143000"/>
            <a:ext cx="8574087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487" tIns="44450" rIns="90487" bIns="44450"/>
          <a:lstStyle/>
          <a:p>
            <a:pPr marL="342900" indent="-342900" algn="l"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r>
              <a:rPr lang="en-US" altLang="zh-CN" sz="2400" b="1" dirty="0" smtClean="0">
                <a:latin typeface="Calibri" pitchFamily="34" charset="0"/>
                <a:ea typeface="宋体" pitchFamily="2" charset="-122"/>
                <a:cs typeface="Calibri" pitchFamily="34" charset="0"/>
              </a:rPr>
              <a:t>RF cavity options, why and how we got here:</a:t>
            </a:r>
            <a:endParaRPr lang="en-US" altLang="zh-CN" sz="2400" b="1" dirty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742950" lvl="1" indent="-285750" algn="l">
              <a:spcBef>
                <a:spcPct val="20000"/>
              </a:spcBef>
              <a:spcAft>
                <a:spcPct val="5000"/>
              </a:spcAft>
              <a:buFont typeface="Arial" charset="0"/>
              <a:buChar char="─"/>
            </a:pPr>
            <a:r>
              <a:rPr lang="en-US" altLang="zh-CN" sz="2400" b="1" dirty="0" smtClean="0">
                <a:solidFill>
                  <a:srgbClr val="0066FF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Muon beams are born with large emittance and decay and must be confined by strong magnetic field</a:t>
            </a:r>
            <a:endParaRPr lang="en-US" altLang="zh-CN" sz="2400" b="1" dirty="0">
              <a:solidFill>
                <a:srgbClr val="0066FF"/>
              </a:solidFill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742950" lvl="1" indent="-285750" algn="l">
              <a:spcBef>
                <a:spcPct val="20000"/>
              </a:spcBef>
              <a:spcAft>
                <a:spcPct val="5000"/>
              </a:spcAft>
              <a:buFont typeface="Arial" charset="0"/>
              <a:buChar char="─"/>
            </a:pPr>
            <a:r>
              <a:rPr lang="en-US" altLang="zh-CN" sz="2400" b="1" dirty="0" smtClean="0">
                <a:solidFill>
                  <a:srgbClr val="0066FF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Must use NCRF</a:t>
            </a:r>
          </a:p>
          <a:p>
            <a:pPr marL="1200150" lvl="2" indent="-285750" algn="l">
              <a:spcBef>
                <a:spcPct val="20000"/>
              </a:spcBef>
              <a:spcAft>
                <a:spcPct val="5000"/>
              </a:spcAft>
              <a:buFont typeface="Arial" charset="0"/>
              <a:buChar char="─"/>
            </a:pPr>
            <a:r>
              <a:rPr lang="en-US" altLang="zh-CN" sz="2000" b="1" dirty="0" smtClean="0">
                <a:solidFill>
                  <a:srgbClr val="008000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Pillbox-like cavity with beam irises terminated by thin Be windows (muons can penetrate)</a:t>
            </a:r>
          </a:p>
          <a:p>
            <a:pPr marL="1657350" lvl="3" indent="-285750">
              <a:spcBef>
                <a:spcPct val="20000"/>
              </a:spcBef>
              <a:spcAft>
                <a:spcPct val="5000"/>
              </a:spcAft>
              <a:buFont typeface="Wingdings" pitchFamily="2" charset="2"/>
              <a:buChar char="§"/>
            </a:pPr>
            <a:r>
              <a:rPr lang="en-US" altLang="zh-CN" sz="2000" b="1" dirty="0" smtClean="0">
                <a:solidFill>
                  <a:srgbClr val="FF0000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High RF electric field between two “parallel” planes</a:t>
            </a:r>
          </a:p>
          <a:p>
            <a:pPr marL="1657350" lvl="3" indent="-285750">
              <a:spcBef>
                <a:spcPct val="20000"/>
              </a:spcBef>
              <a:spcAft>
                <a:spcPct val="5000"/>
              </a:spcAft>
              <a:buFont typeface="Wingdings" pitchFamily="2" charset="2"/>
              <a:buChar char="§"/>
            </a:pPr>
            <a:r>
              <a:rPr lang="en-US" altLang="zh-CN" sz="2000" b="1" dirty="0" err="1" smtClean="0">
                <a:solidFill>
                  <a:srgbClr val="008000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TiN</a:t>
            </a:r>
            <a:r>
              <a:rPr lang="en-US" altLang="zh-CN" sz="2000" b="1" dirty="0" smtClean="0">
                <a:solidFill>
                  <a:srgbClr val="008000"/>
                </a:solidFill>
                <a:latin typeface="Calibri" pitchFamily="34" charset="0"/>
                <a:ea typeface="宋体" pitchFamily="2" charset="-122"/>
                <a:cs typeface="Calibri" pitchFamily="34" charset="0"/>
              </a:rPr>
              <a:t> coating at high electric field region</a:t>
            </a:r>
          </a:p>
          <a:p>
            <a:pPr marL="1657350" lvl="3" indent="-285750">
              <a:spcBef>
                <a:spcPct val="20000"/>
              </a:spcBef>
              <a:spcAft>
                <a:spcPct val="5000"/>
              </a:spcAft>
              <a:buFont typeface="Wingdings" pitchFamily="2" charset="2"/>
              <a:buChar char="§"/>
            </a:pPr>
            <a:r>
              <a:rPr lang="en-US" altLang="zh-CN" sz="2000" b="1" dirty="0" smtClean="0">
                <a:solidFill>
                  <a:srgbClr val="008000"/>
                </a:solidFill>
                <a:latin typeface="Calibri" pitchFamily="34" charset="0"/>
                <a:ea typeface="宋体" pitchFamily="2" charset="-122"/>
                <a:cs typeface="Calibri" pitchFamily="34" charset="0"/>
                <a:sym typeface="Symbol"/>
              </a:rPr>
              <a:t>A factor of 2 higher cavity shunt impedance</a:t>
            </a:r>
          </a:p>
          <a:p>
            <a:pPr marL="1657350" lvl="3" indent="-285750">
              <a:spcBef>
                <a:spcPct val="20000"/>
              </a:spcBef>
              <a:spcAft>
                <a:spcPct val="5000"/>
              </a:spcAft>
              <a:buFont typeface="Wingdings" pitchFamily="2" charset="2"/>
              <a:buChar char="§"/>
            </a:pPr>
            <a:r>
              <a:rPr lang="en-US" altLang="zh-CN" sz="2000" b="1" dirty="0" smtClean="0">
                <a:solidFill>
                  <a:srgbClr val="008000"/>
                </a:solidFill>
                <a:latin typeface="Calibri" pitchFamily="34" charset="0"/>
                <a:ea typeface="宋体" pitchFamily="2" charset="-122"/>
                <a:cs typeface="Calibri" pitchFamily="34" charset="0"/>
                <a:sym typeface="Symbol"/>
              </a:rPr>
              <a:t>Two times less RF power for a given gradient </a:t>
            </a:r>
          </a:p>
          <a:p>
            <a:pPr marL="1657350" lvl="3" indent="-285750">
              <a:spcBef>
                <a:spcPct val="20000"/>
              </a:spcBef>
              <a:spcAft>
                <a:spcPct val="5000"/>
              </a:spcAft>
              <a:buFont typeface="Wingdings" pitchFamily="2" charset="2"/>
              <a:buChar char="§"/>
            </a:pPr>
            <a:r>
              <a:rPr lang="en-US" altLang="zh-CN" sz="2000" b="1" dirty="0" smtClean="0">
                <a:solidFill>
                  <a:srgbClr val="008000"/>
                </a:solidFill>
                <a:latin typeface="Calibri" pitchFamily="34" charset="0"/>
                <a:ea typeface="宋体" pitchFamily="2" charset="-122"/>
                <a:cs typeface="Calibri" pitchFamily="34" charset="0"/>
                <a:sym typeface="Symbol"/>
              </a:rPr>
              <a:t>Independent cavity phase control </a:t>
            </a:r>
          </a:p>
          <a:p>
            <a:pPr marL="1200150" lvl="2" indent="-285750" algn="l">
              <a:spcBef>
                <a:spcPct val="20000"/>
              </a:spcBef>
              <a:spcAft>
                <a:spcPct val="5000"/>
              </a:spcAft>
              <a:buFont typeface="Arial" charset="0"/>
              <a:buChar char="─"/>
            </a:pPr>
            <a:r>
              <a:rPr lang="en-US" altLang="zh-CN" sz="2000" b="1" dirty="0" smtClean="0">
                <a:solidFill>
                  <a:srgbClr val="FF0000"/>
                </a:solidFill>
                <a:latin typeface="Calibri" pitchFamily="34" charset="0"/>
                <a:ea typeface="宋体" pitchFamily="2" charset="-122"/>
                <a:cs typeface="Calibri" pitchFamily="34" charset="0"/>
                <a:sym typeface="Symbol"/>
              </a:rPr>
              <a:t>RF heating on thin Be windows could detune the cavity</a:t>
            </a:r>
          </a:p>
          <a:p>
            <a:pPr marL="1657350" lvl="3" indent="-285750" algn="l">
              <a:spcBef>
                <a:spcPct val="20000"/>
              </a:spcBef>
              <a:spcAft>
                <a:spcPct val="5000"/>
              </a:spcAft>
            </a:pPr>
            <a:r>
              <a:rPr lang="en-US" altLang="zh-CN" sz="2000" b="1" dirty="0" smtClean="0">
                <a:solidFill>
                  <a:schemeClr val="bg1"/>
                </a:solidFill>
                <a:latin typeface="Calibri" pitchFamily="34" charset="0"/>
                <a:ea typeface="宋体" pitchFamily="2" charset="-122"/>
                <a:cs typeface="Calibri" pitchFamily="34" charset="0"/>
                <a:sym typeface="Symbol"/>
              </a:rPr>
              <a:t> </a:t>
            </a:r>
            <a:r>
              <a:rPr lang="en-US" altLang="zh-CN" b="1" dirty="0" smtClean="0">
                <a:latin typeface="Calibri" pitchFamily="34" charset="0"/>
                <a:ea typeface="宋体" pitchFamily="2" charset="-122"/>
                <a:cs typeface="Calibri" pitchFamily="34" charset="0"/>
                <a:sym typeface="Symbol"/>
              </a:rPr>
              <a:t>Two double-curvature windows pointing in the same direction</a:t>
            </a:r>
            <a:endParaRPr lang="en-US" altLang="zh-CN" b="1" dirty="0"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August 24 - 26, 2010</a:t>
            </a:r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CN" smtClean="0"/>
              <a:t>Page </a:t>
            </a:r>
            <a:fld id="{18AC7E3C-55C9-4719-A453-C5BC501CC275}" type="slidenum">
              <a:rPr lang="en-US" altLang="zh-CN" smtClean="0"/>
              <a:pPr/>
              <a:t>8</a:t>
            </a:fld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chemeClr val="tx1"/>
                </a:solidFill>
              </a:rPr>
              <a:t>MAP Review: NCRF R&amp; D Plan, D. Li, LBNL</a:t>
            </a:r>
            <a:endParaRPr lang="en-US" altLang="zh-CN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356" name="Rectangle 4"/>
          <p:cNvSpPr>
            <a:spLocks noChangeArrowheads="1"/>
          </p:cNvSpPr>
          <p:nvPr/>
        </p:nvSpPr>
        <p:spPr bwMode="auto">
          <a:xfrm>
            <a:off x="1343025" y="254000"/>
            <a:ext cx="7431088" cy="736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ea typeface="宋体" pitchFamily="2" charset="-122"/>
              </a:rPr>
              <a:t> </a:t>
            </a:r>
          </a:p>
        </p:txBody>
      </p:sp>
      <p:sp>
        <p:nvSpPr>
          <p:cNvPr id="868357" name="Rectangle 5"/>
          <p:cNvSpPr>
            <a:spLocks noChangeArrowheads="1"/>
          </p:cNvSpPr>
          <p:nvPr/>
        </p:nvSpPr>
        <p:spPr bwMode="auto">
          <a:xfrm>
            <a:off x="258763" y="990600"/>
            <a:ext cx="8574087" cy="5392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487" tIns="44450" rIns="90487" bIns="44450"/>
          <a:lstStyle/>
          <a:p>
            <a:pPr marL="342900" indent="-342900" algn="l"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endParaRPr lang="en-US" altLang="zh-CN" sz="2400" b="1" dirty="0" smtClean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342900" indent="-342900" algn="l"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endParaRPr lang="en-US" altLang="zh-CN" sz="2400" b="1" dirty="0" smtClean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342900" indent="-342900" algn="l"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endParaRPr lang="en-US" altLang="zh-CN" sz="2400" b="1" dirty="0" smtClean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342900" indent="-342900" algn="l"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endParaRPr lang="en-US" altLang="zh-CN" sz="2400" b="1" dirty="0" smtClean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342900" indent="-342900" algn="l"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endParaRPr lang="en-US" altLang="zh-CN" sz="2400" b="1" dirty="0" smtClean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342900" indent="-342900" algn="l"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endParaRPr lang="en-US" altLang="zh-CN" sz="2400" b="1" dirty="0" smtClean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342900" indent="-342900" algn="l"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endParaRPr lang="en-US" altLang="zh-CN" sz="2400" b="1" dirty="0" smtClean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342900" indent="-342900" algn="l"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endParaRPr lang="en-US" altLang="zh-CN" sz="2400" b="1" dirty="0" smtClean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342900" indent="-342900" algn="l">
              <a:spcBef>
                <a:spcPct val="20000"/>
              </a:spcBef>
              <a:spcAft>
                <a:spcPct val="5000"/>
              </a:spcAft>
            </a:pPr>
            <a:endParaRPr lang="en-US" altLang="zh-CN" sz="2400" b="1" dirty="0" smtClean="0">
              <a:latin typeface="Calibri" pitchFamily="34" charset="0"/>
              <a:ea typeface="宋体" pitchFamily="2" charset="-122"/>
              <a:cs typeface="Calibri" pitchFamily="34" charset="0"/>
            </a:endParaRPr>
          </a:p>
          <a:p>
            <a:pPr marL="342900" indent="-342900" algn="l"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r>
              <a:rPr lang="en-US" altLang="zh-CN" sz="2400" b="1" dirty="0" smtClean="0">
                <a:latin typeface="Calibri" pitchFamily="34" charset="0"/>
                <a:ea typeface="宋体" pitchFamily="2" charset="-122"/>
                <a:cs typeface="Calibri" pitchFamily="34" charset="0"/>
              </a:rPr>
              <a:t>Cavity has been tested successfully without magnetic fields</a:t>
            </a:r>
          </a:p>
          <a:p>
            <a:pPr marL="342900" indent="-342900" algn="l">
              <a:spcBef>
                <a:spcPct val="20000"/>
              </a:spcBef>
              <a:spcAft>
                <a:spcPct val="5000"/>
              </a:spcAft>
              <a:buFontTx/>
              <a:buChar char="•"/>
            </a:pPr>
            <a:r>
              <a:rPr lang="en-US" altLang="zh-CN" sz="2400" b="1" dirty="0" smtClean="0">
                <a:latin typeface="Calibri" pitchFamily="34" charset="0"/>
                <a:ea typeface="宋体" pitchFamily="2" charset="-122"/>
                <a:cs typeface="Calibri" pitchFamily="34" charset="0"/>
              </a:rPr>
              <a:t>Be windows can withstand high RF power in strong magnetic field without damage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560512" y="223518"/>
            <a:ext cx="6516688" cy="736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/>
            <a:r>
              <a:rPr lang="en-US" altLang="zh-CN" sz="3600" b="1" dirty="0">
                <a:latin typeface="Calibri" pitchFamily="34" charset="0"/>
                <a:ea typeface="宋体" pitchFamily="2" charset="-122"/>
                <a:cs typeface="Calibri" pitchFamily="34" charset="0"/>
              </a:rPr>
              <a:t> </a:t>
            </a:r>
            <a:r>
              <a:rPr lang="en-US" altLang="zh-CN" sz="3600" b="1" dirty="0" smtClean="0">
                <a:latin typeface="Calibri" pitchFamily="34" charset="0"/>
                <a:ea typeface="宋体" pitchFamily="2" charset="-122"/>
                <a:cs typeface="Calibri" pitchFamily="34" charset="0"/>
              </a:rPr>
              <a:t>NCRF Cavity for Muons</a:t>
            </a:r>
            <a:endParaRPr lang="en-US" altLang="zh-CN" sz="3600" b="1" dirty="0">
              <a:latin typeface="Calibri" pitchFamily="34" charset="0"/>
              <a:ea typeface="宋体" pitchFamily="2" charset="-122"/>
              <a:cs typeface="Calibri" pitchFamily="34" charset="0"/>
            </a:endParaRPr>
          </a:p>
        </p:txBody>
      </p:sp>
      <p:pic>
        <p:nvPicPr>
          <p:cNvPr id="10" name="Picture 6" descr="Cavity_0001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81001" y="1377832"/>
            <a:ext cx="2826327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August 24 - 26, 2010</a:t>
            </a:r>
            <a:endParaRPr lang="en-US" altLang="zh-CN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zh-CN" smtClean="0"/>
              <a:t>Page </a:t>
            </a:r>
            <a:fld id="{18AC7E3C-55C9-4719-A453-C5BC501CC275}" type="slidenum">
              <a:rPr lang="en-US" altLang="zh-CN" smtClean="0"/>
              <a:pPr/>
              <a:t>9</a:t>
            </a:fld>
            <a:endParaRPr lang="en-US" altLang="zh-CN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chemeClr val="tx1"/>
                </a:solidFill>
              </a:rPr>
              <a:t>MAP Review: NCRF R&amp; D Plan, D. Li, LBNL</a:t>
            </a:r>
            <a:endParaRPr lang="en-US" altLang="zh-CN" dirty="0">
              <a:solidFill>
                <a:schemeClr val="tx1"/>
              </a:solidFill>
            </a:endParaRPr>
          </a:p>
        </p:txBody>
      </p:sp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55566" y="1377696"/>
            <a:ext cx="5231234" cy="3575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resentation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Presentation1</Template>
  <TotalTime>3130</TotalTime>
  <Words>2434</Words>
  <Application>Microsoft Office PowerPoint</Application>
  <PresentationFormat>On-screen Show (4:3)</PresentationFormat>
  <Paragraphs>544</Paragraphs>
  <Slides>31</Slides>
  <Notes>22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Presentation1</vt:lpstr>
      <vt:lpstr>Document</vt:lpstr>
      <vt:lpstr>Graph</vt:lpstr>
      <vt:lpstr>Chart</vt:lpstr>
      <vt:lpstr>  </vt:lpstr>
      <vt:lpstr>Outline</vt:lpstr>
      <vt:lpstr>Introduction I</vt:lpstr>
      <vt:lpstr>Introduction II</vt:lpstr>
      <vt:lpstr>Introduction III</vt:lpstr>
      <vt:lpstr>Goals</vt:lpstr>
      <vt:lpstr>Multi-Institute Collaboration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Beryllium Wall RF Cavity</vt:lpstr>
      <vt:lpstr>Tests of 201-MHz RF Cavity I</vt:lpstr>
      <vt:lpstr>Tests of 201-MHz RF Cavity II</vt:lpstr>
      <vt:lpstr>RF Cavities for MICE I </vt:lpstr>
      <vt:lpstr>RF cavities for MICE II</vt:lpstr>
      <vt:lpstr>RF cavities for MICE III</vt:lpstr>
      <vt:lpstr>Milestones I</vt:lpstr>
      <vt:lpstr>Milestones II</vt:lpstr>
      <vt:lpstr>Milestones III</vt:lpstr>
      <vt:lpstr>Milestones IV</vt:lpstr>
      <vt:lpstr>Milestones V</vt:lpstr>
      <vt:lpstr>Slide 31</vt:lpstr>
    </vt:vector>
  </TitlesOfParts>
  <Company>Fermilab | Accelerator Division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MAP OVERVIEW</dc:title>
  <dc:creator>Derun</dc:creator>
  <cp:lastModifiedBy>Derun</cp:lastModifiedBy>
  <cp:revision>348</cp:revision>
  <dcterms:created xsi:type="dcterms:W3CDTF">2010-07-20T19:13:29Z</dcterms:created>
  <dcterms:modified xsi:type="dcterms:W3CDTF">2010-08-25T12:17:56Z</dcterms:modified>
</cp:coreProperties>
</file>