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38"/>
  </p:notesMasterIdLst>
  <p:handoutMasterIdLst>
    <p:handoutMasterId r:id="rId39"/>
  </p:handoutMasterIdLst>
  <p:sldIdLst>
    <p:sldId id="281" r:id="rId2"/>
    <p:sldId id="282" r:id="rId3"/>
    <p:sldId id="308" r:id="rId4"/>
    <p:sldId id="292" r:id="rId5"/>
    <p:sldId id="327" r:id="rId6"/>
    <p:sldId id="328" r:id="rId7"/>
    <p:sldId id="329" r:id="rId8"/>
    <p:sldId id="346" r:id="rId9"/>
    <p:sldId id="315" r:id="rId10"/>
    <p:sldId id="358" r:id="rId11"/>
    <p:sldId id="284" r:id="rId12"/>
    <p:sldId id="295" r:id="rId13"/>
    <p:sldId id="330" r:id="rId14"/>
    <p:sldId id="331" r:id="rId15"/>
    <p:sldId id="332" r:id="rId16"/>
    <p:sldId id="334" r:id="rId17"/>
    <p:sldId id="335" r:id="rId18"/>
    <p:sldId id="355" r:id="rId19"/>
    <p:sldId id="336" r:id="rId20"/>
    <p:sldId id="337" r:id="rId21"/>
    <p:sldId id="293" r:id="rId22"/>
    <p:sldId id="338" r:id="rId23"/>
    <p:sldId id="339" r:id="rId24"/>
    <p:sldId id="356" r:id="rId25"/>
    <p:sldId id="347" r:id="rId26"/>
    <p:sldId id="348" r:id="rId27"/>
    <p:sldId id="320" r:id="rId28"/>
    <p:sldId id="349" r:id="rId29"/>
    <p:sldId id="350" r:id="rId30"/>
    <p:sldId id="353" r:id="rId31"/>
    <p:sldId id="325" r:id="rId32"/>
    <p:sldId id="323" r:id="rId33"/>
    <p:sldId id="307" r:id="rId34"/>
    <p:sldId id="344" r:id="rId35"/>
    <p:sldId id="345" r:id="rId36"/>
    <p:sldId id="340" r:id="rId37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Zism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FF"/>
    <a:srgbClr val="008000"/>
    <a:srgbClr val="0066FF"/>
    <a:srgbClr val="EEECE1"/>
    <a:srgbClr val="663300"/>
    <a:srgbClr val="009999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004" autoAdjust="0"/>
    <p:restoredTop sz="86420" autoAdjust="0"/>
  </p:normalViewPr>
  <p:slideViewPr>
    <p:cSldViewPr>
      <p:cViewPr>
        <p:scale>
          <a:sx n="100" d="100"/>
          <a:sy n="100" d="100"/>
        </p:scale>
        <p:origin x="-1770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mm\My%20Documents\D%20drive\a%20work%20in%20progress\muon\MAP\funding%20files\working%20Magnet%20for%20MAP%20%20page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3064638106677341E-2"/>
          <c:y val="0.19737812486553941"/>
          <c:w val="0.343349485160509"/>
          <c:h val="0.7935188101487316"/>
        </c:manualLayout>
      </c:layout>
      <c:pie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'2.3 Summary of Cost and Effort'!$D$26:$D$31</c:f>
              <c:strCache>
                <c:ptCount val="6"/>
                <c:pt idx="0">
                  <c:v>High Field Solenoid</c:v>
                </c:pt>
                <c:pt idx="1">
                  <c:v>HCC Magnets</c:v>
                </c:pt>
                <c:pt idx="2">
                  <c:v>Collider Ring Magnets</c:v>
                </c:pt>
                <c:pt idx="3">
                  <c:v>Rapid Cycling</c:v>
                </c:pt>
                <c:pt idx="4">
                  <c:v>Cost Estimate</c:v>
                </c:pt>
                <c:pt idx="5">
                  <c:v>Travel</c:v>
                </c:pt>
              </c:strCache>
            </c:strRef>
          </c:cat>
          <c:val>
            <c:numRef>
              <c:f>'2.3 Summary of Cost and Effort'!$E$26:$E$31</c:f>
              <c:numCache>
                <c:formatCode>General</c:formatCode>
                <c:ptCount val="6"/>
                <c:pt idx="0">
                  <c:v>0.46102732119569984</c:v>
                </c:pt>
                <c:pt idx="1">
                  <c:v>0.18309978142429045</c:v>
                </c:pt>
                <c:pt idx="2">
                  <c:v>0.29488366949140843</c:v>
                </c:pt>
                <c:pt idx="3">
                  <c:v>3.6179425620513891E-2</c:v>
                </c:pt>
                <c:pt idx="4">
                  <c:v>1.7436904120067653E-2</c:v>
                </c:pt>
                <c:pt idx="5">
                  <c:v>7.3728981480201509E-3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34779360736687592"/>
          <c:y val="8.2565724366421497E-2"/>
          <c:w val="0.19324836514079824"/>
          <c:h val="0.40923755432210313"/>
        </c:manualLayout>
      </c:layout>
      <c:txPr>
        <a:bodyPr/>
        <a:lstStyle/>
        <a:p>
          <a:pPr>
            <a:defRPr sz="1300" baseline="0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t" anchorCtr="0" compatLnSpc="1">
            <a:prstTxWarp prst="textNoShape">
              <a:avLst/>
            </a:prstTxWarp>
          </a:bodyPr>
          <a:lstStyle>
            <a:lvl1pPr defTabSz="92365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8018" y="0"/>
            <a:ext cx="3004610" cy="4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t" anchorCtr="0" compatLnSpc="1">
            <a:prstTxWarp prst="textNoShape">
              <a:avLst/>
            </a:prstTxWarp>
          </a:bodyPr>
          <a:lstStyle>
            <a:lvl1pPr algn="r" defTabSz="923658">
              <a:defRPr sz="1200"/>
            </a:lvl1pPr>
          </a:lstStyle>
          <a:p>
            <a:pPr>
              <a:defRPr/>
            </a:pPr>
            <a:fld id="{06E1E564-BDF6-4EB6-80E9-65B649196B8D}" type="datetimeFigureOut">
              <a:rPr lang="en-US"/>
              <a:pPr>
                <a:defRPr/>
              </a:pPr>
              <a:t>8/21/2010</a:t>
            </a:fld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309"/>
            <a:ext cx="3004610" cy="4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b" anchorCtr="0" compatLnSpc="1">
            <a:prstTxWarp prst="textNoShape">
              <a:avLst/>
            </a:prstTxWarp>
          </a:bodyPr>
          <a:lstStyle>
            <a:lvl1pPr defTabSz="92365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8018" y="8770309"/>
            <a:ext cx="3004610" cy="4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b" anchorCtr="0" compatLnSpc="1">
            <a:prstTxWarp prst="textNoShape">
              <a:avLst/>
            </a:prstTxWarp>
          </a:bodyPr>
          <a:lstStyle>
            <a:lvl1pPr algn="r" defTabSz="923658">
              <a:defRPr sz="1200"/>
            </a:lvl1pPr>
          </a:lstStyle>
          <a:p>
            <a:pPr>
              <a:defRPr/>
            </a:pPr>
            <a:fld id="{055744DD-2C11-436A-93B3-3A47DDA1B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04610" cy="4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0" tIns="46185" rIns="92370" bIns="46185" numCol="1" anchor="t" anchorCtr="0" compatLnSpc="1">
            <a:prstTxWarp prst="textNoShape">
              <a:avLst/>
            </a:prstTxWarp>
          </a:bodyPr>
          <a:lstStyle>
            <a:lvl1pPr defTabSz="92365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28018" y="0"/>
            <a:ext cx="3004610" cy="4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0" tIns="46185" rIns="92370" bIns="46185" numCol="1" anchor="t" anchorCtr="0" compatLnSpc="1">
            <a:prstTxWarp prst="textNoShape">
              <a:avLst/>
            </a:prstTxWarp>
          </a:bodyPr>
          <a:lstStyle>
            <a:lvl1pPr algn="r" defTabSz="92365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D49ADFC-D24B-4EAA-AA66-F4EBE4B164CC}" type="datetimeFigureOut">
              <a:rPr lang="en-US"/>
              <a:pPr>
                <a:defRPr/>
              </a:pPr>
              <a:t>8/21/2010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9" tIns="45395" rIns="90789" bIns="453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3735" y="4385944"/>
            <a:ext cx="5546731" cy="41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0" tIns="46185" rIns="92370" bIns="46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770309"/>
            <a:ext cx="3004610" cy="4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0" tIns="46185" rIns="92370" bIns="46185" numCol="1" anchor="b" anchorCtr="0" compatLnSpc="1">
            <a:prstTxWarp prst="textNoShape">
              <a:avLst/>
            </a:prstTxWarp>
          </a:bodyPr>
          <a:lstStyle>
            <a:lvl1pPr defTabSz="92365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28018" y="8770309"/>
            <a:ext cx="3004610" cy="4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0" tIns="46185" rIns="92370" bIns="46185" numCol="1" anchor="b" anchorCtr="0" compatLnSpc="1">
            <a:prstTxWarp prst="textNoShape">
              <a:avLst/>
            </a:prstTxWarp>
          </a:bodyPr>
          <a:lstStyle>
            <a:lvl1pPr algn="r" defTabSz="92365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3AAB515-6114-41F3-82A4-E04ADC6B8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52400"/>
            <a:ext cx="876300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MAP Review-Magnet Strategy     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3FEFB3-9744-4519-BB5B-C1D99A624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 Oct 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Topical Workshop on the Neutrino Factory and Muon Colliders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27075-6AC4-49D1-90C7-0E138C3948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MAP Review-Magnet Strategy      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B9C906A-C2AC-4BE7-804B-74437719D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2.xlsx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  </a:t>
            </a:r>
          </a:p>
        </p:txBody>
      </p:sp>
      <p:sp>
        <p:nvSpPr>
          <p:cNvPr id="5122" name="Subtitle 2"/>
          <p:cNvSpPr>
            <a:spLocks noGrp="1"/>
          </p:cNvSpPr>
          <p:nvPr>
            <p:ph type="subTitle" idx="4294967295"/>
          </p:nvPr>
        </p:nvSpPr>
        <p:spPr>
          <a:xfrm>
            <a:off x="0" y="1295400"/>
            <a:ext cx="9144000" cy="4572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z="24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4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4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 </a:t>
            </a:r>
            <a:r>
              <a:rPr lang="en-US" dirty="0" smtClean="0">
                <a:latin typeface="Calibri" pitchFamily="34" charset="0"/>
                <a:cs typeface="Arial" charset="0"/>
              </a:rPr>
              <a:t>Magnet Strategy</a:t>
            </a:r>
            <a:endParaRPr lang="en-US" sz="28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8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Michael Lamm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Technical Division/Magnet Systems Department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Fermilab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000" dirty="0" smtClean="0">
              <a:latin typeface="Calibri" pitchFamily="34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smtClean="0">
                <a:latin typeface="Calibri" pitchFamily="34" charset="0"/>
                <a:cs typeface="Arial" charset="0"/>
              </a:rPr>
              <a:t>Muon  Accelerator Program Review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1800" dirty="0" smtClean="0">
                <a:latin typeface="Calibri" pitchFamily="34" charset="0"/>
                <a:cs typeface="Arial" charset="0"/>
              </a:rPr>
              <a:t>Fermilab, August 25,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Magnet Complexity Grows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with Increasing Bore Field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  <a:defRPr/>
            </a:pPr>
            <a:r>
              <a:rPr lang="en-US" dirty="0" smtClean="0"/>
              <a:t>Several magnet design studies over the past few years point to the difficulties of building high field solenoids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Peak hoop stress grows faster than linear with field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increase stress means larger % of magnet volume devoted to stress management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Volume grows ~field</a:t>
            </a:r>
            <a:r>
              <a:rPr lang="en-US" baseline="30000" dirty="0" smtClean="0"/>
              <a:t>2 </a:t>
            </a:r>
            <a:r>
              <a:rPr lang="en-US" dirty="0" smtClean="0">
                <a:sym typeface="Wingdings" pitchFamily="2" charset="2"/>
              </a:rPr>
              <a:t> much more HTS</a:t>
            </a:r>
            <a:endParaRPr lang="en-US" dirty="0" smtClean="0"/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even with hybrid magnets which employ NbTi and Nb</a:t>
            </a:r>
            <a:r>
              <a:rPr lang="en-US" baseline="-25000" dirty="0" smtClean="0"/>
              <a:t>3</a:t>
            </a:r>
            <a:r>
              <a:rPr lang="en-US" dirty="0" smtClean="0"/>
              <a:t>Sn outserts, most of the volume increase comes from HTS materials</a:t>
            </a:r>
          </a:p>
          <a:p>
            <a:pPr lvl="2">
              <a:buNone/>
              <a:defRPr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“High Field Solenoid Strategy”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/>
            <a:r>
              <a:rPr lang="en-US" sz="3200" i="1" dirty="0" smtClean="0">
                <a:latin typeface="Calibri" pitchFamily="34" charset="0"/>
              </a:rPr>
              <a:t>Divide effort into 5 tasks….</a:t>
            </a:r>
          </a:p>
          <a:p>
            <a:pPr marL="514350" indent="-514350">
              <a:buAutoNum type="arabicParenR"/>
            </a:pPr>
            <a:r>
              <a:rPr lang="en-US" sz="3200" i="1" dirty="0" smtClean="0">
                <a:latin typeface="Calibri" pitchFamily="34" charset="0"/>
              </a:rPr>
              <a:t>Develop functional specifications for the high field solenoid.</a:t>
            </a:r>
            <a:r>
              <a:rPr lang="en-US" sz="3200" dirty="0" smtClean="0">
                <a:latin typeface="Calibri" pitchFamily="34" charset="0"/>
              </a:rPr>
              <a:t>  </a:t>
            </a:r>
          </a:p>
          <a:p>
            <a:r>
              <a:rPr lang="en-US" sz="3200" dirty="0" smtClean="0">
                <a:latin typeface="Calibri" pitchFamily="34" charset="0"/>
              </a:rPr>
              <a:t>2) </a:t>
            </a:r>
            <a:r>
              <a:rPr lang="en-US" sz="3200" i="1" dirty="0" smtClean="0">
                <a:latin typeface="Calibri" pitchFamily="34" charset="0"/>
              </a:rPr>
              <a:t>Evaluate/compile information on state-of-the-art of conductors. </a:t>
            </a:r>
            <a:endParaRPr lang="en-US" sz="3200" dirty="0" smtClean="0">
              <a:latin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</a:rPr>
              <a:t>3) </a:t>
            </a:r>
            <a:r>
              <a:rPr lang="en-US" sz="3200" i="1" dirty="0" smtClean="0">
                <a:latin typeface="Calibri" pitchFamily="34" charset="0"/>
              </a:rPr>
              <a:t>Build HTS and hybrid inserts to prove technology.</a:t>
            </a:r>
            <a:r>
              <a:rPr lang="en-US" sz="3200" dirty="0" smtClean="0">
                <a:latin typeface="Calibri" pitchFamily="34" charset="0"/>
              </a:rPr>
              <a:t> </a:t>
            </a:r>
          </a:p>
          <a:p>
            <a:r>
              <a:rPr lang="en-US" sz="3200" dirty="0" smtClean="0">
                <a:latin typeface="Calibri" pitchFamily="34" charset="0"/>
              </a:rPr>
              <a:t>4) </a:t>
            </a:r>
            <a:r>
              <a:rPr lang="en-US" sz="3200" i="1" dirty="0" smtClean="0">
                <a:latin typeface="Calibri" pitchFamily="34" charset="0"/>
              </a:rPr>
              <a:t>Perform conceptual designs for highest field practical magnet.</a:t>
            </a:r>
            <a:endParaRPr lang="en-US" sz="3200" dirty="0" smtClean="0">
              <a:latin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</a:rPr>
              <a:t>5) </a:t>
            </a:r>
            <a:r>
              <a:rPr lang="en-US" sz="3200" i="1" dirty="0" smtClean="0">
                <a:latin typeface="Calibri" pitchFamily="34" charset="0"/>
              </a:rPr>
              <a:t>Present plan for building magnets in years 1-3 post plan.</a:t>
            </a:r>
            <a:endParaRPr lang="en-US" sz="3200" dirty="0" smtClean="0"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Magnet Specifications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libri" pitchFamily="34" charset="0"/>
              </a:rPr>
              <a:t>1)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b="1" i="1" dirty="0" smtClean="0">
                <a:latin typeface="Calibri" pitchFamily="34" charset="0"/>
              </a:rPr>
              <a:t>Develop functional specifications for the high field solenoid.</a:t>
            </a:r>
            <a:r>
              <a:rPr lang="en-US" sz="3200" dirty="0" smtClean="0">
                <a:latin typeface="Calibri" pitchFamily="34" charset="0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Preliminary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Specification:</a:t>
            </a:r>
          </a:p>
          <a:p>
            <a:pPr marL="342900" lvl="0" indent="-342900" eaLnBrk="0" hangingPunct="0">
              <a:defRPr/>
            </a:pPr>
            <a:r>
              <a:rPr lang="en-US" sz="2400" dirty="0" smtClean="0">
                <a:latin typeface="Calibri" pitchFamily="34" charset="0"/>
              </a:rPr>
              <a:t>Number of magnets ~ 20           	More if field is lower</a:t>
            </a:r>
          </a:p>
          <a:p>
            <a:pPr marL="342900" lvl="0" indent="-342900" eaLnBrk="0" hangingPunct="0">
              <a:defRPr/>
            </a:pPr>
            <a:r>
              <a:rPr lang="en-US" sz="2400" dirty="0" smtClean="0">
                <a:latin typeface="Calibri" pitchFamily="34" charset="0"/>
              </a:rPr>
              <a:t>Central Magnetic Fields          		&gt; 30 T at start,   &gt; 40 T at end</a:t>
            </a:r>
          </a:p>
          <a:p>
            <a:pPr marL="342900" lvl="0" indent="-342900" eaLnBrk="0" hangingPunct="0">
              <a:defRPr/>
            </a:pPr>
            <a:r>
              <a:rPr lang="en-US" sz="2400" dirty="0" smtClean="0">
                <a:latin typeface="Calibri" pitchFamily="34" charset="0"/>
              </a:rPr>
              <a:t>Lengths                         			 ~ 1m at start      ~ 10 cm at end</a:t>
            </a:r>
          </a:p>
          <a:p>
            <a:pPr marL="342900" lvl="0" indent="-342900" eaLnBrk="0" hangingPunct="0">
              <a:defRPr/>
            </a:pPr>
            <a:r>
              <a:rPr lang="en-US" sz="2400" dirty="0" smtClean="0">
                <a:latin typeface="Calibri" pitchFamily="34" charset="0"/>
              </a:rPr>
              <a:t>Minimum magnet bore              	2 cm at start      1 cm at end</a:t>
            </a:r>
          </a:p>
          <a:p>
            <a:pPr marL="342900" lvl="0" indent="-342900" eaLnBrk="0" hangingPunct="0">
              <a:defRPr/>
            </a:pPr>
            <a:r>
              <a:rPr lang="en-US" sz="2400" dirty="0" smtClean="0">
                <a:latin typeface="Calibri" pitchFamily="34" charset="0"/>
              </a:rPr>
              <a:t>Field Quality                    		0.2% at start       0.2% at end				</a:t>
            </a:r>
            <a:endParaRPr lang="en-US" sz="2400" baseline="0" dirty="0" smtClean="0"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Calibri" pitchFamily="34" charset="0"/>
              </a:rPr>
              <a:t>Time frame:  First year (now)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HTS Conductor Studies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2)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i="1" dirty="0" smtClean="0">
                <a:latin typeface="Calibri" pitchFamily="34" charset="0"/>
              </a:rPr>
              <a:t>Evaluate state-of-the-art of conductors</a:t>
            </a:r>
            <a:r>
              <a:rPr lang="en-US" i="1" dirty="0" smtClean="0">
                <a:latin typeface="Calibri" pitchFamily="34" charset="0"/>
              </a:rPr>
              <a:t>. </a:t>
            </a:r>
            <a:endParaRPr lang="en-US" dirty="0" smtClean="0"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The state-of-the-art in HTS conductor is the major factor limiting a practical High Field design.  Parameters: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</a:rPr>
              <a:t>engineering current densities &gt; 500 A/mm2 at 30 T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</a:rPr>
              <a:t>excellent strain tolerance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</a:rPr>
              <a:t>available in long piece lengths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We expect that there will be continued significant progress in conductor development during the multi-year window for the MAP design study.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We expect to benefit from conductor studies conducted by other programs such as VHFSMC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HTS Conductor Studies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2)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i="1" dirty="0" smtClean="0">
                <a:latin typeface="Calibri" pitchFamily="34" charset="0"/>
              </a:rPr>
              <a:t>Evaluate state-of-the-art of conductors</a:t>
            </a:r>
            <a:r>
              <a:rPr lang="en-US" i="1" dirty="0" smtClean="0">
                <a:latin typeface="Calibri" pitchFamily="34" charset="0"/>
              </a:rPr>
              <a:t>.  Part II</a:t>
            </a:r>
            <a:endParaRPr lang="en-US" dirty="0" smtClean="0"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Significant effort in MAP will be devoted to short sample testing of promising materials.  Studies include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Ic as a function of temperature, field, field orientation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strain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magnetization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MAP will focus on materials not covered specifically by other programs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for example VHFSMC is studying Bi 2212 wires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MAP will depend on outside programs such as the VHFSMC and SBIR’s to develop new conductor.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Time frame:   First half of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Insert Program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3) </a:t>
            </a:r>
            <a:r>
              <a:rPr lang="en-US" b="1" i="1" dirty="0" smtClean="0">
                <a:latin typeface="Calibri" pitchFamily="34" charset="0"/>
              </a:rPr>
              <a:t>Build HTS and hybrid inserts to prove technology.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Economical approach to testing out coil technology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Standalone tests or combined with facility outserts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Study conductor/cable</a:t>
            </a:r>
          </a:p>
          <a:p>
            <a:pPr marL="1200150" lvl="2" indent="-342900">
              <a:buFont typeface="Arial" pitchFamily="34" charset="0"/>
              <a:buChar char="•"/>
              <a:defRPr/>
            </a:pPr>
            <a:r>
              <a:rPr lang="en-US" dirty="0" smtClean="0"/>
              <a:t>mechanical properties</a:t>
            </a:r>
          </a:p>
          <a:p>
            <a:pPr marL="1200150" lvl="2" indent="-342900">
              <a:buFont typeface="Arial" pitchFamily="34" charset="0"/>
              <a:buChar char="•"/>
              <a:defRPr/>
            </a:pPr>
            <a:r>
              <a:rPr lang="en-US" dirty="0" smtClean="0"/>
              <a:t>quench characteristics</a:t>
            </a:r>
          </a:p>
          <a:p>
            <a:pPr marL="1200150" lvl="2" indent="-342900">
              <a:buFont typeface="Arial" pitchFamily="34" charset="0"/>
              <a:buChar char="•"/>
              <a:defRPr/>
            </a:pPr>
            <a:r>
              <a:rPr lang="en-US" dirty="0" smtClean="0"/>
              <a:t>splice techniques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Cabling technologies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Time frame:</a:t>
            </a:r>
          </a:p>
          <a:p>
            <a:pPr marL="1200150" lvl="2" indent="-342900">
              <a:buFont typeface="Arial" pitchFamily="34" charset="0"/>
              <a:buChar char="•"/>
              <a:defRPr/>
            </a:pPr>
            <a:r>
              <a:rPr lang="en-US" dirty="0" smtClean="0"/>
              <a:t>Now throughout program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Build~5-6 inserts/year in peak of program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Detailed program will be dictated by needs of MAP</a:t>
            </a:r>
          </a:p>
          <a:p>
            <a:pPr marL="1200150" lvl="2" indent="-342900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800600" y="3048000"/>
            <a:ext cx="4343400" cy="1219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0375" marR="0" lvl="1" indent="-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 inserts are not a substitute for building full scale magnets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Conceptual Design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4)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i="1" dirty="0" smtClean="0">
                <a:latin typeface="Calibri" pitchFamily="34" charset="0"/>
              </a:rPr>
              <a:t>Perform conceptual designs for highest field practical magnet</a:t>
            </a:r>
            <a:r>
              <a:rPr lang="en-US" i="1" dirty="0" smtClean="0">
                <a:latin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Key design points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utilizing the state-of-the art conductor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advanced mechanical support approaches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effective insulation schemes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Quench protection strategies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Insert development within and beyond MAP; build on results from SBIR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Time Frame:  Second half of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Fabrication Plan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5) </a:t>
            </a:r>
            <a:r>
              <a:rPr lang="en-US" b="1" i="1" dirty="0" smtClean="0"/>
              <a:t>Develop plan for building full scale magnet after MAP is completed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Extension of previous task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Base on conceptual design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Develop cost and schedule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Time Frame:  last 2 years of Plan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High Field Solenoid Milestones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Fabricate small HTS test magnet  FY 13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This is meant to be a significant technology demonstration.   Required progress: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baseline magnet specs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continued progress on application of state of the art conductor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evolution of insert program, leverage SBIR progress</a:t>
            </a:r>
          </a:p>
          <a:p>
            <a:r>
              <a:rPr lang="en-US" dirty="0" smtClean="0">
                <a:latin typeface="Calibri" pitchFamily="34" charset="0"/>
              </a:rPr>
              <a:t>Begin conceptual design of &gt;30 T solenoid FY13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depends on progress on previous milestone</a:t>
            </a:r>
          </a:p>
          <a:p>
            <a:r>
              <a:rPr lang="en-US" dirty="0" smtClean="0">
                <a:latin typeface="Calibri" pitchFamily="34" charset="0"/>
              </a:rPr>
              <a:t>Complete conceptual design of &gt;30 T solenoid FY16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task 4 and Task 5 completed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Collider Magnet Issues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IR and arc, dipoles and quadrupoles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Strong arc magnets, reduce ring circumference, increase luminosity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Baseline design calls for 10 T fields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Significant energy deposition issues, electrons from muon decay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~0.1 kW/m in horizontal plane for storage ring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Must be intercepted outside of the magnet helium vessel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Outline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Magnet Issues for the Muon Collider</a:t>
            </a:r>
          </a:p>
          <a:p>
            <a:r>
              <a:rPr lang="en-US" dirty="0" smtClean="0"/>
              <a:t>MAP Magnet Objective</a:t>
            </a:r>
          </a:p>
          <a:p>
            <a:r>
              <a:rPr lang="en-US" dirty="0" smtClean="0"/>
              <a:t>Specific R&amp;D Plans, Cost and Schedules</a:t>
            </a:r>
          </a:p>
          <a:p>
            <a:pPr lvl="1"/>
            <a:r>
              <a:rPr lang="en-US" dirty="0" smtClean="0"/>
              <a:t>High Field Solenoids for Final Cooling</a:t>
            </a:r>
          </a:p>
          <a:p>
            <a:pPr lvl="1"/>
            <a:r>
              <a:rPr lang="en-US" dirty="0" smtClean="0"/>
              <a:t>Collider Ring Magnets</a:t>
            </a:r>
          </a:p>
          <a:p>
            <a:pPr lvl="1"/>
            <a:r>
              <a:rPr lang="en-US" dirty="0" smtClean="0"/>
              <a:t>HCC Magnets</a:t>
            </a:r>
          </a:p>
          <a:p>
            <a:r>
              <a:rPr lang="en-US" dirty="0" smtClean="0"/>
              <a:t>Comments and 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Magnet Specifications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1)</a:t>
            </a:r>
            <a:r>
              <a:rPr lang="en-US" dirty="0" smtClean="0"/>
              <a:t> </a:t>
            </a:r>
            <a:r>
              <a:rPr lang="en-US" b="1" i="1" dirty="0" smtClean="0"/>
              <a:t>Develop functional specifications</a:t>
            </a:r>
            <a:endParaRPr lang="en-US" dirty="0" smtClean="0"/>
          </a:p>
          <a:p>
            <a:pPr lvl="1"/>
            <a:r>
              <a:rPr lang="en-US" dirty="0" smtClean="0"/>
              <a:t>i.e. Working with collider ring design group, define parameters for magnet</a:t>
            </a:r>
          </a:p>
          <a:p>
            <a:pPr lvl="2"/>
            <a:r>
              <a:rPr lang="en-US" dirty="0" smtClean="0"/>
              <a:t>central field</a:t>
            </a:r>
          </a:p>
          <a:p>
            <a:pPr lvl="2"/>
            <a:r>
              <a:rPr lang="en-US" dirty="0" smtClean="0"/>
              <a:t>field errors/size of “good field region”</a:t>
            </a:r>
          </a:p>
          <a:p>
            <a:pPr lvl="2"/>
            <a:r>
              <a:rPr lang="en-US" dirty="0" smtClean="0"/>
              <a:t>radiation damage/energy deposition</a:t>
            </a:r>
          </a:p>
          <a:p>
            <a:pPr lvl="2"/>
            <a:r>
              <a:rPr lang="en-US" dirty="0" smtClean="0"/>
              <a:t>aperture including internal beam absorber</a:t>
            </a:r>
          </a:p>
          <a:p>
            <a:pPr lvl="1"/>
            <a:r>
              <a:rPr lang="en-US" dirty="0" smtClean="0"/>
              <a:t>Field and energy deposition indicate the need for Nb</a:t>
            </a:r>
            <a:r>
              <a:rPr lang="en-US" sz="2400" baseline="-25000" dirty="0" smtClean="0"/>
              <a:t>3</a:t>
            </a:r>
            <a:r>
              <a:rPr lang="en-US" dirty="0" smtClean="0"/>
              <a:t>Sn conductor</a:t>
            </a:r>
            <a:r>
              <a:rPr lang="en-US" dirty="0" smtClean="0">
                <a:latin typeface="Calibri" pitchFamily="34" charset="0"/>
              </a:rPr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Collider Magnet Concepts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7200" y="1600201"/>
            <a:ext cx="39624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Blah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 l="33227" t="32239" r="33546" b="32836"/>
          <a:stretch>
            <a:fillRect/>
          </a:stretch>
        </p:blipFill>
        <p:spPr bwMode="auto">
          <a:xfrm>
            <a:off x="6324600" y="1295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5212080" cy="20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43000"/>
            <a:ext cx="487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/>
          </p:cNvSpPr>
          <p:nvPr/>
        </p:nvSpPr>
        <p:spPr bwMode="auto">
          <a:xfrm>
            <a:off x="152400" y="5562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latin typeface="Calibri" pitchFamily="34" charset="0"/>
              </a:rPr>
              <a:t>Note:  These studies build on significant Nb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Sn technology development from LARP and DOE core programs</a:t>
            </a:r>
          </a:p>
          <a:p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6629400" y="44958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Calibri" pitchFamily="34" charset="0"/>
              </a:rPr>
              <a:t>Zlobin IPAC 10</a:t>
            </a:r>
          </a:p>
          <a:p>
            <a:r>
              <a:rPr lang="en-US" b="1" dirty="0" smtClean="0">
                <a:latin typeface="Calibri" pitchFamily="34" charset="0"/>
              </a:rPr>
              <a:t>Novitski  ASC 2010</a:t>
            </a:r>
          </a:p>
          <a:p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381000" y="47244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libri" pitchFamily="34" charset="0"/>
              </a:rPr>
              <a:t>2) Develop baseline designs</a:t>
            </a:r>
          </a:p>
          <a:p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419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 Quads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2743200"/>
            <a:ext cx="3657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IR Separation Dipole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3429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 Dipole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Technology Development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3)</a:t>
            </a:r>
            <a:r>
              <a:rPr lang="en-US" dirty="0" smtClean="0"/>
              <a:t> </a:t>
            </a:r>
            <a:r>
              <a:rPr lang="en-US" b="1" i="1" dirty="0" smtClean="0"/>
              <a:t>Technology Development</a:t>
            </a:r>
            <a:endParaRPr lang="en-US" dirty="0" smtClean="0"/>
          </a:p>
          <a:p>
            <a:pPr lvl="1"/>
            <a:r>
              <a:rPr lang="en-US" dirty="0" smtClean="0"/>
              <a:t>1 meter long magnets are not part of MAP scope</a:t>
            </a:r>
          </a:p>
          <a:p>
            <a:pPr lvl="2"/>
            <a:r>
              <a:rPr lang="en-US" dirty="0" smtClean="0"/>
              <a:t>expensive program based on LARP experience</a:t>
            </a:r>
          </a:p>
          <a:p>
            <a:pPr lvl="1"/>
            <a:r>
              <a:rPr lang="en-US" dirty="0" smtClean="0"/>
              <a:t>MAP Plan</a:t>
            </a:r>
          </a:p>
          <a:p>
            <a:pPr lvl="2"/>
            <a:r>
              <a:rPr lang="en-US" dirty="0" smtClean="0"/>
              <a:t>depend on core programs   FNAL and LBNL</a:t>
            </a:r>
          </a:p>
          <a:p>
            <a:pPr lvl="2"/>
            <a:r>
              <a:rPr lang="en-US" dirty="0" smtClean="0"/>
              <a:t>benefit from knowledge gained on other projects and programs</a:t>
            </a:r>
          </a:p>
          <a:p>
            <a:pPr lvl="3"/>
            <a:r>
              <a:rPr lang="en-US" dirty="0" smtClean="0"/>
              <a:t>LARP wide aperture quads for future LHC upgrades in particular</a:t>
            </a:r>
          </a:p>
          <a:p>
            <a:pPr lvl="4"/>
            <a:r>
              <a:rPr lang="en-US" dirty="0" smtClean="0"/>
              <a:t>120 mm Nb</a:t>
            </a:r>
            <a:r>
              <a:rPr lang="en-US" baseline="-25000" dirty="0" smtClean="0"/>
              <a:t>3</a:t>
            </a:r>
            <a:r>
              <a:rPr lang="en-US" dirty="0" smtClean="0"/>
              <a:t>Sn quad models being built now….</a:t>
            </a:r>
          </a:p>
          <a:p>
            <a:pPr lvl="2"/>
            <a:r>
              <a:rPr lang="en-US" dirty="0" smtClean="0"/>
              <a:t>small R&amp;D projects will be considered depending on design directions, such as radiation hardened insulation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Design Studies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4)</a:t>
            </a:r>
            <a:r>
              <a:rPr lang="en-US" dirty="0" smtClean="0"/>
              <a:t> </a:t>
            </a:r>
            <a:r>
              <a:rPr lang="en-US" b="1" i="1" dirty="0" smtClean="0"/>
              <a:t>Conceptual design</a:t>
            </a:r>
            <a:endParaRPr lang="en-US" b="1" dirty="0" smtClean="0"/>
          </a:p>
          <a:p>
            <a:pPr lvl="1"/>
            <a:r>
              <a:rPr lang="en-US" dirty="0" smtClean="0"/>
              <a:t>Primary goal is demonstrate feasibility of magnet fabrication </a:t>
            </a:r>
          </a:p>
          <a:p>
            <a:pPr lvl="2"/>
            <a:r>
              <a:rPr lang="en-US" dirty="0" smtClean="0"/>
              <a:t>issues:</a:t>
            </a:r>
          </a:p>
          <a:p>
            <a:pPr lvl="3"/>
            <a:r>
              <a:rPr lang="en-US" dirty="0" smtClean="0"/>
              <a:t>details of energy dissipation</a:t>
            </a:r>
          </a:p>
          <a:p>
            <a:pPr lvl="3"/>
            <a:r>
              <a:rPr lang="en-US" dirty="0" smtClean="0"/>
              <a:t>radiation damage</a:t>
            </a:r>
          </a:p>
          <a:p>
            <a:pPr lvl="3"/>
            <a:r>
              <a:rPr lang="en-US" dirty="0" smtClean="0"/>
              <a:t>mechanical structure, especially with open plan dipoles</a:t>
            </a:r>
          </a:p>
          <a:p>
            <a:pPr lvl="3"/>
            <a:r>
              <a:rPr lang="en-US" dirty="0" smtClean="0"/>
              <a:t>field quality (not as big an issue because of muon lifetime)</a:t>
            </a:r>
          </a:p>
          <a:p>
            <a:pPr lvl="2"/>
            <a:r>
              <a:rPr lang="en-US" dirty="0" smtClean="0"/>
              <a:t>IR dipole looks to be the most challenging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Develop designs far enough along for cost estimate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Collider Magnet Milestone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Begin conceptual design of collider magnets  FY 13</a:t>
            </a:r>
          </a:p>
          <a:p>
            <a:pPr lvl="1"/>
            <a:r>
              <a:rPr lang="en-US" dirty="0" smtClean="0"/>
              <a:t>Preliminary design work is of course progressing now</a:t>
            </a:r>
          </a:p>
          <a:p>
            <a:pPr lvl="1"/>
            <a:r>
              <a:rPr lang="en-US" dirty="0" smtClean="0"/>
              <a:t>Final conceptual design depends on </a:t>
            </a:r>
          </a:p>
          <a:p>
            <a:pPr lvl="2"/>
            <a:r>
              <a:rPr lang="en-US" dirty="0" smtClean="0"/>
              <a:t>specifications based on lattice design</a:t>
            </a:r>
          </a:p>
          <a:p>
            <a:pPr lvl="2"/>
            <a:r>
              <a:rPr lang="en-US" dirty="0" smtClean="0"/>
              <a:t>continued technology development, mostly outside of MAP</a:t>
            </a:r>
          </a:p>
          <a:p>
            <a:pPr lvl="2"/>
            <a:endParaRPr lang="en-US" b="1" i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HCC Magnets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6- dimensional cooling is one of the highest technological risks of the muon collider</a:t>
            </a:r>
          </a:p>
          <a:p>
            <a:pPr lvl="1"/>
            <a:r>
              <a:rPr lang="en-US" dirty="0" smtClean="0"/>
              <a:t>O(10</a:t>
            </a:r>
            <a:r>
              <a:rPr lang="en-US" baseline="30000" dirty="0" smtClean="0"/>
              <a:t>6</a:t>
            </a:r>
            <a:r>
              <a:rPr lang="en-US" dirty="0" smtClean="0"/>
              <a:t>) cooling required </a:t>
            </a:r>
          </a:p>
          <a:p>
            <a:pPr lvl="1"/>
            <a:r>
              <a:rPr lang="en-US" dirty="0" smtClean="0"/>
              <a:t>Several technologies are being considered </a:t>
            </a:r>
          </a:p>
          <a:p>
            <a:pPr lvl="1"/>
            <a:r>
              <a:rPr lang="en-US" dirty="0" smtClean="0"/>
              <a:t>Of these choices, Helical Cooling Channel (HCC) has the most challenging magnets because of the complicated field and close proximity to RF and cooling media.</a:t>
            </a:r>
          </a:p>
          <a:p>
            <a:pPr lvl="1"/>
            <a:r>
              <a:rPr lang="en-US" dirty="0" smtClean="0"/>
              <a:t>These field can be generated elegantly by using solenoid rings offset in a helical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HCC Magnet Strategy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Over the past few years, studies have been performed between Fermilab and Muons Inc. </a:t>
            </a:r>
          </a:p>
          <a:p>
            <a:pPr lvl="1"/>
            <a:r>
              <a:rPr lang="en-US" dirty="0" smtClean="0"/>
              <a:t>Paper study cooling channel have been designed and studied.</a:t>
            </a:r>
          </a:p>
          <a:p>
            <a:pPr lvl="2"/>
            <a:r>
              <a:rPr lang="en-US" dirty="0" smtClean="0"/>
              <a:t>require magnets ranging from ~6 T to 25 T on conductor</a:t>
            </a:r>
          </a:p>
          <a:p>
            <a:pPr lvl="1"/>
            <a:r>
              <a:rPr lang="en-US" dirty="0" smtClean="0"/>
              <a:t>Cooling efficiency as a function of geometric and conductor parameters</a:t>
            </a:r>
          </a:p>
          <a:p>
            <a:pPr lvl="1"/>
            <a:r>
              <a:rPr lang="en-US" dirty="0" smtClean="0"/>
              <a:t>Integration of magnets with RF and absorber media</a:t>
            </a:r>
          </a:p>
          <a:p>
            <a:pPr lvl="1"/>
            <a:r>
              <a:rPr lang="en-US" dirty="0" smtClean="0"/>
              <a:t>Coil fabrication techniques both for high field and low field section of coils</a:t>
            </a:r>
          </a:p>
          <a:p>
            <a:pPr lvl="1">
              <a:buNone/>
            </a:pPr>
            <a:endParaRPr lang="en-US" b="1" dirty="0" smtClean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87000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“Helical Solenoid  Magnets”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971800" y="1371600"/>
          <a:ext cx="6397625" cy="1470025"/>
        </p:xfrm>
        <a:graphic>
          <a:graphicData uri="http://schemas.openxmlformats.org/presentationml/2006/ole">
            <p:oleObj spid="_x0000_s35842" name="Document" r:id="rId3" imgW="6397837" imgH="1469464" progId="Word.Document.12">
              <p:embed/>
            </p:oleObj>
          </a:graphicData>
        </a:graphic>
      </p:graphicFrame>
      <p:pic>
        <p:nvPicPr>
          <p:cNvPr id="35844" name="Picture 4" descr="Fig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2905125" cy="2133600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8580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85800" y="473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13" descr="CIMG25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886200"/>
            <a:ext cx="2362200" cy="1771650"/>
          </a:xfrm>
          <a:prstGeom prst="rect">
            <a:avLst/>
          </a:prstGeom>
        </p:spPr>
      </p:pic>
      <p:pic>
        <p:nvPicPr>
          <p:cNvPr id="16" name="Picture 15" descr="Fig1_061008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3716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3886200"/>
            <a:ext cx="2113870" cy="175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096000" y="2895600"/>
            <a:ext cx="2514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Schemes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5867400"/>
            <a:ext cx="3657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Magnet Program  NbTi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3124200"/>
            <a:ext cx="2590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Basic HC Design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00" y="5867400"/>
            <a:ext cx="3657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Magnet Program  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HCC MAP Program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Continue to support magnetic design studies to determine if HCC is the best solution of the muon collider</a:t>
            </a:r>
          </a:p>
          <a:p>
            <a:r>
              <a:rPr lang="en-US" dirty="0" smtClean="0"/>
              <a:t>Continue on a low level magnet development program:  Key issues:</a:t>
            </a:r>
          </a:p>
          <a:p>
            <a:pPr lvl="1"/>
            <a:r>
              <a:rPr lang="en-US" dirty="0" smtClean="0"/>
              <a:t>Economical and reliable coil fabrication</a:t>
            </a:r>
          </a:p>
          <a:p>
            <a:pPr lvl="1"/>
            <a:r>
              <a:rPr lang="en-US" dirty="0" smtClean="0"/>
              <a:t>NbTi, Nb</a:t>
            </a:r>
            <a:r>
              <a:rPr lang="en-US" baseline="-25000" dirty="0" smtClean="0"/>
              <a:t>3</a:t>
            </a:r>
            <a:r>
              <a:rPr lang="en-US" dirty="0" smtClean="0"/>
              <a:t>Sn and HTS coil technology </a:t>
            </a:r>
          </a:p>
          <a:p>
            <a:pPr lvl="1"/>
            <a:r>
              <a:rPr lang="en-US" dirty="0" smtClean="0"/>
              <a:t>Quench protection for very long strings of solenoid rings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 lvl="1">
              <a:buNone/>
            </a:pPr>
            <a:endParaRPr lang="en-US" b="1" dirty="0" smtClean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HCC MAP Program II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Future of program completely depends on technology decision in the next few years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/>
              <a:t>If HCC is not chosen</a:t>
            </a:r>
          </a:p>
          <a:p>
            <a:pPr lvl="1"/>
            <a:r>
              <a:rPr lang="en-US" dirty="0" smtClean="0"/>
              <a:t>Program closed</a:t>
            </a:r>
          </a:p>
          <a:p>
            <a:r>
              <a:rPr lang="en-US" dirty="0" smtClean="0"/>
              <a:t>If HCC is adapted for all or part of Cooling</a:t>
            </a:r>
          </a:p>
          <a:p>
            <a:pPr lvl="1"/>
            <a:r>
              <a:rPr lang="en-US" dirty="0" smtClean="0"/>
              <a:t>Continue magnet demonstration program</a:t>
            </a:r>
          </a:p>
          <a:p>
            <a:r>
              <a:rPr lang="en-US" dirty="0" smtClean="0"/>
              <a:t>Either way</a:t>
            </a:r>
          </a:p>
          <a:p>
            <a:pPr lvl="1"/>
            <a:r>
              <a:rPr lang="en-US" dirty="0" smtClean="0"/>
              <a:t>Effort will segue to magnet support of 6-D demonstration  (which is the only relevant milestone)</a:t>
            </a:r>
          </a:p>
          <a:p>
            <a:pPr lvl="2"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 lvl="1">
              <a:buNone/>
            </a:pPr>
            <a:endParaRPr lang="en-US" b="1" dirty="0" smtClean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Today’s Magnet Presentations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Magnet Strategy  (Lamm)			</a:t>
            </a:r>
          </a:p>
          <a:p>
            <a:pPr lvl="1"/>
            <a:r>
              <a:rPr lang="en-US" dirty="0" smtClean="0"/>
              <a:t>How Magnet Program meets the MAP goals</a:t>
            </a:r>
          </a:p>
          <a:p>
            <a:r>
              <a:rPr lang="en-US" dirty="0" smtClean="0"/>
              <a:t>Very High Field Superconducting Magnet Collaboration (VHFSMC) Status &amp; Relationship with MAP (Larbalestier)</a:t>
            </a:r>
          </a:p>
          <a:p>
            <a:r>
              <a:rPr lang="en-US" dirty="0" smtClean="0"/>
              <a:t>Magnet R&amp;D (Tompkins)</a:t>
            </a:r>
          </a:p>
          <a:p>
            <a:pPr lvl="1"/>
            <a:r>
              <a:rPr lang="en-US" dirty="0" smtClean="0"/>
              <a:t>Present and Future Magnet R&amp;D, how it relates to MAP strategy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Rapid Cycling Dipoles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  <p:pic>
        <p:nvPicPr>
          <p:cNvPr id="8" name="Picture 7" descr="Mu_Synchro_Acc_2010B-1_Page_1 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7198373" cy="530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Rapid Cycling Dipole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  <p:pic>
        <p:nvPicPr>
          <p:cNvPr id="7" name="Picture 6" descr="Mu_Synchro_Acc_2010_Pag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1" y="1143000"/>
            <a:ext cx="4419600" cy="3655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5943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Summers U. Mississippi</a:t>
            </a:r>
            <a:endParaRPr lang="en-US" dirty="0"/>
          </a:p>
        </p:txBody>
      </p:sp>
      <p:pic>
        <p:nvPicPr>
          <p:cNvPr id="9" name="Picture 8" descr="Mu_Synchro_Acc_2010_Page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19200"/>
            <a:ext cx="4149078" cy="33896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4953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Prototype Built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4953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Prototype Tested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Rapid Cycling Dipole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  <p:pic>
        <p:nvPicPr>
          <p:cNvPr id="7" name="Picture 6" descr="Mu_Synchro_Acc_2010B-1_Page_4 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19200"/>
            <a:ext cx="6934200" cy="5138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Proposed Resource Allocation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1143000"/>
          <a:ext cx="8991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081278" y="2514600"/>
          <a:ext cx="3919847" cy="2590800"/>
        </p:xfrm>
        <a:graphic>
          <a:graphicData uri="http://schemas.openxmlformats.org/presentationml/2006/ole">
            <p:oleObj spid="_x0000_s2052" name="Worksheet" r:id="rId4" imgW="2219134" imgH="146704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Comments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As this is an R&amp;D program, within a larger R&amp;D program, there must be some flexibility in planning </a:t>
            </a:r>
          </a:p>
          <a:p>
            <a:pPr lvl="1"/>
            <a:r>
              <a:rPr lang="en-US" dirty="0" smtClean="0"/>
              <a:t>Program must adapt to evolving ideas in the muon collider design</a:t>
            </a:r>
          </a:p>
          <a:p>
            <a:pPr lvl="1"/>
            <a:r>
              <a:rPr lang="en-US" dirty="0" smtClean="0"/>
              <a:t>Program must adapt to anticipated and unanticipated technology breakthroughs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Possibility to redistributing funds in later years with the broader magnet view as best needed.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Examples of future decisions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Technology decision for 6-D</a:t>
            </a:r>
          </a:p>
          <a:p>
            <a:pPr lvl="1"/>
            <a:r>
              <a:rPr lang="en-US" dirty="0" smtClean="0"/>
              <a:t>might scrap HCC altogether=&gt;focus on 6-D magnet/RF integration</a:t>
            </a:r>
          </a:p>
          <a:p>
            <a:pPr lvl="1"/>
            <a:r>
              <a:rPr lang="en-US" dirty="0" smtClean="0"/>
              <a:t>Hybrid 6-D  focus on HCC in higher energy regime=&gt; Nb</a:t>
            </a:r>
            <a:r>
              <a:rPr lang="en-US" baseline="-25000" dirty="0" smtClean="0"/>
              <a:t>3</a:t>
            </a:r>
            <a:r>
              <a:rPr lang="en-US" dirty="0" smtClean="0"/>
              <a:t>Sn or HTS</a:t>
            </a:r>
          </a:p>
          <a:p>
            <a:r>
              <a:rPr lang="en-US" dirty="0" smtClean="0"/>
              <a:t>Development of HTS materials or high field solenoid technology might argue for a more significant demonstration in the later years</a:t>
            </a:r>
          </a:p>
          <a:p>
            <a:r>
              <a:rPr lang="en-US" dirty="0" smtClean="0"/>
              <a:t>Refinement of IR design and LARP breakthrough in Nb</a:t>
            </a:r>
            <a:r>
              <a:rPr lang="en-US" baseline="-25000" dirty="0" smtClean="0"/>
              <a:t>3</a:t>
            </a:r>
            <a:r>
              <a:rPr lang="en-US" dirty="0" smtClean="0"/>
              <a:t>Sn might affect IR dipole technology decision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Conclusion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>
                <a:latin typeface="Calibri" pitchFamily="34" charset="0"/>
              </a:rPr>
              <a:t>There are significant magnet challenges for the Muon Collider</a:t>
            </a:r>
          </a:p>
          <a:p>
            <a:pPr lvl="0">
              <a:defRPr/>
            </a:pPr>
            <a:r>
              <a:rPr lang="en-US" dirty="0" smtClean="0">
                <a:latin typeface="Calibri" pitchFamily="34" charset="0"/>
              </a:rPr>
              <a:t>A strong magnet program within MAP is essential to building a convincing muon collider design</a:t>
            </a:r>
          </a:p>
          <a:p>
            <a:pPr lvl="1">
              <a:defRPr/>
            </a:pPr>
            <a:r>
              <a:rPr lang="en-US" dirty="0" smtClean="0">
                <a:latin typeface="Calibri" pitchFamily="34" charset="0"/>
              </a:rPr>
              <a:t>Program targets key magnets with the highest technical risk.  (highest % of resources to “high field solenoid”)</a:t>
            </a:r>
          </a:p>
          <a:p>
            <a:pPr lvl="1">
              <a:defRPr/>
            </a:pPr>
            <a:r>
              <a:rPr lang="en-US" dirty="0" smtClean="0">
                <a:latin typeface="Calibri" pitchFamily="34" charset="0"/>
              </a:rPr>
              <a:t>Reliance on DOE programs outside of MAP for support particularly for conductor development and collider magnet R&amp;D</a:t>
            </a:r>
          </a:p>
          <a:p>
            <a:pPr lvl="1">
              <a:defRPr/>
            </a:pPr>
            <a:r>
              <a:rPr lang="en-US" dirty="0" smtClean="0">
                <a:latin typeface="Calibri" pitchFamily="34" charset="0"/>
              </a:rPr>
              <a:t>Additional resources needed for any significant magnet demonstration within MAP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 Oct 2007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Topical Workshop on the Neutrino Factory and Muon Colliders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F91-4BA1-42E5-AEB9-F4C30D5D3543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230420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6629400" cy="4975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0424" name="Text Box 24"/>
          <p:cNvSpPr txBox="1">
            <a:spLocks noChangeArrowheads="1"/>
          </p:cNvSpPr>
          <p:nvPr/>
        </p:nvSpPr>
        <p:spPr bwMode="auto">
          <a:xfrm>
            <a:off x="6172200" y="3048000"/>
            <a:ext cx="27432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Collider ring/IR  </a:t>
            </a:r>
            <a:r>
              <a:rPr lang="en-US" dirty="0"/>
              <a:t>Magnets ~10 T, wide aperture/open midplane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81000" y="4191000"/>
            <a:ext cx="3124200" cy="1789113"/>
            <a:chOff x="240" y="2640"/>
            <a:chExt cx="1968" cy="1127"/>
          </a:xfrm>
        </p:grpSpPr>
        <p:sp>
          <p:nvSpPr>
            <p:cNvPr id="230421" name="Text Box 21"/>
            <p:cNvSpPr txBox="1">
              <a:spLocks noChangeArrowheads="1"/>
            </p:cNvSpPr>
            <p:nvPr/>
          </p:nvSpPr>
          <p:spPr bwMode="auto">
            <a:xfrm>
              <a:off x="240" y="3360"/>
              <a:ext cx="1968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dirty="0" smtClean="0"/>
                <a:t>Wide  </a:t>
              </a:r>
              <a:r>
                <a:rPr lang="en-US" dirty="0"/>
                <a:t>aperture  </a:t>
              </a:r>
              <a:r>
                <a:rPr lang="en-US" dirty="0" smtClean="0"/>
                <a:t>20 </a:t>
              </a:r>
              <a:r>
                <a:rPr lang="en-US" dirty="0"/>
                <a:t>T solenoids</a:t>
              </a:r>
            </a:p>
          </p:txBody>
        </p:sp>
        <p:sp>
          <p:nvSpPr>
            <p:cNvPr id="230425" name="Line 25"/>
            <p:cNvSpPr>
              <a:spLocks noChangeShapeType="1"/>
            </p:cNvSpPr>
            <p:nvPr/>
          </p:nvSpPr>
          <p:spPr bwMode="auto">
            <a:xfrm flipV="1">
              <a:off x="720" y="2640"/>
              <a:ext cx="0" cy="72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505200" y="4572000"/>
            <a:ext cx="5105400" cy="1657350"/>
            <a:chOff x="2208" y="2880"/>
            <a:chExt cx="3216" cy="1044"/>
          </a:xfrm>
        </p:grpSpPr>
        <p:sp>
          <p:nvSpPr>
            <p:cNvPr id="230422" name="Text Box 22"/>
            <p:cNvSpPr txBox="1">
              <a:spLocks noChangeArrowheads="1"/>
            </p:cNvSpPr>
            <p:nvPr/>
          </p:nvSpPr>
          <p:spPr bwMode="auto">
            <a:xfrm>
              <a:off x="2976" y="3168"/>
              <a:ext cx="2448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dirty="0" smtClean="0"/>
                <a:t>Helical cooling channel (HCC) </a:t>
              </a:r>
              <a:r>
                <a:rPr lang="en-US" dirty="0"/>
                <a:t>solenoid rings </a:t>
              </a:r>
              <a:r>
                <a:rPr lang="en-US" dirty="0" smtClean="0"/>
                <a:t>20 T and above (one of many options-most challenging magnet-wise)</a:t>
              </a:r>
              <a:endParaRPr lang="en-US" dirty="0"/>
            </a:p>
          </p:txBody>
        </p:sp>
        <p:sp>
          <p:nvSpPr>
            <p:cNvPr id="230426" name="Line 26"/>
            <p:cNvSpPr>
              <a:spLocks noChangeShapeType="1"/>
            </p:cNvSpPr>
            <p:nvPr/>
          </p:nvSpPr>
          <p:spPr bwMode="auto">
            <a:xfrm flipH="1" flipV="1">
              <a:off x="2208" y="2880"/>
              <a:ext cx="720" cy="528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19600" y="1143000"/>
            <a:ext cx="3962400" cy="1143000"/>
            <a:chOff x="4267200" y="1219200"/>
            <a:chExt cx="3962400" cy="1143000"/>
          </a:xfrm>
        </p:grpSpPr>
        <p:sp>
          <p:nvSpPr>
            <p:cNvPr id="230423" name="Text Box 23"/>
            <p:cNvSpPr txBox="1">
              <a:spLocks noChangeArrowheads="1"/>
            </p:cNvSpPr>
            <p:nvPr/>
          </p:nvSpPr>
          <p:spPr bwMode="auto">
            <a:xfrm>
              <a:off x="4267200" y="1219200"/>
              <a:ext cx="39624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dirty="0"/>
                <a:t>Very </a:t>
              </a:r>
              <a:r>
                <a:rPr lang="en-US" dirty="0" smtClean="0"/>
                <a:t>high </a:t>
              </a:r>
              <a:r>
                <a:rPr lang="en-US" dirty="0"/>
                <a:t>f</a:t>
              </a:r>
              <a:r>
                <a:rPr lang="en-US" dirty="0" smtClean="0"/>
                <a:t>ield </a:t>
              </a:r>
              <a:r>
                <a:rPr lang="en-US" dirty="0"/>
                <a:t>s</a:t>
              </a:r>
              <a:r>
                <a:rPr lang="en-US" dirty="0" smtClean="0"/>
                <a:t>olenoids</a:t>
              </a:r>
              <a:endParaRPr lang="en-US" dirty="0"/>
            </a:p>
          </p:txBody>
        </p:sp>
        <p:sp>
          <p:nvSpPr>
            <p:cNvPr id="230427" name="Line 27"/>
            <p:cNvSpPr>
              <a:spLocks noChangeShapeType="1"/>
            </p:cNvSpPr>
            <p:nvPr/>
          </p:nvSpPr>
          <p:spPr bwMode="auto">
            <a:xfrm flipH="1">
              <a:off x="4953000" y="1676400"/>
              <a:ext cx="838200" cy="685800"/>
            </a:xfrm>
            <a:prstGeom prst="line">
              <a:avLst/>
            </a:prstGeom>
            <a:noFill/>
            <a:ln w="635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30430" name="Rectangle 30"/>
          <p:cNvSpPr>
            <a:spLocks noChangeArrowheads="1"/>
          </p:cNvSpPr>
          <p:nvPr/>
        </p:nvSpPr>
        <p:spPr bwMode="auto">
          <a:xfrm>
            <a:off x="0" y="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 b="0" dirty="0">
                <a:solidFill>
                  <a:schemeClr val="accent2"/>
                </a:solidFill>
              </a:rPr>
              <a:t>Interesting Magnets in Muon Colliders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 rot="16200000">
            <a:off x="2249389" y="2170212"/>
            <a:ext cx="2362200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dirty="0" smtClean="0"/>
              <a:t>6-D Cooling Channel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838200"/>
            <a:ext cx="3886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good news: Most magnets required for MC accelerator are simple to build</a:t>
            </a:r>
            <a:endParaRPr lang="en-US" dirty="0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 rot="16200000">
            <a:off x="3049489" y="2665511"/>
            <a:ext cx="2590799" cy="307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dirty="0" smtClean="0"/>
              <a:t>Transverse Cooling up to 50 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Objectives of Magnet Program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 lvl="0">
              <a:defRPr/>
            </a:pPr>
            <a:r>
              <a:rPr lang="en-US" dirty="0" smtClean="0">
                <a:latin typeface="Calibri" pitchFamily="34" charset="0"/>
              </a:rPr>
              <a:t>Practical conceptual design and prototype plan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3200" dirty="0" smtClean="0">
                <a:latin typeface="Calibri" pitchFamily="34" charset="0"/>
              </a:rPr>
              <a:t>Meets or defines MC design requirements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3200" dirty="0" smtClean="0">
                <a:latin typeface="Calibri" pitchFamily="34" charset="0"/>
              </a:rPr>
              <a:t>Must be “manufacturable” </a:t>
            </a:r>
          </a:p>
          <a:p>
            <a:pPr marL="1257300" lvl="2" indent="-342900">
              <a:defRPr/>
            </a:pPr>
            <a:r>
              <a:rPr lang="en-US" sz="3200" dirty="0" smtClean="0">
                <a:latin typeface="Calibri" pitchFamily="34" charset="0"/>
              </a:rPr>
              <a:t>reproducible and in a reasonable time frame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3200" dirty="0" smtClean="0">
                <a:latin typeface="Calibri" pitchFamily="34" charset="0"/>
              </a:rPr>
              <a:t>Enough technology development to back up design</a:t>
            </a:r>
          </a:p>
          <a:p>
            <a:pPr marL="1257300" lvl="2" indent="-342900">
              <a:defRPr/>
            </a:pPr>
            <a:r>
              <a:rPr lang="en-US" sz="3200" dirty="0" smtClean="0">
                <a:latin typeface="Calibri" pitchFamily="34" charset="0"/>
              </a:rPr>
              <a:t>either through MAP or leveraged from other DOE programs or industrial application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Focus on Difficult Magnets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High Field Solenoid: 40 T nominal, up to 50 T</a:t>
            </a:r>
          </a:p>
          <a:p>
            <a:pPr lvl="1"/>
            <a:r>
              <a:rPr lang="en-US" dirty="0" smtClean="0">
                <a:latin typeface="+mj-lt"/>
              </a:rPr>
              <a:t>M</a:t>
            </a:r>
            <a:r>
              <a:rPr lang="en-US" sz="2800" dirty="0" smtClean="0">
                <a:latin typeface="+mj-lt"/>
              </a:rPr>
              <a:t>echanical complexity, quench protection</a:t>
            </a:r>
          </a:p>
          <a:p>
            <a:r>
              <a:rPr lang="en-US" dirty="0" smtClean="0">
                <a:latin typeface="+mj-lt"/>
              </a:rPr>
              <a:t>Colliding Ring Dipoles and Quads</a:t>
            </a:r>
          </a:p>
          <a:p>
            <a:pPr lvl="1"/>
            <a:r>
              <a:rPr lang="en-US" sz="2800" dirty="0" smtClean="0">
                <a:latin typeface="+mj-lt"/>
              </a:rPr>
              <a:t>Field quality, mechanical support related to wide aperture and/or open midplane</a:t>
            </a:r>
          </a:p>
          <a:p>
            <a:r>
              <a:rPr lang="en-US" dirty="0" smtClean="0">
                <a:latin typeface="+mj-lt"/>
              </a:rPr>
              <a:t>6-D cooling Magnets if Helical Cooling Channel (HCC)</a:t>
            </a:r>
          </a:p>
          <a:p>
            <a:pPr lvl="1"/>
            <a:r>
              <a:rPr lang="en-US" sz="2800" dirty="0" smtClean="0">
                <a:latin typeface="+mj-lt"/>
              </a:rPr>
              <a:t>Logistics of incorporating RF with SC coils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Other Objectives/issues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  <a:defRPr/>
            </a:pPr>
            <a:r>
              <a:rPr lang="en-US" dirty="0" smtClean="0"/>
              <a:t>Target Solenoid: 20 T Magnet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Energy deposition, </a:t>
            </a:r>
            <a:r>
              <a:rPr lang="en-US" dirty="0" smtClean="0"/>
              <a:t>r</a:t>
            </a:r>
            <a:r>
              <a:rPr lang="en-US" dirty="0" smtClean="0"/>
              <a:t>adiation </a:t>
            </a:r>
            <a:r>
              <a:rPr lang="en-US" dirty="0" smtClean="0"/>
              <a:t>damage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Rapid Cycling magnetic structures for Muon acceleration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3200" dirty="0" smtClean="0"/>
              <a:t>Power losses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Cost estimation for magnets: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3200" dirty="0" smtClean="0"/>
              <a:t>Higher risk specialty magnets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3200" dirty="0" smtClean="0"/>
              <a:t>Very large number of low risk solenoids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10-15 T solenoid R&amp;D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3200" dirty="0" smtClean="0"/>
              <a:t>Moderate difficultly, issues with field leakage into adjacent RF structures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40-50 T Solenoids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Up to about 50T, luminosity increases with higher field final cooling solenoids.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The state-of-the-art for high field superconducting solenoids is about half of this field, i.e. ~25 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Potential for luminosity gain through higher field solenoids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Goal is to demonstrate feasibility of high field solenoid that meet all muon collider requirements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Preliminary studies suggest that a 40 T solenoid meets the field requirements  (hence the 40-50 T range)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High Field Solenoid Studies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EFB3-9744-4519-BB5B-C1D99A624E4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Review-Magnet Strategy       </a:t>
            </a:r>
            <a:endParaRPr lang="en-US" dirty="0"/>
          </a:p>
        </p:txBody>
      </p:sp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343400" cy="29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almer talk_Page_15 pb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191000"/>
            <a:ext cx="4409057" cy="2362200"/>
          </a:xfrm>
          <a:prstGeom prst="rect">
            <a:avLst/>
          </a:prstGeo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43000"/>
            <a:ext cx="2849563" cy="215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52800" y="4038600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More details in the following two talks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6096000"/>
            <a:ext cx="1905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PBL SBIR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2819400"/>
            <a:ext cx="1905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Conductor R&amp;D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2133600"/>
            <a:ext cx="2667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 Design Studies</a:t>
            </a:r>
            <a:endParaRPr lang="en-US" dirty="0"/>
          </a:p>
        </p:txBody>
      </p:sp>
      <p:pic>
        <p:nvPicPr>
          <p:cNvPr id="17" name="Picture 5" descr="Picture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971800"/>
            <a:ext cx="1752600" cy="161126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" name="Picture 3" descr="CABLE090529_25_0-PF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953000"/>
            <a:ext cx="2349105" cy="176137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867400" y="6488668"/>
            <a:ext cx="2895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VHFSMC Supported R&amp;D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91200" y="4495800"/>
            <a:ext cx="3352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Instrumentation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3168</TotalTime>
  <Words>2013</Words>
  <Application>Microsoft Office PowerPoint</Application>
  <PresentationFormat>On-screen Show (4:3)</PresentationFormat>
  <Paragraphs>372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Presentation1</vt:lpstr>
      <vt:lpstr>Worksheet</vt:lpstr>
      <vt:lpstr>Document</vt:lpstr>
      <vt:lpstr>  </vt:lpstr>
      <vt:lpstr>Outline</vt:lpstr>
      <vt:lpstr>Today’s Magnet Presentations</vt:lpstr>
      <vt:lpstr>Slide 4</vt:lpstr>
      <vt:lpstr>Objectives of Magnet Program</vt:lpstr>
      <vt:lpstr>Focus on Difficult Magnets</vt:lpstr>
      <vt:lpstr>Other Objectives/issues</vt:lpstr>
      <vt:lpstr>40-50 T Solenoids</vt:lpstr>
      <vt:lpstr>High Field Solenoid Studies</vt:lpstr>
      <vt:lpstr>Magnet Complexity Grows with Increasing Bore Field</vt:lpstr>
      <vt:lpstr>“High Field Solenoid Strategy”</vt:lpstr>
      <vt:lpstr>Magnet Specifications</vt:lpstr>
      <vt:lpstr>HTS Conductor Studies</vt:lpstr>
      <vt:lpstr>HTS Conductor Studies</vt:lpstr>
      <vt:lpstr>Insert Program</vt:lpstr>
      <vt:lpstr>Conceptual Design</vt:lpstr>
      <vt:lpstr>Fabrication Plan</vt:lpstr>
      <vt:lpstr>High Field Solenoid Milestones</vt:lpstr>
      <vt:lpstr>Collider Magnet Issues</vt:lpstr>
      <vt:lpstr>Magnet Specifications</vt:lpstr>
      <vt:lpstr>Collider Magnet Concepts</vt:lpstr>
      <vt:lpstr>Technology Development</vt:lpstr>
      <vt:lpstr>Design Studies</vt:lpstr>
      <vt:lpstr>Collider Magnet Milestone</vt:lpstr>
      <vt:lpstr>HCC Magnets</vt:lpstr>
      <vt:lpstr>HCC Magnet Strategy</vt:lpstr>
      <vt:lpstr>“Helical Solenoid  Magnets”</vt:lpstr>
      <vt:lpstr>HCC MAP Program</vt:lpstr>
      <vt:lpstr>HCC MAP Program II</vt:lpstr>
      <vt:lpstr>Rapid Cycling Dipoles</vt:lpstr>
      <vt:lpstr>Rapid Cycling Dipole Results</vt:lpstr>
      <vt:lpstr>Rapid Cycling Dipole Program</vt:lpstr>
      <vt:lpstr>Proposed Resource Allocation</vt:lpstr>
      <vt:lpstr>Comments</vt:lpstr>
      <vt:lpstr>Examples of future decisions</vt:lpstr>
      <vt:lpstr>Conclusion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OVERVIEW</dc:title>
  <dc:creator> </dc:creator>
  <cp:lastModifiedBy>lamm</cp:lastModifiedBy>
  <cp:revision>338</cp:revision>
  <dcterms:created xsi:type="dcterms:W3CDTF">2010-07-20T19:13:29Z</dcterms:created>
  <dcterms:modified xsi:type="dcterms:W3CDTF">2010-08-21T20:53:22Z</dcterms:modified>
</cp:coreProperties>
</file>