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1" r:id="rId2"/>
    <p:sldId id="256" r:id="rId3"/>
    <p:sldId id="276" r:id="rId4"/>
    <p:sldId id="277" r:id="rId5"/>
    <p:sldId id="285" r:id="rId6"/>
    <p:sldId id="278" r:id="rId7"/>
    <p:sldId id="279" r:id="rId8"/>
    <p:sldId id="267" r:id="rId9"/>
    <p:sldId id="272" r:id="rId10"/>
    <p:sldId id="269" r:id="rId11"/>
    <p:sldId id="282" r:id="rId12"/>
    <p:sldId id="260" r:id="rId13"/>
    <p:sldId id="287" r:id="rId14"/>
    <p:sldId id="261" r:id="rId15"/>
    <p:sldId id="263" r:id="rId16"/>
    <p:sldId id="293" r:id="rId17"/>
    <p:sldId id="270" r:id="rId18"/>
    <p:sldId id="291" r:id="rId19"/>
    <p:sldId id="264" r:id="rId20"/>
    <p:sldId id="265" r:id="rId21"/>
    <p:sldId id="266" r:id="rId22"/>
    <p:sldId id="274" r:id="rId23"/>
    <p:sldId id="288" r:id="rId24"/>
    <p:sldId id="275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004" autoAdjust="0"/>
    <p:restoredTop sz="86420" autoAdjust="0"/>
  </p:normalViewPr>
  <p:slideViewPr>
    <p:cSldViewPr>
      <p:cViewPr varScale="1">
        <p:scale>
          <a:sx n="54" d="100"/>
          <a:sy n="54" d="100"/>
        </p:scale>
        <p:origin x="-137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10B12-DE71-4D7A-8B7D-CC54F0048ABF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AA158D-EA3E-49C1-8BA3-273F0B47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6574F9-D7E9-44D0-ADA3-EC0A945EF2D2}" type="datetimeFigureOut">
              <a:rPr lang="en-US"/>
              <a:pPr>
                <a:defRPr/>
              </a:pPr>
              <a:t>8/23/2010</a:t>
            </a:fld>
            <a:r>
              <a:rPr lang="en-US"/>
              <a:t>STEVE GEER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REVIEW                        24-26 August,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8714EB-33FF-4409-B24F-BBD23FDA2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61CB8F-CE54-409E-A118-940815B39D7B}" type="datetimeFigureOut">
              <a:rPr lang="en-US"/>
              <a:pPr>
                <a:defRPr/>
              </a:pPr>
              <a:t>8/23/2010</a:t>
            </a:fld>
            <a:r>
              <a:rPr lang="en-US"/>
              <a:t>STEVE GEER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REVIEW                        24-26 August,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5E590A-0381-4F9C-8994-10194A38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7BA476-46D6-41B5-A371-4E9C927D76AF}" type="datetimeFigureOut">
              <a:rPr lang="en-US"/>
              <a:pPr>
                <a:defRPr/>
              </a:pPr>
              <a:t>8/23/2010</a:t>
            </a:fld>
            <a:r>
              <a:rPr lang="en-US"/>
              <a:t>STEVE GEER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70B50-C972-4303-9A9E-090502E1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 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4294967295"/>
          </p:nvPr>
        </p:nvSpPr>
        <p:spPr>
          <a:xfrm>
            <a:off x="4191000" y="1804988"/>
            <a:ext cx="3886200" cy="36052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MAP Overview</a:t>
            </a:r>
            <a:endParaRPr lang="en-US" sz="280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cs typeface="Arial" charset="0"/>
              </a:rPr>
              <a:t>Steve Geer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>
                <a:solidFill>
                  <a:schemeClr val="hlink"/>
                </a:solidFill>
                <a:cs typeface="Arial" charset="0"/>
              </a:rPr>
              <a:t>A</a:t>
            </a:r>
            <a:r>
              <a:rPr lang="en-US" sz="2000" smtClean="0">
                <a:cs typeface="Arial" charset="0"/>
              </a:rPr>
              <a:t>ccelerator</a:t>
            </a:r>
            <a:r>
              <a:rPr lang="en-US" sz="2000" smtClean="0">
                <a:solidFill>
                  <a:schemeClr val="hlink"/>
                </a:solidFill>
                <a:cs typeface="Arial" charset="0"/>
              </a:rPr>
              <a:t> P</a:t>
            </a:r>
            <a:r>
              <a:rPr lang="en-US" sz="2000" smtClean="0">
                <a:cs typeface="Arial" charset="0"/>
              </a:rPr>
              <a:t>hysics</a:t>
            </a:r>
            <a:r>
              <a:rPr lang="en-US" sz="2000" smtClean="0">
                <a:solidFill>
                  <a:schemeClr val="hlink"/>
                </a:solidFill>
                <a:cs typeface="Arial" charset="0"/>
              </a:rPr>
              <a:t> C</a:t>
            </a:r>
            <a:r>
              <a:rPr lang="en-US" sz="2000" smtClean="0">
                <a:cs typeface="Arial" charset="0"/>
              </a:rPr>
              <a:t>enter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>
                <a:cs typeface="Arial" charset="0"/>
              </a:rPr>
              <a:t>Fermi National Accelerator Laboratory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smtClean="0">
                <a:cs typeface="Arial" charset="0"/>
              </a:rPr>
              <a:t>Muon  Accelerator Program Review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smtClean="0">
                <a:cs typeface="Arial" charset="0"/>
              </a:rPr>
              <a:t>Fermilab, August 24, 2010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762000" y="1981200"/>
            <a:ext cx="33528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4" name="Oval 17"/>
          <p:cNvSpPr>
            <a:spLocks noChangeArrowheads="1"/>
          </p:cNvSpPr>
          <p:nvPr/>
        </p:nvSpPr>
        <p:spPr bwMode="auto">
          <a:xfrm>
            <a:off x="1527175" y="2268538"/>
            <a:ext cx="1768475" cy="1770062"/>
          </a:xfrm>
          <a:prstGeom prst="ellipse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Box 18"/>
          <p:cNvSpPr txBox="1">
            <a:spLocks noChangeArrowheads="1"/>
          </p:cNvSpPr>
          <p:nvPr/>
        </p:nvSpPr>
        <p:spPr bwMode="auto">
          <a:xfrm>
            <a:off x="646113" y="2379663"/>
            <a:ext cx="8366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latin typeface="Symbol" pitchFamily="18" charset="2"/>
              </a:rPr>
              <a:t>m</a:t>
            </a:r>
            <a:r>
              <a:rPr lang="en-US" sz="5400" baseline="30000">
                <a:latin typeface="Symbol" pitchFamily="18" charset="2"/>
              </a:rPr>
              <a:t>+</a:t>
            </a:r>
          </a:p>
        </p:txBody>
      </p:sp>
      <p:sp>
        <p:nvSpPr>
          <p:cNvPr id="5126" name="TextBox 19"/>
          <p:cNvSpPr txBox="1">
            <a:spLocks noChangeArrowheads="1"/>
          </p:cNvSpPr>
          <p:nvPr/>
        </p:nvSpPr>
        <p:spPr bwMode="auto">
          <a:xfrm>
            <a:off x="3465513" y="2379663"/>
            <a:ext cx="8366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latin typeface="Symbol" pitchFamily="18" charset="2"/>
              </a:rPr>
              <a:t>m</a:t>
            </a:r>
            <a:r>
              <a:rPr lang="en-US" sz="5400" baseline="30000">
                <a:latin typeface="Symbol" pitchFamily="18" charset="2"/>
              </a:rPr>
              <a:t>-</a:t>
            </a:r>
          </a:p>
        </p:txBody>
      </p:sp>
      <p:cxnSp>
        <p:nvCxnSpPr>
          <p:cNvPr id="5127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1264444" y="2658269"/>
            <a:ext cx="479425" cy="192087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5128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3126581" y="2658269"/>
            <a:ext cx="479425" cy="1920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5129" name="TextBox 39"/>
          <p:cNvSpPr txBox="1">
            <a:spLocks noChangeArrowheads="1"/>
          </p:cNvSpPr>
          <p:nvPr/>
        </p:nvSpPr>
        <p:spPr bwMode="auto">
          <a:xfrm>
            <a:off x="2311400" y="4097338"/>
            <a:ext cx="3841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Symbol" pitchFamily="18" charset="2"/>
              </a:rPr>
              <a:t>n</a:t>
            </a:r>
          </a:p>
        </p:txBody>
      </p:sp>
      <p:pic>
        <p:nvPicPr>
          <p:cNvPr id="513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2865438"/>
            <a:ext cx="5794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1" name="Group 53"/>
          <p:cNvGrpSpPr>
            <a:grpSpLocks/>
          </p:cNvGrpSpPr>
          <p:nvPr/>
        </p:nvGrpSpPr>
        <p:grpSpPr bwMode="auto">
          <a:xfrm>
            <a:off x="1400175" y="3810000"/>
            <a:ext cx="1103313" cy="646113"/>
            <a:chOff x="1752600" y="4191000"/>
            <a:chExt cx="1752600" cy="1027292"/>
          </a:xfrm>
        </p:grpSpPr>
        <p:grpSp>
          <p:nvGrpSpPr>
            <p:cNvPr id="5132" name="Group 38"/>
            <p:cNvGrpSpPr>
              <a:grpSpLocks/>
            </p:cNvGrpSpPr>
            <p:nvPr/>
          </p:nvGrpSpPr>
          <p:grpSpPr bwMode="auto">
            <a:xfrm>
              <a:off x="1752600" y="4191000"/>
              <a:ext cx="1371600" cy="1027292"/>
              <a:chOff x="6404319" y="5002865"/>
              <a:chExt cx="1371600" cy="1027292"/>
            </a:xfrm>
          </p:grpSpPr>
          <p:grpSp>
            <p:nvGrpSpPr>
              <p:cNvPr id="12" name="Group 36"/>
              <p:cNvGrpSpPr/>
              <p:nvPr/>
            </p:nvGrpSpPr>
            <p:grpSpPr>
              <a:xfrm rot="1800000">
                <a:off x="6404319" y="5173800"/>
                <a:ext cx="1371600" cy="685205"/>
                <a:chOff x="6248400" y="5257800"/>
                <a:chExt cx="1828800" cy="914400"/>
              </a:xfrm>
              <a:solidFill>
                <a:srgbClr val="00B050"/>
              </a:solidFill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62484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1628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705600" y="5257800"/>
                  <a:ext cx="914400" cy="914400"/>
                </a:xfrm>
                <a:prstGeom prst="rect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5136" name="Straight Connector 30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6450259" y="5344872"/>
                <a:ext cx="685205" cy="1191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7" name="Straight Connector 31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7043960" y="5686959"/>
                <a:ext cx="685205" cy="1191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cxnSp>
          <p:nvCxnSpPr>
            <p:cNvPr id="5133" name="Straight Arrow Connector 42"/>
            <p:cNvCxnSpPr>
              <a:cxnSpLocks noChangeShapeType="1"/>
            </p:cNvCxnSpPr>
            <p:nvPr/>
          </p:nvCxnSpPr>
          <p:spPr bwMode="auto">
            <a:xfrm>
              <a:off x="2241321" y="4191000"/>
              <a:ext cx="1263879" cy="762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34" name="Straight Connector 51"/>
            <p:cNvCxnSpPr>
              <a:cxnSpLocks noChangeShapeType="1"/>
            </p:cNvCxnSpPr>
            <p:nvPr/>
          </p:nvCxnSpPr>
          <p:spPr bwMode="auto">
            <a:xfrm>
              <a:off x="1905000" y="4800600"/>
              <a:ext cx="685800" cy="38100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MAP INITIATIVE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Oct 1, 2009 letter from DOE Assoc. Director of Science for  HEP to FNAL Director:</a:t>
            </a:r>
            <a:br>
              <a:rPr lang="en-US" sz="2000" dirty="0" smtClean="0"/>
            </a:br>
            <a:endParaRPr lang="en-US" sz="500" dirty="0" smtClean="0"/>
          </a:p>
          <a:p>
            <a:pPr marL="463550" lvl="1" indent="-6350" eaLnBrk="1" hangingPunct="1">
              <a:buFont typeface="Arial" charset="0"/>
              <a:buNone/>
              <a:defRPr/>
            </a:pPr>
            <a:r>
              <a:rPr lang="en-US" sz="1800" dirty="0" smtClean="0"/>
              <a:t>“Our office believes that it is timely to mount a concerted national R&amp;D program that addresses the technical challenges and feasibility issues relevant to the capabilities needed for future Neutrino Factory and multi-</a:t>
            </a:r>
            <a:r>
              <a:rPr lang="en-US" sz="1800" dirty="0" err="1" smtClean="0"/>
              <a:t>TeV</a:t>
            </a:r>
            <a:r>
              <a:rPr lang="en-US" sz="1800" dirty="0" smtClean="0"/>
              <a:t> </a:t>
            </a:r>
            <a:r>
              <a:rPr lang="en-US" sz="1800" dirty="0" err="1" smtClean="0"/>
              <a:t>Muon</a:t>
            </a:r>
            <a:r>
              <a:rPr lang="en-US" sz="1800" dirty="0" smtClean="0"/>
              <a:t> Collider facilities. ...”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700" dirty="0" smtClean="0"/>
          </a:p>
          <a:p>
            <a:pPr eaLnBrk="1" hangingPunct="1">
              <a:defRPr/>
            </a:pPr>
            <a:r>
              <a:rPr lang="en-US" sz="2000" dirty="0" smtClean="0"/>
              <a:t>Letter requested that FNAL Director put in place a new organization for a national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 &amp; Neutrino Factory R&amp;D program, hosted at FNAL, and designate the program director.</a:t>
            </a:r>
            <a:br>
              <a:rPr lang="en-US" sz="2000" dirty="0" smtClean="0"/>
            </a:br>
            <a:endParaRPr lang="en-US" sz="700" dirty="0" smtClean="0"/>
          </a:p>
          <a:p>
            <a:pPr eaLnBrk="1" hangingPunct="1">
              <a:defRPr/>
            </a:pPr>
            <a:r>
              <a:rPr lang="en-US" sz="2000" dirty="0" smtClean="0"/>
              <a:t>MAP Organization is now in place and is functioning.</a:t>
            </a:r>
          </a:p>
          <a:p>
            <a:pPr eaLnBrk="1" hangingPunct="1">
              <a:defRPr/>
            </a:pPr>
            <a:r>
              <a:rPr lang="en-US" sz="2000" dirty="0" smtClean="0"/>
              <a:t>214 MAP participants at birth (~31 FTE) from 14 institutions:</a:t>
            </a:r>
          </a:p>
          <a:p>
            <a:pPr lvl="1" eaLnBrk="1" hangingPunct="1">
              <a:defRPr/>
            </a:pPr>
            <a:r>
              <a:rPr lang="en-US" sz="1800" dirty="0" smtClean="0"/>
              <a:t>ANL, BNL, FNAL, </a:t>
            </a:r>
            <a:r>
              <a:rPr lang="en-US" sz="1800" dirty="0" err="1" smtClean="0"/>
              <a:t>Jlab</a:t>
            </a:r>
            <a:r>
              <a:rPr lang="en-US" sz="1800" dirty="0" smtClean="0"/>
              <a:t>,  LBNL, ORNL, SLAC, Cornell, IIT, Princeton, UCB, UCLA, UCR, U-Miss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endParaRPr lang="en-US" sz="1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000" dirty="0" smtClean="0"/>
              <a:t>MAP R&amp;D proposal submitted by FNAL Director on March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pPr eaLnBrk="1" hangingPunct="1">
              <a:defRPr/>
            </a:pPr>
            <a:r>
              <a:rPr lang="en-US" sz="2000" dirty="0" smtClean="0"/>
              <a:t>MAP Website:   http://map.fnal.gov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E3A4C-E5E6-4973-ADC5-02005F9AB3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809750"/>
          <a:ext cx="6019800" cy="4514850"/>
        </p:xfrm>
        <a:graphic>
          <a:graphicData uri="http://schemas.openxmlformats.org/presentationml/2006/ole">
            <p:oleObj spid="_x0000_s1026" name="Acrobat Document" r:id="rId3" imgW="6404040" imgH="4809240" progId="AcroExch.Document.7">
              <p:embed/>
            </p:oleObj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ORGANIZATION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12CF1-2152-43BC-AA7A-69A54171CB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6608763" y="5867400"/>
            <a:ext cx="108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“Level 1”</a:t>
            </a:r>
          </a:p>
        </p:txBody>
      </p:sp>
      <p:cxnSp>
        <p:nvCxnSpPr>
          <p:cNvPr id="1032" name="Straight Arrow Connector 6"/>
          <p:cNvCxnSpPr>
            <a:cxnSpLocks noChangeShapeType="1"/>
          </p:cNvCxnSpPr>
          <p:nvPr/>
        </p:nvCxnSpPr>
        <p:spPr bwMode="auto">
          <a:xfrm flipH="1">
            <a:off x="5867400" y="6019800"/>
            <a:ext cx="762000" cy="158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6837363" y="3733800"/>
            <a:ext cx="108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“Level 0”</a:t>
            </a:r>
          </a:p>
        </p:txBody>
      </p:sp>
      <p:cxnSp>
        <p:nvCxnSpPr>
          <p:cNvPr id="1034" name="Straight Arrow Connector 8"/>
          <p:cNvCxnSpPr>
            <a:cxnSpLocks noChangeShapeType="1"/>
          </p:cNvCxnSpPr>
          <p:nvPr/>
        </p:nvCxnSpPr>
        <p:spPr bwMode="auto">
          <a:xfrm flipH="1">
            <a:off x="6096000" y="3875088"/>
            <a:ext cx="762000" cy="158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774700" y="1219200"/>
            <a:ext cx="2730500" cy="650875"/>
          </a:xfrm>
          <a:prstGeom prst="rect">
            <a:avLst/>
          </a:prstGeom>
          <a:solidFill>
            <a:srgbClr val="EEECE1">
              <a:alpha val="5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See M. Zisman’s talk on</a:t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the Management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ORGANIZATION: L1 &amp; L2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7F57C-4109-4BB7-A752-4C8FE1BBBD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7413" name="Picture 2" descr="C:\Documents and Settings\sgeer\My Documents\MAP\Organization\Org Charts L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992688" y="4008438"/>
            <a:ext cx="3228975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L2 assignments</a:t>
            </a:r>
          </a:p>
          <a:p>
            <a:r>
              <a:rPr lang="en-US">
                <a:solidFill>
                  <a:srgbClr val="0070C0"/>
                </a:solidFill>
              </a:rPr>
              <a:t>  - FNAL; 4</a:t>
            </a:r>
            <a:r>
              <a:rPr lang="en-US">
                <a:solidFill>
                  <a:srgbClr val="0070C0"/>
                </a:solidFill>
                <a:cs typeface="Arial" charset="0"/>
              </a:rPr>
              <a:t>½</a:t>
            </a:r>
            <a:r>
              <a:rPr lang="en-US">
                <a:solidFill>
                  <a:srgbClr val="0070C0"/>
                </a:solidFill>
              </a:rPr>
              <a:t> people</a:t>
            </a:r>
          </a:p>
          <a:p>
            <a:r>
              <a:rPr lang="en-US">
                <a:solidFill>
                  <a:srgbClr val="0070C0"/>
                </a:solidFill>
              </a:rPr>
              <a:t>  - Other Labs: 3 people</a:t>
            </a:r>
          </a:p>
          <a:p>
            <a:r>
              <a:rPr lang="en-US">
                <a:solidFill>
                  <a:srgbClr val="0070C0"/>
                </a:solidFill>
              </a:rPr>
              <a:t>  - Universities: 3</a:t>
            </a:r>
            <a:r>
              <a:rPr lang="en-US">
                <a:solidFill>
                  <a:srgbClr val="0070C0"/>
                </a:solidFill>
                <a:cs typeface="Arial" charset="0"/>
              </a:rPr>
              <a:t>½</a:t>
            </a:r>
            <a:r>
              <a:rPr lang="en-US">
                <a:solidFill>
                  <a:srgbClr val="0070C0"/>
                </a:solidFill>
              </a:rPr>
              <a:t> people</a:t>
            </a:r>
          </a:p>
          <a:p>
            <a:r>
              <a:rPr lang="en-US">
                <a:solidFill>
                  <a:srgbClr val="0070C0"/>
                </a:solidFill>
              </a:rPr>
              <a:t>  - SBIR Companies: 1 person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0" y="11430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66FF"/>
                </a:solidFill>
              </a:rPr>
              <a:t>Organization populated down to L2, and is functioning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041900" y="5602288"/>
            <a:ext cx="3187700" cy="646112"/>
          </a:xfrm>
          <a:prstGeom prst="rect">
            <a:avLst/>
          </a:prstGeom>
          <a:solidFill>
            <a:srgbClr val="EEECE1">
              <a:alpha val="5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See L1 talks for strength and credentials of the R&amp;D teams</a:t>
            </a: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7010400" y="1600200"/>
            <a:ext cx="108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“Level 1”</a:t>
            </a:r>
          </a:p>
        </p:txBody>
      </p:sp>
      <p:cxnSp>
        <p:nvCxnSpPr>
          <p:cNvPr id="17418" name="Straight Arrow Connector 6"/>
          <p:cNvCxnSpPr>
            <a:cxnSpLocks noChangeShapeType="1"/>
          </p:cNvCxnSpPr>
          <p:nvPr/>
        </p:nvCxnSpPr>
        <p:spPr bwMode="auto">
          <a:xfrm flipH="1">
            <a:off x="7086600" y="1981200"/>
            <a:ext cx="762000" cy="158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GOALS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sz="2800" smtClean="0"/>
              <a:t>MC: To significantly advance the R&amp;D from its present level (exploring technical concepts) to the next level (establishing feasibility by performing end-to-end simulations based upon hardware that is in-hand or under development).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NF:  To complete MICE</a:t>
            </a:r>
            <a:r>
              <a:rPr lang="en-US" sz="2800" baseline="30000" smtClean="0">
                <a:solidFill>
                  <a:srgbClr val="FF0000"/>
                </a:solidFill>
              </a:rPr>
              <a:t>*)</a:t>
            </a:r>
            <a:r>
              <a:rPr lang="en-US" sz="2800" smtClean="0"/>
              <a:t>, and make those significant U.S. contributions to the IDS-NF that are needed to ensure success (delivering an RDR by ~2013).</a:t>
            </a:r>
            <a:br>
              <a:rPr lang="en-US" sz="2800" smtClean="0"/>
            </a:br>
            <a:endParaRPr lang="en-US" sz="1600" smtClean="0"/>
          </a:p>
          <a:p>
            <a:pPr>
              <a:buFont typeface="Arial" charset="0"/>
              <a:buNone/>
            </a:pPr>
            <a:r>
              <a:rPr lang="en-US" sz="2000" smtClean="0">
                <a:solidFill>
                  <a:srgbClr val="FF0000"/>
                </a:solidFill>
              </a:rPr>
              <a:t>*) Also important for MC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STEVE GEER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E075C-55C4-4344-AC2F-8BDFC1E2116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PROPOSAL STRATEGY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Identify the required R&amp;D deliverables.</a:t>
            </a:r>
          </a:p>
          <a:p>
            <a:pPr eaLnBrk="1" hangingPunct="1"/>
            <a:r>
              <a:rPr lang="en-US" sz="2800" smtClean="0"/>
              <a:t>Make an R&amp;D plan that respects initial funding guidelines and achieves the deliverables.</a:t>
            </a:r>
          </a:p>
          <a:p>
            <a:pPr eaLnBrk="1" hangingPunct="1"/>
            <a:r>
              <a:rPr lang="en-US" sz="2800" smtClean="0"/>
              <a:t>Make an augmented plan that speeds things up by 1 year (i.e. assess how much it costs to go faster).</a:t>
            </a:r>
          </a:p>
          <a:p>
            <a:pPr lvl="1" eaLnBrk="1" hangingPunct="1"/>
            <a:r>
              <a:rPr lang="en-US" sz="2400" smtClean="0"/>
              <a:t>Important  if  future developments (e.g. LHC results)  motivate speeding things up</a:t>
            </a:r>
          </a:p>
          <a:p>
            <a:pPr eaLnBrk="1" hangingPunct="1"/>
            <a:r>
              <a:rPr lang="en-US" sz="2800" smtClean="0"/>
              <a:t>In both nominal and augmented plans, Year 1 = now (FY10) with the current funding level. </a:t>
            </a:r>
          </a:p>
          <a:p>
            <a:pPr lvl="1" eaLnBrk="1" hangingPunct="1"/>
            <a:r>
              <a:rPr lang="en-US" sz="2400" smtClean="0"/>
              <a:t>The MAP organization is presently executing Year 1 of the MAP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8208B-958A-4FB8-A5B9-C484D684F4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MILESTONES &amp; DELIVERABLES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876800"/>
          </a:xfrm>
        </p:spPr>
        <p:txBody>
          <a:bodyPr/>
          <a:lstStyle/>
          <a:p>
            <a:pPr eaLnBrk="1" hangingPunct="1"/>
            <a:r>
              <a:rPr lang="en-US" sz="2000" smtClean="0"/>
              <a:t>Muon Collider Design Feasibility Report  (FY16)</a:t>
            </a:r>
          </a:p>
          <a:p>
            <a:pPr lvl="1" eaLnBrk="1" hangingPunct="1"/>
            <a:r>
              <a:rPr lang="en-US" sz="1800" smtClean="0">
                <a:solidFill>
                  <a:srgbClr val="002060"/>
                </a:solidFill>
              </a:rPr>
              <a:t>Based on end-to-end simulation of MC complex which uses components that are in-hand or can be developed with a specified R&amp;D program</a:t>
            </a:r>
          </a:p>
          <a:p>
            <a:pPr eaLnBrk="1" hangingPunct="1"/>
            <a:r>
              <a:rPr lang="en-US" sz="2000" smtClean="0"/>
              <a:t>Hardware R&amp;D results </a:t>
            </a:r>
            <a:r>
              <a:rPr lang="en-US" sz="2000" smtClean="0">
                <a:cs typeface="Times New Roman" pitchFamily="18" charset="0"/>
              </a:rPr>
              <a:t>→ </a:t>
            </a:r>
            <a:r>
              <a:rPr lang="en-US" sz="2000" smtClean="0"/>
              <a:t>technology choice</a:t>
            </a:r>
          </a:p>
          <a:p>
            <a:pPr eaLnBrk="1" hangingPunct="1"/>
            <a:r>
              <a:rPr lang="en-US" sz="2000" smtClean="0"/>
              <a:t>MC Cost range (FY16)</a:t>
            </a:r>
          </a:p>
          <a:p>
            <a:pPr eaLnBrk="1" hangingPunct="1"/>
            <a:r>
              <a:rPr lang="en-US" sz="2000" smtClean="0"/>
              <a:t>Contributions to the IDS-NF RDR (FY14)</a:t>
            </a:r>
          </a:p>
          <a:p>
            <a:pPr eaLnBrk="1" hangingPunct="1"/>
            <a:r>
              <a:rPr lang="en-US" sz="2000" smtClean="0"/>
              <a:t>R&amp;D plan for longer-term activities (including 6D cooling experiment)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STEVE GEER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2452-817B-457A-BC6B-65D92AEC76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733800"/>
          <a:ext cx="7391400" cy="2449513"/>
        </p:xfrm>
        <a:graphic>
          <a:graphicData uri="http://schemas.openxmlformats.org/drawingml/2006/table">
            <a:tbl>
              <a:tblPr/>
              <a:tblGrid>
                <a:gridCol w="3680730"/>
                <a:gridCol w="1756623"/>
                <a:gridCol w="1954047"/>
              </a:tblGrid>
              <a:tr h="234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Deliverable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Nominal schedule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Augmented schedule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MC DFS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	Interim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FY14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–––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	Final + cost range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MICE hardware completion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FY13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RF studies (down-select)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FY12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IDS-NF RDR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FY14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6D cooling definition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FY12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6D cooling section component </a:t>
                      </a: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bench </a:t>
                      </a: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test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6D demonstration proposal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R&amp;D PROGRESS TOWARDS</a:t>
            </a:r>
            <a:br>
              <a:rPr lang="en-US" sz="2800" smtClean="0"/>
            </a:br>
            <a:r>
              <a:rPr lang="en-US" sz="2800" smtClean="0"/>
              <a:t>THE PROPOSED MC-DFS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87313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        STEVE GEER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54313" y="6491288"/>
            <a:ext cx="3276600" cy="3667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81795-94CC-496E-B82F-08AB41219F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38800" y="1219200"/>
            <a:ext cx="1371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TextBox 64"/>
          <p:cNvSpPr txBox="1">
            <a:spLocks noChangeArrowheads="1"/>
          </p:cNvSpPr>
          <p:nvPr/>
        </p:nvSpPr>
        <p:spPr bwMode="auto">
          <a:xfrm>
            <a:off x="6172200" y="5754688"/>
            <a:ext cx="2090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NASA Technology </a:t>
            </a:r>
            <a:br>
              <a:rPr lang="en-US"/>
            </a:br>
            <a:r>
              <a:rPr lang="en-US"/>
              <a:t>Readiness Levels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5000"/>
            <a:ext cx="2357438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6113463" y="1585913"/>
            <a:ext cx="3810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3463" y="1312863"/>
            <a:ext cx="3810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514" name="TextBox 45"/>
          <p:cNvSpPr txBox="1">
            <a:spLocks noChangeArrowheads="1"/>
          </p:cNvSpPr>
          <p:nvPr/>
        </p:nvSpPr>
        <p:spPr bwMode="auto">
          <a:xfrm>
            <a:off x="6494463" y="12192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NOW</a:t>
            </a:r>
          </a:p>
        </p:txBody>
      </p:sp>
      <p:sp>
        <p:nvSpPr>
          <p:cNvPr id="21515" name="TextBox 62"/>
          <p:cNvSpPr txBox="1">
            <a:spLocks noChangeArrowheads="1"/>
          </p:cNvSpPr>
          <p:nvPr/>
        </p:nvSpPr>
        <p:spPr bwMode="auto">
          <a:xfrm>
            <a:off x="6494463" y="1493838"/>
            <a:ext cx="2268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PROPOSED MC-DFS</a:t>
            </a:r>
          </a:p>
        </p:txBody>
      </p:sp>
      <p:grpSp>
        <p:nvGrpSpPr>
          <p:cNvPr id="21516" name="Group 37"/>
          <p:cNvGrpSpPr>
            <a:grpSpLocks/>
          </p:cNvGrpSpPr>
          <p:nvPr/>
        </p:nvGrpSpPr>
        <p:grpSpPr bwMode="auto">
          <a:xfrm>
            <a:off x="609600" y="1295400"/>
            <a:ext cx="3657600" cy="3733800"/>
            <a:chOff x="843064" y="1219200"/>
            <a:chExt cx="3424136" cy="3733800"/>
          </a:xfrm>
        </p:grpSpPr>
        <p:sp>
          <p:nvSpPr>
            <p:cNvPr id="21549" name="TextBox 7"/>
            <p:cNvSpPr txBox="1">
              <a:spLocks noChangeArrowheads="1"/>
            </p:cNvSpPr>
            <p:nvPr/>
          </p:nvSpPr>
          <p:spPr bwMode="auto">
            <a:xfrm>
              <a:off x="854383" y="4278868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1</a:t>
              </a:r>
            </a:p>
          </p:txBody>
        </p:sp>
        <p:sp>
          <p:nvSpPr>
            <p:cNvPr id="21550" name="TextBox 67"/>
            <p:cNvSpPr txBox="1">
              <a:spLocks noChangeArrowheads="1"/>
            </p:cNvSpPr>
            <p:nvPr/>
          </p:nvSpPr>
          <p:spPr bwMode="auto">
            <a:xfrm>
              <a:off x="854383" y="3810000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2</a:t>
              </a:r>
            </a:p>
          </p:txBody>
        </p:sp>
        <p:sp>
          <p:nvSpPr>
            <p:cNvPr id="21551" name="TextBox 68"/>
            <p:cNvSpPr txBox="1">
              <a:spLocks noChangeArrowheads="1"/>
            </p:cNvSpPr>
            <p:nvPr/>
          </p:nvSpPr>
          <p:spPr bwMode="auto">
            <a:xfrm>
              <a:off x="843064" y="3352800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3</a:t>
              </a:r>
            </a:p>
          </p:txBody>
        </p:sp>
        <p:sp>
          <p:nvSpPr>
            <p:cNvPr id="21552" name="TextBox 69"/>
            <p:cNvSpPr txBox="1">
              <a:spLocks noChangeArrowheads="1"/>
            </p:cNvSpPr>
            <p:nvPr/>
          </p:nvSpPr>
          <p:spPr bwMode="auto">
            <a:xfrm>
              <a:off x="843064" y="2907268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4</a:t>
              </a:r>
            </a:p>
          </p:txBody>
        </p:sp>
        <p:sp>
          <p:nvSpPr>
            <p:cNvPr id="21553" name="TextBox 70"/>
            <p:cNvSpPr txBox="1">
              <a:spLocks noChangeArrowheads="1"/>
            </p:cNvSpPr>
            <p:nvPr/>
          </p:nvSpPr>
          <p:spPr bwMode="auto">
            <a:xfrm>
              <a:off x="843064" y="2450068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5</a:t>
              </a:r>
            </a:p>
          </p:txBody>
        </p:sp>
        <p:sp>
          <p:nvSpPr>
            <p:cNvPr id="21554" name="TextBox 71"/>
            <p:cNvSpPr txBox="1">
              <a:spLocks noChangeArrowheads="1"/>
            </p:cNvSpPr>
            <p:nvPr/>
          </p:nvSpPr>
          <p:spPr bwMode="auto">
            <a:xfrm>
              <a:off x="843064" y="1992868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6</a:t>
              </a:r>
            </a:p>
          </p:txBody>
        </p:sp>
        <p:sp>
          <p:nvSpPr>
            <p:cNvPr id="21555" name="TextBox 72"/>
            <p:cNvSpPr txBox="1">
              <a:spLocks noChangeArrowheads="1"/>
            </p:cNvSpPr>
            <p:nvPr/>
          </p:nvSpPr>
          <p:spPr bwMode="auto">
            <a:xfrm>
              <a:off x="843064" y="1535668"/>
              <a:ext cx="369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7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19066" y="1219200"/>
              <a:ext cx="3048134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219066" y="17526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219066" y="19812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219066" y="22098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19066" y="24384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219066" y="26670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219066" y="28956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9066" y="47244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19066" y="44958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9066" y="42672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9066" y="40386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19066" y="38100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19066" y="35814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19066" y="33528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19066" y="31242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19066" y="1524000"/>
              <a:ext cx="304813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1143000" y="3200400"/>
            <a:ext cx="1524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4000" y="3886200"/>
            <a:ext cx="152400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3886200"/>
            <a:ext cx="152400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4114800"/>
            <a:ext cx="152400" cy="914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67000" y="4114800"/>
            <a:ext cx="152400" cy="914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8000" y="3886200"/>
            <a:ext cx="152400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29000" y="3886200"/>
            <a:ext cx="152400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10000" y="3886200"/>
            <a:ext cx="152400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95400" y="2743200"/>
            <a:ext cx="152400" cy="2286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76400" y="2743200"/>
            <a:ext cx="152400" cy="2286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57400" y="2743200"/>
            <a:ext cx="152400" cy="2286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2971800"/>
            <a:ext cx="152400" cy="2057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819400" y="3429000"/>
            <a:ext cx="152400" cy="16002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00400" y="3200400"/>
            <a:ext cx="152400" cy="1828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581400" y="3200400"/>
            <a:ext cx="152400" cy="1828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62400" y="3429000"/>
            <a:ext cx="152400" cy="16002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33" name="TextBox 59"/>
          <p:cNvSpPr txBox="1">
            <a:spLocks noChangeArrowheads="1"/>
          </p:cNvSpPr>
          <p:nvPr/>
        </p:nvSpPr>
        <p:spPr bwMode="auto">
          <a:xfrm rot="-2820000">
            <a:off x="197644" y="5484019"/>
            <a:ext cx="1379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Target &amp; Dump</a:t>
            </a:r>
          </a:p>
        </p:txBody>
      </p:sp>
      <p:sp>
        <p:nvSpPr>
          <p:cNvPr id="21534" name="TextBox 60"/>
          <p:cNvSpPr txBox="1">
            <a:spLocks noChangeArrowheads="1"/>
          </p:cNvSpPr>
          <p:nvPr/>
        </p:nvSpPr>
        <p:spPr bwMode="auto">
          <a:xfrm rot="-2820000">
            <a:off x="593725" y="5473700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Bunch / Phase</a:t>
            </a:r>
          </a:p>
        </p:txBody>
      </p:sp>
      <p:sp>
        <p:nvSpPr>
          <p:cNvPr id="21535" name="TextBox 61"/>
          <p:cNvSpPr txBox="1">
            <a:spLocks noChangeArrowheads="1"/>
          </p:cNvSpPr>
          <p:nvPr/>
        </p:nvSpPr>
        <p:spPr bwMode="auto">
          <a:xfrm rot="-2820000">
            <a:off x="1006475" y="5440363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Initial Cooling</a:t>
            </a:r>
          </a:p>
        </p:txBody>
      </p:sp>
      <p:sp>
        <p:nvSpPr>
          <p:cNvPr id="21536" name="TextBox 63"/>
          <p:cNvSpPr txBox="1">
            <a:spLocks noChangeArrowheads="1"/>
          </p:cNvSpPr>
          <p:nvPr/>
        </p:nvSpPr>
        <p:spPr bwMode="auto">
          <a:xfrm rot="-2820000">
            <a:off x="1577182" y="5371306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6D Cooling</a:t>
            </a:r>
          </a:p>
        </p:txBody>
      </p:sp>
      <p:sp>
        <p:nvSpPr>
          <p:cNvPr id="21537" name="TextBox 65"/>
          <p:cNvSpPr txBox="1">
            <a:spLocks noChangeArrowheads="1"/>
          </p:cNvSpPr>
          <p:nvPr/>
        </p:nvSpPr>
        <p:spPr bwMode="auto">
          <a:xfrm rot="-2820000">
            <a:off x="1824831" y="5430044"/>
            <a:ext cx="123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Final Cooling</a:t>
            </a:r>
          </a:p>
        </p:txBody>
      </p:sp>
      <p:sp>
        <p:nvSpPr>
          <p:cNvPr id="21538" name="TextBox 74"/>
          <p:cNvSpPr txBox="1">
            <a:spLocks noChangeArrowheads="1"/>
          </p:cNvSpPr>
          <p:nvPr/>
        </p:nvSpPr>
        <p:spPr bwMode="auto">
          <a:xfrm rot="-2820000">
            <a:off x="2005806" y="5531644"/>
            <a:ext cx="1509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Pre-Acceleration</a:t>
            </a:r>
          </a:p>
        </p:txBody>
      </p:sp>
      <p:sp>
        <p:nvSpPr>
          <p:cNvPr id="21539" name="TextBox 81"/>
          <p:cNvSpPr txBox="1">
            <a:spLocks noChangeArrowheads="1"/>
          </p:cNvSpPr>
          <p:nvPr/>
        </p:nvSpPr>
        <p:spPr bwMode="auto">
          <a:xfrm rot="-2820000">
            <a:off x="2669382" y="5407819"/>
            <a:ext cx="116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Acceleration</a:t>
            </a:r>
          </a:p>
        </p:txBody>
      </p:sp>
      <p:sp>
        <p:nvSpPr>
          <p:cNvPr id="21540" name="TextBox 82"/>
          <p:cNvSpPr txBox="1">
            <a:spLocks noChangeArrowheads="1"/>
          </p:cNvSpPr>
          <p:nvPr/>
        </p:nvSpPr>
        <p:spPr bwMode="auto">
          <a:xfrm rot="-2820000">
            <a:off x="3536157" y="5182394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54100" y="1676400"/>
            <a:ext cx="3136900" cy="338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MUON COLLIDER PROPOSAL</a:t>
            </a:r>
            <a:endParaRPr lang="en-US" sz="1600" dirty="0"/>
          </a:p>
        </p:txBody>
      </p:sp>
      <p:sp>
        <p:nvSpPr>
          <p:cNvPr id="21542" name="TextBox 84"/>
          <p:cNvSpPr txBox="1">
            <a:spLocks noChangeArrowheads="1"/>
          </p:cNvSpPr>
          <p:nvPr/>
        </p:nvSpPr>
        <p:spPr bwMode="auto">
          <a:xfrm>
            <a:off x="4297363" y="1676400"/>
            <a:ext cx="1570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7. System Prototype</a:t>
            </a:r>
          </a:p>
        </p:txBody>
      </p:sp>
      <p:sp>
        <p:nvSpPr>
          <p:cNvPr id="21543" name="TextBox 85"/>
          <p:cNvSpPr txBox="1">
            <a:spLocks noChangeArrowheads="1"/>
          </p:cNvSpPr>
          <p:nvPr/>
        </p:nvSpPr>
        <p:spPr bwMode="auto">
          <a:xfrm>
            <a:off x="4273550" y="2057400"/>
            <a:ext cx="128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6. Sub-System </a:t>
            </a:r>
            <a:br>
              <a:rPr lang="en-US" sz="1200"/>
            </a:br>
            <a:r>
              <a:rPr lang="en-US" sz="1200"/>
              <a:t>       Beam Tests</a:t>
            </a:r>
          </a:p>
        </p:txBody>
      </p:sp>
      <p:sp>
        <p:nvSpPr>
          <p:cNvPr id="21544" name="TextBox 86"/>
          <p:cNvSpPr txBox="1">
            <a:spLocks noChangeArrowheads="1"/>
          </p:cNvSpPr>
          <p:nvPr/>
        </p:nvSpPr>
        <p:spPr bwMode="auto">
          <a:xfrm>
            <a:off x="4267200" y="2514600"/>
            <a:ext cx="1319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5. Semi-realistic </a:t>
            </a:r>
            <a:br>
              <a:rPr lang="en-US" sz="1200"/>
            </a:br>
            <a:r>
              <a:rPr lang="en-US" sz="1200"/>
              <a:t>      sub-systems</a:t>
            </a:r>
          </a:p>
        </p:txBody>
      </p:sp>
      <p:sp>
        <p:nvSpPr>
          <p:cNvPr id="21545" name="TextBox 87"/>
          <p:cNvSpPr txBox="1">
            <a:spLocks noChangeArrowheads="1"/>
          </p:cNvSpPr>
          <p:nvPr/>
        </p:nvSpPr>
        <p:spPr bwMode="auto">
          <a:xfrm>
            <a:off x="4267200" y="2971800"/>
            <a:ext cx="1577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4. Early sub-system </a:t>
            </a:r>
            <a:br>
              <a:rPr lang="en-US" sz="1200"/>
            </a:br>
            <a:r>
              <a:rPr lang="en-US" sz="1200"/>
              <a:t>      Bench Tests</a:t>
            </a:r>
          </a:p>
        </p:txBody>
      </p:sp>
      <p:sp>
        <p:nvSpPr>
          <p:cNvPr id="21546" name="TextBox 88"/>
          <p:cNvSpPr txBox="1">
            <a:spLocks noChangeArrowheads="1"/>
          </p:cNvSpPr>
          <p:nvPr/>
        </p:nvSpPr>
        <p:spPr bwMode="auto">
          <a:xfrm>
            <a:off x="4267200" y="3505200"/>
            <a:ext cx="1514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3. Component R&amp;D</a:t>
            </a:r>
          </a:p>
        </p:txBody>
      </p:sp>
      <p:sp>
        <p:nvSpPr>
          <p:cNvPr id="21547" name="TextBox 89"/>
          <p:cNvSpPr txBox="1">
            <a:spLocks noChangeArrowheads="1"/>
          </p:cNvSpPr>
          <p:nvPr/>
        </p:nvSpPr>
        <p:spPr bwMode="auto">
          <a:xfrm>
            <a:off x="4267200" y="3990975"/>
            <a:ext cx="160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2. Technical Concept</a:t>
            </a:r>
          </a:p>
        </p:txBody>
      </p:sp>
      <p:sp>
        <p:nvSpPr>
          <p:cNvPr id="21548" name="TextBox 90"/>
          <p:cNvSpPr txBox="1">
            <a:spLocks noChangeArrowheads="1"/>
          </p:cNvSpPr>
          <p:nvPr/>
        </p:nvSpPr>
        <p:spPr bwMode="auto">
          <a:xfrm>
            <a:off x="4267200" y="4448175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 Basic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ORGANIZATION/FUNDING EVOLUTION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FBA16-41FB-47ED-9EE6-FC07C1AD75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990600" y="2286000"/>
            <a:ext cx="7315200" cy="2514600"/>
            <a:chOff x="990600" y="2133600"/>
            <a:chExt cx="7315200" cy="2514600"/>
          </a:xfrm>
        </p:grpSpPr>
        <p:grpSp>
          <p:nvGrpSpPr>
            <p:cNvPr id="22543" name="Group 31"/>
            <p:cNvGrpSpPr>
              <a:grpSpLocks/>
            </p:cNvGrpSpPr>
            <p:nvPr/>
          </p:nvGrpSpPr>
          <p:grpSpPr bwMode="auto">
            <a:xfrm>
              <a:off x="990600" y="2781300"/>
              <a:ext cx="1297150" cy="1219200"/>
              <a:chOff x="1065050" y="2514600"/>
              <a:chExt cx="1297150" cy="1219200"/>
            </a:xfrm>
          </p:grpSpPr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1104738" y="2514600"/>
                <a:ext cx="1217612" cy="1219200"/>
              </a:xfrm>
              <a:prstGeom prst="ellipse">
                <a:avLst/>
              </a:prstGeom>
              <a:solidFill>
                <a:srgbClr val="BBE0E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TextBox 23"/>
              <p:cNvSpPr txBox="1">
                <a:spLocks noChangeArrowheads="1"/>
              </p:cNvSpPr>
              <p:nvPr/>
            </p:nvSpPr>
            <p:spPr bwMode="auto">
              <a:xfrm>
                <a:off x="1065050" y="2895600"/>
                <a:ext cx="129698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NFMCC</a:t>
                </a:r>
              </a:p>
            </p:txBody>
          </p:sp>
        </p:grpSp>
        <p:grpSp>
          <p:nvGrpSpPr>
            <p:cNvPr id="22544" name="Group 30"/>
            <p:cNvGrpSpPr>
              <a:grpSpLocks/>
            </p:cNvGrpSpPr>
            <p:nvPr/>
          </p:nvGrpSpPr>
          <p:grpSpPr bwMode="auto">
            <a:xfrm>
              <a:off x="2589050" y="2286000"/>
              <a:ext cx="1297150" cy="2209800"/>
              <a:chOff x="2589050" y="2057400"/>
              <a:chExt cx="1297150" cy="2209800"/>
            </a:xfrm>
          </p:grpSpPr>
          <p:grpSp>
            <p:nvGrpSpPr>
              <p:cNvPr id="22555" name="Group 10"/>
              <p:cNvGrpSpPr>
                <a:grpSpLocks/>
              </p:cNvGrpSpPr>
              <p:nvPr/>
            </p:nvGrpSpPr>
            <p:grpSpPr bwMode="auto">
              <a:xfrm>
                <a:off x="2628025" y="2057400"/>
                <a:ext cx="1219200" cy="2209800"/>
                <a:chOff x="2590800" y="2057400"/>
                <a:chExt cx="1219200" cy="2209800"/>
              </a:xfrm>
            </p:grpSpPr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2594850" y="2057400"/>
                  <a:ext cx="1214438" cy="1219200"/>
                </a:xfrm>
                <a:prstGeom prst="ellipse">
                  <a:avLst/>
                </a:prstGeom>
                <a:solidFill>
                  <a:srgbClr val="BBE0E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2594850" y="3048000"/>
                  <a:ext cx="1214438" cy="1219200"/>
                </a:xfrm>
                <a:prstGeom prst="ellipse">
                  <a:avLst/>
                </a:prstGeom>
                <a:solidFill>
                  <a:srgbClr val="BBE0E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9" name="TextBox 24"/>
              <p:cNvSpPr txBox="1">
                <a:spLocks noChangeArrowheads="1"/>
              </p:cNvSpPr>
              <p:nvPr/>
            </p:nvSpPr>
            <p:spPr bwMode="auto">
              <a:xfrm>
                <a:off x="2589213" y="2514600"/>
                <a:ext cx="1296987" cy="120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NFMCC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+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MCTF</a:t>
                </a:r>
              </a:p>
            </p:txBody>
          </p:sp>
        </p:grpSp>
        <p:grpSp>
          <p:nvGrpSpPr>
            <p:cNvPr id="22545" name="Group 36"/>
            <p:cNvGrpSpPr>
              <a:grpSpLocks/>
            </p:cNvGrpSpPr>
            <p:nvPr/>
          </p:nvGrpSpPr>
          <p:grpSpPr bwMode="auto">
            <a:xfrm>
              <a:off x="4138193" y="2201917"/>
              <a:ext cx="1387366" cy="2377966"/>
              <a:chOff x="4138193" y="2270234"/>
              <a:chExt cx="1387366" cy="2377966"/>
            </a:xfrm>
          </p:grpSpPr>
          <p:grpSp>
            <p:nvGrpSpPr>
              <p:cNvPr id="22549" name="Group 15"/>
              <p:cNvGrpSpPr>
                <a:grpSpLocks/>
              </p:cNvGrpSpPr>
              <p:nvPr/>
            </p:nvGrpSpPr>
            <p:grpSpPr bwMode="auto">
              <a:xfrm>
                <a:off x="4138193" y="2270234"/>
                <a:ext cx="1387366" cy="2377966"/>
                <a:chOff x="4267200" y="1889234"/>
                <a:chExt cx="1387366" cy="2377966"/>
              </a:xfrm>
            </p:grpSpPr>
            <p:grpSp>
              <p:nvGrpSpPr>
                <p:cNvPr id="22551" name="Group 11"/>
                <p:cNvGrpSpPr>
                  <a:grpSpLocks/>
                </p:cNvGrpSpPr>
                <p:nvPr/>
              </p:nvGrpSpPr>
              <p:grpSpPr bwMode="auto">
                <a:xfrm>
                  <a:off x="4267200" y="1889234"/>
                  <a:ext cx="1387366" cy="2377966"/>
                  <a:chOff x="2590800" y="1889234"/>
                  <a:chExt cx="1387366" cy="2377966"/>
                </a:xfrm>
              </p:grpSpPr>
              <p:sp>
                <p:nvSpPr>
                  <p:cNvPr id="4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591220" y="1889180"/>
                    <a:ext cx="1387475" cy="1387475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91220" y="2879780"/>
                    <a:ext cx="1387475" cy="1387475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45" name="Rectangle 14"/>
                <p:cNvSpPr>
                  <a:spLocks noChangeArrowheads="1"/>
                </p:cNvSpPr>
                <p:nvPr/>
              </p:nvSpPr>
              <p:spPr bwMode="auto">
                <a:xfrm>
                  <a:off x="4267620" y="2433692"/>
                  <a:ext cx="1387475" cy="1300163"/>
                </a:xfrm>
                <a:prstGeom prst="rect">
                  <a:avLst/>
                </a:prstGeom>
                <a:solidFill>
                  <a:srgbClr val="BBE0E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3" name="TextBox 25"/>
              <p:cNvSpPr txBox="1">
                <a:spLocks noChangeArrowheads="1"/>
              </p:cNvSpPr>
              <p:nvPr/>
            </p:nvSpPr>
            <p:spPr bwMode="auto">
              <a:xfrm>
                <a:off x="4268788" y="3054405"/>
                <a:ext cx="1127125" cy="831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Interim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MAP</a:t>
                </a:r>
              </a:p>
            </p:txBody>
          </p:sp>
        </p:grpSp>
        <p:grpSp>
          <p:nvGrpSpPr>
            <p:cNvPr id="22546" name="Group 37"/>
            <p:cNvGrpSpPr>
              <a:grpSpLocks/>
            </p:cNvGrpSpPr>
            <p:nvPr/>
          </p:nvGrpSpPr>
          <p:grpSpPr bwMode="auto">
            <a:xfrm>
              <a:off x="5791200" y="2133600"/>
              <a:ext cx="2514600" cy="2514600"/>
              <a:chOff x="5791200" y="2133600"/>
              <a:chExt cx="2514600" cy="2514600"/>
            </a:xfrm>
          </p:grpSpPr>
          <p:sp>
            <p:nvSpPr>
              <p:cNvPr id="40" name="Oval 22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2514600" cy="2514600"/>
              </a:xfrm>
              <a:prstGeom prst="ellipse">
                <a:avLst/>
              </a:prstGeom>
              <a:solidFill>
                <a:srgbClr val="BBE0E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Box 26"/>
              <p:cNvSpPr txBox="1">
                <a:spLocks noChangeArrowheads="1"/>
              </p:cNvSpPr>
              <p:nvPr/>
            </p:nvSpPr>
            <p:spPr bwMode="auto">
              <a:xfrm>
                <a:off x="6623050" y="3160713"/>
                <a:ext cx="850900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</a:rPr>
                  <a:t>MAP</a:t>
                </a:r>
              </a:p>
            </p:txBody>
          </p:sp>
        </p:grpSp>
      </p:grpSp>
      <p:sp>
        <p:nvSpPr>
          <p:cNvPr id="54" name="TextBox 27"/>
          <p:cNvSpPr txBox="1">
            <a:spLocks noChangeArrowheads="1"/>
          </p:cNvSpPr>
          <p:nvPr/>
        </p:nvSpPr>
        <p:spPr bwMode="auto">
          <a:xfrm>
            <a:off x="2709863" y="1600200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333399"/>
                </a:solidFill>
              </a:rPr>
              <a:t>FY07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333399"/>
                </a:solidFill>
              </a:rPr>
              <a:t>FY09</a:t>
            </a:r>
            <a:endParaRPr lang="en-US" sz="2000" kern="0" dirty="0">
              <a:solidFill>
                <a:srgbClr val="333399"/>
              </a:solidFill>
            </a:endParaRPr>
          </a:p>
        </p:txBody>
      </p:sp>
      <p:sp>
        <p:nvSpPr>
          <p:cNvPr id="22535" name="TextBox 28"/>
          <p:cNvSpPr txBox="1">
            <a:spLocks noChangeArrowheads="1"/>
          </p:cNvSpPr>
          <p:nvPr/>
        </p:nvSpPr>
        <p:spPr bwMode="auto">
          <a:xfrm>
            <a:off x="4346575" y="1577975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</a:rPr>
              <a:t>Now</a:t>
            </a:r>
            <a:br>
              <a:rPr lang="en-US" sz="2000">
                <a:solidFill>
                  <a:srgbClr val="333399"/>
                </a:solidFill>
              </a:rPr>
            </a:br>
            <a:r>
              <a:rPr lang="en-US" sz="2000">
                <a:solidFill>
                  <a:srgbClr val="333399"/>
                </a:solidFill>
              </a:rPr>
              <a:t>(FY10)</a:t>
            </a:r>
          </a:p>
        </p:txBody>
      </p:sp>
      <p:sp>
        <p:nvSpPr>
          <p:cNvPr id="22536" name="TextBox 29"/>
          <p:cNvSpPr txBox="1">
            <a:spLocks noChangeArrowheads="1"/>
          </p:cNvSpPr>
          <p:nvPr/>
        </p:nvSpPr>
        <p:spPr bwMode="auto">
          <a:xfrm>
            <a:off x="6535738" y="1733550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cs typeface="Arial" charset="0"/>
              </a:rPr>
              <a:t>≥</a:t>
            </a:r>
            <a:r>
              <a:rPr lang="en-US" sz="2000">
                <a:solidFill>
                  <a:srgbClr val="333399"/>
                </a:solidFill>
              </a:rPr>
              <a:t>FY11</a:t>
            </a:r>
          </a:p>
        </p:txBody>
      </p:sp>
      <p:sp>
        <p:nvSpPr>
          <p:cNvPr id="57" name="Right Arrow 35"/>
          <p:cNvSpPr>
            <a:spLocks noChangeArrowheads="1"/>
          </p:cNvSpPr>
          <p:nvPr/>
        </p:nvSpPr>
        <p:spPr bwMode="auto">
          <a:xfrm>
            <a:off x="2057400" y="5410200"/>
            <a:ext cx="4648200" cy="457200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8" name="TextBox 39"/>
          <p:cNvSpPr txBox="1">
            <a:spLocks noChangeArrowheads="1"/>
          </p:cNvSpPr>
          <p:nvPr/>
        </p:nvSpPr>
        <p:spPr bwMode="auto">
          <a:xfrm>
            <a:off x="1143000" y="4872038"/>
            <a:ext cx="1049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~4 M$</a:t>
            </a:r>
          </a:p>
        </p:txBody>
      </p:sp>
      <p:sp>
        <p:nvSpPr>
          <p:cNvPr id="59" name="TextBox 40"/>
          <p:cNvSpPr txBox="1">
            <a:spLocks noChangeArrowheads="1"/>
          </p:cNvSpPr>
          <p:nvPr/>
        </p:nvSpPr>
        <p:spPr bwMode="auto">
          <a:xfrm>
            <a:off x="2743200" y="4872038"/>
            <a:ext cx="1049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~9 M$</a:t>
            </a: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4265613" y="4872038"/>
            <a:ext cx="1220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~10 M$</a:t>
            </a:r>
          </a:p>
        </p:txBody>
      </p:sp>
      <p:sp>
        <p:nvSpPr>
          <p:cNvPr id="61" name="TextBox 42"/>
          <p:cNvSpPr txBox="1">
            <a:spLocks noChangeArrowheads="1"/>
          </p:cNvSpPr>
          <p:nvPr/>
        </p:nvSpPr>
        <p:spPr bwMode="auto">
          <a:xfrm>
            <a:off x="5867400" y="4872038"/>
            <a:ext cx="2965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~15 M$ (requested)</a:t>
            </a:r>
          </a:p>
        </p:txBody>
      </p:sp>
      <p:sp>
        <p:nvSpPr>
          <p:cNvPr id="62" name="TextBox 27"/>
          <p:cNvSpPr txBox="1">
            <a:spLocks noChangeArrowheads="1"/>
          </p:cNvSpPr>
          <p:nvPr/>
        </p:nvSpPr>
        <p:spPr bwMode="auto">
          <a:xfrm>
            <a:off x="893763" y="1577975"/>
            <a:ext cx="1316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rgbClr val="333399"/>
                </a:solidFill>
              </a:rPr>
              <a:t>First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rgbClr val="333399"/>
                </a:solidFill>
              </a:rPr>
              <a:t>~10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COMPLEMENTARY EFFORTS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International partners  (see talk by Blondel)</a:t>
            </a:r>
          </a:p>
          <a:p>
            <a:pPr lvl="1"/>
            <a:r>
              <a:rPr lang="en-US" sz="2400" smtClean="0"/>
              <a:t>MICE</a:t>
            </a:r>
          </a:p>
          <a:p>
            <a:pPr lvl="1"/>
            <a:r>
              <a:rPr lang="en-US" sz="2400" smtClean="0"/>
              <a:t>IDS-NF</a:t>
            </a:r>
          </a:p>
          <a:p>
            <a:r>
              <a:rPr lang="en-US" sz="2800" smtClean="0"/>
              <a:t>Activities funded by NSF</a:t>
            </a:r>
          </a:p>
          <a:p>
            <a:pPr lvl="1"/>
            <a:r>
              <a:rPr lang="en-US" sz="2400" smtClean="0"/>
              <a:t>Contributions to MICE</a:t>
            </a:r>
          </a:p>
          <a:p>
            <a:pPr lvl="1"/>
            <a:r>
              <a:rPr lang="en-US" sz="2400" smtClean="0"/>
              <a:t> Proposed </a:t>
            </a:r>
            <a:r>
              <a:rPr lang="en-US" smtClean="0"/>
              <a:t>low frequency SCRF R&amp;D (Cornell). </a:t>
            </a:r>
          </a:p>
          <a:p>
            <a:r>
              <a:rPr lang="en-US" sz="2800" smtClean="0"/>
              <a:t>DOE support for VHFSMC R&amp;D on HTS conductor</a:t>
            </a:r>
          </a:p>
          <a:p>
            <a:r>
              <a:rPr lang="en-US" sz="2800" smtClean="0"/>
              <a:t>DOE supported SBIR funded activities. Examples:</a:t>
            </a:r>
          </a:p>
          <a:p>
            <a:pPr lvl="1"/>
            <a:r>
              <a:rPr lang="en-US" sz="2400" smtClean="0"/>
              <a:t>40T solenoid (PBL)</a:t>
            </a:r>
          </a:p>
          <a:p>
            <a:pPr lvl="1"/>
            <a:r>
              <a:rPr lang="en-US" sz="2400" smtClean="0"/>
              <a:t>G4BEAMLINE (Muons Inc.)</a:t>
            </a:r>
          </a:p>
          <a:p>
            <a:endParaRPr lang="en-US" sz="2800" smtClean="0"/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STEVE GEER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BDB5-CAC2-49DD-A3C4-3DBE038056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DOE FUNDING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C5C87-0C3D-4D37-8973-3D75D51E03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95400"/>
            <a:ext cx="4686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4221163"/>
          <a:ext cx="6977063" cy="1646237"/>
        </p:xfrm>
        <a:graphic>
          <a:graphicData uri="http://schemas.openxmlformats.org/drawingml/2006/table">
            <a:tbl>
              <a:tblPr/>
              <a:tblGrid>
                <a:gridCol w="1593062"/>
                <a:gridCol w="831686"/>
                <a:gridCol w="705868"/>
                <a:gridCol w="705868"/>
                <a:gridCol w="723447"/>
                <a:gridCol w="705868"/>
                <a:gridCol w="855739"/>
                <a:gridCol w="855739"/>
              </a:tblGrid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Y1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Y3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Y4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Y6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Y7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Effort (FTE)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SWF ($M)</a:t>
                      </a:r>
                      <a:r>
                        <a:rPr lang="en-US" sz="18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" algn="dec"/>
                        </a:tabLs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8.3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11.2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12.2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13.2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12.9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13.0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09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M&amp;S ($M)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" algn="dec"/>
                        </a:tabLs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2.0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09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Total ($M)</a:t>
                      </a:r>
                      <a:r>
                        <a:rPr lang="en-US" sz="18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15.4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09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14.9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Total ($M)</a:t>
                      </a:r>
                      <a:r>
                        <a:rPr lang="en-US" sz="18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dec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16.9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17.5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19.0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090" algn="dec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19.0</a:t>
                      </a:r>
                    </a:p>
                  </a:txBody>
                  <a:tcPr marL="99914" marR="99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11263" y="5986463"/>
            <a:ext cx="610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sz="2400" baseline="30000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a)</a:t>
            </a:r>
            <a:r>
              <a:rPr lang="en-US" sz="1600" dirty="0">
                <a:latin typeface="+mj-lt"/>
                <a:ea typeface="Times New Roman" pitchFamily="18" charset="0"/>
              </a:rPr>
              <a:t> FY10 dollars.</a:t>
            </a:r>
            <a:r>
              <a:rPr lang="en-US" sz="2000" dirty="0">
                <a:latin typeface="+mj-lt"/>
              </a:rPr>
              <a:t>     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b)</a:t>
            </a:r>
            <a:r>
              <a:rPr lang="en-US" sz="1600" dirty="0">
                <a:latin typeface="+mj-lt"/>
                <a:ea typeface="Times New Roman" pitchFamily="18" charset="0"/>
              </a:rPr>
              <a:t> Then-year dollars, assuming 4% annual escalation</a:t>
            </a:r>
            <a:r>
              <a:rPr lang="en-US" sz="1100" dirty="0">
                <a:latin typeface="Arial" pitchFamily="34" charset="0"/>
                <a:ea typeface="Times New Roman" pitchFamily="18" charset="0"/>
              </a:rPr>
              <a:t>.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4635" name="TextBox 8"/>
          <p:cNvSpPr txBox="1">
            <a:spLocks noChangeArrowheads="1"/>
          </p:cNvSpPr>
          <p:nvPr/>
        </p:nvSpPr>
        <p:spPr bwMode="auto">
          <a:xfrm>
            <a:off x="762000" y="1295400"/>
            <a:ext cx="2590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 Requested funding profile respects an initial guideline of  ~15 M$/yr (FY10 dollars)</a:t>
            </a:r>
            <a:br>
              <a:rPr lang="en-US" sz="2000"/>
            </a:br>
            <a:endParaRPr lang="en-US" sz="800"/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rgbClr val="0066FF"/>
                </a:solidFill>
              </a:rPr>
              <a:t> More details in L1 talks </a:t>
            </a:r>
          </a:p>
        </p:txBody>
      </p:sp>
      <p:sp>
        <p:nvSpPr>
          <p:cNvPr id="24636" name="TextBox 9"/>
          <p:cNvSpPr txBox="1">
            <a:spLocks noChangeArrowheads="1"/>
          </p:cNvSpPr>
          <p:nvPr/>
        </p:nvSpPr>
        <p:spPr bwMode="auto">
          <a:xfrm>
            <a:off x="2616200" y="38862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FY10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mtClean="0"/>
              <a:t>TALKS IN SESSIONS 1 &amp; 2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86B72-7A59-4952-94D3-366E73EB8D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5125" name="Date Placehold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620000" cy="4724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THIS TALK: Overview</a:t>
            </a:r>
            <a:endParaRPr lang="en-US" dirty="0" smtClean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Motivation &amp; Organization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Achievements &amp; Challenges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Goals &amp; Resources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+mj-lt"/>
              </a:rPr>
            </a:br>
            <a:endParaRPr lang="en-US" sz="600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 Physics Motivation:  </a:t>
            </a:r>
            <a:r>
              <a:rPr lang="en-US" dirty="0" err="1" smtClean="0">
                <a:latin typeface="+mj-lt"/>
              </a:rPr>
              <a:t>Eichten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M</a:t>
            </a:r>
            <a:r>
              <a:rPr lang="en-US" sz="2800" dirty="0" smtClean="0">
                <a:latin typeface="+mj-lt"/>
              </a:rPr>
              <a:t>ore detailed R&amp;D Plans &amp; Resources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Design &amp; Simulation:  		</a:t>
            </a:r>
            <a:r>
              <a:rPr lang="en-US" sz="2000" dirty="0" err="1" smtClean="0">
                <a:latin typeface="+mj-lt"/>
              </a:rPr>
              <a:t>Fernow</a:t>
            </a:r>
            <a:endParaRPr lang="en-US" sz="2000" dirty="0" smtClean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Technology Development: 	</a:t>
            </a:r>
            <a:r>
              <a:rPr lang="en-US" sz="2000" dirty="0" err="1" smtClean="0">
                <a:latin typeface="+mj-lt"/>
              </a:rPr>
              <a:t>Bross</a:t>
            </a:r>
            <a:endParaRPr lang="en-US" sz="2000" dirty="0" smtClean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System Tests: 			</a:t>
            </a:r>
            <a:r>
              <a:rPr lang="en-US" sz="2000" dirty="0" smtClean="0">
                <a:latin typeface="+mj-lt"/>
              </a:rPr>
              <a:t>Kaplan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 Management Plan: </a:t>
            </a:r>
            <a:r>
              <a:rPr lang="en-US" dirty="0" err="1" smtClean="0">
                <a:latin typeface="+mj-lt"/>
              </a:rPr>
              <a:t>Zisman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EFFORT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4343400"/>
          <a:ext cx="7758113" cy="1463675"/>
        </p:xfrm>
        <a:graphic>
          <a:graphicData uri="http://schemas.openxmlformats.org/drawingml/2006/table">
            <a:tbl>
              <a:tblPr/>
              <a:tblGrid>
                <a:gridCol w="969736"/>
                <a:gridCol w="969736"/>
                <a:gridCol w="969736"/>
                <a:gridCol w="969736"/>
                <a:gridCol w="969736"/>
                <a:gridCol w="969736"/>
                <a:gridCol w="969736"/>
                <a:gridCol w="969736"/>
              </a:tblGrid>
              <a:tr h="228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Y1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Y2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Y3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Y4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Y6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Y7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BNL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10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FNAL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10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LBNL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10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en-US" sz="1600" baseline="30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10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105" algn="dec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87276" marR="8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6FA29-2AA2-410D-9013-728DD9963C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657" name="Picture 2"/>
          <p:cNvPicPr>
            <a:picLocks noChangeAspect="1" noChangeArrowheads="1"/>
          </p:cNvPicPr>
          <p:nvPr/>
        </p:nvPicPr>
        <p:blipFill>
          <a:blip r:embed="rId2"/>
          <a:srcRect t="5492"/>
          <a:stretch>
            <a:fillRect/>
          </a:stretch>
        </p:blipFill>
        <p:spPr bwMode="auto">
          <a:xfrm>
            <a:off x="3657600" y="1308100"/>
            <a:ext cx="4572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5816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400" baseline="30000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a)</a:t>
            </a:r>
            <a:r>
              <a:rPr lang="en-US" sz="1600" dirty="0">
                <a:latin typeface="+mj-lt"/>
                <a:ea typeface="Times New Roman" pitchFamily="18" charset="0"/>
                <a:cs typeface="Times New Roman" pitchFamily="18" charset="0"/>
              </a:rPr>
              <a:t>Includes SBIR companies, universities, other laboratories, additional engineering from the main laboratories and/or external vendor contracts.</a:t>
            </a:r>
            <a:endParaRPr lang="en-US" sz="3600" dirty="0">
              <a:latin typeface="+mj-lt"/>
            </a:endParaRPr>
          </a:p>
        </p:txBody>
      </p:sp>
      <p:sp>
        <p:nvSpPr>
          <p:cNvPr id="25659" name="TextBox 8"/>
          <p:cNvSpPr txBox="1">
            <a:spLocks noChangeArrowheads="1"/>
          </p:cNvSpPr>
          <p:nvPr/>
        </p:nvSpPr>
        <p:spPr bwMode="auto">
          <a:xfrm>
            <a:off x="1752600" y="3962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FY10</a:t>
            </a:r>
          </a:p>
        </p:txBody>
      </p:sp>
      <p:sp>
        <p:nvSpPr>
          <p:cNvPr id="25660" name="TextBox 9"/>
          <p:cNvSpPr txBox="1">
            <a:spLocks noChangeArrowheads="1"/>
          </p:cNvSpPr>
          <p:nvPr/>
        </p:nvSpPr>
        <p:spPr bwMode="auto">
          <a:xfrm>
            <a:off x="685800" y="1524000"/>
            <a:ext cx="2667000" cy="369888"/>
          </a:xfrm>
          <a:prstGeom prst="rect">
            <a:avLst/>
          </a:prstGeom>
          <a:solidFill>
            <a:srgbClr val="EEECE1">
              <a:alpha val="5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66FF"/>
                </a:solidFill>
              </a:rPr>
              <a:t>More details in L1 talks</a:t>
            </a:r>
          </a:p>
        </p:txBody>
      </p:sp>
      <p:sp>
        <p:nvSpPr>
          <p:cNvPr id="25661" name="TextBox 10"/>
          <p:cNvSpPr txBox="1">
            <a:spLocks noChangeArrowheads="1"/>
          </p:cNvSpPr>
          <p:nvPr/>
        </p:nvSpPr>
        <p:spPr bwMode="auto">
          <a:xfrm>
            <a:off x="914400" y="22860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Proposed effort levels agreed  on with BNL, FNAL &amp; LBNL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AUGMENTED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E10FB-3F72-49B5-AA23-AE0BBAD4D4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513" y="2590800"/>
            <a:ext cx="36210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2590800"/>
            <a:ext cx="3230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17888" y="1265238"/>
          <a:ext cx="4202112" cy="1096962"/>
        </p:xfrm>
        <a:graphic>
          <a:graphicData uri="http://schemas.openxmlformats.org/drawingml/2006/table">
            <a:tbl>
              <a:tblPr/>
              <a:tblGrid>
                <a:gridCol w="1093470"/>
                <a:gridCol w="570865"/>
                <a:gridCol w="484505"/>
                <a:gridCol w="484505"/>
                <a:gridCol w="496570"/>
                <a:gridCol w="484505"/>
                <a:gridCol w="58737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Effort (FTE)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SWF ($M)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16.0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5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M&amp;S ($M)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5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Total ($M)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17.9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19.2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53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19.4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Total ($M)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22.9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535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23.7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4892675"/>
          <a:ext cx="6096000" cy="1279525"/>
        </p:xfrm>
        <a:graphic>
          <a:graphicData uri="http://schemas.openxmlformats.org/drawingml/2006/table">
            <a:tbl>
              <a:tblPr/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Y1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Y2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Y3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Y4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Y5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Y6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(FTE)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BNL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FNAL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LBNL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en-US" sz="1200" baseline="30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463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52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440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" algn="dec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95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23" name="TextBox 10"/>
          <p:cNvSpPr txBox="1">
            <a:spLocks noChangeArrowheads="1"/>
          </p:cNvSpPr>
          <p:nvPr/>
        </p:nvSpPr>
        <p:spPr bwMode="auto">
          <a:xfrm>
            <a:off x="914400" y="1371600"/>
            <a:ext cx="20574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it takes to speed </a:t>
            </a:r>
            <a:br>
              <a:rPr lang="en-US"/>
            </a:br>
            <a:r>
              <a:rPr lang="en-US"/>
              <a:t>up by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RELATIONSHIP WITH PHYSICS STUDIES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Physics &amp; detector background studies are outside the scope of MAP but …</a:t>
            </a:r>
          </a:p>
          <a:p>
            <a:pPr lvl="1" eaLnBrk="1" hangingPunct="1"/>
            <a:r>
              <a:rPr lang="en-US" sz="2400" smtClean="0"/>
              <a:t>Within MAP we have a machine-detector interface group that optimizes final focus &amp; shielding, and provides background files for physics studies</a:t>
            </a:r>
          </a:p>
          <a:p>
            <a:pPr lvl="1" eaLnBrk="1" hangingPunct="1"/>
            <a:r>
              <a:rPr lang="en-US" sz="2400" smtClean="0"/>
              <a:t>We are actively  engaged in helping to set up and drive forward a parallel physics-detector study effort.</a:t>
            </a:r>
          </a:p>
          <a:p>
            <a:pPr lvl="2" eaLnBrk="1" hangingPunct="1"/>
            <a:r>
              <a:rPr lang="en-US" sz="2000" smtClean="0">
                <a:solidFill>
                  <a:srgbClr val="009999"/>
                </a:solidFill>
              </a:rPr>
              <a:t>See talk by Estia</a:t>
            </a:r>
          </a:p>
          <a:p>
            <a:pPr lvl="1" eaLnBrk="1" hangingPunct="1"/>
            <a:r>
              <a:rPr lang="en-US" sz="2400" smtClean="0"/>
              <a:t> Leader for physics/backgrounds studies will participate in the “MAP Management Council” which provides week-by-week advice to the MAP Director(s)</a:t>
            </a:r>
          </a:p>
          <a:p>
            <a:pPr lvl="1" eaLnBrk="1" hangingPunct="1"/>
            <a:r>
              <a:rPr lang="en-US" sz="2400" smtClean="0"/>
              <a:t>The physics/background studies will deliver a report  to community on detector design &amp; physics capabilities.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8F8D6-DFB6-4CE9-A553-C20771D424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DETECTOR SHIELDING PROGRESS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800" smtClean="0"/>
              <a:t>Illustrative example: MARS map of background neutrons for a 1.5 TeV Muon Collider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STEVE GEER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BD22B-97E5-4602-B70B-B7CA1F7BC1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667000"/>
            <a:ext cx="3762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079500" y="2419350"/>
            <a:ext cx="372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Neutron peak/yr = 0.1xLHC@10</a:t>
            </a:r>
            <a:r>
              <a:rPr lang="en-US" sz="2000" baseline="30000" dirty="0">
                <a:latin typeface="+mn-lt"/>
              </a:rPr>
              <a:t>34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800600" y="2819400"/>
            <a:ext cx="3810000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Total absorbed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dose from all background particles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in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Si detector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800" u="sng" dirty="0">
                <a:latin typeface="+mn-lt"/>
              </a:rPr>
              <a:t>Peak at r=4 cm: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MC:   0.1 </a:t>
            </a:r>
            <a:r>
              <a:rPr lang="en-US" sz="2800" dirty="0" err="1">
                <a:latin typeface="+mn-lt"/>
              </a:rPr>
              <a:t>MGy</a:t>
            </a:r>
            <a:r>
              <a:rPr lang="en-US" sz="2800" dirty="0">
                <a:latin typeface="+mn-lt"/>
              </a:rPr>
              <a:t>/yr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LHC:  </a:t>
            </a:r>
            <a:r>
              <a:rPr lang="en-US" sz="2800" dirty="0">
                <a:latin typeface="+mn-lt"/>
              </a:rPr>
              <a:t>0.2 </a:t>
            </a:r>
            <a:r>
              <a:rPr lang="en-US" sz="2800" dirty="0" err="1">
                <a:latin typeface="+mn-lt"/>
              </a:rPr>
              <a:t>MGy</a:t>
            </a:r>
            <a:r>
              <a:rPr lang="en-US" sz="2800" dirty="0">
                <a:latin typeface="+mn-lt"/>
              </a:rPr>
              <a:t>/yr @10</a:t>
            </a:r>
            <a:r>
              <a:rPr lang="en-US" sz="2800" baseline="30000" dirty="0">
                <a:latin typeface="+mn-lt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REMARKS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The proposed MAP R&amp;D plan is built upon the experience and success from the last decade.</a:t>
            </a:r>
          </a:p>
          <a:p>
            <a:pPr eaLnBrk="1" hangingPunct="1"/>
            <a:r>
              <a:rPr lang="en-US" sz="2400" smtClean="0"/>
              <a:t>The proposed plan interfaces seamlessly with the ongoing R&amp;D (Year 1 = FY10), and the MAP organization is in place and functioning.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The plan would deliver a NF-RDR by ~2013, and by ~2016 advance MC R&amp;D from early component R&amp;D to sub-system bench tests, MICE completion, an end-to-end simulation of a MC complex, and a MC feasibility assessment and cost range.</a:t>
            </a:r>
          </a:p>
          <a:p>
            <a:pPr eaLnBrk="1" hangingPunct="1"/>
            <a:r>
              <a:rPr lang="en-US" sz="2400" smtClean="0"/>
              <a:t>The R&amp;D is challenging, and we will have to adjust the plan along the way, but we believe that with appropriate support we will succeed.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7F729-31CF-4610-8323-06CB929E128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MUON-BASED 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827A6-8240-42B5-BD51-69A5B99AA6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25" name="Picture 9" descr="Site_Map_072809_REVIS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01738"/>
            <a:ext cx="66294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kern="0" dirty="0" smtClean="0">
                <a:latin typeface="+mj-lt"/>
                <a:cs typeface="Arial" pitchFamily="34" charset="0"/>
              </a:rPr>
              <a:t>Over the last decade there has been significant progress in developing the concepts &amp; technologies required to create  O(10</a:t>
            </a:r>
            <a:r>
              <a:rPr lang="en-US" sz="2400" kern="0" baseline="30000" dirty="0" smtClean="0">
                <a:latin typeface="+mj-lt"/>
                <a:cs typeface="Arial" pitchFamily="34" charset="0"/>
              </a:rPr>
              <a:t>21</a:t>
            </a:r>
            <a:r>
              <a:rPr lang="en-US" sz="2400" kern="0" dirty="0" smtClean="0">
                <a:latin typeface="+mj-lt"/>
                <a:cs typeface="Arial" pitchFamily="34" charset="0"/>
              </a:rPr>
              <a:t>) </a:t>
            </a:r>
            <a:r>
              <a:rPr lang="en-US" sz="2400" kern="0" dirty="0" err="1" smtClean="0">
                <a:latin typeface="+mj-lt"/>
                <a:cs typeface="Arial" pitchFamily="34" charset="0"/>
              </a:rPr>
              <a:t>muons</a:t>
            </a:r>
            <a:r>
              <a:rPr lang="en-US" sz="2400" kern="0" dirty="0" smtClean="0">
                <a:latin typeface="+mj-lt"/>
                <a:cs typeface="Arial" pitchFamily="34" charset="0"/>
              </a:rPr>
              <a:t>/year &amp; cool them to fit within an accelerator. </a:t>
            </a:r>
            <a:br>
              <a:rPr lang="en-US" sz="2400" kern="0" dirty="0" smtClean="0">
                <a:latin typeface="+mj-lt"/>
                <a:cs typeface="Arial" pitchFamily="34" charset="0"/>
              </a:rPr>
            </a:br>
            <a:endParaRPr lang="en-US" sz="800" kern="0" dirty="0" smtClean="0">
              <a:latin typeface="+mj-lt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kern="0" dirty="0" smtClean="0">
                <a:latin typeface="+mj-lt"/>
              </a:rPr>
              <a:t>This enabling R&amp;D opens the way for:</a:t>
            </a:r>
            <a:br>
              <a:rPr lang="en-US" sz="2400" kern="0" dirty="0" smtClean="0">
                <a:latin typeface="+mj-lt"/>
              </a:rPr>
            </a:br>
            <a:endParaRPr lang="en-US" sz="400" kern="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2000" kern="0" dirty="0" smtClean="0">
                <a:latin typeface="Comic Sans MS" pitchFamily="66" charset="0"/>
              </a:rPr>
              <a:t>NEUTRINO FACTORIES: </a:t>
            </a:r>
            <a:br>
              <a:rPr lang="en-US" sz="2000" kern="0" dirty="0" smtClean="0">
                <a:latin typeface="Comic Sans MS" pitchFamily="66" charset="0"/>
              </a:rPr>
            </a:br>
            <a:r>
              <a:rPr lang="en-US" sz="2000" kern="0" dirty="0" err="1" smtClean="0">
                <a:latin typeface="+mj-lt"/>
              </a:rPr>
              <a:t>muons</a:t>
            </a:r>
            <a:r>
              <a:rPr lang="en-US" sz="2000" kern="0" dirty="0" smtClean="0">
                <a:latin typeface="+mj-lt"/>
              </a:rPr>
              <a:t> decay in the straight </a:t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+mj-lt"/>
              </a:rPr>
              <a:t>section of a storage ring </a:t>
            </a:r>
            <a:r>
              <a:rPr lang="en-US" sz="2000" kern="0" dirty="0" smtClean="0">
                <a:latin typeface="+mj-lt"/>
                <a:cs typeface="Arial"/>
              </a:rPr>
              <a:t>→</a:t>
            </a:r>
            <a:r>
              <a:rPr lang="en-US" sz="2000" kern="0" dirty="0" smtClean="0">
                <a:latin typeface="+mj-lt"/>
              </a:rPr>
              <a:t> </a:t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Symbol" pitchFamily="18" charset="2"/>
              </a:rPr>
              <a:t>n</a:t>
            </a:r>
            <a:r>
              <a:rPr lang="en-US" sz="2000" kern="0" dirty="0" smtClean="0">
                <a:latin typeface="+mj-lt"/>
              </a:rPr>
              <a:t> beam with unique properties </a:t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+mj-lt"/>
              </a:rPr>
              <a:t>for precision oscillation </a:t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+mj-lt"/>
              </a:rPr>
              <a:t>measurements.</a:t>
            </a:r>
            <a:r>
              <a:rPr lang="en-US" sz="2000" kern="0" dirty="0" smtClean="0">
                <a:latin typeface="Comic Sans MS" pitchFamily="66" charset="0"/>
              </a:rPr>
              <a:t/>
            </a:r>
            <a:br>
              <a:rPr lang="en-US" sz="2000" kern="0" dirty="0" smtClean="0">
                <a:latin typeface="Comic Sans MS" pitchFamily="66" charset="0"/>
              </a:rPr>
            </a:br>
            <a:endParaRPr lang="en-US" sz="600" kern="0" dirty="0" smtClean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2000" kern="0" dirty="0" smtClean="0">
                <a:latin typeface="Comic Sans MS" pitchFamily="66" charset="0"/>
              </a:rPr>
              <a:t>MUON COLLIDERS:</a:t>
            </a:r>
            <a:br>
              <a:rPr lang="en-US" sz="2000" kern="0" dirty="0" smtClean="0">
                <a:latin typeface="Comic Sans MS" pitchFamily="66" charset="0"/>
              </a:rPr>
            </a:br>
            <a:r>
              <a:rPr lang="en-US" sz="2000" kern="0" dirty="0" smtClean="0">
                <a:latin typeface="Comic Sans MS" pitchFamily="66" charset="0"/>
              </a:rPr>
              <a:t> </a:t>
            </a:r>
            <a:r>
              <a:rPr lang="en-US" sz="2000" kern="0" dirty="0" smtClean="0">
                <a:latin typeface="Symbol" pitchFamily="18" charset="2"/>
              </a:rPr>
              <a:t>m</a:t>
            </a:r>
            <a:r>
              <a:rPr lang="en-US" sz="2000" kern="0" baseline="30000" dirty="0" smtClean="0">
                <a:latin typeface="Comic Sans MS" pitchFamily="66" charset="0"/>
              </a:rPr>
              <a:t>+</a:t>
            </a:r>
            <a:r>
              <a:rPr lang="en-US" sz="2000" kern="0" dirty="0" smtClean="0">
                <a:latin typeface="Comic Sans MS" pitchFamily="66" charset="0"/>
              </a:rPr>
              <a:t> </a:t>
            </a:r>
            <a:r>
              <a:rPr lang="en-US" sz="2000" kern="0" dirty="0" smtClean="0">
                <a:latin typeface="+mj-lt"/>
              </a:rPr>
              <a:t>&amp;</a:t>
            </a:r>
            <a:r>
              <a:rPr lang="en-US" sz="2000" kern="0" dirty="0" smtClean="0">
                <a:latin typeface="Comic Sans MS" pitchFamily="66" charset="0"/>
              </a:rPr>
              <a:t>  </a:t>
            </a:r>
            <a:r>
              <a:rPr lang="en-US" sz="2000" kern="0" dirty="0" smtClean="0">
                <a:latin typeface="Symbol" pitchFamily="18" charset="2"/>
              </a:rPr>
              <a:t>m</a:t>
            </a:r>
            <a:r>
              <a:rPr lang="en-US" sz="2000" kern="0" baseline="30000" dirty="0" smtClean="0">
                <a:latin typeface="Comic Sans MS" pitchFamily="66" charset="0"/>
              </a:rPr>
              <a:t>-</a:t>
            </a:r>
            <a:r>
              <a:rPr lang="en-US" sz="2000" kern="0" dirty="0" smtClean="0">
                <a:latin typeface="Comic Sans MS" pitchFamily="66" charset="0"/>
              </a:rPr>
              <a:t> </a:t>
            </a:r>
            <a:r>
              <a:rPr lang="en-US" sz="2000" kern="0" dirty="0" smtClean="0">
                <a:latin typeface="+mj-lt"/>
              </a:rPr>
              <a:t>collide in a storage </a:t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+mj-lt"/>
              </a:rPr>
              <a:t>ring to produce lepton-</a:t>
            </a:r>
            <a:r>
              <a:rPr lang="en-US" sz="2000" kern="0" dirty="0" err="1" smtClean="0">
                <a:latin typeface="+mj-lt"/>
              </a:rPr>
              <a:t>antilepton</a:t>
            </a:r>
            <a:r>
              <a:rPr lang="en-US" sz="2000" kern="0" dirty="0" smtClean="0">
                <a:latin typeface="+mj-lt"/>
              </a:rPr>
              <a:t/>
            </a:r>
            <a:br>
              <a:rPr lang="en-US" sz="2000" kern="0" dirty="0" smtClean="0">
                <a:latin typeface="+mj-lt"/>
              </a:rPr>
            </a:br>
            <a:r>
              <a:rPr lang="en-US" sz="2000" kern="0" dirty="0" smtClean="0">
                <a:latin typeface="+mj-lt"/>
              </a:rPr>
              <a:t> collisions up to multi-</a:t>
            </a:r>
            <a:r>
              <a:rPr lang="en-US" sz="2000" kern="0" dirty="0" err="1" smtClean="0">
                <a:latin typeface="+mj-lt"/>
              </a:rPr>
              <a:t>TeV</a:t>
            </a:r>
            <a:r>
              <a:rPr lang="en-US" sz="2000" kern="0" dirty="0" smtClean="0">
                <a:latin typeface="+mj-lt"/>
              </a:rPr>
              <a:t> energies.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01842-BADA-4C0D-95E9-CF0A2DDAE7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5181600" y="3276600"/>
            <a:ext cx="3340100" cy="1098550"/>
            <a:chOff x="3360" y="2188"/>
            <a:chExt cx="2104" cy="692"/>
          </a:xfrm>
        </p:grpSpPr>
        <p:grpSp>
          <p:nvGrpSpPr>
            <p:cNvPr id="7183" name="Group 8"/>
            <p:cNvGrpSpPr>
              <a:grpSpLocks/>
            </p:cNvGrpSpPr>
            <p:nvPr/>
          </p:nvGrpSpPr>
          <p:grpSpPr bwMode="auto">
            <a:xfrm>
              <a:off x="3360" y="2286"/>
              <a:ext cx="2104" cy="594"/>
              <a:chOff x="3360" y="2286"/>
              <a:chExt cx="2104" cy="594"/>
            </a:xfrm>
          </p:grpSpPr>
          <p:pic>
            <p:nvPicPr>
              <p:cNvPr id="7185" name="Picture 6" descr="ISS_2scale"/>
              <p:cNvPicPr>
                <a:picLocks noChangeAspect="1" noChangeArrowheads="1"/>
              </p:cNvPicPr>
              <p:nvPr/>
            </p:nvPicPr>
            <p:blipFill>
              <a:blip r:embed="rId2"/>
              <a:srcRect l="12520" t="75465" r="35773" b="5161"/>
              <a:stretch>
                <a:fillRect/>
              </a:stretch>
            </p:blipFill>
            <p:spPr bwMode="auto">
              <a:xfrm>
                <a:off x="3360" y="2286"/>
                <a:ext cx="2104" cy="5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7186" name="Text Box 7"/>
              <p:cNvSpPr txBox="1">
                <a:spLocks noChangeArrowheads="1"/>
              </p:cNvSpPr>
              <p:nvPr/>
            </p:nvSpPr>
            <p:spPr bwMode="auto">
              <a:xfrm>
                <a:off x="3360" y="2515"/>
                <a:ext cx="24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Symbol" pitchFamily="18" charset="2"/>
                  </a:rPr>
                  <a:t>n</a:t>
                </a:r>
              </a:p>
            </p:txBody>
          </p:sp>
        </p:grpSp>
        <p:sp>
          <p:nvSpPr>
            <p:cNvPr id="7184" name="Text Box 9"/>
            <p:cNvSpPr txBox="1">
              <a:spLocks noChangeArrowheads="1"/>
            </p:cNvSpPr>
            <p:nvPr/>
          </p:nvSpPr>
          <p:spPr bwMode="auto">
            <a:xfrm rot="-277473">
              <a:off x="3946" y="2188"/>
              <a:ext cx="1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Muon Decays</a:t>
              </a:r>
            </a:p>
          </p:txBody>
        </p:sp>
      </p:grpSp>
      <p:grpSp>
        <p:nvGrpSpPr>
          <p:cNvPr id="7175" name="Group 11"/>
          <p:cNvGrpSpPr>
            <a:grpSpLocks/>
          </p:cNvGrpSpPr>
          <p:nvPr/>
        </p:nvGrpSpPr>
        <p:grpSpPr bwMode="auto">
          <a:xfrm>
            <a:off x="5946775" y="4876800"/>
            <a:ext cx="2289175" cy="1312863"/>
            <a:chOff x="5946775" y="4935537"/>
            <a:chExt cx="2289175" cy="1312863"/>
          </a:xfrm>
        </p:grpSpPr>
        <p:grpSp>
          <p:nvGrpSpPr>
            <p:cNvPr id="7176" name="Group 16"/>
            <p:cNvGrpSpPr>
              <a:grpSpLocks/>
            </p:cNvGrpSpPr>
            <p:nvPr/>
          </p:nvGrpSpPr>
          <p:grpSpPr bwMode="auto">
            <a:xfrm>
              <a:off x="5946785" y="4935537"/>
              <a:ext cx="2289178" cy="1312863"/>
              <a:chOff x="3746" y="3120"/>
              <a:chExt cx="1256" cy="720"/>
            </a:xfrm>
          </p:grpSpPr>
          <p:sp>
            <p:nvSpPr>
              <p:cNvPr id="7178" name="Oval 5"/>
              <p:cNvSpPr>
                <a:spLocks noChangeArrowheads="1"/>
              </p:cNvSpPr>
              <p:nvPr/>
            </p:nvSpPr>
            <p:spPr bwMode="auto">
              <a:xfrm>
                <a:off x="4032" y="3120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Line 12"/>
              <p:cNvSpPr>
                <a:spLocks noChangeShapeType="1"/>
              </p:cNvSpPr>
              <p:nvPr/>
            </p:nvSpPr>
            <p:spPr bwMode="auto">
              <a:xfrm flipV="1">
                <a:off x="3958" y="3312"/>
                <a:ext cx="2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3"/>
              <p:cNvSpPr>
                <a:spLocks noChangeShapeType="1"/>
              </p:cNvSpPr>
              <p:nvPr/>
            </p:nvSpPr>
            <p:spPr bwMode="auto">
              <a:xfrm flipH="1" flipV="1">
                <a:off x="4752" y="32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Text Box 14"/>
              <p:cNvSpPr txBox="1">
                <a:spLocks noChangeArrowheads="1"/>
              </p:cNvSpPr>
              <p:nvPr/>
            </p:nvSpPr>
            <p:spPr bwMode="auto">
              <a:xfrm>
                <a:off x="3746" y="3369"/>
                <a:ext cx="291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+</a:t>
                </a:r>
              </a:p>
            </p:txBody>
          </p:sp>
          <p:sp>
            <p:nvSpPr>
              <p:cNvPr id="7182" name="Text Box 15"/>
              <p:cNvSpPr txBox="1">
                <a:spLocks noChangeArrowheads="1"/>
              </p:cNvSpPr>
              <p:nvPr/>
            </p:nvSpPr>
            <p:spPr bwMode="auto">
              <a:xfrm>
                <a:off x="4744" y="3273"/>
                <a:ext cx="25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-</a:t>
                </a:r>
              </a:p>
            </p:txBody>
          </p:sp>
        </p:grpSp>
        <p:sp>
          <p:nvSpPr>
            <p:cNvPr id="7177" name="Text Box 17"/>
            <p:cNvSpPr txBox="1">
              <a:spLocks noChangeArrowheads="1"/>
            </p:cNvSpPr>
            <p:nvPr/>
          </p:nvSpPr>
          <p:spPr bwMode="auto">
            <a:xfrm>
              <a:off x="6553200" y="5105400"/>
              <a:ext cx="121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~1000 turns</a:t>
              </a:r>
              <a:br>
                <a:rPr lang="en-US" sz="1400"/>
              </a:br>
              <a:r>
                <a:rPr lang="en-US" sz="1400"/>
                <a:t>before decay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STEVE GEER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AE11E-667A-4CFE-8294-E358E310C9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838200" y="11430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Physics motivation for </a:t>
            </a:r>
            <a:r>
              <a:rPr lang="en-US" sz="2400" kern="0" dirty="0">
                <a:solidFill>
                  <a:sysClr val="windowText" lastClr="000000"/>
                </a:solidFill>
                <a:latin typeface="Symbol" pitchFamily="18" charset="2"/>
              </a:rPr>
              <a:t>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Factories &amp;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</a:rPr>
              <a:t>Muon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Colliders </a:t>
            </a:r>
            <a:br>
              <a:rPr lang="en-US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+mj-lt"/>
              </a:rPr>
              <a:t>     </a:t>
            </a:r>
            <a:r>
              <a:rPr lang="en-US" sz="2000" kern="0" dirty="0">
                <a:solidFill>
                  <a:schemeClr val="tx2"/>
                </a:solidFill>
                <a:latin typeface="+mj-lt"/>
              </a:rPr>
              <a:t>–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see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</a:rPr>
              <a:t>Estia’s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 talk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/>
            </a:r>
            <a:br>
              <a:rPr lang="en-US" sz="2400" kern="0" dirty="0">
                <a:solidFill>
                  <a:sysClr val="windowText" lastClr="000000"/>
                </a:solidFill>
                <a:latin typeface="+mj-lt"/>
              </a:rPr>
            </a:br>
            <a:endParaRPr lang="en-US" sz="500" kern="0" dirty="0">
              <a:solidFill>
                <a:sysClr val="windowText" lastClr="000000"/>
              </a:solidFill>
              <a:latin typeface="+mj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There is also a potential cost-effectiveness motivation for a Multi-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</a:rPr>
              <a:t>TeV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</a:rPr>
              <a:t>Muon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Collider which arises because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</a:rPr>
              <a:t>muons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don’t radiate as readily as electrons (m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Symbol" pitchFamily="18" charset="2"/>
              </a:rPr>
              <a:t>m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/ m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+mj-lt"/>
              </a:rPr>
              <a:t>e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 ~ 207):</a:t>
            </a:r>
            <a:br>
              <a:rPr lang="en-US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100" kern="0" dirty="0">
                <a:solidFill>
                  <a:sysClr val="windowText" lastClr="000000"/>
                </a:solidFill>
                <a:latin typeface="Comic Sans MS" pitchFamily="66" charset="0"/>
              </a:rPr>
              <a:t/>
            </a:r>
            <a:br>
              <a:rPr lang="en-US" sz="100" kern="0" dirty="0">
                <a:solidFill>
                  <a:sysClr val="windowText" lastClr="000000"/>
                </a:solidFill>
                <a:latin typeface="Comic Sans MS" pitchFamily="66" charset="0"/>
              </a:rPr>
            </a:br>
            <a:endParaRPr lang="en-US" sz="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omic Sans MS" pitchFamily="66" charset="0"/>
              </a:rPr>
              <a:t>- </a:t>
            </a:r>
            <a:r>
              <a:rPr lang="en-US" sz="2000" kern="0" dirty="0">
                <a:solidFill>
                  <a:sysClr val="windowText" lastClr="000000"/>
                </a:solidFill>
                <a:latin typeface="Comic Sans MS" pitchFamily="66" charset="0"/>
              </a:rPr>
              <a:t>COMPACT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000" kern="0" dirty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Fits on laboratory site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</a:br>
            <a:endParaRPr lang="en-US" sz="800" kern="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omic Sans MS" pitchFamily="66" charset="0"/>
              </a:rPr>
              <a:t>- MULTI-PASS ACCELERATION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Cost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effective construction &amp; </a:t>
            </a:r>
            <a:br>
              <a:rPr lang="en-US" sz="2400" kern="0" dirty="0">
                <a:solidFill>
                  <a:schemeClr val="tx2"/>
                </a:solidFill>
                <a:latin typeface="+mj-lt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</a:rPr>
              <a:t>operation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</a:br>
            <a:endParaRPr lang="en-US" sz="800" kern="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omic Sans MS" pitchFamily="66" charset="0"/>
              </a:rPr>
              <a:t>- MULTIPASS COLLISIONS IN </a:t>
            </a:r>
            <a:br>
              <a:rPr lang="en-US" sz="2000" kern="0" dirty="0">
                <a:solidFill>
                  <a:sysClr val="windowText" lastClr="000000"/>
                </a:solidFill>
                <a:latin typeface="Comic Sans MS" pitchFamily="66" charset="0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Comic Sans MS" pitchFamily="66" charset="0"/>
              </a:rPr>
              <a:t>  A RING  (~1000 turns)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</a:rPr>
              <a:t>   Relaxed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</a:rPr>
              <a:t>emittance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 requirements </a:t>
            </a:r>
            <a:br>
              <a:rPr lang="en-US" sz="2400" kern="0" dirty="0">
                <a:solidFill>
                  <a:schemeClr val="tx2"/>
                </a:solidFill>
                <a:latin typeface="+mj-lt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</a:rPr>
              <a:t>  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(&amp;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hence relaxed </a:t>
            </a:r>
            <a:r>
              <a:rPr lang="en-US" sz="2400" kern="0" dirty="0">
                <a:solidFill>
                  <a:schemeClr val="tx2"/>
                </a:solidFill>
                <a:latin typeface="+mj-lt"/>
              </a:rPr>
              <a:t>tolerances) c.f. </a:t>
            </a:r>
            <a:br>
              <a:rPr lang="en-US" sz="2400" kern="0" dirty="0">
                <a:solidFill>
                  <a:schemeClr val="tx2"/>
                </a:solidFill>
                <a:latin typeface="+mj-lt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</a:rPr>
              <a:t>   single pass machines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/>
            </a:r>
            <a:b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</a:b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5334000" y="3211513"/>
            <a:ext cx="2667000" cy="3070225"/>
            <a:chOff x="5334000" y="3276600"/>
            <a:chExt cx="2667000" cy="3070086"/>
          </a:xfrm>
        </p:grpSpPr>
        <p:grpSp>
          <p:nvGrpSpPr>
            <p:cNvPr id="8199" name="Group 12"/>
            <p:cNvGrpSpPr>
              <a:grpSpLocks/>
            </p:cNvGrpSpPr>
            <p:nvPr/>
          </p:nvGrpSpPr>
          <p:grpSpPr bwMode="auto">
            <a:xfrm>
              <a:off x="5334000" y="3276600"/>
              <a:ext cx="2667000" cy="2860080"/>
              <a:chOff x="4099613" y="1384698"/>
              <a:chExt cx="4434789" cy="4756949"/>
            </a:xfrm>
          </p:grpSpPr>
          <p:pic>
            <p:nvPicPr>
              <p:cNvPr id="8202" name="Picture 9" descr="Site_Map_072809_REVISED.jpg"/>
              <p:cNvPicPr>
                <a:picLocks noChangeAspect="1"/>
              </p:cNvPicPr>
              <p:nvPr/>
            </p:nvPicPr>
            <p:blipFill>
              <a:blip r:embed="rId2"/>
              <a:srcRect l="30345" t="3571" r="2759" b="3571"/>
              <a:stretch>
                <a:fillRect/>
              </a:stretch>
            </p:blipFill>
            <p:spPr bwMode="auto">
              <a:xfrm>
                <a:off x="4099613" y="1384698"/>
                <a:ext cx="4434789" cy="4756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4114800" y="1524000"/>
                <a:ext cx="685801" cy="38100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" name="TextBox 12"/>
            <p:cNvSpPr txBox="1">
              <a:spLocks noChangeArrowheads="1"/>
            </p:cNvSpPr>
            <p:nvPr/>
          </p:nvSpPr>
          <p:spPr bwMode="auto">
            <a:xfrm>
              <a:off x="6553200" y="4179846"/>
              <a:ext cx="770467" cy="64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Arial" charset="0"/>
                </a:rPr>
                <a:t>√s=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4 TeV</a:t>
              </a:r>
            </a:p>
          </p:txBody>
        </p:sp>
        <p:sp>
          <p:nvSpPr>
            <p:cNvPr id="8201" name="TextBox 13"/>
            <p:cNvSpPr txBox="1">
              <a:spLocks noChangeArrowheads="1"/>
            </p:cNvSpPr>
            <p:nvPr/>
          </p:nvSpPr>
          <p:spPr bwMode="auto">
            <a:xfrm>
              <a:off x="5334000" y="6008132"/>
              <a:ext cx="2667000" cy="3385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FNAL SITE BOUNDARY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Muons are produced as tertiary particles</a:t>
            </a:r>
            <a:r>
              <a:rPr lang="en-US" sz="2400" smtClean="0"/>
              <a:t>. To make enough of them we must start with a MW scale proton source &amp; target facility.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Muons decay </a:t>
            </a:r>
            <a:r>
              <a:rPr lang="en-US" sz="240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en-US" sz="2400" smtClean="0"/>
              <a:t> everything must be done fast and we must deal with the decay electrons (&amp; neutrinos for CM energies above ~3 TeV).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Muons are born within a large 6D phase-space</a:t>
            </a:r>
            <a:r>
              <a:rPr lang="en-US" sz="2400" smtClean="0"/>
              <a:t>.  For a MC we must cool them by O(10</a:t>
            </a:r>
            <a:r>
              <a:rPr lang="en-US" sz="2400" baseline="30000" smtClean="0"/>
              <a:t>6</a:t>
            </a:r>
            <a:r>
              <a:rPr lang="en-US" sz="2400" smtClean="0"/>
              <a:t>) before they decay </a:t>
            </a:r>
            <a:r>
              <a:rPr lang="en-US" sz="240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en-US" sz="2400" smtClean="0"/>
              <a:t> New cooling technique (ionization cooling) must be demonstrated, and it requires components  with demanding performance (NCRF in magnetic channel, high field solenoids.)</a:t>
            </a: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After cooling, beams still have relatively large emittance</a:t>
            </a:r>
            <a:r>
              <a:rPr lang="en-US" sz="2400" smtClean="0"/>
              <a:t>.</a:t>
            </a:r>
            <a:endParaRPr lang="en-US" sz="2400" smtClean="0">
              <a:solidFill>
                <a:schemeClr val="tx2"/>
              </a:solidFill>
            </a:endParaRPr>
          </a:p>
          <a:p>
            <a:endParaRPr lang="en-US" sz="2400" smtClean="0"/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  STEVE GEER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4F807-5CD4-4558-B4C8-BBB2B36863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MUON COLLIDER SCHEMATIC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0C8E7-FE3E-4276-B075-EE444036CE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4414838"/>
            <a:ext cx="1828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Proton source: Upgraded PROJECT X (~4 MW, 2±1 ns long bunches)</a:t>
            </a:r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76600" y="4491038"/>
            <a:ext cx="1828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10</a:t>
            </a:r>
            <a:r>
              <a:rPr lang="en-US" baseline="30000">
                <a:latin typeface="Comic Sans MS" pitchFamily="66" charset="0"/>
                <a:sym typeface="Symbol" pitchFamily="18" charset="2"/>
              </a:rPr>
              <a:t>21</a:t>
            </a:r>
            <a:r>
              <a:rPr lang="en-US">
                <a:latin typeface="Comic Sans MS" pitchFamily="66" charset="0"/>
                <a:sym typeface="Symbol" pitchFamily="18" charset="2"/>
              </a:rPr>
              <a:t> muons per year that fit within the acceptance of an accelerator</a:t>
            </a:r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410200" y="4140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  <a:sym typeface="Symbol" pitchFamily="18" charset="2"/>
              </a:rPr>
              <a:t>√s = 1.5 TeV </a:t>
            </a:r>
          </a:p>
          <a:p>
            <a:r>
              <a:rPr lang="en-US">
                <a:latin typeface="Comic Sans MS" pitchFamily="66" charset="0"/>
                <a:sym typeface="Symbol" pitchFamily="18" charset="2"/>
              </a:rPr>
              <a:t>Circumference = 2.75 km</a:t>
            </a:r>
            <a:br>
              <a:rPr lang="en-US">
                <a:latin typeface="Comic Sans MS" pitchFamily="66" charset="0"/>
                <a:sym typeface="Symbol" pitchFamily="18" charset="2"/>
              </a:rPr>
            </a:br>
            <a:r>
              <a:rPr lang="en-US" i="1">
                <a:latin typeface="Comic Sans MS" pitchFamily="66" charset="0"/>
                <a:sym typeface="Symbol" pitchFamily="18" charset="2"/>
              </a:rPr>
              <a:t>L</a:t>
            </a:r>
            <a:r>
              <a:rPr lang="en-US">
                <a:latin typeface="Comic Sans MS" pitchFamily="66" charset="0"/>
                <a:sym typeface="Symbol" pitchFamily="18" charset="2"/>
              </a:rPr>
              <a:t> = 1×10</a:t>
            </a:r>
            <a:r>
              <a:rPr lang="en-US" baseline="30000">
                <a:latin typeface="Comic Sans MS" pitchFamily="66" charset="0"/>
                <a:sym typeface="Symbol" pitchFamily="18" charset="2"/>
              </a:rPr>
              <a:t>34</a:t>
            </a:r>
            <a:r>
              <a:rPr lang="en-US">
                <a:latin typeface="Comic Sans MS" pitchFamily="66" charset="0"/>
                <a:sym typeface="Symbol" pitchFamily="18" charset="2"/>
              </a:rPr>
              <a:t> cm</a:t>
            </a:r>
            <a:r>
              <a:rPr lang="en-US" baseline="30000">
                <a:latin typeface="Comic Sans MS" pitchFamily="66" charset="0"/>
                <a:sym typeface="Symbol" pitchFamily="18" charset="2"/>
              </a:rPr>
              <a:t>-2</a:t>
            </a:r>
            <a:r>
              <a:rPr lang="en-US">
                <a:latin typeface="Comic Sans MS" pitchFamily="66" charset="0"/>
                <a:sym typeface="Symbol" pitchFamily="18" charset="2"/>
              </a:rPr>
              <a:t>s</a:t>
            </a:r>
            <a:r>
              <a:rPr lang="en-US" baseline="30000">
                <a:latin typeface="Comic Sans MS" pitchFamily="66" charset="0"/>
                <a:sym typeface="Symbol" pitchFamily="18" charset="2"/>
              </a:rPr>
              <a:t>-1</a:t>
            </a:r>
            <a:r>
              <a:rPr lang="en-US">
                <a:latin typeface="Comic Sans MS" pitchFamily="66" charset="0"/>
                <a:sym typeface="Symbol" pitchFamily="18" charset="2"/>
              </a:rPr>
              <a:t> </a:t>
            </a:r>
            <a:br>
              <a:rPr lang="en-US">
                <a:latin typeface="Comic Sans MS" pitchFamily="66" charset="0"/>
                <a:sym typeface="Symbol" pitchFamily="18" charset="2"/>
              </a:rPr>
            </a:b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>
                <a:latin typeface="Comic Sans MS" pitchFamily="66" charset="0"/>
                <a:sym typeface="Symbol" pitchFamily="18" charset="2"/>
              </a:rPr>
              <a:t>/bunch = 2x10</a:t>
            </a:r>
            <a:r>
              <a:rPr lang="en-US" baseline="30000">
                <a:latin typeface="Comic Sans MS" pitchFamily="66" charset="0"/>
                <a:sym typeface="Symbol" pitchFamily="18" charset="2"/>
              </a:rPr>
              <a:t>12</a:t>
            </a:r>
          </a:p>
          <a:p>
            <a:r>
              <a:rPr lang="en-US" i="1">
                <a:latin typeface="Symbol" pitchFamily="18" charset="2"/>
                <a:sym typeface="Symbol" pitchFamily="18" charset="2"/>
              </a:rPr>
              <a:t>s</a:t>
            </a:r>
            <a:r>
              <a:rPr lang="en-US" i="1">
                <a:latin typeface="Comic Sans MS" pitchFamily="66" charset="0"/>
                <a:sym typeface="Symbol" pitchFamily="18" charset="2"/>
              </a:rPr>
              <a:t>(p)/p </a:t>
            </a:r>
            <a:r>
              <a:rPr lang="en-US">
                <a:latin typeface="Comic Sans MS" pitchFamily="66" charset="0"/>
                <a:sym typeface="Symbol" pitchFamily="18" charset="2"/>
              </a:rPr>
              <a:t>= 0.1%</a:t>
            </a:r>
          </a:p>
          <a:p>
            <a:r>
              <a:rPr lang="en-US" i="1"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>
                <a:latin typeface="Comic Sans MS" pitchFamily="66" charset="0"/>
                <a:sym typeface="Symbol" pitchFamily="18" charset="2"/>
              </a:rPr>
              <a:t></a:t>
            </a:r>
            <a:r>
              <a:rPr lang="en-US" i="1" baseline="-25000">
                <a:latin typeface="Comic Sans MS" pitchFamily="66" charset="0"/>
                <a:sym typeface="Symbol" pitchFamily="18" charset="2"/>
              </a:rPr>
              <a:t>N</a:t>
            </a:r>
            <a:r>
              <a:rPr lang="en-US">
                <a:latin typeface="Comic Sans MS" pitchFamily="66" charset="0"/>
                <a:sym typeface="Symbol" pitchFamily="18" charset="2"/>
              </a:rPr>
              <a:t> = 25 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>
                <a:latin typeface="Comic Sans MS" pitchFamily="66" charset="0"/>
                <a:sym typeface="Symbol" pitchFamily="18" charset="2"/>
              </a:rPr>
              <a:t>m</a:t>
            </a:r>
          </a:p>
          <a:p>
            <a:r>
              <a:rPr lang="en-US" i="1">
                <a:latin typeface="Symbol" pitchFamily="18" charset="2"/>
                <a:sym typeface="Symbol" pitchFamily="18" charset="2"/>
              </a:rPr>
              <a:t>b </a:t>
            </a:r>
            <a:r>
              <a:rPr lang="en-US">
                <a:latin typeface="Comic Sans MS" pitchFamily="66" charset="0"/>
                <a:sym typeface="Symbol" pitchFamily="18" charset="2"/>
              </a:rPr>
              <a:t>* = 1cm</a:t>
            </a:r>
          </a:p>
        </p:txBody>
      </p:sp>
      <p:cxnSp>
        <p:nvCxnSpPr>
          <p:cNvPr id="10" name="Straight Arrow Connector 9"/>
          <p:cNvCxnSpPr>
            <a:stCxn id="10246" idx="0"/>
          </p:cNvCxnSpPr>
          <p:nvPr/>
        </p:nvCxnSpPr>
        <p:spPr bwMode="auto">
          <a:xfrm rot="5400000" flipH="1" flipV="1">
            <a:off x="4043363" y="4343400"/>
            <a:ext cx="295275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074737" y="3883026"/>
            <a:ext cx="1057275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17550" y="1452563"/>
            <a:ext cx="7664450" cy="2459037"/>
            <a:chOff x="717550" y="1295400"/>
            <a:chExt cx="7664450" cy="2459038"/>
          </a:xfrm>
        </p:grpSpPr>
        <p:pic>
          <p:nvPicPr>
            <p:cNvPr id="10252" name="Picture 2" descr="C:\Documents and Settings\sgeer-admin\My Documents\Papers\Review Articles\AnnRevNuclPartScience-2009\Figures\Fig1.JPG"/>
            <p:cNvPicPr>
              <a:picLocks noChangeAspect="1" noChangeArrowheads="1"/>
            </p:cNvPicPr>
            <p:nvPr/>
          </p:nvPicPr>
          <p:blipFill>
            <a:blip r:embed="rId2"/>
            <a:srcRect t="57533"/>
            <a:stretch>
              <a:fillRect/>
            </a:stretch>
          </p:blipFill>
          <p:spPr bwMode="auto">
            <a:xfrm>
              <a:off x="717550" y="1295400"/>
              <a:ext cx="7664450" cy="2459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7653528" y="2514600"/>
              <a:ext cx="152400" cy="12801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248400" y="2214563"/>
            <a:ext cx="990600" cy="228600"/>
          </a:xfrm>
          <a:prstGeom prst="rect">
            <a:avLst/>
          </a:prstGeom>
          <a:solidFill>
            <a:srgbClr val="F6E7E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Muon Collider cf.  Neutrino Factory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425F0-CD46-462B-92D5-C719A96DE3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762000" y="1295400"/>
            <a:ext cx="7899400" cy="4972050"/>
            <a:chOff x="762000" y="1295400"/>
            <a:chExt cx="7899400" cy="4972050"/>
          </a:xfrm>
        </p:grpSpPr>
        <p:pic>
          <p:nvPicPr>
            <p:cNvPr id="11270" name="Picture 2" descr="C:\Documents and Settings\sgeer-admin\My Documents\Papers\Review Articles\AnnRevNuclPartScience-2009\Figures\Fig1.JPG"/>
            <p:cNvPicPr>
              <a:picLocks noChangeAspect="1" noChangeArrowheads="1"/>
            </p:cNvPicPr>
            <p:nvPr/>
          </p:nvPicPr>
          <p:blipFill>
            <a:blip r:embed="rId2"/>
            <a:srcRect t="57533"/>
            <a:stretch>
              <a:fillRect/>
            </a:stretch>
          </p:blipFill>
          <p:spPr bwMode="auto">
            <a:xfrm>
              <a:off x="762000" y="3505200"/>
              <a:ext cx="6477000" cy="207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2" descr="C:\Documents and Settings\sgeer-admin\My Documents\Papers\Review Articles\AnnRevNuclPartScience-2009\Figures\Fig1.JPG"/>
            <p:cNvPicPr>
              <a:picLocks noChangeAspect="1" noChangeArrowheads="1"/>
            </p:cNvPicPr>
            <p:nvPr/>
          </p:nvPicPr>
          <p:blipFill>
            <a:blip r:embed="rId2"/>
            <a:srcRect t="8218" b="49315"/>
            <a:stretch>
              <a:fillRect/>
            </a:stretch>
          </p:blipFill>
          <p:spPr bwMode="auto">
            <a:xfrm>
              <a:off x="762000" y="1295400"/>
              <a:ext cx="6477000" cy="207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Box 165"/>
            <p:cNvSpPr txBox="1">
              <a:spLocks noChangeArrowheads="1"/>
            </p:cNvSpPr>
            <p:nvPr/>
          </p:nvSpPr>
          <p:spPr bwMode="auto">
            <a:xfrm>
              <a:off x="7010400" y="1849438"/>
              <a:ext cx="13906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NEUTRINO</a:t>
              </a:r>
              <a:br>
                <a:rPr lang="en-US" b="1"/>
              </a:br>
              <a:r>
                <a:rPr lang="en-US" b="1"/>
                <a:t>FACTORY</a:t>
              </a:r>
            </a:p>
          </p:txBody>
        </p:sp>
        <p:sp>
          <p:nvSpPr>
            <p:cNvPr id="11273" name="TextBox 166"/>
            <p:cNvSpPr txBox="1">
              <a:spLocks noChangeArrowheads="1"/>
            </p:cNvSpPr>
            <p:nvPr/>
          </p:nvSpPr>
          <p:spPr bwMode="auto">
            <a:xfrm>
              <a:off x="7296150" y="4251325"/>
              <a:ext cx="13652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MUON</a:t>
              </a:r>
              <a:br>
                <a:rPr lang="en-US" b="1"/>
              </a:br>
              <a:r>
                <a:rPr lang="en-US" b="1"/>
                <a:t>COLLIDER</a:t>
              </a:r>
            </a:p>
          </p:txBody>
        </p:sp>
        <p:sp>
          <p:nvSpPr>
            <p:cNvPr id="11274" name="TextBox 167"/>
            <p:cNvSpPr txBox="1">
              <a:spLocks noChangeArrowheads="1"/>
            </p:cNvSpPr>
            <p:nvPr/>
          </p:nvSpPr>
          <p:spPr bwMode="auto">
            <a:xfrm>
              <a:off x="838200" y="5867400"/>
              <a:ext cx="741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In present MC baseline design, Front End is same as for NF</a:t>
              </a:r>
            </a:p>
          </p:txBody>
        </p:sp>
        <p:sp>
          <p:nvSpPr>
            <p:cNvPr id="11275" name="AutoShape 6"/>
            <p:cNvSpPr>
              <a:spLocks/>
            </p:cNvSpPr>
            <p:nvPr/>
          </p:nvSpPr>
          <p:spPr bwMode="auto">
            <a:xfrm rot="5400000">
              <a:off x="2209800" y="4440238"/>
              <a:ext cx="152400" cy="2590800"/>
            </a:xfrm>
            <a:prstGeom prst="rightBrace">
              <a:avLst>
                <a:gd name="adj1" fmla="val 26759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NFMCC &amp; MCTF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Muon Collider (MC) &amp; Neutrino Factory (NF) R&amp;D has been pursued in the U.S. by:</a:t>
            </a:r>
          </a:p>
          <a:p>
            <a:pPr lvl="1" eaLnBrk="1" hangingPunct="1"/>
            <a:r>
              <a:rPr lang="en-US" sz="2000" smtClean="0">
                <a:solidFill>
                  <a:schemeClr val="accent1"/>
                </a:solidFill>
              </a:rPr>
              <a:t>Neutrino Factory &amp; Muon Collider Collaboration (</a:t>
            </a:r>
            <a:r>
              <a:rPr lang="en-US" sz="2000" smtClean="0">
                <a:solidFill>
                  <a:schemeClr val="accent1"/>
                </a:solidFill>
                <a:latin typeface="Comic Sans MS" pitchFamily="66" charset="0"/>
              </a:rPr>
              <a:t>NFMCC</a:t>
            </a:r>
            <a:r>
              <a:rPr lang="en-US" sz="2000" smtClean="0">
                <a:solidFill>
                  <a:schemeClr val="accent1"/>
                </a:solidFill>
              </a:rPr>
              <a:t>) since 1996</a:t>
            </a:r>
          </a:p>
          <a:p>
            <a:pPr lvl="1" eaLnBrk="1" hangingPunct="1"/>
            <a:r>
              <a:rPr lang="en-US" sz="2000" smtClean="0">
                <a:solidFill>
                  <a:schemeClr val="accent1"/>
                </a:solidFill>
              </a:rPr>
              <a:t>Fermilab Muon Collider Task Force (</a:t>
            </a:r>
            <a:r>
              <a:rPr lang="en-US" sz="2000" smtClean="0">
                <a:solidFill>
                  <a:schemeClr val="accent1"/>
                </a:solidFill>
                <a:latin typeface="Comic Sans MS" pitchFamily="66" charset="0"/>
              </a:rPr>
              <a:t>MCTF</a:t>
            </a:r>
            <a:r>
              <a:rPr lang="en-US" sz="2000" smtClean="0">
                <a:solidFill>
                  <a:schemeClr val="accent1"/>
                </a:solidFill>
              </a:rPr>
              <a:t>) since 2006</a:t>
            </a:r>
            <a:r>
              <a:rPr lang="en-US" sz="1800" smtClean="0">
                <a:solidFill>
                  <a:schemeClr val="accent1"/>
                </a:solidFill>
              </a:rPr>
              <a:t/>
            </a:r>
            <a:br>
              <a:rPr lang="en-US" sz="1800" smtClean="0">
                <a:solidFill>
                  <a:schemeClr val="accent1"/>
                </a:solidFill>
              </a:rPr>
            </a:br>
            <a:endParaRPr lang="en-US" sz="11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smtClean="0"/>
              <a:t>The NFMCC &amp; MCTF R&amp;D programs have been coordinated by a committee comprising the NFMCC+MCTF leadership</a:t>
            </a:r>
            <a:br>
              <a:rPr lang="en-US" sz="2400" smtClean="0"/>
            </a:br>
            <a:endParaRPr lang="en-US" sz="1000" smtClean="0"/>
          </a:p>
          <a:p>
            <a:pPr eaLnBrk="1" hangingPunct="1"/>
            <a:r>
              <a:rPr lang="en-US" sz="2400" smtClean="0"/>
              <a:t>NF R&amp;D is international, &amp; is pursued within the context of the International Design Study for a Neutrino Factory (IDS-NF), which aspires to deliver a Reference Design Report by ~2013.</a:t>
            </a:r>
            <a:br>
              <a:rPr lang="en-US" sz="2400" smtClean="0"/>
            </a:br>
            <a:endParaRPr lang="en-US" sz="900" smtClean="0"/>
          </a:p>
          <a:p>
            <a:pPr eaLnBrk="1" hangingPunct="1"/>
            <a:r>
              <a:rPr lang="en-US" sz="2400" smtClean="0"/>
              <a:t>Our international projects include 2 “systems tests”:</a:t>
            </a:r>
          </a:p>
          <a:p>
            <a:pPr lvl="1" eaLnBrk="1" hangingPunct="1"/>
            <a:r>
              <a:rPr lang="en-US" sz="2000" smtClean="0">
                <a:solidFill>
                  <a:schemeClr val="accent1"/>
                </a:solidFill>
                <a:latin typeface="Comic Sans MS" pitchFamily="66" charset="0"/>
              </a:rPr>
              <a:t>MERIT:</a:t>
            </a:r>
            <a:r>
              <a:rPr lang="en-US" sz="2000" smtClean="0">
                <a:solidFill>
                  <a:schemeClr val="accent1"/>
                </a:solidFill>
              </a:rPr>
              <a:t>  mercury-jet target experiment (complete)</a:t>
            </a:r>
          </a:p>
          <a:p>
            <a:pPr lvl="1" eaLnBrk="1" hangingPunct="1"/>
            <a:r>
              <a:rPr lang="en-US" sz="2000" smtClean="0">
                <a:solidFill>
                  <a:schemeClr val="accent1"/>
                </a:solidFill>
                <a:latin typeface="Comic Sans MS" pitchFamily="66" charset="0"/>
              </a:rPr>
              <a:t>MICE: </a:t>
            </a:r>
            <a:r>
              <a:rPr lang="en-US" sz="2000" smtClean="0">
                <a:solidFill>
                  <a:schemeClr val="accent1"/>
                </a:solidFill>
              </a:rPr>
              <a:t> ionization cooling experiment (ongoing)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2741-FB21-4700-884A-70485338CF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ACCOMPLISHMENTS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Successful completion of NF feasibility studies 1, 2, 2a, &amp; International Scoping Study; launching of the ongoing International Design Study for a NF (IDS-NF)</a:t>
            </a:r>
          </a:p>
          <a:p>
            <a:pPr lvl="1" eaLnBrk="1" hangingPunct="1"/>
            <a:r>
              <a:rPr lang="en-US" sz="2000" smtClean="0"/>
              <a:t>Solid basis for planning the MC Design Feasibility Study (DFS)</a:t>
            </a:r>
          </a:p>
          <a:p>
            <a:pPr eaLnBrk="1" hangingPunct="1"/>
            <a:r>
              <a:rPr lang="en-US" sz="2400" smtClean="0"/>
              <a:t>Development of ionization cooling simulation tools and a 6D cooling channel concept.</a:t>
            </a:r>
          </a:p>
          <a:p>
            <a:pPr eaLnBrk="1" hangingPunct="1"/>
            <a:r>
              <a:rPr lang="en-US" sz="2400" smtClean="0"/>
              <a:t>Successful completion of MERIT,  full engagement in MICE, &amp; establishment of the MuCool Test Area (MTA) facility.</a:t>
            </a:r>
          </a:p>
          <a:p>
            <a:pPr eaLnBrk="1" hangingPunct="1"/>
            <a:r>
              <a:rPr lang="en-US" sz="2400" smtClean="0"/>
              <a:t>Establishment of an ongoing technology development program (RF studies, magnet studies, …)</a:t>
            </a:r>
          </a:p>
          <a:p>
            <a:pPr lvl="1" eaLnBrk="1" hangingPunct="1"/>
            <a:r>
              <a:rPr lang="en-US" sz="2000" smtClean="0"/>
              <a:t>Identified issue of RF breakdown in magnetic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MAP REVIEW                        24-26 August,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9AB3A-642E-4E26-A6F3-EC928D2352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2163</TotalTime>
  <Words>1786</Words>
  <Application>Microsoft Office PowerPoint</Application>
  <PresentationFormat>On-screen Show (4:3)</PresentationFormat>
  <Paragraphs>483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Symbol</vt:lpstr>
      <vt:lpstr>Comic Sans MS</vt:lpstr>
      <vt:lpstr>Times New Roman</vt:lpstr>
      <vt:lpstr>Courier New</vt:lpstr>
      <vt:lpstr>Presentation1</vt:lpstr>
      <vt:lpstr>Presentation1</vt:lpstr>
      <vt:lpstr>Presentation1</vt:lpstr>
      <vt:lpstr>Acrobat Document</vt:lpstr>
      <vt:lpstr>  </vt:lpstr>
      <vt:lpstr>TALKS IN SESSIONS 1 &amp; 2</vt:lpstr>
      <vt:lpstr>INTRODUCTION</vt:lpstr>
      <vt:lpstr>MOTIVATION - COST</vt:lpstr>
      <vt:lpstr>CHALLENGES</vt:lpstr>
      <vt:lpstr>MUON COLLIDER SCHEMATIC</vt:lpstr>
      <vt:lpstr>Muon Collider cf.  Neutrino Factory</vt:lpstr>
      <vt:lpstr>NFMCC &amp; MCTF</vt:lpstr>
      <vt:lpstr>ACCOMPLISHMENTS</vt:lpstr>
      <vt:lpstr>THE MAP INITIATIVE</vt:lpstr>
      <vt:lpstr>MAP ORGANIZATION</vt:lpstr>
      <vt:lpstr>ORGANIZATION: L1 &amp; L2</vt:lpstr>
      <vt:lpstr>MAP GOALS</vt:lpstr>
      <vt:lpstr>PROPOSAL STRATEGY</vt:lpstr>
      <vt:lpstr>MILESTONES &amp; DELIVERABLES</vt:lpstr>
      <vt:lpstr>R&amp;D PROGRESS TOWARDS THE PROPOSED MC-DFS</vt:lpstr>
      <vt:lpstr>ORGANIZATION/FUNDING EVOLUTION</vt:lpstr>
      <vt:lpstr>COMPLEMENTARY EFFORTS</vt:lpstr>
      <vt:lpstr>DOE FUNDING REQUEST</vt:lpstr>
      <vt:lpstr>EFFORT</vt:lpstr>
      <vt:lpstr>AUGMENTED PLAN</vt:lpstr>
      <vt:lpstr>RELATIONSHIP WITH PHYSICS STUDIES</vt:lpstr>
      <vt:lpstr>DETECTOR SHIELDING PROGRESS</vt:lpstr>
      <vt:lpstr>FINAL REMARKS</vt:lpstr>
      <vt:lpstr>A MUON-BASED VISION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 </dc:creator>
  <cp:lastModifiedBy>mszisman</cp:lastModifiedBy>
  <cp:revision>194</cp:revision>
  <dcterms:created xsi:type="dcterms:W3CDTF">2010-07-20T19:13:29Z</dcterms:created>
  <dcterms:modified xsi:type="dcterms:W3CDTF">2010-08-23T21:48:07Z</dcterms:modified>
</cp:coreProperties>
</file>