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60" r:id="rId3"/>
    <p:sldId id="306" r:id="rId4"/>
    <p:sldId id="263" r:id="rId5"/>
    <p:sldId id="262" r:id="rId6"/>
    <p:sldId id="264" r:id="rId7"/>
    <p:sldId id="279" r:id="rId8"/>
    <p:sldId id="269" r:id="rId9"/>
    <p:sldId id="267" r:id="rId10"/>
    <p:sldId id="266" r:id="rId11"/>
    <p:sldId id="268" r:id="rId12"/>
    <p:sldId id="321" r:id="rId13"/>
    <p:sldId id="282" r:id="rId14"/>
    <p:sldId id="324" r:id="rId15"/>
    <p:sldId id="325" r:id="rId16"/>
    <p:sldId id="326" r:id="rId17"/>
    <p:sldId id="283" r:id="rId18"/>
    <p:sldId id="284" r:id="rId19"/>
    <p:sldId id="293" r:id="rId20"/>
    <p:sldId id="296" r:id="rId21"/>
    <p:sldId id="297" r:id="rId22"/>
    <p:sldId id="301" r:id="rId23"/>
    <p:sldId id="327" r:id="rId24"/>
    <p:sldId id="302" r:id="rId25"/>
    <p:sldId id="299" r:id="rId26"/>
    <p:sldId id="303" r:id="rId27"/>
    <p:sldId id="304" r:id="rId28"/>
    <p:sldId id="305" r:id="rId29"/>
    <p:sldId id="319" r:id="rId30"/>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99"/>
    <a:srgbClr val="0066FF"/>
    <a:srgbClr val="663300"/>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0" d="100"/>
          <a:sy n="70" d="100"/>
        </p:scale>
        <p:origin x="-91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NuFact-NFMCC\Muon%20Collider\5%20Year%20Plan%20-%20Revised\Program%20Review\Extended%20Master-R2b-newrates-adb.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v>FY10  Manpower Breakdown</c:v>
          </c:tx>
          <c:cat>
            <c:strRef>
              <c:f>Sheet2!$A$55:$D$55</c:f>
              <c:strCache>
                <c:ptCount val="4"/>
                <c:pt idx="0">
                  <c:v>Scientist</c:v>
                </c:pt>
                <c:pt idx="1">
                  <c:v>Engineer</c:v>
                </c:pt>
                <c:pt idx="2">
                  <c:v>Technician</c:v>
                </c:pt>
                <c:pt idx="3">
                  <c:v>Postdoc</c:v>
                </c:pt>
              </c:strCache>
            </c:strRef>
          </c:cat>
          <c:val>
            <c:numRef>
              <c:f>Sheet2!$A$56:$D$56</c:f>
              <c:numCache>
                <c:formatCode>General</c:formatCode>
                <c:ptCount val="4"/>
                <c:pt idx="0">
                  <c:v>2.8</c:v>
                </c:pt>
                <c:pt idx="1">
                  <c:v>4.8</c:v>
                </c:pt>
                <c:pt idx="2">
                  <c:v>3.7</c:v>
                </c:pt>
                <c:pt idx="3">
                  <c:v>2.5</c:v>
                </c:pt>
              </c:numCache>
            </c:numRef>
          </c:val>
        </c:ser>
        <c:axId val="37532800"/>
        <c:axId val="37534336"/>
      </c:barChart>
      <c:catAx>
        <c:axId val="37532800"/>
        <c:scaling>
          <c:orientation val="minMax"/>
        </c:scaling>
        <c:axPos val="b"/>
        <c:numFmt formatCode="General" sourceLinked="1"/>
        <c:tickLblPos val="nextTo"/>
        <c:crossAx val="37534336"/>
        <c:crosses val="autoZero"/>
        <c:auto val="1"/>
        <c:lblAlgn val="ctr"/>
        <c:lblOffset val="100"/>
      </c:catAx>
      <c:valAx>
        <c:axId val="37534336"/>
        <c:scaling>
          <c:orientation val="minMax"/>
        </c:scaling>
        <c:axPos val="l"/>
        <c:majorGridlines/>
        <c:numFmt formatCode="General" sourceLinked="1"/>
        <c:tickLblPos val="nextTo"/>
        <c:crossAx val="37532800"/>
        <c:crosses val="autoZero"/>
        <c:crossBetween val="between"/>
      </c:valAx>
    </c:plotArea>
    <c:plotVisOnly val="1"/>
    <c:dispBlanksAs val="gap"/>
  </c:chart>
  <c:txPr>
    <a:bodyPr/>
    <a:lstStyle/>
    <a:p>
      <a:pPr>
        <a:defRPr sz="1400" b="1" i="0" baseline="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08438" y="0"/>
            <a:ext cx="3067050" cy="447675"/>
          </a:xfrm>
          <a:prstGeom prst="rect">
            <a:avLst/>
          </a:prstGeom>
        </p:spPr>
        <p:txBody>
          <a:bodyPr vert="horz" lIns="91440" tIns="45720" rIns="91440" bIns="45720" rtlCol="0"/>
          <a:lstStyle>
            <a:lvl1pPr algn="r">
              <a:defRPr sz="1200" smtClean="0"/>
            </a:lvl1pPr>
          </a:lstStyle>
          <a:p>
            <a:pPr>
              <a:defRPr/>
            </a:pPr>
            <a:fld id="{4EFE0850-9E4C-4C54-AAB2-936A19205E16}" type="datetimeFigureOut">
              <a:rPr lang="en-US"/>
              <a:pPr>
                <a:defRPr/>
              </a:pPr>
              <a:t>8/21/2010</a:t>
            </a:fld>
            <a:endParaRPr lang="en-US"/>
          </a:p>
        </p:txBody>
      </p:sp>
      <p:sp>
        <p:nvSpPr>
          <p:cNvPr id="4" name="Footer Placeholder 3"/>
          <p:cNvSpPr>
            <a:spLocks noGrp="1"/>
          </p:cNvSpPr>
          <p:nvPr>
            <p:ph type="ftr" sz="quarter" idx="2"/>
          </p:nvPr>
        </p:nvSpPr>
        <p:spPr>
          <a:xfrm>
            <a:off x="0" y="8505825"/>
            <a:ext cx="3067050" cy="4476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438" y="8505825"/>
            <a:ext cx="3067050" cy="447675"/>
          </a:xfrm>
          <a:prstGeom prst="rect">
            <a:avLst/>
          </a:prstGeom>
        </p:spPr>
        <p:txBody>
          <a:bodyPr vert="horz" lIns="91440" tIns="45720" rIns="91440" bIns="45720" rtlCol="0" anchor="b"/>
          <a:lstStyle>
            <a:lvl1pPr algn="r">
              <a:defRPr sz="1200" smtClean="0"/>
            </a:lvl1pPr>
          </a:lstStyle>
          <a:p>
            <a:pPr>
              <a:defRPr/>
            </a:pPr>
            <a:fld id="{41F11F85-2059-4E0A-AB38-4627E84A557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47675"/>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47675"/>
          </a:xfrm>
          <a:prstGeom prst="rect">
            <a:avLst/>
          </a:prstGeom>
        </p:spPr>
        <p:txBody>
          <a:bodyPr vert="horz" lIns="92309" tIns="46154" rIns="92309" bIns="46154" rtlCol="0"/>
          <a:lstStyle>
            <a:lvl1pPr algn="r" fontAlgn="auto">
              <a:spcBef>
                <a:spcPts val="0"/>
              </a:spcBef>
              <a:spcAft>
                <a:spcPts val="0"/>
              </a:spcAft>
              <a:defRPr sz="1200">
                <a:latin typeface="+mn-lt"/>
              </a:defRPr>
            </a:lvl1pPr>
          </a:lstStyle>
          <a:p>
            <a:pPr>
              <a:defRPr/>
            </a:pPr>
            <a:fld id="{DAF6A6A7-52CD-44C7-A73B-3BA522DE4E99}" type="datetimeFigureOut">
              <a:rPr lang="en-US"/>
              <a:pPr>
                <a:defRPr/>
              </a:pPr>
              <a:t>8/21/2010</a:t>
            </a:fld>
            <a:endParaRPr lang="en-US"/>
          </a:p>
        </p:txBody>
      </p:sp>
      <p:sp>
        <p:nvSpPr>
          <p:cNvPr id="4" name="Slide Image Placeholder 3"/>
          <p:cNvSpPr>
            <a:spLocks noGrp="1" noRot="1" noChangeAspect="1"/>
          </p:cNvSpPr>
          <p:nvPr>
            <p:ph type="sldImg" idx="2"/>
          </p:nvPr>
        </p:nvSpPr>
        <p:spPr>
          <a:xfrm>
            <a:off x="1298575" y="671513"/>
            <a:ext cx="4479925" cy="3359150"/>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708025" y="4252913"/>
            <a:ext cx="5661025" cy="4030662"/>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505825"/>
            <a:ext cx="3067050" cy="447675"/>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505825"/>
            <a:ext cx="3067050" cy="447675"/>
          </a:xfrm>
          <a:prstGeom prst="rect">
            <a:avLst/>
          </a:prstGeom>
        </p:spPr>
        <p:txBody>
          <a:bodyPr vert="horz" lIns="92309" tIns="46154" rIns="92309" bIns="46154" rtlCol="0" anchor="b"/>
          <a:lstStyle>
            <a:lvl1pPr algn="r" fontAlgn="auto">
              <a:spcBef>
                <a:spcPts val="0"/>
              </a:spcBef>
              <a:spcAft>
                <a:spcPts val="0"/>
              </a:spcAft>
              <a:defRPr sz="1200">
                <a:latin typeface="+mn-lt"/>
              </a:defRPr>
            </a:lvl1pPr>
          </a:lstStyle>
          <a:p>
            <a:pPr>
              <a:defRPr/>
            </a:pPr>
            <a:fld id="{838C6C36-DD74-411A-A701-BA1DE0B5768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pic>
        <p:nvPicPr>
          <p:cNvPr id="7" name="Picture 6" descr="FermilLogo_blue"/>
          <p:cNvPicPr>
            <a:picLocks noChangeAspect="1" noChangeArrowheads="1"/>
          </p:cNvPicPr>
          <p:nvPr userDrawn="1"/>
        </p:nvPicPr>
        <p:blipFill>
          <a:blip r:embed="rId3"/>
          <a:srcRect/>
          <a:stretch>
            <a:fillRect/>
          </a:stretch>
        </p:blipFill>
        <p:spPr bwMode="auto">
          <a:xfrm>
            <a:off x="152400" y="381000"/>
            <a:ext cx="1295400" cy="234950"/>
          </a:xfrm>
          <a:prstGeom prst="rect">
            <a:avLst/>
          </a:prstGeom>
          <a:noFill/>
          <a:ln w="9525">
            <a:noFill/>
            <a:miter lim="800000"/>
            <a:headEnd/>
            <a:tailEnd/>
          </a:ln>
        </p:spPr>
      </p:pic>
      <p:sp>
        <p:nvSpPr>
          <p:cNvPr id="2" name="Title 1"/>
          <p:cNvSpPr>
            <a:spLocks noGrp="1"/>
          </p:cNvSpPr>
          <p:nvPr>
            <p:ph type="ctrTitle"/>
          </p:nvPr>
        </p:nvSpPr>
        <p:spPr>
          <a:xfrm>
            <a:off x="1524000" y="1"/>
            <a:ext cx="6324600" cy="1143000"/>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8"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a:t>Alan Bross</a:t>
            </a:r>
            <a:endParaRPr lang="en-US" dirty="0"/>
          </a:p>
        </p:txBody>
      </p:sp>
      <p:sp>
        <p:nvSpPr>
          <p:cNvPr id="9" name="Footer Placeholder 4"/>
          <p:cNvSpPr>
            <a:spLocks noGrp="1"/>
          </p:cNvSpPr>
          <p:nvPr>
            <p:ph type="ftr" sz="quarter" idx="11"/>
          </p:nvPr>
        </p:nvSpPr>
        <p:spPr>
          <a:xfrm>
            <a:off x="3124200" y="6416675"/>
            <a:ext cx="3276600" cy="365125"/>
          </a:xfrm>
        </p:spPr>
        <p:txBody>
          <a:bodyPr/>
          <a:lstStyle>
            <a:lvl1pPr>
              <a:defRPr/>
            </a:lvl1pPr>
          </a:lstStyle>
          <a:p>
            <a:pPr>
              <a:defRPr/>
            </a:pPr>
            <a:r>
              <a:rPr lang="en-US"/>
              <a:t>MAP REVIEW                        24-26 August, 2010</a:t>
            </a:r>
          </a:p>
        </p:txBody>
      </p:sp>
      <p:sp>
        <p:nvSpPr>
          <p:cNvPr id="10" name="Slide Number Placeholder 5"/>
          <p:cNvSpPr>
            <a:spLocks noGrp="1"/>
          </p:cNvSpPr>
          <p:nvPr>
            <p:ph type="sldNum" sz="quarter" idx="12"/>
          </p:nvPr>
        </p:nvSpPr>
        <p:spPr>
          <a:xfrm>
            <a:off x="6553200" y="6416675"/>
            <a:ext cx="2133600" cy="365125"/>
          </a:xfrm>
        </p:spPr>
        <p:txBody>
          <a:bodyPr/>
          <a:lstStyle>
            <a:lvl1pPr>
              <a:defRPr>
                <a:solidFill>
                  <a:schemeClr val="tx1"/>
                </a:solidFill>
              </a:defRPr>
            </a:lvl1pPr>
          </a:lstStyle>
          <a:p>
            <a:pPr>
              <a:defRPr/>
            </a:pPr>
            <a:fld id="{12A6D81D-B3FD-4FF7-80C4-76A7540D6A7C}" type="slidenum">
              <a:rPr lang="en-US"/>
              <a:pPr>
                <a:defRPr/>
              </a:pPr>
              <a:t>‹#›</a:t>
            </a:fld>
            <a:endParaRPr lang="en-US" dirty="0"/>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cxnSp>
        <p:nvCxnSpPr>
          <p:cNvPr id="6" name="Straight Connector 8"/>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FermilLogo_blue"/>
          <p:cNvPicPr>
            <a:picLocks noChangeAspect="1" noChangeArrowheads="1"/>
          </p:cNvPicPr>
          <p:nvPr userDrawn="1"/>
        </p:nvPicPr>
        <p:blipFill>
          <a:blip r:embed="rId3"/>
          <a:srcRect/>
          <a:stretch>
            <a:fillRect/>
          </a:stretch>
        </p:blipFill>
        <p:spPr bwMode="auto">
          <a:xfrm>
            <a:off x="152400" y="381000"/>
            <a:ext cx="1295400" cy="234950"/>
          </a:xfrm>
          <a:prstGeom prst="rect">
            <a:avLst/>
          </a:prstGeom>
          <a:noFill/>
          <a:ln w="9525">
            <a:noFill/>
            <a:miter lim="800000"/>
            <a:headEnd/>
            <a:tailEnd/>
          </a:ln>
        </p:spPr>
      </p:pic>
      <p:sp>
        <p:nvSpPr>
          <p:cNvPr id="2" name="Title 1"/>
          <p:cNvSpPr>
            <a:spLocks noGrp="1"/>
          </p:cNvSpPr>
          <p:nvPr>
            <p:ph type="title"/>
          </p:nvPr>
        </p:nvSpPr>
        <p:spPr>
          <a:xfrm>
            <a:off x="1524000" y="0"/>
            <a:ext cx="6324600" cy="106680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2pPr>
              <a:defRPr>
                <a:solidFill>
                  <a:srgbClr val="00B050"/>
                </a:solidFill>
              </a:defRPr>
            </a:lvl2pPr>
            <a:lvl3pPr>
              <a:defRPr>
                <a:solidFill>
                  <a:srgbClr val="0066FF"/>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Date Placeholder 3"/>
          <p:cNvSpPr>
            <a:spLocks noGrp="1"/>
          </p:cNvSpPr>
          <p:nvPr>
            <p:ph type="dt" sz="half" idx="10"/>
          </p:nvPr>
        </p:nvSpPr>
        <p:spPr>
          <a:xfrm>
            <a:off x="457200" y="6416675"/>
            <a:ext cx="2133600" cy="365125"/>
          </a:xfrm>
        </p:spPr>
        <p:txBody>
          <a:bodyPr/>
          <a:lstStyle>
            <a:lvl1pPr>
              <a:defRPr smtClean="0">
                <a:solidFill>
                  <a:schemeClr val="tx1"/>
                </a:solidFill>
              </a:defRPr>
            </a:lvl1pPr>
          </a:lstStyle>
          <a:p>
            <a:pPr>
              <a:defRPr/>
            </a:pPr>
            <a:r>
              <a:rPr lang="en-US"/>
              <a:t>Alan Bross</a:t>
            </a:r>
            <a:endParaRPr lang="en-US" dirty="0"/>
          </a:p>
        </p:txBody>
      </p:sp>
      <p:sp>
        <p:nvSpPr>
          <p:cNvPr id="9" name="Footer Placeholder 4"/>
          <p:cNvSpPr>
            <a:spLocks noGrp="1"/>
          </p:cNvSpPr>
          <p:nvPr>
            <p:ph type="ftr" sz="quarter" idx="11"/>
          </p:nvPr>
        </p:nvSpPr>
        <p:spPr>
          <a:xfrm>
            <a:off x="3124200" y="6416675"/>
            <a:ext cx="3352800" cy="365125"/>
          </a:xfrm>
        </p:spPr>
        <p:txBody>
          <a:bodyPr/>
          <a:lstStyle>
            <a:lvl1pPr>
              <a:defRPr/>
            </a:lvl1pPr>
          </a:lstStyle>
          <a:p>
            <a:pPr>
              <a:defRPr/>
            </a:pPr>
            <a:r>
              <a:rPr lang="en-US"/>
              <a:t>MAP REVIEW                        24-26 August, 2010</a:t>
            </a:r>
          </a:p>
        </p:txBody>
      </p:sp>
      <p:sp>
        <p:nvSpPr>
          <p:cNvPr id="10" name="Slide Number Placeholder 5"/>
          <p:cNvSpPr>
            <a:spLocks noGrp="1"/>
          </p:cNvSpPr>
          <p:nvPr>
            <p:ph type="sldNum" sz="quarter" idx="12"/>
          </p:nvPr>
        </p:nvSpPr>
        <p:spPr>
          <a:xfrm>
            <a:off x="6553200" y="6416675"/>
            <a:ext cx="2133600" cy="365125"/>
          </a:xfrm>
        </p:spPr>
        <p:txBody>
          <a:bodyPr/>
          <a:lstStyle>
            <a:lvl1pPr>
              <a:defRPr>
                <a:solidFill>
                  <a:schemeClr val="tx1"/>
                </a:solidFill>
              </a:defRPr>
            </a:lvl1pPr>
          </a:lstStyle>
          <a:p>
            <a:pPr>
              <a:defRPr/>
            </a:pPr>
            <a:fld id="{B05E08D0-0547-4E09-91D0-6F28B256F25C}" type="slidenum">
              <a:rPr lang="en-US"/>
              <a:pPr>
                <a:defRPr/>
              </a:pPr>
              <a:t>‹#›</a:t>
            </a:fld>
            <a:endParaRPr lang="en-US" dirty="0"/>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Alan Bross</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MAP REVIEW                        24-26 August, 2010</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06393B-2D71-43C7-A9BC-938287A14D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spd="slow">
    <p:circle/>
  </p:transition>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9" descr="10-0247-28D.hr.jpg"/>
          <p:cNvPicPr>
            <a:picLocks noChangeAspect="1"/>
          </p:cNvPicPr>
          <p:nvPr/>
        </p:nvPicPr>
        <p:blipFill>
          <a:blip r:embed="rId2"/>
          <a:srcRect/>
          <a:stretch>
            <a:fillRect/>
          </a:stretch>
        </p:blipFill>
        <p:spPr bwMode="auto">
          <a:xfrm>
            <a:off x="1066800" y="1295400"/>
            <a:ext cx="7021513" cy="4672013"/>
          </a:xfrm>
          <a:prstGeom prst="rect">
            <a:avLst/>
          </a:prstGeom>
          <a:noFill/>
          <a:ln w="9525">
            <a:noFill/>
            <a:miter lim="800000"/>
            <a:headEnd/>
            <a:tailEnd/>
          </a:ln>
        </p:spPr>
      </p:pic>
      <p:sp>
        <p:nvSpPr>
          <p:cNvPr id="6146" name="Title 1"/>
          <p:cNvSpPr>
            <a:spLocks noGrp="1"/>
          </p:cNvSpPr>
          <p:nvPr>
            <p:ph type="ctrTitle"/>
          </p:nvPr>
        </p:nvSpPr>
        <p:spPr>
          <a:xfrm>
            <a:off x="1524000" y="0"/>
            <a:ext cx="6324600" cy="1143000"/>
          </a:xfrm>
        </p:spPr>
        <p:txBody>
          <a:bodyPr/>
          <a:lstStyle/>
          <a:p>
            <a:r>
              <a:rPr lang="en-US" smtClean="0"/>
              <a:t>Technology Development</a:t>
            </a:r>
          </a:p>
        </p:txBody>
      </p:sp>
      <p:sp>
        <p:nvSpPr>
          <p:cNvPr id="6147" name="Subtitle 2"/>
          <p:cNvSpPr>
            <a:spLocks noGrp="1"/>
          </p:cNvSpPr>
          <p:nvPr>
            <p:ph type="subTitle" idx="1"/>
          </p:nvPr>
        </p:nvSpPr>
        <p:spPr>
          <a:xfrm>
            <a:off x="1828800" y="4876800"/>
            <a:ext cx="6026150" cy="533400"/>
          </a:xfrm>
        </p:spPr>
        <p:txBody>
          <a:bodyPr/>
          <a:lstStyle/>
          <a:p>
            <a:pPr algn="ctr" fontAlgn="base">
              <a:spcAft>
                <a:spcPct val="0"/>
              </a:spcAft>
              <a:buFont typeface="Arial" charset="0"/>
              <a:buNone/>
            </a:pPr>
            <a:r>
              <a:rPr lang="en-US" b="1" smtClean="0">
                <a:solidFill>
                  <a:srgbClr val="0000FF"/>
                </a:solidFill>
                <a:latin typeface="Arial" charset="0"/>
                <a:cs typeface="Arial" charset="0"/>
              </a:rPr>
              <a:t>Overview and Resources</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EDEADD50-C560-43B8-A1B6-21FDE6197126}" type="slidenum">
              <a:rPr lang="en-US" smtClean="0"/>
              <a:pPr>
                <a:defRPr/>
              </a:pPr>
              <a:t>1</a:t>
            </a:fld>
            <a:endParaRPr lang="en-US" dirty="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RF Test Facility</a:t>
            </a:r>
          </a:p>
        </p:txBody>
      </p:sp>
      <p:sp>
        <p:nvSpPr>
          <p:cNvPr id="3" name="Content Placeholder 2"/>
          <p:cNvSpPr>
            <a:spLocks noGrp="1"/>
          </p:cNvSpPr>
          <p:nvPr>
            <p:ph idx="1"/>
          </p:nvPr>
        </p:nvSpPr>
        <p:spPr>
          <a:xfrm>
            <a:off x="0" y="1371600"/>
            <a:ext cx="4191000" cy="4876800"/>
          </a:xfrm>
        </p:spPr>
        <p:txBody>
          <a:bodyPr>
            <a:normAutofit fontScale="92500" lnSpcReduction="10000"/>
          </a:bodyPr>
          <a:lstStyle/>
          <a:p>
            <a:pPr>
              <a:defRPr/>
            </a:pPr>
            <a:r>
              <a:rPr lang="en-US" dirty="0" smtClean="0"/>
              <a:t>MuCool Test Area</a:t>
            </a:r>
          </a:p>
          <a:p>
            <a:pPr lvl="1">
              <a:defRPr/>
            </a:pPr>
            <a:r>
              <a:rPr lang="en-US" dirty="0" smtClean="0"/>
              <a:t>RF Power </a:t>
            </a:r>
          </a:p>
          <a:p>
            <a:pPr lvl="2">
              <a:defRPr/>
            </a:pPr>
            <a:r>
              <a:rPr lang="en-US" dirty="0" smtClean="0"/>
              <a:t>201 MHz (5MW)</a:t>
            </a:r>
          </a:p>
          <a:p>
            <a:pPr lvl="2">
              <a:defRPr/>
            </a:pPr>
            <a:r>
              <a:rPr lang="en-US" dirty="0" smtClean="0"/>
              <a:t>805 MHz (12 MW)</a:t>
            </a:r>
          </a:p>
          <a:p>
            <a:pPr lvl="1">
              <a:defRPr/>
            </a:pPr>
            <a:r>
              <a:rPr lang="en-US" dirty="0" smtClean="0"/>
              <a:t>Class 100 clean room</a:t>
            </a:r>
          </a:p>
          <a:p>
            <a:pPr lvl="1">
              <a:defRPr/>
            </a:pPr>
            <a:r>
              <a:rPr lang="en-US" dirty="0" smtClean="0"/>
              <a:t>Instrumentation</a:t>
            </a:r>
          </a:p>
          <a:p>
            <a:pPr lvl="2">
              <a:defRPr/>
            </a:pPr>
            <a:r>
              <a:rPr lang="en-US" dirty="0" smtClean="0"/>
              <a:t>Ion counters, scintillation counters, optical signal, spectrophotometer</a:t>
            </a:r>
          </a:p>
          <a:p>
            <a:pPr lvl="1">
              <a:defRPr/>
            </a:pPr>
            <a:r>
              <a:rPr lang="en-US" dirty="0" smtClean="0"/>
              <a:t>4T SC Solenoid</a:t>
            </a:r>
          </a:p>
          <a:p>
            <a:pPr lvl="2">
              <a:defRPr/>
            </a:pPr>
            <a:r>
              <a:rPr lang="en-US" dirty="0" smtClean="0"/>
              <a:t>250W LHe </a:t>
            </a:r>
            <a:r>
              <a:rPr lang="en-US" dirty="0" err="1" smtClean="0"/>
              <a:t>cryo</a:t>
            </a:r>
            <a:r>
              <a:rPr lang="en-US" dirty="0" smtClean="0"/>
              <a:t>-plant</a:t>
            </a:r>
          </a:p>
          <a:p>
            <a:pPr lvl="1">
              <a:defRPr/>
            </a:pPr>
            <a:r>
              <a:rPr lang="en-US" dirty="0" smtClean="0"/>
              <a:t>400 MeV p beam line</a:t>
            </a: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CD86B270-6FF1-428E-9278-1309EE0157FF}" type="slidenum">
              <a:rPr lang="en-US" smtClean="0"/>
              <a:pPr>
                <a:defRPr/>
              </a:pPr>
              <a:t>10</a:t>
            </a:fld>
            <a:endParaRPr lang="en-US" dirty="0"/>
          </a:p>
        </p:txBody>
      </p:sp>
      <p:pic>
        <p:nvPicPr>
          <p:cNvPr id="15366" name="Picture 7" descr="MTA.jpg"/>
          <p:cNvPicPr>
            <a:picLocks noChangeAspect="1"/>
          </p:cNvPicPr>
          <p:nvPr/>
        </p:nvPicPr>
        <p:blipFill>
          <a:blip r:embed="rId2"/>
          <a:srcRect/>
          <a:stretch>
            <a:fillRect/>
          </a:stretch>
        </p:blipFill>
        <p:spPr bwMode="auto">
          <a:xfrm>
            <a:off x="4152900" y="1981200"/>
            <a:ext cx="4838700" cy="3225800"/>
          </a:xfrm>
          <a:prstGeom prst="rect">
            <a:avLst/>
          </a:prstGeom>
          <a:noFill/>
          <a:ln w="9525">
            <a:noFill/>
            <a:miter lim="800000"/>
            <a:headEnd/>
            <a:tailEnd/>
          </a:ln>
        </p:spPr>
      </p:pic>
      <p:sp>
        <p:nvSpPr>
          <p:cNvPr id="15367" name="TextBox 8"/>
          <p:cNvSpPr txBox="1">
            <a:spLocks noChangeArrowheads="1"/>
          </p:cNvSpPr>
          <p:nvPr/>
        </p:nvSpPr>
        <p:spPr bwMode="auto">
          <a:xfrm>
            <a:off x="4800600" y="5486400"/>
            <a:ext cx="3663950" cy="646113"/>
          </a:xfrm>
          <a:prstGeom prst="rect">
            <a:avLst/>
          </a:prstGeom>
          <a:noFill/>
          <a:ln w="9525">
            <a:noFill/>
            <a:miter lim="800000"/>
            <a:headEnd/>
            <a:tailEnd/>
          </a:ln>
        </p:spPr>
        <p:txBody>
          <a:bodyPr wrap="none">
            <a:spAutoFit/>
          </a:bodyPr>
          <a:lstStyle/>
          <a:p>
            <a:pPr algn="ctr"/>
            <a:r>
              <a:rPr lang="en-US" i="1">
                <a:solidFill>
                  <a:srgbClr val="0000FF"/>
                </a:solidFill>
              </a:rPr>
              <a:t>You all will have an opportunity to </a:t>
            </a:r>
          </a:p>
          <a:p>
            <a:pPr algn="ctr"/>
            <a:r>
              <a:rPr lang="en-US" i="1">
                <a:solidFill>
                  <a:srgbClr val="0000FF"/>
                </a:solidFill>
              </a:rPr>
              <a:t>tour the MTA tomorrow</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Phase I RF Program (2 year)</a:t>
            </a:r>
          </a:p>
        </p:txBody>
      </p:sp>
      <p:sp>
        <p:nvSpPr>
          <p:cNvPr id="3" name="Content Placeholder 2"/>
          <p:cNvSpPr>
            <a:spLocks noGrp="1"/>
          </p:cNvSpPr>
          <p:nvPr>
            <p:ph idx="1"/>
          </p:nvPr>
        </p:nvSpPr>
        <p:spPr>
          <a:xfrm>
            <a:off x="457200" y="1371600"/>
            <a:ext cx="8382000" cy="4876800"/>
          </a:xfrm>
        </p:spPr>
        <p:txBody>
          <a:bodyPr>
            <a:normAutofit fontScale="85000" lnSpcReduction="20000"/>
          </a:bodyPr>
          <a:lstStyle/>
          <a:p>
            <a:pPr>
              <a:defRPr/>
            </a:pPr>
            <a:r>
              <a:rPr lang="en-US" dirty="0" smtClean="0"/>
              <a:t>Complete first round of tests on Magnetic Insulation</a:t>
            </a:r>
          </a:p>
          <a:p>
            <a:pPr lvl="1">
              <a:defRPr/>
            </a:pPr>
            <a:r>
              <a:rPr lang="en-US" dirty="0" smtClean="0"/>
              <a:t>Second round with identical cavity, but with orientation E </a:t>
            </a:r>
            <a:r>
              <a:rPr lang="en-US" dirty="0" smtClean="0">
                <a:latin typeface="Symbol"/>
              </a:rPr>
              <a:t>|| </a:t>
            </a:r>
            <a:r>
              <a:rPr lang="en-US" dirty="0" smtClean="0"/>
              <a:t>B</a:t>
            </a:r>
          </a:p>
          <a:p>
            <a:pPr>
              <a:defRPr/>
            </a:pPr>
            <a:r>
              <a:rPr lang="en-US" dirty="0" smtClean="0"/>
              <a:t>Materials tests: Be</a:t>
            </a:r>
          </a:p>
          <a:p>
            <a:pPr lvl="1">
              <a:defRPr/>
            </a:pPr>
            <a:r>
              <a:rPr lang="en-US" dirty="0" smtClean="0"/>
              <a:t>Button cavity test</a:t>
            </a:r>
          </a:p>
          <a:p>
            <a:pPr lvl="1">
              <a:defRPr/>
            </a:pPr>
            <a:r>
              <a:rPr lang="en-US" dirty="0" smtClean="0"/>
              <a:t>Be wall cavity</a:t>
            </a:r>
          </a:p>
          <a:p>
            <a:pPr>
              <a:defRPr/>
            </a:pPr>
            <a:r>
              <a:rPr lang="en-US" dirty="0" smtClean="0"/>
              <a:t>ALD coated button test</a:t>
            </a:r>
          </a:p>
          <a:p>
            <a:pPr lvl="1">
              <a:defRPr/>
            </a:pPr>
            <a:r>
              <a:rPr lang="en-US" dirty="0" smtClean="0"/>
              <a:t>In addition with recently awarded DOE supplemental funds, we believe we may be able to do an ALD test on a full cavity in Phase I</a:t>
            </a:r>
          </a:p>
          <a:p>
            <a:pPr>
              <a:defRPr/>
            </a:pPr>
            <a:r>
              <a:rPr lang="en-US" dirty="0" smtClean="0"/>
              <a:t>Beam tests of high pressure H</a:t>
            </a:r>
            <a:r>
              <a:rPr lang="en-US" baseline="-25000" dirty="0" smtClean="0"/>
              <a:t>2</a:t>
            </a:r>
            <a:r>
              <a:rPr lang="en-US" dirty="0" smtClean="0"/>
              <a:t> filled cavity</a:t>
            </a:r>
          </a:p>
          <a:p>
            <a:pPr>
              <a:defRPr/>
            </a:pPr>
            <a:r>
              <a:rPr lang="en-US" dirty="0" smtClean="0"/>
              <a:t>201 MHz tests in higher B field</a:t>
            </a:r>
          </a:p>
          <a:p>
            <a:pPr lvl="1">
              <a:defRPr/>
            </a:pPr>
            <a:r>
              <a:rPr lang="en-US" dirty="0" smtClean="0"/>
              <a:t>Need new SC magnet - FY2012</a:t>
            </a: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D1F5398A-9204-446A-BD4B-F9BB751E4A28}" type="slidenum">
              <a:rPr lang="en-US" smtClean="0"/>
              <a:pPr>
                <a:defRPr/>
              </a:pPr>
              <a:t>11</a:t>
            </a:fld>
            <a:endParaRPr lang="en-US" dirty="0"/>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RF Down Selecting</a:t>
            </a:r>
          </a:p>
        </p:txBody>
      </p:sp>
      <p:sp>
        <p:nvSpPr>
          <p:cNvPr id="3" name="Content Placeholder 2"/>
          <p:cNvSpPr>
            <a:spLocks noGrp="1"/>
          </p:cNvSpPr>
          <p:nvPr>
            <p:ph idx="1"/>
          </p:nvPr>
        </p:nvSpPr>
        <p:spPr/>
        <p:txBody>
          <a:bodyPr>
            <a:normAutofit lnSpcReduction="10000"/>
          </a:bodyPr>
          <a:lstStyle/>
          <a:p>
            <a:pPr>
              <a:defRPr/>
            </a:pPr>
            <a:r>
              <a:rPr lang="en-US" dirty="0" smtClean="0"/>
              <a:t>Down selection of RF cavities will be based on the outcome of these experimental studies.  The cavity must work at an acceptable RF gradient (requirements are, of course, dependent on the position along the channel, </a:t>
            </a:r>
            <a:r>
              <a:rPr lang="en-US" dirty="0" err="1" smtClean="0"/>
              <a:t>ie</a:t>
            </a:r>
            <a:r>
              <a:rPr lang="en-US" dirty="0" smtClean="0"/>
              <a:t>, phase rotation, bunching, initial cooling, final cooling, etc.) in a multi-</a:t>
            </a:r>
            <a:r>
              <a:rPr lang="en-US" dirty="0" err="1" smtClean="0"/>
              <a:t>tesla</a:t>
            </a:r>
            <a:r>
              <a:rPr lang="en-US" dirty="0" smtClean="0"/>
              <a:t> magnetic field.  Engineering, fabrication, integration and cost of the cavity and RF power must also be considered</a:t>
            </a: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DB1C2BBC-B989-4634-AE0F-C9150025BF29}" type="slidenum">
              <a:rPr lang="en-US" smtClean="0"/>
              <a:pPr>
                <a:defRPr/>
              </a:pPr>
              <a:t>12</a:t>
            </a:fld>
            <a:endParaRPr lang="en-US" dirty="0"/>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Phase II RF Program</a:t>
            </a:r>
          </a:p>
        </p:txBody>
      </p:sp>
      <p:sp>
        <p:nvSpPr>
          <p:cNvPr id="3" name="Content Placeholder 2"/>
          <p:cNvSpPr>
            <a:spLocks noGrp="1"/>
          </p:cNvSpPr>
          <p:nvPr>
            <p:ph idx="1"/>
          </p:nvPr>
        </p:nvSpPr>
        <p:spPr/>
        <p:txBody>
          <a:bodyPr>
            <a:normAutofit fontScale="92500" lnSpcReduction="20000"/>
          </a:bodyPr>
          <a:lstStyle/>
          <a:p>
            <a:pPr>
              <a:defRPr/>
            </a:pPr>
            <a:r>
              <a:rPr lang="en-US" dirty="0" smtClean="0"/>
              <a:t>Design, build and bench test a short cooling channel section to demonstrate cavity performance in a realistic magnetic channel, and ensure that all of the engineering and safety details that affect cavity operation are well understood. </a:t>
            </a:r>
          </a:p>
          <a:p>
            <a:pPr>
              <a:defRPr/>
            </a:pPr>
            <a:r>
              <a:rPr lang="en-US" dirty="0" smtClean="0"/>
              <a:t>There is, of course, uncertainty regarding what will be done in this phase</a:t>
            </a:r>
          </a:p>
          <a:p>
            <a:pPr lvl="1">
              <a:defRPr/>
            </a:pPr>
            <a:r>
              <a:rPr lang="en-US" dirty="0" smtClean="0"/>
              <a:t>Guggenheim</a:t>
            </a:r>
          </a:p>
          <a:p>
            <a:pPr lvl="1">
              <a:defRPr/>
            </a:pPr>
            <a:r>
              <a:rPr lang="en-US" dirty="0" smtClean="0"/>
              <a:t>Helical Cooling Channel</a:t>
            </a:r>
          </a:p>
          <a:p>
            <a:pPr lvl="1">
              <a:defRPr/>
            </a:pPr>
            <a:r>
              <a:rPr lang="en-US" dirty="0" smtClean="0"/>
              <a:t>Helical FOFO Snake</a:t>
            </a:r>
          </a:p>
          <a:p>
            <a:pPr>
              <a:defRPr/>
            </a:pPr>
            <a:r>
              <a:rPr lang="en-US" i="1" dirty="0" smtClean="0"/>
              <a:t>And impacts magnet program</a:t>
            </a:r>
            <a:endParaRPr lang="en-US" i="1"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AFC6CC33-822D-4A1D-864E-23161CD34B12}" type="slidenum">
              <a:rPr lang="en-US" smtClean="0"/>
              <a:pPr>
                <a:defRPr/>
              </a:pPr>
              <a:t>13</a:t>
            </a:fld>
            <a:endParaRPr lang="en-US" dirty="0"/>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Magnet R&amp;D - Overview</a:t>
            </a:r>
          </a:p>
        </p:txBody>
      </p:sp>
      <p:sp>
        <p:nvSpPr>
          <p:cNvPr id="3" name="Content Placeholder 2"/>
          <p:cNvSpPr>
            <a:spLocks noGrp="1"/>
          </p:cNvSpPr>
          <p:nvPr>
            <p:ph idx="1"/>
          </p:nvPr>
        </p:nvSpPr>
        <p:spPr>
          <a:xfrm>
            <a:off x="228600" y="1371600"/>
            <a:ext cx="8763000" cy="5105400"/>
          </a:xfrm>
        </p:spPr>
        <p:txBody>
          <a:bodyPr>
            <a:normAutofit/>
          </a:bodyPr>
          <a:lstStyle/>
          <a:p>
            <a:pPr>
              <a:lnSpc>
                <a:spcPct val="80000"/>
              </a:lnSpc>
            </a:pPr>
            <a:r>
              <a:rPr lang="en-US" sz="2200" smtClean="0"/>
              <a:t>Neutrino Factory and Muon Collider accelerator complexes require magnets with quite challenging parameters</a:t>
            </a:r>
          </a:p>
          <a:p>
            <a:pPr>
              <a:lnSpc>
                <a:spcPct val="80000"/>
              </a:lnSpc>
              <a:buFont typeface="Arial" charset="0"/>
              <a:buNone/>
            </a:pPr>
            <a:endParaRPr lang="en-US" sz="800" smtClean="0"/>
          </a:p>
          <a:p>
            <a:pPr lvl="1">
              <a:lnSpc>
                <a:spcPct val="80000"/>
              </a:lnSpc>
            </a:pPr>
            <a:r>
              <a:rPr lang="en-US" sz="2000" smtClean="0"/>
              <a:t>Target Capture Solenoid</a:t>
            </a:r>
          </a:p>
          <a:p>
            <a:pPr lvl="2">
              <a:lnSpc>
                <a:spcPct val="80000"/>
              </a:lnSpc>
            </a:pPr>
            <a:r>
              <a:rPr lang="en-US" sz="1700" smtClean="0"/>
              <a:t>What is the most effective scheme to protect the target solenoid from the radiation environment near to the target?</a:t>
            </a:r>
          </a:p>
          <a:p>
            <a:pPr lvl="1">
              <a:lnSpc>
                <a:spcPct val="80000"/>
              </a:lnSpc>
            </a:pPr>
            <a:r>
              <a:rPr lang="en-US" sz="2000" smtClean="0"/>
              <a:t>HTS solenoid R&amp;D to assess the parameters that are likely to be achieved</a:t>
            </a:r>
          </a:p>
          <a:p>
            <a:pPr lvl="2">
              <a:lnSpc>
                <a:spcPct val="80000"/>
              </a:lnSpc>
            </a:pPr>
            <a:r>
              <a:rPr lang="en-US" sz="1700" smtClean="0"/>
              <a:t>What is the highest practical achievable solenoid field &amp; what is the R&amp;D required before these solenoids can be built?</a:t>
            </a:r>
          </a:p>
          <a:p>
            <a:pPr lvl="1">
              <a:lnSpc>
                <a:spcPct val="80000"/>
              </a:lnSpc>
            </a:pPr>
            <a:r>
              <a:rPr lang="en-US" sz="2000" smtClean="0"/>
              <a:t>HCC magnet R&amp;D to assess the feasibility of this type of cooling channel and</a:t>
            </a:r>
          </a:p>
          <a:p>
            <a:pPr lvl="2">
              <a:lnSpc>
                <a:spcPct val="80000"/>
              </a:lnSpc>
            </a:pPr>
            <a:r>
              <a:rPr lang="en-US" sz="1700" smtClean="0"/>
              <a:t>Eventually build a demonstration magnet for a HCC test section (dependent on success of HP RF tests)</a:t>
            </a:r>
          </a:p>
          <a:p>
            <a:pPr lvl="1">
              <a:lnSpc>
                <a:spcPct val="80000"/>
              </a:lnSpc>
            </a:pPr>
            <a:r>
              <a:rPr lang="en-US" sz="2000" smtClean="0"/>
              <a:t>Magnet design R&amp;D for collider ring and IR magnets that have to deal with the expected high level of energy deposition from </a:t>
            </a:r>
            <a:r>
              <a:rPr lang="en-US" sz="2000" smtClean="0">
                <a:latin typeface="Symbol" pitchFamily="18" charset="2"/>
              </a:rPr>
              <a:t>m</a:t>
            </a:r>
            <a:r>
              <a:rPr lang="en-US" sz="2000" smtClean="0"/>
              <a:t> decay electrons</a:t>
            </a:r>
          </a:p>
          <a:p>
            <a:pPr lvl="2">
              <a:lnSpc>
                <a:spcPct val="80000"/>
              </a:lnSpc>
            </a:pPr>
            <a:r>
              <a:rPr lang="en-US" sz="1700" smtClean="0"/>
              <a:t>What is the optimal design for the collider ring magnets that will enable them to operate in the presence of the decay electrons?  Paper studies only (with D&amp;S group)</a:t>
            </a:r>
          </a:p>
          <a:p>
            <a:pPr lvl="1">
              <a:lnSpc>
                <a:spcPct val="80000"/>
              </a:lnSpc>
            </a:pPr>
            <a:r>
              <a:rPr lang="en-US" sz="2000" smtClean="0"/>
              <a:t>Fast Ramping Magnets utilized in rapid-cycling synchrotron for final acceleration for the MC</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894462F6-4527-4727-ABBC-B690D46B02DC}" type="slidenum">
              <a:rPr lang="en-US" smtClean="0"/>
              <a:pPr>
                <a:defRPr/>
              </a:pPr>
              <a:t>14</a:t>
            </a:fld>
            <a:endParaRPr lang="en-US" dirty="0"/>
          </a:p>
        </p:txBody>
      </p:sp>
      <p:sp>
        <p:nvSpPr>
          <p:cNvPr id="7" name="TextBox 6"/>
          <p:cNvSpPr txBox="1">
            <a:spLocks noChangeArrowheads="1"/>
          </p:cNvSpPr>
          <p:nvPr/>
        </p:nvSpPr>
        <p:spPr bwMode="auto">
          <a:xfrm>
            <a:off x="7151688" y="1905000"/>
            <a:ext cx="1019175" cy="369888"/>
          </a:xfrm>
          <a:prstGeom prst="rect">
            <a:avLst/>
          </a:prstGeom>
          <a:noFill/>
          <a:ln w="9525">
            <a:noFill/>
            <a:miter lim="800000"/>
            <a:headEnd/>
            <a:tailEnd/>
          </a:ln>
        </p:spPr>
        <p:txBody>
          <a:bodyPr wrap="none">
            <a:spAutoFit/>
          </a:bodyPr>
          <a:lstStyle/>
          <a:p>
            <a:r>
              <a:rPr lang="en-US">
                <a:solidFill>
                  <a:srgbClr val="FF0000"/>
                </a:solidFill>
              </a:rPr>
              <a:t>Targetry</a:t>
            </a:r>
          </a:p>
        </p:txBody>
      </p:sp>
      <p:sp>
        <p:nvSpPr>
          <p:cNvPr id="8" name="TextBox 7"/>
          <p:cNvSpPr txBox="1">
            <a:spLocks noChangeArrowheads="1"/>
          </p:cNvSpPr>
          <p:nvPr/>
        </p:nvSpPr>
        <p:spPr bwMode="auto">
          <a:xfrm>
            <a:off x="7108825" y="1752600"/>
            <a:ext cx="966788" cy="369888"/>
          </a:xfrm>
          <a:prstGeom prst="rect">
            <a:avLst/>
          </a:prstGeom>
          <a:noFill/>
          <a:ln w="9525">
            <a:noFill/>
            <a:miter lim="800000"/>
            <a:headEnd/>
            <a:tailEnd/>
          </a:ln>
        </p:spPr>
        <p:txBody>
          <a:bodyPr wrap="none">
            <a:spAutoFit/>
          </a:bodyPr>
          <a:lstStyle/>
          <a:p>
            <a:r>
              <a:rPr lang="en-US">
                <a:solidFill>
                  <a:srgbClr val="FF0000"/>
                </a:solidFill>
              </a:rPr>
              <a:t>Cooling</a:t>
            </a:r>
          </a:p>
        </p:txBody>
      </p:sp>
      <p:sp>
        <p:nvSpPr>
          <p:cNvPr id="9" name="TextBox 8"/>
          <p:cNvSpPr txBox="1">
            <a:spLocks noChangeArrowheads="1"/>
          </p:cNvSpPr>
          <p:nvPr/>
        </p:nvSpPr>
        <p:spPr bwMode="auto">
          <a:xfrm>
            <a:off x="6172200" y="1752600"/>
            <a:ext cx="2838450" cy="369888"/>
          </a:xfrm>
          <a:prstGeom prst="rect">
            <a:avLst/>
          </a:prstGeom>
          <a:noFill/>
          <a:ln w="9525">
            <a:noFill/>
            <a:miter lim="800000"/>
            <a:headEnd/>
            <a:tailEnd/>
          </a:ln>
        </p:spPr>
        <p:txBody>
          <a:bodyPr wrap="none">
            <a:spAutoFit/>
          </a:bodyPr>
          <a:lstStyle/>
          <a:p>
            <a:r>
              <a:rPr lang="en-US">
                <a:solidFill>
                  <a:srgbClr val="FF0000"/>
                </a:solidFill>
              </a:rPr>
              <a:t>Collider Ring/Acceleration</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3" presetClass="emph" presetSubtype="2" fill="hold" nodeType="withEffect">
                                  <p:stCondLst>
                                    <p:cond delay="0"/>
                                  </p:stCondLst>
                                  <p:childTnLst>
                                    <p:animClr clrSpc="rgb" dir="cw">
                                      <p:cBhvr override="childStyle">
                                        <p:cTn id="20" dur="500" fill="hold"/>
                                        <p:tgtEl>
                                          <p:spTgt spid="3">
                                            <p:txEl>
                                              <p:pRg st="2" end="2"/>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3" end="3"/>
                                            </p:txEl>
                                          </p:spTgt>
                                        </p:tgtEl>
                                        <p:attrNameLst>
                                          <p:attrName>style.color</p:attrName>
                                        </p:attrNameLst>
                                      </p:cBhvr>
                                      <p:to>
                                        <a:schemeClr val="bg2"/>
                                      </p:to>
                                    </p:animClr>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 presetClass="emph" presetSubtype="2" fill="hold" nodeType="withEffect">
                                  <p:stCondLst>
                                    <p:cond delay="0"/>
                                  </p:stCondLst>
                                  <p:childTnLst>
                                    <p:animClr clrSpc="rgb" dir="cw">
                                      <p:cBhvr override="childStyle">
                                        <p:cTn id="44" dur="500" fill="hold"/>
                                        <p:tgtEl>
                                          <p:spTgt spid="3">
                                            <p:txEl>
                                              <p:pRg st="4" end="4"/>
                                            </p:txEl>
                                          </p:spTgt>
                                        </p:tgtEl>
                                        <p:attrNameLst>
                                          <p:attrName>style.color</p:attrName>
                                        </p:attrNameLst>
                                      </p:cBhvr>
                                      <p:to>
                                        <a:schemeClr val="bg2"/>
                                      </p:to>
                                    </p:animClr>
                                  </p:childTnLst>
                                </p:cTn>
                              </p:par>
                              <p:par>
                                <p:cTn id="45" presetID="3" presetClass="emph" presetSubtype="2" fill="hold" nodeType="withEffect">
                                  <p:stCondLst>
                                    <p:cond delay="0"/>
                                  </p:stCondLst>
                                  <p:childTnLst>
                                    <p:animClr clrSpc="rgb" dir="cw">
                                      <p:cBhvr override="childStyle">
                                        <p:cTn id="46" dur="500" fill="hold"/>
                                        <p:tgtEl>
                                          <p:spTgt spid="3">
                                            <p:txEl>
                                              <p:pRg st="5" end="5"/>
                                            </p:txEl>
                                          </p:spTgt>
                                        </p:tgtEl>
                                        <p:attrNameLst>
                                          <p:attrName>style.color</p:attrName>
                                        </p:attrNameLst>
                                      </p:cBhvr>
                                      <p:to>
                                        <a:schemeClr val="bg2"/>
                                      </p:to>
                                    </p:animClr>
                                  </p:childTnLst>
                                </p:cTn>
                              </p:par>
                              <p:par>
                                <p:cTn id="47" presetID="3" presetClass="emph" presetSubtype="2" fill="hold" nodeType="withEffect">
                                  <p:stCondLst>
                                    <p:cond delay="0"/>
                                  </p:stCondLst>
                                  <p:childTnLst>
                                    <p:animClr clrSpc="rgb" dir="cw">
                                      <p:cBhvr override="childStyle">
                                        <p:cTn id="48" dur="500" fill="hold"/>
                                        <p:tgtEl>
                                          <p:spTgt spid="3">
                                            <p:txEl>
                                              <p:pRg st="6" end="6"/>
                                            </p:txEl>
                                          </p:spTgt>
                                        </p:tgtEl>
                                        <p:attrNameLst>
                                          <p:attrName>style.color</p:attrName>
                                        </p:attrNameLst>
                                      </p:cBhvr>
                                      <p:to>
                                        <a:schemeClr val="bg2"/>
                                      </p:to>
                                    </p:animClr>
                                  </p:childTnLst>
                                </p:cTn>
                              </p:par>
                              <p:par>
                                <p:cTn id="49" presetID="3" presetClass="emph" presetSubtype="2" fill="hold" nodeType="withEffect">
                                  <p:stCondLst>
                                    <p:cond delay="0"/>
                                  </p:stCondLst>
                                  <p:childTnLst>
                                    <p:animClr clrSpc="rgb" dir="cw">
                                      <p:cBhvr override="childStyle">
                                        <p:cTn id="50" dur="500" fill="hold"/>
                                        <p:tgtEl>
                                          <p:spTgt spid="3">
                                            <p:txEl>
                                              <p:pRg st="7" end="7"/>
                                            </p:txEl>
                                          </p:spTgt>
                                        </p:tgtEl>
                                        <p:attrNameLst>
                                          <p:attrName>style.color</p:attrName>
                                        </p:attrNameLst>
                                      </p:cBhvr>
                                      <p:to>
                                        <a:schemeClr val="bg2"/>
                                      </p:to>
                                    </p:animClr>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500"/>
                                        <p:tgtEl>
                                          <p:spTgt spid="3">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Magnet R&amp;D – Overview II</a:t>
            </a:r>
          </a:p>
        </p:txBody>
      </p:sp>
      <p:sp>
        <p:nvSpPr>
          <p:cNvPr id="3" name="Content Placeholder 2"/>
          <p:cNvSpPr>
            <a:spLocks noGrp="1"/>
          </p:cNvSpPr>
          <p:nvPr>
            <p:ph idx="1"/>
          </p:nvPr>
        </p:nvSpPr>
        <p:spPr>
          <a:xfrm>
            <a:off x="152400" y="1371600"/>
            <a:ext cx="8229600" cy="5181600"/>
          </a:xfrm>
        </p:spPr>
        <p:txBody>
          <a:bodyPr>
            <a:normAutofit fontScale="85000" lnSpcReduction="20000"/>
          </a:bodyPr>
          <a:lstStyle/>
          <a:p>
            <a:pPr>
              <a:defRPr/>
            </a:pPr>
            <a:r>
              <a:rPr lang="en-US" dirty="0" smtClean="0"/>
              <a:t>HTS Solenoid</a:t>
            </a:r>
          </a:p>
          <a:p>
            <a:pPr lvl="1">
              <a:defRPr/>
            </a:pPr>
            <a:r>
              <a:rPr lang="en-US" dirty="0" smtClean="0"/>
              <a:t>Develop functional specifications for the high field solenoid</a:t>
            </a:r>
          </a:p>
          <a:p>
            <a:pPr lvl="1">
              <a:defRPr/>
            </a:pPr>
            <a:r>
              <a:rPr lang="en-US" dirty="0" smtClean="0"/>
              <a:t>Evaluate/compile a data base on state-of-the-art of conductors</a:t>
            </a:r>
          </a:p>
          <a:p>
            <a:pPr lvl="2">
              <a:defRPr/>
            </a:pPr>
            <a:r>
              <a:rPr lang="en-US" dirty="0" smtClean="0"/>
              <a:t>Propose R&amp;D to fill in gaps from existing data from Industry, DOE lab core programs and the </a:t>
            </a:r>
            <a:r>
              <a:rPr lang="en-US" dirty="0" smtClean="0">
                <a:solidFill>
                  <a:srgbClr val="FF0000"/>
                </a:solidFill>
              </a:rPr>
              <a:t>VHFSMC </a:t>
            </a:r>
            <a:r>
              <a:rPr lang="en-US" dirty="0" smtClean="0"/>
              <a:t>through additional conductor tests</a:t>
            </a:r>
          </a:p>
          <a:p>
            <a:pPr lvl="3">
              <a:defRPr/>
            </a:pPr>
            <a:r>
              <a:rPr lang="en-US" dirty="0" smtClean="0"/>
              <a:t>Note: The VHFSMC is working with industry to develop conductor</a:t>
            </a:r>
          </a:p>
          <a:p>
            <a:pPr lvl="1">
              <a:defRPr/>
            </a:pPr>
            <a:r>
              <a:rPr lang="en-US" dirty="0" smtClean="0"/>
              <a:t>Build HTS and hybrid inserts to prove technology.</a:t>
            </a:r>
          </a:p>
          <a:p>
            <a:pPr lvl="1">
              <a:defRPr/>
            </a:pPr>
            <a:r>
              <a:rPr lang="en-US" dirty="0" smtClean="0"/>
              <a:t>Perform conceptual designs for highest field practical magnet</a:t>
            </a:r>
          </a:p>
          <a:p>
            <a:pPr lvl="1">
              <a:defRPr/>
            </a:pPr>
            <a:r>
              <a:rPr lang="en-US" dirty="0" smtClean="0"/>
              <a:t>Present plan for building magnets in years 1-3 post plan</a:t>
            </a:r>
          </a:p>
          <a:p>
            <a:pPr>
              <a:defRPr/>
            </a:pPr>
            <a:r>
              <a:rPr lang="en-US" dirty="0" smtClean="0"/>
              <a:t>HCC</a:t>
            </a:r>
          </a:p>
          <a:p>
            <a:pPr lvl="1">
              <a:defRPr/>
            </a:pPr>
            <a:r>
              <a:rPr lang="en-US" dirty="0" smtClean="0"/>
              <a:t>Continue work on HCC magnet development (first 2 years)</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40AFEA5D-B37B-4655-A5AD-614882687EEF}" type="slidenum">
              <a:rPr lang="en-US" smtClean="0"/>
              <a:pPr>
                <a:defRPr/>
              </a:pPr>
              <a:t>15</a:t>
            </a:fld>
            <a:endParaRPr lang="en-US"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mph" presetSubtype="2" fill="hold" nodeType="clickEffect">
                                  <p:stCondLst>
                                    <p:cond delay="0"/>
                                  </p:stCondLst>
                                  <p:childTnLst>
                                    <p:animClr clrSpc="rgb" dir="cw">
                                      <p:cBhvr override="childStyle">
                                        <p:cTn id="37" dur="500" fill="hold"/>
                                        <p:tgtEl>
                                          <p:spTgt spid="3">
                                            <p:txEl>
                                              <p:pRg st="0" end="0"/>
                                            </p:txEl>
                                          </p:spTgt>
                                        </p:tgtEl>
                                        <p:attrNameLst>
                                          <p:attrName>style.color</p:attrName>
                                        </p:attrNameLst>
                                      </p:cBhvr>
                                      <p:to>
                                        <a:schemeClr val="bg2"/>
                                      </p:to>
                                    </p:animClr>
                                  </p:childTnLst>
                                </p:cTn>
                              </p:par>
                              <p:par>
                                <p:cTn id="38" presetID="3" presetClass="emph" presetSubtype="2" fill="hold" nodeType="withEffect">
                                  <p:stCondLst>
                                    <p:cond delay="0"/>
                                  </p:stCondLst>
                                  <p:childTnLst>
                                    <p:animClr clrSpc="rgb" dir="cw">
                                      <p:cBhvr override="childStyle">
                                        <p:cTn id="39" dur="500" fill="hold"/>
                                        <p:tgtEl>
                                          <p:spTgt spid="3">
                                            <p:txEl>
                                              <p:pRg st="1" end="1"/>
                                            </p:txEl>
                                          </p:spTgt>
                                        </p:tgtEl>
                                        <p:attrNameLst>
                                          <p:attrName>style.color</p:attrName>
                                        </p:attrNameLst>
                                      </p:cBhvr>
                                      <p:to>
                                        <a:schemeClr val="bg2"/>
                                      </p:to>
                                    </p:animClr>
                                  </p:childTnLst>
                                </p:cTn>
                              </p:par>
                              <p:par>
                                <p:cTn id="40" presetID="3" presetClass="emph" presetSubtype="2" fill="hold" nodeType="withEffect">
                                  <p:stCondLst>
                                    <p:cond delay="0"/>
                                  </p:stCondLst>
                                  <p:childTnLst>
                                    <p:animClr clrSpc="rgb" dir="cw">
                                      <p:cBhvr override="childStyle">
                                        <p:cTn id="41" dur="500" fill="hold"/>
                                        <p:tgtEl>
                                          <p:spTgt spid="3">
                                            <p:txEl>
                                              <p:pRg st="2" end="2"/>
                                            </p:txEl>
                                          </p:spTgt>
                                        </p:tgtEl>
                                        <p:attrNameLst>
                                          <p:attrName>style.color</p:attrName>
                                        </p:attrNameLst>
                                      </p:cBhvr>
                                      <p:to>
                                        <a:schemeClr val="bg2"/>
                                      </p:to>
                                    </p:animClr>
                                  </p:childTnLst>
                                </p:cTn>
                              </p:par>
                              <p:par>
                                <p:cTn id="42" presetID="3" presetClass="emph" presetSubtype="2" fill="hold" nodeType="withEffect">
                                  <p:stCondLst>
                                    <p:cond delay="0"/>
                                  </p:stCondLst>
                                  <p:childTnLst>
                                    <p:animClr clrSpc="rgb" dir="cw">
                                      <p:cBhvr override="childStyle">
                                        <p:cTn id="43" dur="500" fill="hold"/>
                                        <p:tgtEl>
                                          <p:spTgt spid="3">
                                            <p:txEl>
                                              <p:pRg st="3" end="3"/>
                                            </p:txEl>
                                          </p:spTgt>
                                        </p:tgtEl>
                                        <p:attrNameLst>
                                          <p:attrName>style.color</p:attrName>
                                        </p:attrNameLst>
                                      </p:cBhvr>
                                      <p:to>
                                        <a:schemeClr val="bg2"/>
                                      </p:to>
                                    </p:animClr>
                                  </p:childTnLst>
                                </p:cTn>
                              </p:par>
                              <p:par>
                                <p:cTn id="44" presetID="3" presetClass="emph" presetSubtype="2" fill="hold" nodeType="withEffect">
                                  <p:stCondLst>
                                    <p:cond delay="0"/>
                                  </p:stCondLst>
                                  <p:childTnLst>
                                    <p:animClr clrSpc="rgb" dir="cw">
                                      <p:cBhvr override="childStyle">
                                        <p:cTn id="45" dur="500" fill="hold"/>
                                        <p:tgtEl>
                                          <p:spTgt spid="3">
                                            <p:txEl>
                                              <p:pRg st="4" end="4"/>
                                            </p:txEl>
                                          </p:spTgt>
                                        </p:tgtEl>
                                        <p:attrNameLst>
                                          <p:attrName>style.color</p:attrName>
                                        </p:attrNameLst>
                                      </p:cBhvr>
                                      <p:to>
                                        <a:schemeClr val="bg2"/>
                                      </p:to>
                                    </p:animClr>
                                  </p:childTnLst>
                                </p:cTn>
                              </p:par>
                              <p:par>
                                <p:cTn id="46" presetID="3" presetClass="emph" presetSubtype="2" fill="hold" nodeType="withEffect">
                                  <p:stCondLst>
                                    <p:cond delay="0"/>
                                  </p:stCondLst>
                                  <p:childTnLst>
                                    <p:animClr clrSpc="rgb" dir="cw">
                                      <p:cBhvr override="childStyle">
                                        <p:cTn id="47" dur="500" fill="hold"/>
                                        <p:tgtEl>
                                          <p:spTgt spid="3">
                                            <p:txEl>
                                              <p:pRg st="5" end="5"/>
                                            </p:txEl>
                                          </p:spTgt>
                                        </p:tgtEl>
                                        <p:attrNameLst>
                                          <p:attrName>style.color</p:attrName>
                                        </p:attrNameLst>
                                      </p:cBhvr>
                                      <p:to>
                                        <a:schemeClr val="bg2"/>
                                      </p:to>
                                    </p:animClr>
                                  </p:childTnLst>
                                </p:cTn>
                              </p:par>
                              <p:par>
                                <p:cTn id="48" presetID="3" presetClass="emph" presetSubtype="2" fill="hold" nodeType="withEffect">
                                  <p:stCondLst>
                                    <p:cond delay="0"/>
                                  </p:stCondLst>
                                  <p:childTnLst>
                                    <p:animClr clrSpc="rgb" dir="cw">
                                      <p:cBhvr override="childStyle">
                                        <p:cTn id="49" dur="500" fill="hold"/>
                                        <p:tgtEl>
                                          <p:spTgt spid="3">
                                            <p:txEl>
                                              <p:pRg st="6" end="6"/>
                                            </p:txEl>
                                          </p:spTgt>
                                        </p:tgtEl>
                                        <p:attrNameLst>
                                          <p:attrName>style.color</p:attrName>
                                        </p:attrNameLst>
                                      </p:cBhvr>
                                      <p:to>
                                        <a:schemeClr val="bg2"/>
                                      </p:to>
                                    </p:animClr>
                                  </p:childTnLst>
                                </p:cTn>
                              </p:par>
                              <p:par>
                                <p:cTn id="50" presetID="3" presetClass="emph" presetSubtype="2" fill="hold" nodeType="withEffect">
                                  <p:stCondLst>
                                    <p:cond delay="0"/>
                                  </p:stCondLst>
                                  <p:childTnLst>
                                    <p:animClr clrSpc="rgb" dir="cw">
                                      <p:cBhvr override="childStyle">
                                        <p:cTn id="51" dur="500" fill="hold"/>
                                        <p:tgtEl>
                                          <p:spTgt spid="3">
                                            <p:txEl>
                                              <p:pRg st="7" end="7"/>
                                            </p:txEl>
                                          </p:spTgt>
                                        </p:tgtEl>
                                        <p:attrNameLst>
                                          <p:attrName>style.color</p:attrName>
                                        </p:attrNameLst>
                                      </p:cBhvr>
                                      <p:to>
                                        <a:schemeClr val="bg2"/>
                                      </p:to>
                                    </p:animClr>
                                  </p:childTnLst>
                                </p:cTn>
                              </p:par>
                              <p:par>
                                <p:cTn id="52" presetID="10"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500"/>
                                        <p:tgtEl>
                                          <p:spTgt spid="3">
                                            <p:txEl>
                                              <p:pRg st="8" end="8"/>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Magnet R&amp;D – Overview III</a:t>
            </a:r>
          </a:p>
        </p:txBody>
      </p:sp>
      <p:sp>
        <p:nvSpPr>
          <p:cNvPr id="3" name="Content Placeholder 2"/>
          <p:cNvSpPr>
            <a:spLocks noGrp="1"/>
          </p:cNvSpPr>
          <p:nvPr>
            <p:ph idx="1"/>
          </p:nvPr>
        </p:nvSpPr>
        <p:spPr>
          <a:xfrm>
            <a:off x="0" y="1371600"/>
            <a:ext cx="8229600" cy="4114800"/>
          </a:xfrm>
        </p:spPr>
        <p:txBody>
          <a:bodyPr/>
          <a:lstStyle/>
          <a:p>
            <a:r>
              <a:rPr lang="en-US" smtClean="0"/>
              <a:t>Collider Ring Magnets</a:t>
            </a:r>
          </a:p>
          <a:p>
            <a:pPr lvl="1"/>
            <a:r>
              <a:rPr lang="en-US" smtClean="0"/>
              <a:t>Produce effective conceptual designs for</a:t>
            </a:r>
          </a:p>
          <a:p>
            <a:pPr lvl="2"/>
            <a:r>
              <a:rPr lang="en-US" smtClean="0"/>
              <a:t>IR quads &amp; dipoles</a:t>
            </a:r>
          </a:p>
          <a:p>
            <a:pPr lvl="2"/>
            <a:r>
              <a:rPr lang="en-US" smtClean="0"/>
              <a:t>Collider ring dipoles and quads</a:t>
            </a:r>
          </a:p>
          <a:p>
            <a:r>
              <a:rPr lang="en-US" smtClean="0"/>
              <a:t>Fast Ramping Magnets (400 Hz)</a:t>
            </a:r>
          </a:p>
          <a:p>
            <a:pPr lvl="1"/>
            <a:r>
              <a:rPr lang="en-US" smtClean="0"/>
              <a:t>Build two 6mm gap prototype dipoles</a:t>
            </a:r>
          </a:p>
          <a:p>
            <a:pPr lvl="2"/>
            <a:r>
              <a:rPr lang="en-US" smtClean="0"/>
              <a:t>First - 30 cm long</a:t>
            </a:r>
          </a:p>
          <a:p>
            <a:pPr lvl="2"/>
            <a:r>
              <a:rPr lang="en-US" smtClean="0"/>
              <a:t>Second – 6.3 m long</a:t>
            </a:r>
          </a:p>
          <a:p>
            <a:pPr lvl="2"/>
            <a:endParaRPr lang="en-US" smtClean="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AD4E8D27-90BA-4F5D-93D3-85D15F7028DA}" type="slidenum">
              <a:rPr lang="en-US" smtClean="0"/>
              <a:pPr>
                <a:defRPr/>
              </a:pPr>
              <a:t>16</a:t>
            </a:fld>
            <a:endParaRPr lang="en-US" dirty="0"/>
          </a:p>
        </p:txBody>
      </p:sp>
      <p:pic>
        <p:nvPicPr>
          <p:cNvPr id="1027" name="Picture 3"/>
          <p:cNvPicPr>
            <a:picLocks noChangeAspect="1" noChangeArrowheads="1"/>
          </p:cNvPicPr>
          <p:nvPr/>
        </p:nvPicPr>
        <p:blipFill>
          <a:blip r:embed="rId2"/>
          <a:srcRect/>
          <a:stretch>
            <a:fillRect/>
          </a:stretch>
        </p:blipFill>
        <p:spPr bwMode="auto">
          <a:xfrm>
            <a:off x="3716338" y="3276600"/>
            <a:ext cx="5135562" cy="3092450"/>
          </a:xfrm>
          <a:prstGeom prst="rect">
            <a:avLst/>
          </a:prstGeom>
          <a:noFill/>
          <a:ln w="9525">
            <a:noFill/>
            <a:miter lim="800000"/>
            <a:headEnd/>
            <a:tailEnd/>
          </a:ln>
        </p:spPr>
      </p:pic>
      <p:sp>
        <p:nvSpPr>
          <p:cNvPr id="7" name="TextBox 6"/>
          <p:cNvSpPr txBox="1">
            <a:spLocks noChangeArrowheads="1"/>
          </p:cNvSpPr>
          <p:nvPr/>
        </p:nvSpPr>
        <p:spPr bwMode="auto">
          <a:xfrm>
            <a:off x="7696200" y="3505200"/>
            <a:ext cx="631825" cy="307975"/>
          </a:xfrm>
          <a:prstGeom prst="rect">
            <a:avLst/>
          </a:prstGeom>
          <a:noFill/>
          <a:ln w="9525">
            <a:noFill/>
            <a:miter lim="800000"/>
            <a:headEnd/>
            <a:tailEnd/>
          </a:ln>
        </p:spPr>
        <p:txBody>
          <a:bodyPr wrap="none">
            <a:spAutoFit/>
          </a:bodyPr>
          <a:lstStyle/>
          <a:p>
            <a:r>
              <a:rPr lang="en-US" sz="1400">
                <a:solidFill>
                  <a:srgbClr val="0000FF"/>
                </a:solidFill>
              </a:rPr>
              <a:t>$17M</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nodeType="clickEffect">
                                  <p:stCondLst>
                                    <p:cond delay="0"/>
                                  </p:stCondLst>
                                  <p:childTnLst>
                                    <p:animClr clrSpc="rgb" dir="cw">
                                      <p:cBhvr override="childStyle">
                                        <p:cTn id="17" dur="500" fill="hold"/>
                                        <p:tgtEl>
                                          <p:spTgt spid="3">
                                            <p:txEl>
                                              <p:pRg st="0" end="0"/>
                                            </p:txEl>
                                          </p:spTgt>
                                        </p:tgtEl>
                                        <p:attrNameLst>
                                          <p:attrName>style.color</p:attrName>
                                        </p:attrNameLst>
                                      </p:cBhvr>
                                      <p:to>
                                        <a:schemeClr val="bg2"/>
                                      </p:to>
                                    </p:animClr>
                                  </p:childTnLst>
                                </p:cTn>
                              </p:par>
                              <p:par>
                                <p:cTn id="18" presetID="3" presetClass="emph" presetSubtype="2" fill="hold" nodeType="withEffect">
                                  <p:stCondLst>
                                    <p:cond delay="0"/>
                                  </p:stCondLst>
                                  <p:childTnLst>
                                    <p:animClr clrSpc="rgb" dir="cw">
                                      <p:cBhvr override="childStyle">
                                        <p:cTn id="19" dur="500" fill="hold"/>
                                        <p:tgtEl>
                                          <p:spTgt spid="3">
                                            <p:txEl>
                                              <p:pRg st="1" end="1"/>
                                            </p:txEl>
                                          </p:spTgt>
                                        </p:tgtEl>
                                        <p:attrNameLst>
                                          <p:attrName>style.color</p:attrName>
                                        </p:attrNameLst>
                                      </p:cBhvr>
                                      <p:to>
                                        <a:schemeClr val="bg2"/>
                                      </p:to>
                                    </p:animClr>
                                  </p:childTnLst>
                                </p:cTn>
                              </p:par>
                              <p:par>
                                <p:cTn id="20" presetID="3" presetClass="emph" presetSubtype="2" fill="hold" nodeType="withEffect">
                                  <p:stCondLst>
                                    <p:cond delay="0"/>
                                  </p:stCondLst>
                                  <p:childTnLst>
                                    <p:animClr clrSpc="rgb" dir="cw">
                                      <p:cBhvr override="childStyle">
                                        <p:cTn id="21" dur="500" fill="hold"/>
                                        <p:tgtEl>
                                          <p:spTgt spid="3">
                                            <p:txEl>
                                              <p:pRg st="2" end="2"/>
                                            </p:txEl>
                                          </p:spTgt>
                                        </p:tgtEl>
                                        <p:attrNameLst>
                                          <p:attrName>style.color</p:attrName>
                                        </p:attrNameLst>
                                      </p:cBhvr>
                                      <p:to>
                                        <a:schemeClr val="bg2"/>
                                      </p:to>
                                    </p:animClr>
                                  </p:childTnLst>
                                </p:cTn>
                              </p:par>
                              <p:par>
                                <p:cTn id="22" presetID="3" presetClass="emph" presetSubtype="2" fill="hold" nodeType="withEffect">
                                  <p:stCondLst>
                                    <p:cond delay="0"/>
                                  </p:stCondLst>
                                  <p:childTnLst>
                                    <p:animClr clrSpc="rgb" dir="cw">
                                      <p:cBhvr override="childStyle">
                                        <p:cTn id="23" dur="500" fill="hold"/>
                                        <p:tgtEl>
                                          <p:spTgt spid="3">
                                            <p:txEl>
                                              <p:pRg st="3" end="3"/>
                                            </p:txEl>
                                          </p:spTgt>
                                        </p:tgtEl>
                                        <p:attrNameLst>
                                          <p:attrName>style.color</p:attrName>
                                        </p:attrNameLst>
                                      </p:cBhvr>
                                      <p:to>
                                        <a:schemeClr val="bg2"/>
                                      </p:to>
                                    </p:animClr>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500" fill="hold"/>
                                        <p:tgtEl>
                                          <p:spTgt spid="3">
                                            <p:txEl>
                                              <p:pRg st="4" end="4"/>
                                            </p:txEl>
                                          </p:spTgt>
                                        </p:tgtEl>
                                        <p:attrNameLst>
                                          <p:attrName>style.color</p:attrName>
                                        </p:attrNameLst>
                                      </p:cBhvr>
                                      <p:to>
                                        <a:schemeClr val="bg2"/>
                                      </p:to>
                                    </p:animClr>
                                  </p:childTnLst>
                                </p:cTn>
                              </p:par>
                              <p:par>
                                <p:cTn id="42" presetID="3" presetClass="emph" presetSubtype="2" fill="hold" nodeType="withEffect">
                                  <p:stCondLst>
                                    <p:cond delay="0"/>
                                  </p:stCondLst>
                                  <p:childTnLst>
                                    <p:animClr clrSpc="rgb" dir="cw">
                                      <p:cBhvr override="childStyle">
                                        <p:cTn id="43" dur="500" fill="hold"/>
                                        <p:tgtEl>
                                          <p:spTgt spid="3">
                                            <p:txEl>
                                              <p:pRg st="5" end="5"/>
                                            </p:txEl>
                                          </p:spTgt>
                                        </p:tgtEl>
                                        <p:attrNameLst>
                                          <p:attrName>style.color</p:attrName>
                                        </p:attrNameLst>
                                      </p:cBhvr>
                                      <p:to>
                                        <a:schemeClr val="bg2"/>
                                      </p:to>
                                    </p:animClr>
                                  </p:childTnLst>
                                </p:cTn>
                              </p:par>
                              <p:par>
                                <p:cTn id="44" presetID="3" presetClass="emph" presetSubtype="2" fill="hold" nodeType="withEffect">
                                  <p:stCondLst>
                                    <p:cond delay="0"/>
                                  </p:stCondLst>
                                  <p:childTnLst>
                                    <p:animClr clrSpc="rgb" dir="cw">
                                      <p:cBhvr override="childStyle">
                                        <p:cTn id="45" dur="500" fill="hold"/>
                                        <p:tgtEl>
                                          <p:spTgt spid="3">
                                            <p:txEl>
                                              <p:pRg st="6" end="6"/>
                                            </p:txEl>
                                          </p:spTgt>
                                        </p:tgtEl>
                                        <p:attrNameLst>
                                          <p:attrName>style.color</p:attrName>
                                        </p:attrNameLst>
                                      </p:cBhvr>
                                      <p:to>
                                        <a:schemeClr val="bg2"/>
                                      </p:to>
                                    </p:animClr>
                                  </p:childTnLst>
                                </p:cTn>
                              </p:par>
                              <p:par>
                                <p:cTn id="46" presetID="3" presetClass="emph" presetSubtype="2" fill="hold" nodeType="withEffect">
                                  <p:stCondLst>
                                    <p:cond delay="0"/>
                                  </p:stCondLst>
                                  <p:childTnLst>
                                    <p:animClr clrSpc="rgb" dir="cw">
                                      <p:cBhvr override="childStyle">
                                        <p:cTn id="47" dur="500" fill="hold"/>
                                        <p:tgtEl>
                                          <p:spTgt spid="3">
                                            <p:txEl>
                                              <p:pRg st="7" end="7"/>
                                            </p:txEl>
                                          </p:spTgt>
                                        </p:tgtEl>
                                        <p:attrNameLst>
                                          <p:attrName>style.color</p:attrName>
                                        </p:attrNameLst>
                                      </p:cBhvr>
                                      <p:to>
                                        <a:schemeClr val="bg2"/>
                                      </p:to>
                                    </p:animClr>
                                  </p:childTnLst>
                                </p:cTn>
                              </p:par>
                              <p:par>
                                <p:cTn id="48" presetID="10" presetClass="entr" presetSubtype="0" fill="hold" nodeType="with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fade">
                                      <p:cBhvr>
                                        <p:cTn id="50" dur="500"/>
                                        <p:tgtEl>
                                          <p:spTgt spid="10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Superconducting RF R&amp;D</a:t>
            </a:r>
          </a:p>
        </p:txBody>
      </p:sp>
      <p:sp>
        <p:nvSpPr>
          <p:cNvPr id="3" name="Content Placeholder 2"/>
          <p:cNvSpPr>
            <a:spLocks noGrp="1"/>
          </p:cNvSpPr>
          <p:nvPr>
            <p:ph idx="1"/>
          </p:nvPr>
        </p:nvSpPr>
        <p:spPr>
          <a:xfrm>
            <a:off x="457200" y="1219200"/>
            <a:ext cx="8229600" cy="3429000"/>
          </a:xfrm>
        </p:spPr>
        <p:txBody>
          <a:bodyPr>
            <a:normAutofit lnSpcReduction="10000"/>
          </a:bodyPr>
          <a:lstStyle/>
          <a:p>
            <a:pPr>
              <a:defRPr/>
            </a:pPr>
            <a:r>
              <a:rPr lang="en-US" dirty="0" smtClean="0"/>
              <a:t>Develop high accelerating gradient superconducting RF cavities to provide rapid acceleration of low energy muons</a:t>
            </a:r>
          </a:p>
          <a:p>
            <a:pPr>
              <a:defRPr/>
            </a:pPr>
            <a:r>
              <a:rPr lang="en-US" dirty="0" smtClean="0"/>
              <a:t>Develop a single cell superconducting cavity operating at 200 MHz with an accelerating gradient of  at least 15 MV/m</a:t>
            </a:r>
          </a:p>
          <a:p>
            <a:pPr>
              <a:defRPr/>
            </a:pPr>
            <a:r>
              <a:rPr lang="en-US" dirty="0" smtClean="0"/>
              <a:t>SCRF R&amp;D is supported through NSF</a:t>
            </a: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B85B8AB5-DA5E-400A-9994-952D772C4DD4}" type="slidenum">
              <a:rPr lang="en-US" smtClean="0"/>
              <a:pPr>
                <a:defRPr/>
              </a:pPr>
              <a:t>17</a:t>
            </a:fld>
            <a:endParaRPr lang="en-US" dirty="0"/>
          </a:p>
        </p:txBody>
      </p:sp>
      <p:pic>
        <p:nvPicPr>
          <p:cNvPr id="22534" name="Picture 7" descr="SCRF_singlecell.jpg"/>
          <p:cNvPicPr>
            <a:picLocks noChangeAspect="1"/>
          </p:cNvPicPr>
          <p:nvPr/>
        </p:nvPicPr>
        <p:blipFill>
          <a:blip r:embed="rId2"/>
          <a:srcRect/>
          <a:stretch>
            <a:fillRect/>
          </a:stretch>
        </p:blipFill>
        <p:spPr bwMode="auto">
          <a:xfrm>
            <a:off x="2057400" y="4572000"/>
            <a:ext cx="4695825" cy="174783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Targetry</a:t>
            </a:r>
          </a:p>
        </p:txBody>
      </p:sp>
      <p:sp>
        <p:nvSpPr>
          <p:cNvPr id="23554" name="Content Placeholder 2"/>
          <p:cNvSpPr>
            <a:spLocks noGrp="1"/>
          </p:cNvSpPr>
          <p:nvPr>
            <p:ph idx="1"/>
          </p:nvPr>
        </p:nvSpPr>
        <p:spPr>
          <a:xfrm>
            <a:off x="457200" y="1905000"/>
            <a:ext cx="8229600" cy="4343400"/>
          </a:xfrm>
        </p:spPr>
        <p:txBody>
          <a:bodyPr/>
          <a:lstStyle/>
          <a:p>
            <a:r>
              <a:rPr lang="en-US" smtClean="0"/>
              <a:t>Within Technology Development, targetry R&amp;D is limited to </a:t>
            </a:r>
          </a:p>
          <a:p>
            <a:pPr lvl="1"/>
            <a:r>
              <a:rPr lang="en-US" smtClean="0"/>
              <a:t>Support for completion of analysis of MERIT data</a:t>
            </a:r>
          </a:p>
          <a:p>
            <a:pPr lvl="1"/>
            <a:r>
              <a:rPr lang="en-US" smtClean="0"/>
              <a:t>Some M&amp;S for target hardware development</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737ACAEE-0B39-4CF5-AA6D-2329F16DD6AA}" type="slidenum">
              <a:rPr lang="en-US" smtClean="0"/>
              <a:pPr>
                <a:defRPr/>
              </a:pPr>
              <a:t>18</a:t>
            </a:fld>
            <a:endParaRPr lang="en-US" dirty="0"/>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295400"/>
            <a:ext cx="8229600" cy="1828800"/>
          </a:xfrm>
          <a:prstGeom prst="rect">
            <a:avLst/>
          </a:prstGeom>
          <a:gradFill flip="none" rotWithShape="1">
            <a:gsLst>
              <a:gs pos="90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0" name="Title 1"/>
          <p:cNvSpPr>
            <a:spLocks noGrp="1"/>
          </p:cNvSpPr>
          <p:nvPr>
            <p:ph type="title"/>
          </p:nvPr>
        </p:nvSpPr>
        <p:spPr/>
        <p:txBody>
          <a:bodyPr/>
          <a:lstStyle/>
          <a:p>
            <a:r>
              <a:rPr lang="en-US" smtClean="0"/>
              <a:t>TechDev Milestones</a:t>
            </a:r>
          </a:p>
        </p:txBody>
      </p:sp>
      <p:sp>
        <p:nvSpPr>
          <p:cNvPr id="3" name="Content Placeholder 2"/>
          <p:cNvSpPr>
            <a:spLocks noGrp="1"/>
          </p:cNvSpPr>
          <p:nvPr>
            <p:ph idx="1"/>
          </p:nvPr>
        </p:nvSpPr>
        <p:spPr>
          <a:xfrm>
            <a:off x="228600" y="1371600"/>
            <a:ext cx="8763000" cy="5105400"/>
          </a:xfrm>
        </p:spPr>
        <p:txBody>
          <a:bodyPr>
            <a:normAutofit fontScale="55000" lnSpcReduction="20000"/>
          </a:bodyPr>
          <a:lstStyle/>
          <a:p>
            <a:pPr>
              <a:buFont typeface="Arial" charset="0"/>
              <a:buNone/>
              <a:defRPr/>
            </a:pPr>
            <a:r>
              <a:rPr lang="en-US" dirty="0" smtClean="0">
                <a:solidFill>
                  <a:srgbClr val="000000"/>
                </a:solidFill>
                <a:latin typeface="Times New Roman"/>
              </a:rPr>
              <a:t>FY10 	Complete engineering design for Be-wall </a:t>
            </a:r>
            <a:r>
              <a:rPr lang="en-US" dirty="0" err="1" smtClean="0">
                <a:solidFill>
                  <a:srgbClr val="000000"/>
                </a:solidFill>
                <a:latin typeface="Times New Roman"/>
              </a:rPr>
              <a:t>rf</a:t>
            </a:r>
            <a:r>
              <a:rPr lang="en-US" dirty="0" smtClean="0">
                <a:solidFill>
                  <a:srgbClr val="000000"/>
                </a:solidFill>
                <a:latin typeface="Times New Roman"/>
              </a:rPr>
              <a:t> cavity 	TD10.1 	DR, MR 	</a:t>
            </a:r>
          </a:p>
          <a:p>
            <a:pPr>
              <a:buFont typeface="Arial" charset="0"/>
              <a:buNone/>
              <a:defRPr/>
            </a:pPr>
            <a:r>
              <a:rPr lang="en-US" dirty="0" smtClean="0">
                <a:solidFill>
                  <a:srgbClr val="000000"/>
                </a:solidFill>
                <a:latin typeface="Times New Roman"/>
              </a:rPr>
              <a:t>		Complete initial HPRF cavity beam test 		TD10.2 	DR, MR</a:t>
            </a:r>
          </a:p>
          <a:p>
            <a:pPr>
              <a:buFont typeface="Arial" charset="0"/>
              <a:buNone/>
              <a:defRPr/>
            </a:pPr>
            <a:r>
              <a:rPr lang="en-US" dirty="0" smtClean="0">
                <a:solidFill>
                  <a:srgbClr val="000000"/>
                </a:solidFill>
                <a:latin typeface="Times New Roman"/>
              </a:rPr>
              <a:t>		Test magnetically insulated “box” cavity		TD10.3	DR, MR	</a:t>
            </a:r>
          </a:p>
          <a:p>
            <a:pPr>
              <a:buFont typeface="Arial" charset="0"/>
              <a:buNone/>
              <a:defRPr/>
            </a:pPr>
            <a:r>
              <a:rPr lang="en-US" dirty="0" smtClean="0">
                <a:solidFill>
                  <a:srgbClr val="000000"/>
                </a:solidFill>
                <a:latin typeface="Times New Roman"/>
              </a:rPr>
              <a:t>FY11 	Fabricate Be-wall </a:t>
            </a:r>
            <a:r>
              <a:rPr lang="en-US" dirty="0" err="1" smtClean="0">
                <a:solidFill>
                  <a:srgbClr val="000000"/>
                </a:solidFill>
                <a:latin typeface="Times New Roman"/>
              </a:rPr>
              <a:t>rf</a:t>
            </a:r>
            <a:r>
              <a:rPr lang="en-US" dirty="0" smtClean="0">
                <a:solidFill>
                  <a:srgbClr val="000000"/>
                </a:solidFill>
                <a:latin typeface="Times New Roman"/>
              </a:rPr>
              <a:t> cavity 				TD11.1 	DR 	</a:t>
            </a:r>
          </a:p>
          <a:p>
            <a:pPr>
              <a:buFont typeface="Arial" charset="0"/>
              <a:buNone/>
              <a:defRPr/>
            </a:pPr>
            <a:r>
              <a:rPr lang="en-US" dirty="0" smtClean="0">
                <a:solidFill>
                  <a:srgbClr val="000000"/>
                </a:solidFill>
                <a:latin typeface="Times New Roman"/>
              </a:rPr>
              <a:t>FY12 	Test new HPRF cavity 				TD12.1 	DR 	</a:t>
            </a:r>
          </a:p>
          <a:p>
            <a:pPr>
              <a:buFont typeface="Arial" charset="0"/>
              <a:buNone/>
              <a:defRPr/>
            </a:pPr>
            <a:r>
              <a:rPr lang="en-US" dirty="0" smtClean="0">
                <a:solidFill>
                  <a:srgbClr val="000000"/>
                </a:solidFill>
                <a:latin typeface="Times New Roman"/>
              </a:rPr>
              <a:t>		Complete Be-wall </a:t>
            </a:r>
            <a:r>
              <a:rPr lang="en-US" dirty="0" err="1" smtClean="0">
                <a:solidFill>
                  <a:srgbClr val="000000"/>
                </a:solidFill>
                <a:latin typeface="Times New Roman"/>
              </a:rPr>
              <a:t>rf</a:t>
            </a:r>
            <a:r>
              <a:rPr lang="en-US" dirty="0" smtClean="0">
                <a:solidFill>
                  <a:srgbClr val="000000"/>
                </a:solidFill>
                <a:latin typeface="Times New Roman"/>
              </a:rPr>
              <a:t> cavity tests 			TD12.2 	FR</a:t>
            </a:r>
          </a:p>
          <a:p>
            <a:pPr>
              <a:buFont typeface="Arial" charset="0"/>
              <a:buNone/>
              <a:defRPr/>
            </a:pPr>
            <a:r>
              <a:rPr lang="en-US" dirty="0" smtClean="0">
                <a:solidFill>
                  <a:srgbClr val="000000"/>
                </a:solidFill>
                <a:latin typeface="Times New Roman"/>
              </a:rPr>
              <a:t>		Test 201-MHz cavity with coupling coil in MTA 		TD12.3 	DR 	</a:t>
            </a:r>
          </a:p>
          <a:p>
            <a:pPr>
              <a:buFont typeface="Arial" charset="0"/>
              <a:buNone/>
              <a:defRPr/>
            </a:pPr>
            <a:r>
              <a:rPr lang="en-US" dirty="0" smtClean="0">
                <a:solidFill>
                  <a:srgbClr val="000000"/>
                </a:solidFill>
                <a:latin typeface="Times New Roman"/>
              </a:rPr>
              <a:t>FY13 	Fabricate small HTS test magnet 			TD13.1 	DR 	</a:t>
            </a:r>
          </a:p>
          <a:p>
            <a:pPr>
              <a:buFont typeface="Arial" charset="0"/>
              <a:buNone/>
              <a:defRPr/>
            </a:pPr>
            <a:r>
              <a:rPr lang="en-US" dirty="0" smtClean="0">
                <a:solidFill>
                  <a:srgbClr val="000000"/>
                </a:solidFill>
                <a:latin typeface="Times New Roman"/>
              </a:rPr>
              <a:t>		Begin conceptual design of collider magnet 		TD13.2 	DR 	</a:t>
            </a:r>
          </a:p>
          <a:p>
            <a:pPr>
              <a:buFont typeface="Arial" charset="0"/>
              <a:buNone/>
              <a:defRPr/>
            </a:pPr>
            <a:r>
              <a:rPr lang="en-US" dirty="0" smtClean="0">
                <a:solidFill>
                  <a:srgbClr val="000000"/>
                </a:solidFill>
                <a:latin typeface="Times New Roman"/>
              </a:rPr>
              <a:t>FY14 	Prepare </a:t>
            </a:r>
            <a:r>
              <a:rPr lang="en-US" dirty="0" err="1" smtClean="0">
                <a:solidFill>
                  <a:srgbClr val="000000"/>
                </a:solidFill>
                <a:latin typeface="Times New Roman"/>
              </a:rPr>
              <a:t>rf</a:t>
            </a:r>
            <a:r>
              <a:rPr lang="en-US" dirty="0" smtClean="0">
                <a:solidFill>
                  <a:srgbClr val="000000"/>
                </a:solidFill>
                <a:latin typeface="Times New Roman"/>
              </a:rPr>
              <a:t> test cavity with ALD coating 		TD14.1 	DR 	</a:t>
            </a:r>
          </a:p>
          <a:p>
            <a:pPr>
              <a:buFont typeface="Arial" charset="0"/>
              <a:buNone/>
              <a:defRPr/>
            </a:pPr>
            <a:r>
              <a:rPr lang="en-US" dirty="0" smtClean="0">
                <a:solidFill>
                  <a:srgbClr val="000000"/>
                </a:solidFill>
                <a:latin typeface="Times New Roman"/>
              </a:rPr>
              <a:t>		Begin conceptual design of &gt;30-T solenoid 		TD14.2 	DR 	</a:t>
            </a:r>
          </a:p>
          <a:p>
            <a:pPr>
              <a:buFont typeface="Arial" charset="0"/>
              <a:buNone/>
              <a:defRPr/>
            </a:pPr>
            <a:r>
              <a:rPr lang="en-US" dirty="0" smtClean="0">
                <a:solidFill>
                  <a:srgbClr val="000000"/>
                </a:solidFill>
                <a:latin typeface="Times New Roman"/>
              </a:rPr>
              <a:t>		Complete component designs for 6D cooling bench test 	TD14.3 	FR 	</a:t>
            </a:r>
          </a:p>
          <a:p>
            <a:pPr>
              <a:buFont typeface="Arial" charset="0"/>
              <a:buNone/>
              <a:defRPr/>
            </a:pPr>
            <a:r>
              <a:rPr lang="en-US" dirty="0" smtClean="0">
                <a:solidFill>
                  <a:srgbClr val="000000"/>
                </a:solidFill>
                <a:latin typeface="Times New Roman"/>
              </a:rPr>
              <a:t>FY15 	Fabricate components for 6D cooling bench test 		TD15.1 	MR 	</a:t>
            </a:r>
          </a:p>
          <a:p>
            <a:pPr>
              <a:buFont typeface="Arial" charset="0"/>
              <a:buNone/>
              <a:defRPr/>
            </a:pPr>
            <a:r>
              <a:rPr lang="en-US" dirty="0" smtClean="0">
                <a:solidFill>
                  <a:srgbClr val="000000"/>
                </a:solidFill>
                <a:latin typeface="Times New Roman"/>
              </a:rPr>
              <a:t>FY16 	Complete components for 6D cooling bench test 		TD16.1 	DR 	</a:t>
            </a:r>
          </a:p>
          <a:p>
            <a:pPr>
              <a:buFont typeface="Arial" charset="0"/>
              <a:buNone/>
              <a:defRPr/>
            </a:pPr>
            <a:r>
              <a:rPr lang="en-US" dirty="0" smtClean="0">
                <a:solidFill>
                  <a:srgbClr val="000000"/>
                </a:solidFill>
                <a:latin typeface="Times New Roman"/>
              </a:rPr>
              <a:t>		Assemble components for 6D cooling bench test 		TD16.2 	MR 	</a:t>
            </a:r>
          </a:p>
          <a:p>
            <a:pPr>
              <a:buFont typeface="Arial" charset="0"/>
              <a:buNone/>
              <a:defRPr/>
            </a:pPr>
            <a:r>
              <a:rPr lang="en-US" dirty="0" smtClean="0">
                <a:solidFill>
                  <a:srgbClr val="000000"/>
                </a:solidFill>
                <a:latin typeface="Times New Roman"/>
              </a:rPr>
              <a:t>		Complete conceptual design of &gt;30-T solenoid 		TD16.3 	DR,ER 	</a:t>
            </a:r>
          </a:p>
          <a:p>
            <a:pPr>
              <a:buFont typeface="Arial" charset="0"/>
              <a:buNone/>
              <a:defRPr/>
            </a:pPr>
            <a:r>
              <a:rPr lang="en-US" dirty="0" smtClean="0">
                <a:solidFill>
                  <a:srgbClr val="000000"/>
                </a:solidFill>
                <a:latin typeface="Times New Roman"/>
              </a:rPr>
              <a:t>		Finish technology section of Final MC DFS report 	TD16.4 	FR</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F707FDB4-8EAA-42AB-80A0-23FEEE0601E3}" type="slidenum">
              <a:rPr lang="en-US" smtClean="0"/>
              <a:pPr>
                <a:defRPr/>
              </a:pPr>
              <a:t>19</a:t>
            </a:fld>
            <a:endParaRPr lang="en-US" dirty="0"/>
          </a:p>
        </p:txBody>
      </p:sp>
      <p:sp>
        <p:nvSpPr>
          <p:cNvPr id="8" name="TextBox 7"/>
          <p:cNvSpPr txBox="1"/>
          <p:nvPr/>
        </p:nvSpPr>
        <p:spPr>
          <a:xfrm>
            <a:off x="4648200" y="2514600"/>
            <a:ext cx="1847622" cy="533400"/>
          </a:xfrm>
          <a:prstGeom prst="rect">
            <a:avLst/>
          </a:prstGeom>
          <a:noFill/>
        </p:spPr>
        <p:txBody>
          <a:bodyPr wrap="none">
            <a:prstTxWarp prst="textChevronInverted">
              <a:avLst/>
            </a:prstTxWarp>
            <a:spAutoFit/>
          </a:bodyPr>
          <a:lstStyle/>
          <a:p>
            <a:pPr>
              <a:defRPr/>
            </a:pPr>
            <a:r>
              <a:rPr lang="en-US" i="1" dirty="0">
                <a:solidFill>
                  <a:srgbClr val="FF0000"/>
                </a:solidFill>
              </a:rPr>
              <a:t>RF Down Select</a:t>
            </a:r>
            <a:endParaRPr lang="en-US" i="1" dirty="0">
              <a:solidFill>
                <a:srgbClr val="FF0000"/>
              </a:solidFill>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endParaRPr lang="en-US" smtClean="0"/>
          </a:p>
        </p:txBody>
      </p:sp>
      <p:sp>
        <p:nvSpPr>
          <p:cNvPr id="7170" name="Content Placeholder 2"/>
          <p:cNvSpPr>
            <a:spLocks noGrp="1"/>
          </p:cNvSpPr>
          <p:nvPr>
            <p:ph idx="1"/>
          </p:nvPr>
        </p:nvSpPr>
        <p:spPr>
          <a:xfrm>
            <a:off x="457200" y="1905000"/>
            <a:ext cx="8229600" cy="4343400"/>
          </a:xfrm>
        </p:spPr>
        <p:txBody>
          <a:bodyPr/>
          <a:lstStyle/>
          <a:p>
            <a:r>
              <a:rPr lang="en-US" smtClean="0"/>
              <a:t>Outline</a:t>
            </a:r>
          </a:p>
          <a:p>
            <a:pPr lvl="1"/>
            <a:r>
              <a:rPr lang="en-US" smtClean="0"/>
              <a:t>Organization</a:t>
            </a:r>
          </a:p>
          <a:p>
            <a:pPr lvl="1"/>
            <a:r>
              <a:rPr lang="en-US" smtClean="0"/>
              <a:t>Goals</a:t>
            </a:r>
          </a:p>
          <a:p>
            <a:pPr lvl="1"/>
            <a:r>
              <a:rPr lang="en-US" smtClean="0"/>
              <a:t>Program Overview</a:t>
            </a:r>
          </a:p>
          <a:p>
            <a:pPr lvl="2"/>
            <a:r>
              <a:rPr lang="en-US" smtClean="0"/>
              <a:t>Where we are &amp; where we are headed</a:t>
            </a:r>
          </a:p>
          <a:p>
            <a:pPr lvl="1"/>
            <a:r>
              <a:rPr lang="en-US" smtClean="0"/>
              <a:t>Milestones</a:t>
            </a:r>
          </a:p>
          <a:p>
            <a:pPr lvl="1"/>
            <a:r>
              <a:rPr lang="en-US" smtClean="0"/>
              <a:t>Planning and Resources</a:t>
            </a:r>
          </a:p>
          <a:p>
            <a:pPr lvl="1"/>
            <a:endParaRPr lang="en-US" smtClean="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0068B3A4-B013-4386-AF86-6CCC46316308}" type="slidenum">
              <a:rPr lang="en-US" smtClean="0"/>
              <a:pPr>
                <a:defRPr/>
              </a:pPr>
              <a:t>2</a:t>
            </a:fld>
            <a:endParaRPr lang="en-US" dirty="0"/>
          </a:p>
        </p:txBody>
      </p:sp>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Goals at End of 7</a:t>
            </a:r>
            <a:r>
              <a:rPr lang="en-US" baseline="30000" smtClean="0"/>
              <a:t>th</a:t>
            </a:r>
            <a:r>
              <a:rPr lang="en-US" smtClean="0"/>
              <a:t> Year</a:t>
            </a:r>
          </a:p>
        </p:txBody>
      </p:sp>
      <p:sp>
        <p:nvSpPr>
          <p:cNvPr id="25602" name="Content Placeholder 2"/>
          <p:cNvSpPr>
            <a:spLocks noGrp="1"/>
          </p:cNvSpPr>
          <p:nvPr>
            <p:ph idx="1"/>
          </p:nvPr>
        </p:nvSpPr>
        <p:spPr>
          <a:xfrm>
            <a:off x="457200" y="1600200"/>
            <a:ext cx="8534400" cy="4648200"/>
          </a:xfrm>
        </p:spPr>
        <p:txBody>
          <a:bodyPr/>
          <a:lstStyle/>
          <a:p>
            <a:pPr>
              <a:buFont typeface="Arial" charset="0"/>
              <a:buNone/>
            </a:pPr>
            <a:r>
              <a:rPr lang="en-US" smtClean="0"/>
              <a:t>						</a:t>
            </a:r>
            <a:r>
              <a:rPr lang="en-US" sz="2000" smtClean="0"/>
              <a:t>Spec   Concept D  Engin. D   Proto</a:t>
            </a:r>
          </a:p>
          <a:p>
            <a:r>
              <a:rPr lang="en-US" smtClean="0"/>
              <a:t>High field HTS solenoid 	  X       X          X</a:t>
            </a:r>
          </a:p>
          <a:p>
            <a:r>
              <a:rPr lang="en-US" smtClean="0"/>
              <a:t>HCC magnets 		            X       X         </a:t>
            </a:r>
            <a:r>
              <a:rPr lang="en-US" smtClean="0">
                <a:solidFill>
                  <a:srgbClr val="009999"/>
                </a:solidFill>
              </a:rPr>
              <a:t>{X        X}</a:t>
            </a:r>
            <a:r>
              <a:rPr lang="en-US" baseline="30000" smtClean="0">
                <a:solidFill>
                  <a:srgbClr val="009999"/>
                </a:solidFill>
              </a:rPr>
              <a:t>1</a:t>
            </a:r>
            <a:endParaRPr lang="en-US" smtClean="0">
              <a:solidFill>
                <a:srgbClr val="009999"/>
              </a:solidFill>
            </a:endParaRPr>
          </a:p>
          <a:p>
            <a:r>
              <a:rPr lang="en-US" smtClean="0"/>
              <a:t>Fast-ramping magnets 	  X       X          X        X</a:t>
            </a:r>
          </a:p>
          <a:p>
            <a:r>
              <a:rPr lang="en-US" smtClean="0"/>
              <a:t>Collider ring magnets          X       X                   </a:t>
            </a:r>
          </a:p>
          <a:p>
            <a:r>
              <a:rPr lang="en-US" smtClean="0"/>
              <a:t>Target design  	                      X       X          X        </a:t>
            </a:r>
          </a:p>
          <a:p>
            <a:pPr>
              <a:buFont typeface="Arial" charset="0"/>
              <a:buNone/>
            </a:pPr>
            <a:endParaRPr lang="en-US" smtClean="0"/>
          </a:p>
          <a:p>
            <a:pPr>
              <a:buFont typeface="Arial" charset="0"/>
              <a:buNone/>
            </a:pPr>
            <a:r>
              <a:rPr lang="en-US" sz="2000" baseline="30000" smtClean="0">
                <a:solidFill>
                  <a:srgbClr val="009999"/>
                </a:solidFill>
              </a:rPr>
              <a:t>1</a:t>
            </a:r>
            <a:r>
              <a:rPr lang="en-US" sz="2000" smtClean="0">
                <a:solidFill>
                  <a:srgbClr val="009999"/>
                </a:solidFill>
              </a:rPr>
              <a:t> If the HCC option is chosen</a:t>
            </a:r>
            <a:endParaRPr lang="en-US" sz="2000" baseline="30000" smtClean="0">
              <a:solidFill>
                <a:srgbClr val="009999"/>
              </a:solidFill>
            </a:endParaRPr>
          </a:p>
          <a:p>
            <a:endParaRPr lang="en-US" smtClean="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74CBA04B-A2FA-410F-A9C9-A1205B84F8CD}" type="slidenum">
              <a:rPr lang="en-US" smtClean="0"/>
              <a:pPr>
                <a:defRPr/>
              </a:pPr>
              <a:t>20</a:t>
            </a:fld>
            <a:endParaRPr lang="en-US" dirty="0"/>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noChangeArrowheads="1"/>
          </p:cNvPicPr>
          <p:nvPr/>
        </p:nvPicPr>
        <p:blipFill>
          <a:blip r:embed="rId2"/>
          <a:srcRect/>
          <a:stretch>
            <a:fillRect/>
          </a:stretch>
        </p:blipFill>
        <p:spPr bwMode="auto">
          <a:xfrm>
            <a:off x="228600" y="1219200"/>
            <a:ext cx="8602663" cy="4865688"/>
          </a:xfrm>
          <a:prstGeom prst="rect">
            <a:avLst/>
          </a:prstGeom>
          <a:noFill/>
          <a:ln w="9525">
            <a:noFill/>
            <a:miter lim="800000"/>
            <a:headEnd/>
            <a:tailEnd/>
          </a:ln>
        </p:spPr>
      </p:pic>
      <p:sp>
        <p:nvSpPr>
          <p:cNvPr id="2" name="Title 1"/>
          <p:cNvSpPr>
            <a:spLocks noGrp="1"/>
          </p:cNvSpPr>
          <p:nvPr>
            <p:ph type="title"/>
          </p:nvPr>
        </p:nvSpPr>
        <p:spPr>
          <a:xfrm>
            <a:off x="1524000" y="457200"/>
            <a:ext cx="6324600" cy="609600"/>
          </a:xfrm>
        </p:spPr>
        <p:txBody>
          <a:bodyPr>
            <a:normAutofit fontScale="90000"/>
          </a:bodyPr>
          <a:lstStyle/>
          <a:p>
            <a:pPr>
              <a:defRPr/>
            </a:pPr>
            <a:r>
              <a:rPr lang="en-US" dirty="0" err="1" smtClean="0"/>
              <a:t>TechDev</a:t>
            </a:r>
            <a:r>
              <a:rPr lang="en-US" dirty="0" smtClean="0"/>
              <a:t> - Resources</a:t>
            </a:r>
            <a:r>
              <a:rPr lang="en-US" b="1" dirty="0" smtClean="0"/>
              <a:t/>
            </a:r>
            <a:br>
              <a:rPr lang="en-US" b="1" dirty="0" smtClean="0"/>
            </a:b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A128F4E5-DAEC-4B7F-BB09-25F52AD01D30}" type="slidenum">
              <a:rPr lang="en-US" smtClean="0"/>
              <a:pPr>
                <a:defRPr/>
              </a:pPr>
              <a:t>21</a:t>
            </a:fld>
            <a:endParaRPr lang="en-US" dirty="0"/>
          </a:p>
        </p:txBody>
      </p:sp>
      <p:sp>
        <p:nvSpPr>
          <p:cNvPr id="26630" name="TextBox 8"/>
          <p:cNvSpPr txBox="1">
            <a:spLocks noChangeArrowheads="1"/>
          </p:cNvSpPr>
          <p:nvPr/>
        </p:nvSpPr>
        <p:spPr bwMode="auto">
          <a:xfrm>
            <a:off x="1143000" y="1828800"/>
            <a:ext cx="466725" cy="369888"/>
          </a:xfrm>
          <a:prstGeom prst="rect">
            <a:avLst/>
          </a:prstGeom>
          <a:noFill/>
          <a:ln w="9525">
            <a:noFill/>
            <a:miter lim="800000"/>
            <a:headEnd/>
            <a:tailEnd/>
          </a:ln>
        </p:spPr>
        <p:txBody>
          <a:bodyPr wrap="none">
            <a:spAutoFit/>
          </a:bodyPr>
          <a:lstStyle/>
          <a:p>
            <a:r>
              <a:rPr lang="en-US" b="1"/>
              <a:t>Y1</a:t>
            </a:r>
          </a:p>
        </p:txBody>
      </p:sp>
      <p:sp>
        <p:nvSpPr>
          <p:cNvPr id="26631" name="TextBox 9"/>
          <p:cNvSpPr txBox="1">
            <a:spLocks noChangeArrowheads="1"/>
          </p:cNvSpPr>
          <p:nvPr/>
        </p:nvSpPr>
        <p:spPr bwMode="auto">
          <a:xfrm>
            <a:off x="2209800" y="1447800"/>
            <a:ext cx="466725" cy="369888"/>
          </a:xfrm>
          <a:prstGeom prst="rect">
            <a:avLst/>
          </a:prstGeom>
          <a:noFill/>
          <a:ln w="9525">
            <a:noFill/>
            <a:miter lim="800000"/>
            <a:headEnd/>
            <a:tailEnd/>
          </a:ln>
        </p:spPr>
        <p:txBody>
          <a:bodyPr wrap="none">
            <a:spAutoFit/>
          </a:bodyPr>
          <a:lstStyle/>
          <a:p>
            <a:r>
              <a:rPr lang="en-US" b="1"/>
              <a:t>Y2</a:t>
            </a:r>
          </a:p>
        </p:txBody>
      </p:sp>
      <p:sp>
        <p:nvSpPr>
          <p:cNvPr id="26632" name="Rectangle 10"/>
          <p:cNvSpPr>
            <a:spLocks noChangeArrowheads="1"/>
          </p:cNvSpPr>
          <p:nvPr/>
        </p:nvSpPr>
        <p:spPr bwMode="auto">
          <a:xfrm>
            <a:off x="3429000" y="1295400"/>
            <a:ext cx="466725" cy="369888"/>
          </a:xfrm>
          <a:prstGeom prst="rect">
            <a:avLst/>
          </a:prstGeom>
          <a:noFill/>
          <a:ln w="9525">
            <a:noFill/>
            <a:miter lim="800000"/>
            <a:headEnd/>
            <a:tailEnd/>
          </a:ln>
        </p:spPr>
        <p:txBody>
          <a:bodyPr wrap="none">
            <a:spAutoFit/>
          </a:bodyPr>
          <a:lstStyle/>
          <a:p>
            <a:r>
              <a:rPr lang="en-US" b="1"/>
              <a:t>Y3</a:t>
            </a:r>
          </a:p>
        </p:txBody>
      </p:sp>
      <p:sp>
        <p:nvSpPr>
          <p:cNvPr id="26633" name="Rectangle 12"/>
          <p:cNvSpPr>
            <a:spLocks noChangeArrowheads="1"/>
          </p:cNvSpPr>
          <p:nvPr/>
        </p:nvSpPr>
        <p:spPr bwMode="auto">
          <a:xfrm>
            <a:off x="4267200" y="1447800"/>
            <a:ext cx="466725" cy="369888"/>
          </a:xfrm>
          <a:prstGeom prst="rect">
            <a:avLst/>
          </a:prstGeom>
          <a:noFill/>
          <a:ln w="9525">
            <a:noFill/>
            <a:miter lim="800000"/>
            <a:headEnd/>
            <a:tailEnd/>
          </a:ln>
        </p:spPr>
        <p:txBody>
          <a:bodyPr wrap="none">
            <a:spAutoFit/>
          </a:bodyPr>
          <a:lstStyle/>
          <a:p>
            <a:r>
              <a:rPr lang="en-US" b="1"/>
              <a:t>Y4</a:t>
            </a:r>
          </a:p>
        </p:txBody>
      </p:sp>
      <p:sp>
        <p:nvSpPr>
          <p:cNvPr id="26634" name="Rectangle 13"/>
          <p:cNvSpPr>
            <a:spLocks noChangeArrowheads="1"/>
          </p:cNvSpPr>
          <p:nvPr/>
        </p:nvSpPr>
        <p:spPr bwMode="auto">
          <a:xfrm>
            <a:off x="5257800" y="1524000"/>
            <a:ext cx="466725" cy="369888"/>
          </a:xfrm>
          <a:prstGeom prst="rect">
            <a:avLst/>
          </a:prstGeom>
          <a:noFill/>
          <a:ln w="9525">
            <a:noFill/>
            <a:miter lim="800000"/>
            <a:headEnd/>
            <a:tailEnd/>
          </a:ln>
        </p:spPr>
        <p:txBody>
          <a:bodyPr wrap="none">
            <a:spAutoFit/>
          </a:bodyPr>
          <a:lstStyle/>
          <a:p>
            <a:r>
              <a:rPr lang="en-US" b="1"/>
              <a:t>Y5</a:t>
            </a:r>
          </a:p>
        </p:txBody>
      </p:sp>
      <p:sp>
        <p:nvSpPr>
          <p:cNvPr id="26635" name="Rectangle 14"/>
          <p:cNvSpPr>
            <a:spLocks noChangeArrowheads="1"/>
          </p:cNvSpPr>
          <p:nvPr/>
        </p:nvSpPr>
        <p:spPr bwMode="auto">
          <a:xfrm>
            <a:off x="6172200" y="1828800"/>
            <a:ext cx="466725" cy="369888"/>
          </a:xfrm>
          <a:prstGeom prst="rect">
            <a:avLst/>
          </a:prstGeom>
          <a:noFill/>
          <a:ln w="9525">
            <a:noFill/>
            <a:miter lim="800000"/>
            <a:headEnd/>
            <a:tailEnd/>
          </a:ln>
        </p:spPr>
        <p:txBody>
          <a:bodyPr wrap="none">
            <a:spAutoFit/>
          </a:bodyPr>
          <a:lstStyle/>
          <a:p>
            <a:r>
              <a:rPr lang="en-US" b="1"/>
              <a:t>Y6</a:t>
            </a:r>
          </a:p>
        </p:txBody>
      </p:sp>
      <p:sp>
        <p:nvSpPr>
          <p:cNvPr id="26636" name="Rectangle 15"/>
          <p:cNvSpPr>
            <a:spLocks noChangeArrowheads="1"/>
          </p:cNvSpPr>
          <p:nvPr/>
        </p:nvSpPr>
        <p:spPr bwMode="auto">
          <a:xfrm>
            <a:off x="7086600" y="2590800"/>
            <a:ext cx="466725" cy="369888"/>
          </a:xfrm>
          <a:prstGeom prst="rect">
            <a:avLst/>
          </a:prstGeom>
          <a:noFill/>
          <a:ln w="9525">
            <a:noFill/>
            <a:miter lim="800000"/>
            <a:headEnd/>
            <a:tailEnd/>
          </a:ln>
        </p:spPr>
        <p:txBody>
          <a:bodyPr wrap="none">
            <a:spAutoFit/>
          </a:bodyPr>
          <a:lstStyle/>
          <a:p>
            <a:r>
              <a:rPr lang="en-US" b="1"/>
              <a:t>Y7</a:t>
            </a:r>
          </a:p>
        </p:txBody>
      </p:sp>
      <p:sp>
        <p:nvSpPr>
          <p:cNvPr id="26637" name="TextBox 16"/>
          <p:cNvSpPr txBox="1">
            <a:spLocks noChangeArrowheads="1"/>
          </p:cNvSpPr>
          <p:nvPr/>
        </p:nvSpPr>
        <p:spPr bwMode="auto">
          <a:xfrm>
            <a:off x="0" y="3200400"/>
            <a:ext cx="466725" cy="369888"/>
          </a:xfrm>
          <a:prstGeom prst="rect">
            <a:avLst/>
          </a:prstGeom>
          <a:noFill/>
          <a:ln w="9525">
            <a:noFill/>
            <a:miter lim="800000"/>
            <a:headEnd/>
            <a:tailEnd/>
          </a:ln>
        </p:spPr>
        <p:txBody>
          <a:bodyPr wrap="none">
            <a:spAutoFit/>
          </a:bodyPr>
          <a:lstStyle/>
          <a:p>
            <a:r>
              <a:rPr lang="en-US"/>
              <a:t>K$</a:t>
            </a:r>
          </a:p>
        </p:txBody>
      </p:sp>
      <p:sp>
        <p:nvSpPr>
          <p:cNvPr id="26638" name="TextBox 17"/>
          <p:cNvSpPr txBox="1">
            <a:spLocks noChangeArrowheads="1"/>
          </p:cNvSpPr>
          <p:nvPr/>
        </p:nvSpPr>
        <p:spPr bwMode="auto">
          <a:xfrm>
            <a:off x="1066800" y="1524000"/>
            <a:ext cx="673100" cy="338138"/>
          </a:xfrm>
          <a:prstGeom prst="rect">
            <a:avLst/>
          </a:prstGeom>
          <a:noFill/>
          <a:ln w="9525">
            <a:noFill/>
            <a:miter lim="800000"/>
            <a:headEnd/>
            <a:tailEnd/>
          </a:ln>
        </p:spPr>
        <p:txBody>
          <a:bodyPr wrap="none">
            <a:spAutoFit/>
          </a:bodyPr>
          <a:lstStyle/>
          <a:p>
            <a:r>
              <a:rPr lang="en-US" sz="1600">
                <a:solidFill>
                  <a:srgbClr val="0000FF"/>
                </a:solidFill>
              </a:rPr>
              <a:t>FY10</a:t>
            </a: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TechDev - Manpower</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FED09BD-697A-4818-9803-67CC1B8E1F02}" type="slidenum">
              <a:rPr lang="en-US" smtClean="0"/>
              <a:pPr>
                <a:defRPr/>
              </a:pPr>
              <a:t>22</a:t>
            </a:fld>
            <a:endParaRPr lang="en-US" dirty="0"/>
          </a:p>
        </p:txBody>
      </p:sp>
      <p:pic>
        <p:nvPicPr>
          <p:cNvPr id="27653" name="Picture 2"/>
          <p:cNvPicPr>
            <a:picLocks noGrp="1" noChangeAspect="1" noChangeArrowheads="1"/>
          </p:cNvPicPr>
          <p:nvPr>
            <p:ph idx="1"/>
          </p:nvPr>
        </p:nvPicPr>
        <p:blipFill>
          <a:blip r:embed="rId2"/>
          <a:srcRect/>
          <a:stretch>
            <a:fillRect/>
          </a:stretch>
        </p:blipFill>
        <p:spPr>
          <a:xfrm>
            <a:off x="609600" y="1295400"/>
            <a:ext cx="8001000" cy="4983163"/>
          </a:xfrm>
        </p:spPr>
      </p:pic>
      <p:sp>
        <p:nvSpPr>
          <p:cNvPr id="27654" name="TextBox 8"/>
          <p:cNvSpPr txBox="1">
            <a:spLocks noChangeArrowheads="1"/>
          </p:cNvSpPr>
          <p:nvPr/>
        </p:nvSpPr>
        <p:spPr bwMode="auto">
          <a:xfrm>
            <a:off x="3810000" y="5943600"/>
            <a:ext cx="546100" cy="307975"/>
          </a:xfrm>
          <a:prstGeom prst="rect">
            <a:avLst/>
          </a:prstGeom>
          <a:noFill/>
          <a:ln w="9525">
            <a:noFill/>
            <a:miter lim="800000"/>
            <a:headEnd/>
            <a:tailEnd/>
          </a:ln>
        </p:spPr>
        <p:txBody>
          <a:bodyPr wrap="none">
            <a:spAutoFit/>
          </a:bodyPr>
          <a:lstStyle/>
          <a:p>
            <a:r>
              <a:rPr lang="en-US" sz="1400"/>
              <a:t>Year</a:t>
            </a:r>
          </a:p>
        </p:txBody>
      </p:sp>
      <p:sp>
        <p:nvSpPr>
          <p:cNvPr id="27655" name="TextBox 9"/>
          <p:cNvSpPr txBox="1">
            <a:spLocks noChangeArrowheads="1"/>
          </p:cNvSpPr>
          <p:nvPr/>
        </p:nvSpPr>
        <p:spPr bwMode="auto">
          <a:xfrm>
            <a:off x="1143000" y="2057400"/>
            <a:ext cx="673100" cy="338138"/>
          </a:xfrm>
          <a:prstGeom prst="rect">
            <a:avLst/>
          </a:prstGeom>
          <a:noFill/>
          <a:ln w="9525">
            <a:noFill/>
            <a:miter lim="800000"/>
            <a:headEnd/>
            <a:tailEnd/>
          </a:ln>
        </p:spPr>
        <p:txBody>
          <a:bodyPr wrap="none">
            <a:spAutoFit/>
          </a:bodyPr>
          <a:lstStyle/>
          <a:p>
            <a:r>
              <a:rPr lang="en-US" sz="1600">
                <a:solidFill>
                  <a:srgbClr val="0000FF"/>
                </a:solidFill>
              </a:rPr>
              <a:t>FY10</a:t>
            </a: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TechDev - Manpower</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5D459C88-5DA6-412F-BF32-0F82E9E6F3D6}" type="slidenum">
              <a:rPr lang="en-US" smtClean="0"/>
              <a:pPr>
                <a:defRPr/>
              </a:pPr>
              <a:t>23</a:t>
            </a:fld>
            <a:endParaRPr lang="en-US" dirty="0"/>
          </a:p>
        </p:txBody>
      </p:sp>
      <p:graphicFrame>
        <p:nvGraphicFramePr>
          <p:cNvPr id="10" name="Content Placeholder 9"/>
          <p:cNvGraphicFramePr>
            <a:graphicFrameLocks noGrp="1"/>
          </p:cNvGraphicFramePr>
          <p:nvPr>
            <p:ph idx="1"/>
          </p:nvPr>
        </p:nvGraphicFramePr>
        <p:xfrm>
          <a:off x="457200" y="13716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Grp="1" noChangeAspect="1" noChangeArrowheads="1"/>
          </p:cNvPicPr>
          <p:nvPr>
            <p:ph idx="1"/>
          </p:nvPr>
        </p:nvPicPr>
        <p:blipFill>
          <a:blip r:embed="rId2"/>
          <a:srcRect/>
          <a:stretch>
            <a:fillRect/>
          </a:stretch>
        </p:blipFill>
        <p:spPr>
          <a:xfrm>
            <a:off x="458788" y="1371600"/>
            <a:ext cx="8226425" cy="4876800"/>
          </a:xfrm>
        </p:spPr>
      </p:pic>
      <p:sp>
        <p:nvSpPr>
          <p:cNvPr id="29698" name="Title 1"/>
          <p:cNvSpPr>
            <a:spLocks noGrp="1"/>
          </p:cNvSpPr>
          <p:nvPr>
            <p:ph type="title"/>
          </p:nvPr>
        </p:nvSpPr>
        <p:spPr/>
        <p:txBody>
          <a:bodyPr/>
          <a:lstStyle/>
          <a:p>
            <a:r>
              <a:rPr lang="en-US" smtClean="0"/>
              <a:t>TechDev – Manpower II</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C44421B0-6096-4696-8AA0-0760204F208A}" type="slidenum">
              <a:rPr lang="en-US" smtClean="0"/>
              <a:pPr>
                <a:defRPr/>
              </a:pPr>
              <a:t>24</a:t>
            </a:fld>
            <a:endParaRPr lang="en-US" dirty="0"/>
          </a:p>
        </p:txBody>
      </p:sp>
      <p:sp>
        <p:nvSpPr>
          <p:cNvPr id="29702" name="TextBox 8"/>
          <p:cNvSpPr txBox="1">
            <a:spLocks noChangeArrowheads="1"/>
          </p:cNvSpPr>
          <p:nvPr/>
        </p:nvSpPr>
        <p:spPr bwMode="auto">
          <a:xfrm>
            <a:off x="4419600" y="5943600"/>
            <a:ext cx="650875" cy="369888"/>
          </a:xfrm>
          <a:prstGeom prst="rect">
            <a:avLst/>
          </a:prstGeom>
          <a:noFill/>
          <a:ln w="9525">
            <a:noFill/>
            <a:miter lim="800000"/>
            <a:headEnd/>
            <a:tailEnd/>
          </a:ln>
        </p:spPr>
        <p:txBody>
          <a:bodyPr wrap="none">
            <a:spAutoFit/>
          </a:bodyPr>
          <a:lstStyle/>
          <a:p>
            <a:r>
              <a:rPr lang="en-US"/>
              <a:t>Year</a:t>
            </a:r>
          </a:p>
        </p:txBody>
      </p:sp>
      <p:sp>
        <p:nvSpPr>
          <p:cNvPr id="29703" name="TextBox 9"/>
          <p:cNvSpPr txBox="1">
            <a:spLocks noChangeArrowheads="1"/>
          </p:cNvSpPr>
          <p:nvPr/>
        </p:nvSpPr>
        <p:spPr bwMode="auto">
          <a:xfrm>
            <a:off x="4343400" y="1447800"/>
            <a:ext cx="736600" cy="369888"/>
          </a:xfrm>
          <a:prstGeom prst="rect">
            <a:avLst/>
          </a:prstGeom>
          <a:noFill/>
          <a:ln w="9525">
            <a:noFill/>
            <a:miter lim="800000"/>
            <a:headEnd/>
            <a:tailEnd/>
          </a:ln>
        </p:spPr>
        <p:txBody>
          <a:bodyPr wrap="none">
            <a:spAutoFit/>
          </a:bodyPr>
          <a:lstStyle/>
          <a:p>
            <a:r>
              <a:rPr lang="en-US"/>
              <a:t>FTEs</a:t>
            </a:r>
          </a:p>
        </p:txBody>
      </p:sp>
      <p:sp>
        <p:nvSpPr>
          <p:cNvPr id="29704" name="TextBox 10"/>
          <p:cNvSpPr txBox="1">
            <a:spLocks noChangeArrowheads="1"/>
          </p:cNvSpPr>
          <p:nvPr/>
        </p:nvSpPr>
        <p:spPr bwMode="auto">
          <a:xfrm>
            <a:off x="914400" y="2362200"/>
            <a:ext cx="673100" cy="338138"/>
          </a:xfrm>
          <a:prstGeom prst="rect">
            <a:avLst/>
          </a:prstGeom>
          <a:noFill/>
          <a:ln w="9525">
            <a:noFill/>
            <a:miter lim="800000"/>
            <a:headEnd/>
            <a:tailEnd/>
          </a:ln>
        </p:spPr>
        <p:txBody>
          <a:bodyPr wrap="none">
            <a:spAutoFit/>
          </a:bodyPr>
          <a:lstStyle/>
          <a:p>
            <a:r>
              <a:rPr lang="en-US" sz="1600">
                <a:solidFill>
                  <a:srgbClr val="0000FF"/>
                </a:solidFill>
              </a:rPr>
              <a:t>FY10</a:t>
            </a: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Summary</a:t>
            </a:r>
          </a:p>
        </p:txBody>
      </p:sp>
      <p:sp>
        <p:nvSpPr>
          <p:cNvPr id="3" name="Content Placeholder 2"/>
          <p:cNvSpPr>
            <a:spLocks noGrp="1"/>
          </p:cNvSpPr>
          <p:nvPr>
            <p:ph idx="1"/>
          </p:nvPr>
        </p:nvSpPr>
        <p:spPr/>
        <p:txBody>
          <a:bodyPr>
            <a:normAutofit fontScale="77500" lnSpcReduction="20000"/>
          </a:bodyPr>
          <a:lstStyle/>
          <a:p>
            <a:pPr>
              <a:defRPr/>
            </a:pPr>
            <a:r>
              <a:rPr lang="en-US" dirty="0" smtClean="0"/>
              <a:t>The MAP effort in Technology Development (&amp; Assessment) focuses on cooling (as it should)</a:t>
            </a:r>
          </a:p>
          <a:p>
            <a:pPr lvl="1">
              <a:defRPr/>
            </a:pPr>
            <a:r>
              <a:rPr lang="en-US" dirty="0" smtClean="0"/>
              <a:t>Important for the Neutrino Factory performance optimization</a:t>
            </a:r>
          </a:p>
          <a:p>
            <a:pPr lvl="1">
              <a:defRPr/>
            </a:pPr>
            <a:r>
              <a:rPr lang="en-US" dirty="0" smtClean="0"/>
              <a:t>Crucial for a multi-TeV, high-</a:t>
            </a:r>
            <a:r>
              <a:rPr lang="en-US" dirty="0" smtClean="0">
                <a:latin typeface="Script MT Bold" pitchFamily="66" charset="0"/>
              </a:rPr>
              <a:t>L</a:t>
            </a:r>
            <a:r>
              <a:rPr lang="en-US" dirty="0" smtClean="0"/>
              <a:t> MC</a:t>
            </a:r>
          </a:p>
          <a:p>
            <a:pPr>
              <a:defRPr/>
            </a:pPr>
            <a:r>
              <a:rPr lang="en-US" dirty="0" smtClean="0"/>
              <a:t>The RF program is taking a multi-pronged attack on the technology</a:t>
            </a:r>
          </a:p>
          <a:p>
            <a:pPr lvl="1">
              <a:defRPr/>
            </a:pPr>
            <a:r>
              <a:rPr lang="en-US" dirty="0" smtClean="0"/>
              <a:t>The MTA is now a smoothly running facility that is unique in the world</a:t>
            </a:r>
          </a:p>
          <a:p>
            <a:pPr lvl="2">
              <a:defRPr/>
            </a:pPr>
            <a:r>
              <a:rPr lang="en-US" dirty="0" smtClean="0"/>
              <a:t>Multi-frequency RF</a:t>
            </a:r>
          </a:p>
          <a:p>
            <a:pPr lvl="2">
              <a:defRPr/>
            </a:pPr>
            <a:r>
              <a:rPr lang="en-US" dirty="0" smtClean="0"/>
              <a:t>SC magnet(s) &amp; cryogenics infrastructure</a:t>
            </a:r>
          </a:p>
          <a:p>
            <a:pPr lvl="2">
              <a:defRPr/>
            </a:pPr>
            <a:r>
              <a:rPr lang="en-US" dirty="0" smtClean="0"/>
              <a:t>Extensive RF diagnostic instrumentation</a:t>
            </a:r>
          </a:p>
          <a:p>
            <a:pPr lvl="2">
              <a:defRPr/>
            </a:pPr>
            <a:r>
              <a:rPr lang="en-US" dirty="0" smtClean="0"/>
              <a:t>Clean room for RF cavity work</a:t>
            </a:r>
          </a:p>
          <a:p>
            <a:pPr lvl="2">
              <a:defRPr/>
            </a:pPr>
            <a:r>
              <a:rPr lang="en-US" dirty="0" smtClean="0"/>
              <a:t>H</a:t>
            </a:r>
            <a:r>
              <a:rPr lang="en-US" baseline="-25000" dirty="0" smtClean="0"/>
              <a:t>2</a:t>
            </a:r>
            <a:r>
              <a:rPr lang="en-US" dirty="0" smtClean="0"/>
              <a:t> handling infrastructure</a:t>
            </a:r>
          </a:p>
          <a:p>
            <a:pPr lvl="2">
              <a:defRPr/>
            </a:pPr>
            <a:r>
              <a:rPr lang="en-US" dirty="0" smtClean="0"/>
              <a:t>p beam line</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48D0D289-4584-48C8-BC4F-432D7DDD9B3E}" type="slidenum">
              <a:rPr lang="en-US" smtClean="0"/>
              <a:pPr>
                <a:defRPr/>
              </a:pPr>
              <a:t>25</a:t>
            </a:fld>
            <a:endParaRPr lang="en-US" dirty="0"/>
          </a:p>
        </p:txBody>
      </p:sp>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Summary II</a:t>
            </a:r>
          </a:p>
        </p:txBody>
      </p:sp>
      <p:sp>
        <p:nvSpPr>
          <p:cNvPr id="31746" name="Content Placeholder 2"/>
          <p:cNvSpPr>
            <a:spLocks noGrp="1"/>
          </p:cNvSpPr>
          <p:nvPr>
            <p:ph idx="1"/>
          </p:nvPr>
        </p:nvSpPr>
        <p:spPr>
          <a:xfrm>
            <a:off x="457200" y="1371600"/>
            <a:ext cx="8229600" cy="5029200"/>
          </a:xfrm>
        </p:spPr>
        <p:txBody>
          <a:bodyPr/>
          <a:lstStyle/>
          <a:p>
            <a:pPr>
              <a:buFont typeface="Arial" charset="0"/>
              <a:buNone/>
            </a:pPr>
            <a:r>
              <a:rPr lang="en-US" smtClean="0"/>
              <a:t>Ongoing RF Program</a:t>
            </a:r>
          </a:p>
          <a:p>
            <a:r>
              <a:rPr lang="en-US" smtClean="0"/>
              <a:t>Technology Assessment</a:t>
            </a:r>
          </a:p>
          <a:p>
            <a:pPr lvl="1"/>
            <a:r>
              <a:rPr lang="en-US" smtClean="0"/>
              <a:t>Magnetic Insulation</a:t>
            </a:r>
          </a:p>
          <a:p>
            <a:pPr lvl="1"/>
            <a:r>
              <a:rPr lang="en-US" smtClean="0"/>
              <a:t>Materials studies</a:t>
            </a:r>
          </a:p>
          <a:p>
            <a:pPr lvl="2"/>
            <a:r>
              <a:rPr lang="en-US" smtClean="0"/>
              <a:t>SCRF processing</a:t>
            </a:r>
          </a:p>
          <a:p>
            <a:pPr lvl="2"/>
            <a:r>
              <a:rPr lang="en-US" smtClean="0"/>
              <a:t>ALD</a:t>
            </a:r>
          </a:p>
          <a:p>
            <a:pPr lvl="2"/>
            <a:r>
              <a:rPr lang="en-US" smtClean="0"/>
              <a:t>Cavity materials (Be)</a:t>
            </a:r>
          </a:p>
          <a:p>
            <a:pPr lvl="1"/>
            <a:r>
              <a:rPr lang="en-US" smtClean="0"/>
              <a:t>High-pressure H</a:t>
            </a:r>
            <a:r>
              <a:rPr lang="en-US" baseline="-25000" smtClean="0"/>
              <a:t>2</a:t>
            </a:r>
            <a:r>
              <a:rPr lang="en-US" smtClean="0"/>
              <a:t> filled RF exposed to p beam</a:t>
            </a:r>
          </a:p>
          <a:p>
            <a:pPr lvl="1"/>
            <a:r>
              <a:rPr lang="en-US" smtClean="0"/>
              <a:t>Continuing 201 MHz program</a:t>
            </a:r>
          </a:p>
          <a:p>
            <a:pPr lvl="2"/>
            <a:r>
              <a:rPr lang="en-US" smtClean="0"/>
              <a:t>Future studies @ higher B field </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E974B718-531B-4D05-8C5E-8529AA37689D}" type="slidenum">
              <a:rPr lang="en-US" smtClean="0"/>
              <a:pPr>
                <a:defRPr/>
              </a:pPr>
              <a:t>26</a:t>
            </a:fld>
            <a:endParaRPr lang="en-US" dirty="0"/>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Summary III</a:t>
            </a:r>
          </a:p>
        </p:txBody>
      </p:sp>
      <p:sp>
        <p:nvSpPr>
          <p:cNvPr id="32770" name="Content Placeholder 2"/>
          <p:cNvSpPr>
            <a:spLocks noGrp="1"/>
          </p:cNvSpPr>
          <p:nvPr>
            <p:ph idx="1"/>
          </p:nvPr>
        </p:nvSpPr>
        <p:spPr>
          <a:xfrm>
            <a:off x="457200" y="1371600"/>
            <a:ext cx="8229600" cy="5181600"/>
          </a:xfrm>
        </p:spPr>
        <p:txBody>
          <a:bodyPr/>
          <a:lstStyle/>
          <a:p>
            <a:r>
              <a:rPr lang="en-US" smtClean="0"/>
              <a:t>Magnet program primarily addresses cooling issues</a:t>
            </a:r>
          </a:p>
          <a:p>
            <a:pPr lvl="1"/>
            <a:r>
              <a:rPr lang="en-US" smtClean="0"/>
              <a:t>Final cooling via very-high-field HTS solenoids</a:t>
            </a:r>
          </a:p>
          <a:p>
            <a:pPr lvl="1"/>
            <a:r>
              <a:rPr lang="en-US" smtClean="0"/>
              <a:t>HCC solenoids as potential option</a:t>
            </a:r>
          </a:p>
          <a:p>
            <a:r>
              <a:rPr lang="en-US" smtClean="0"/>
              <a:t>But also addresses the other critical magnet issues for the MC complex </a:t>
            </a:r>
          </a:p>
          <a:p>
            <a:pPr lvl="1"/>
            <a:r>
              <a:rPr lang="en-US" smtClean="0"/>
              <a:t>Ring magnets</a:t>
            </a:r>
          </a:p>
          <a:p>
            <a:pPr lvl="2"/>
            <a:r>
              <a:rPr lang="en-US" smtClean="0"/>
              <a:t>Open-plane dipoles, quads, etc</a:t>
            </a:r>
          </a:p>
          <a:p>
            <a:pPr lvl="1"/>
            <a:r>
              <a:rPr lang="en-US" smtClean="0"/>
              <a:t>Acceleration</a:t>
            </a:r>
          </a:p>
          <a:p>
            <a:pPr lvl="2"/>
            <a:r>
              <a:rPr lang="en-US" smtClean="0"/>
              <a:t>Fast-ramping magnets</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07F25A00-9FD3-44B4-9D24-58B9C0D811A8}" type="slidenum">
              <a:rPr lang="en-US" smtClean="0"/>
              <a:pPr>
                <a:defRPr/>
              </a:pPr>
              <a:t>27</a:t>
            </a:fld>
            <a:endParaRPr lang="en-US" dirty="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Summary IV</a:t>
            </a:r>
          </a:p>
        </p:txBody>
      </p:sp>
      <p:sp>
        <p:nvSpPr>
          <p:cNvPr id="33794" name="Content Placeholder 2"/>
          <p:cNvSpPr>
            <a:spLocks noGrp="1"/>
          </p:cNvSpPr>
          <p:nvPr>
            <p:ph idx="1"/>
          </p:nvPr>
        </p:nvSpPr>
        <p:spPr/>
        <p:txBody>
          <a:bodyPr/>
          <a:lstStyle/>
          <a:p>
            <a:r>
              <a:rPr lang="en-US" smtClean="0"/>
              <a:t>Much of this program pushes the state-of-the-art and might better be characterized as technology invention rather than development</a:t>
            </a:r>
          </a:p>
          <a:p>
            <a:r>
              <a:rPr lang="en-US" smtClean="0"/>
              <a:t>With this there is, of course, risk.  However, at this early stage of this endeavor, our  approach is needed in order to minimize the technical risk of a future Muon Collider</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BC272F9D-BF2B-4063-AA0A-C1D6590F5851}" type="slidenum">
              <a:rPr lang="en-US" smtClean="0"/>
              <a:pPr>
                <a:defRPr/>
              </a:pPr>
              <a:t>28</a:t>
            </a:fld>
            <a:endParaRPr lang="en-US" dirty="0"/>
          </a:p>
        </p:txBody>
      </p:sp>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ctrTitle"/>
          </p:nvPr>
        </p:nvSpPr>
        <p:spPr>
          <a:xfrm>
            <a:off x="1524000" y="0"/>
            <a:ext cx="6324600" cy="1143000"/>
          </a:xfrm>
        </p:spPr>
        <p:txBody>
          <a:bodyPr/>
          <a:lstStyle/>
          <a:p>
            <a:endParaRPr lang="en-US" smtClean="0"/>
          </a:p>
        </p:txBody>
      </p:sp>
      <p:sp>
        <p:nvSpPr>
          <p:cNvPr id="3" name="Subtitle 2"/>
          <p:cNvSpPr>
            <a:spLocks noGrp="1"/>
          </p:cNvSpPr>
          <p:nvPr>
            <p:ph type="subTitle" idx="1"/>
          </p:nvPr>
        </p:nvSpPr>
        <p:spPr/>
        <p:txBody>
          <a:bodyPr/>
          <a:lstStyle/>
          <a:p>
            <a:pPr lvl="1">
              <a:defRPr/>
            </a:pPr>
            <a:r>
              <a:rPr lang="en-US" sz="9600" dirty="0" smtClean="0"/>
              <a:t>END</a:t>
            </a:r>
            <a:endParaRPr lang="en-US" sz="9600"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6560588B-E8BF-4B63-A17C-B5F431E09280}" type="slidenum">
              <a:rPr lang="en-US" smtClean="0"/>
              <a:pPr>
                <a:defRPr/>
              </a:pPr>
              <a:t>29</a:t>
            </a:fld>
            <a:endParaRPr lang="en-US" dirty="0"/>
          </a:p>
        </p:txBody>
      </p:sp>
    </p:spTree>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Technology Development </a:t>
            </a:r>
            <a:br>
              <a:rPr lang="en-US" dirty="0" smtClean="0"/>
            </a:br>
            <a:r>
              <a:rPr lang="en-US" sz="3600" i="1" dirty="0" smtClean="0"/>
              <a:t>L2</a:t>
            </a:r>
            <a:r>
              <a:rPr lang="en-US" dirty="0" smtClean="0"/>
              <a:t> </a:t>
            </a:r>
            <a:r>
              <a:rPr lang="en-US" sz="3600" i="1" dirty="0" smtClean="0"/>
              <a:t> Organization</a:t>
            </a:r>
            <a:endParaRPr lang="en-US" sz="3600" i="1" dirty="0"/>
          </a:p>
        </p:txBody>
      </p:sp>
      <p:sp>
        <p:nvSpPr>
          <p:cNvPr id="3" name="Content Placeholder 2"/>
          <p:cNvSpPr>
            <a:spLocks noGrp="1"/>
          </p:cNvSpPr>
          <p:nvPr>
            <p:ph idx="1"/>
          </p:nvPr>
        </p:nvSpPr>
        <p:spPr/>
        <p:txBody>
          <a:bodyPr>
            <a:normAutofit fontScale="85000" lnSpcReduction="20000"/>
          </a:bodyPr>
          <a:lstStyle/>
          <a:p>
            <a:pPr>
              <a:defRPr/>
            </a:pPr>
            <a:r>
              <a:rPr lang="en-US" dirty="0" smtClean="0"/>
              <a:t>Normal Conducting RF</a:t>
            </a:r>
          </a:p>
          <a:p>
            <a:pPr lvl="1">
              <a:defRPr/>
            </a:pPr>
            <a:r>
              <a:rPr lang="en-US" dirty="0" smtClean="0"/>
              <a:t>Derun Li, LBNL, RF scientist for the MuCool program</a:t>
            </a:r>
          </a:p>
          <a:p>
            <a:pPr>
              <a:defRPr/>
            </a:pPr>
            <a:r>
              <a:rPr lang="en-US" dirty="0" smtClean="0"/>
              <a:t>Superconducting RF</a:t>
            </a:r>
          </a:p>
          <a:p>
            <a:pPr lvl="1">
              <a:defRPr/>
            </a:pPr>
            <a:r>
              <a:rPr lang="en-US" dirty="0" smtClean="0"/>
              <a:t>Don Hartill, Professor Cornell University </a:t>
            </a:r>
          </a:p>
          <a:p>
            <a:pPr>
              <a:defRPr/>
            </a:pPr>
            <a:r>
              <a:rPr lang="en-US" dirty="0" smtClean="0"/>
              <a:t>Magnets</a:t>
            </a:r>
          </a:p>
          <a:p>
            <a:pPr lvl="1">
              <a:defRPr/>
            </a:pPr>
            <a:r>
              <a:rPr lang="en-US" dirty="0" smtClean="0"/>
              <a:t>Mike Lamm, Department Head Fermilab (TD) Magnet Systems </a:t>
            </a:r>
          </a:p>
          <a:p>
            <a:pPr>
              <a:defRPr/>
            </a:pPr>
            <a:r>
              <a:rPr lang="en-US" dirty="0" smtClean="0"/>
              <a:t>Targets and Absorbers</a:t>
            </a:r>
          </a:p>
          <a:p>
            <a:pPr lvl="1">
              <a:defRPr/>
            </a:pPr>
            <a:r>
              <a:rPr lang="en-US" dirty="0" smtClean="0"/>
              <a:t>Kirk McDonald, Princeton University &amp; co-spokesperson of the MERIT experiment</a:t>
            </a:r>
          </a:p>
          <a:p>
            <a:pPr>
              <a:defRPr/>
            </a:pPr>
            <a:r>
              <a:rPr lang="en-US" dirty="0" smtClean="0"/>
              <a:t>MuCool Test Area Coordinator</a:t>
            </a:r>
          </a:p>
          <a:p>
            <a:pPr lvl="1">
              <a:defRPr/>
            </a:pPr>
            <a:r>
              <a:rPr lang="en-US" dirty="0" smtClean="0"/>
              <a:t>Yagmur Torun, Professor Illinois Institute of Technology &amp; deputy MuCool spokesperson</a:t>
            </a:r>
          </a:p>
          <a:p>
            <a:pPr>
              <a:defRPr/>
            </a:pP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CDDDEB4A-673A-4DAC-8B5B-938F925D9A1C}" type="slidenum">
              <a:rPr lang="en-US" smtClean="0"/>
              <a:pPr>
                <a:defRPr/>
              </a:pPr>
              <a:t>3</a:t>
            </a:fld>
            <a:endParaRPr lang="en-US" dirty="0"/>
          </a:p>
        </p:txBody>
      </p:sp>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mtClean="0"/>
              <a:t>Primary Goals</a:t>
            </a:r>
          </a:p>
        </p:txBody>
      </p:sp>
      <p:sp>
        <p:nvSpPr>
          <p:cNvPr id="3" name="Content Placeholder 2"/>
          <p:cNvSpPr>
            <a:spLocks noGrp="1"/>
          </p:cNvSpPr>
          <p:nvPr>
            <p:ph idx="1"/>
          </p:nvPr>
        </p:nvSpPr>
        <p:spPr>
          <a:xfrm>
            <a:off x="457200" y="1524000"/>
            <a:ext cx="8229600" cy="4495800"/>
          </a:xfrm>
        </p:spPr>
        <p:txBody>
          <a:bodyPr>
            <a:normAutofit fontScale="92500"/>
          </a:bodyPr>
          <a:lstStyle/>
          <a:p>
            <a:pPr>
              <a:defRPr/>
            </a:pPr>
            <a:r>
              <a:rPr lang="en-US" dirty="0" smtClean="0"/>
              <a:t>Establish the viability of the concepts and components that will be used in the design reports</a:t>
            </a:r>
          </a:p>
          <a:p>
            <a:pPr lvl="1">
              <a:defRPr/>
            </a:pPr>
            <a:r>
              <a:rPr lang="en-US" dirty="0" smtClean="0"/>
              <a:t>Neutrino Factory Reference Design Report (NF-RDR)</a:t>
            </a:r>
          </a:p>
          <a:p>
            <a:pPr lvl="1">
              <a:defRPr/>
            </a:pPr>
            <a:r>
              <a:rPr lang="en-US" dirty="0" smtClean="0"/>
              <a:t>Muon Collider Design Feasibility Study Report (MC-DFSR)</a:t>
            </a:r>
          </a:p>
          <a:p>
            <a:pPr>
              <a:defRPr/>
            </a:pPr>
            <a:r>
              <a:rPr lang="en-US" dirty="0" smtClean="0"/>
              <a:t>Establish the engineering performance parameters to be assumed in the design studies</a:t>
            </a:r>
          </a:p>
          <a:p>
            <a:pPr>
              <a:defRPr/>
            </a:pPr>
            <a:r>
              <a:rPr lang="en-US" dirty="0" smtClean="0"/>
              <a:t>Provide a good basis for cost estimates.</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5D2239D4-5A28-4486-AA16-ED1E1944C865}" type="slidenum">
              <a:rPr lang="en-US" smtClean="0"/>
              <a:pPr>
                <a:defRPr/>
              </a:pPr>
              <a:t>4</a:t>
            </a:fld>
            <a:endParaRPr lang="en-US" dirty="0"/>
          </a:p>
        </p:txBody>
      </p:sp>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371600" y="0"/>
            <a:ext cx="6858000" cy="1066800"/>
          </a:xfrm>
        </p:spPr>
        <p:txBody>
          <a:bodyPr/>
          <a:lstStyle/>
          <a:p>
            <a:r>
              <a:rPr lang="en-US" sz="3600" smtClean="0"/>
              <a:t>TechDev – Total Effort </a:t>
            </a:r>
            <a:r>
              <a:rPr lang="en-US" sz="3600" i="1" smtClean="0"/>
              <a:t>Snapshot</a:t>
            </a:r>
            <a:br>
              <a:rPr lang="en-US" sz="3600" i="1" smtClean="0"/>
            </a:br>
            <a:r>
              <a:rPr lang="en-US" sz="2400" i="1" smtClean="0"/>
              <a:t>M&amp;S + Manpower</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AD07B3CC-256B-4004-80C4-51E64B4D0CC4}" type="slidenum">
              <a:rPr lang="en-US" smtClean="0"/>
              <a:pPr>
                <a:defRPr/>
              </a:pPr>
              <a:t>5</a:t>
            </a:fld>
            <a:endParaRPr lang="en-US" dirty="0"/>
          </a:p>
        </p:txBody>
      </p:sp>
      <p:sp>
        <p:nvSpPr>
          <p:cNvPr id="10245" name="TextBox 18"/>
          <p:cNvSpPr txBox="1">
            <a:spLocks noChangeArrowheads="1"/>
          </p:cNvSpPr>
          <p:nvPr/>
        </p:nvSpPr>
        <p:spPr bwMode="auto">
          <a:xfrm>
            <a:off x="3379788" y="5715000"/>
            <a:ext cx="2514600" cy="369888"/>
          </a:xfrm>
          <a:prstGeom prst="rect">
            <a:avLst/>
          </a:prstGeom>
          <a:noFill/>
          <a:ln w="9525">
            <a:noFill/>
            <a:miter lim="800000"/>
            <a:headEnd/>
            <a:tailEnd/>
          </a:ln>
        </p:spPr>
        <p:txBody>
          <a:bodyPr wrap="none">
            <a:spAutoFit/>
          </a:bodyPr>
          <a:lstStyle/>
          <a:p>
            <a:r>
              <a:rPr lang="en-US"/>
              <a:t>TOTAL = $35M + $1M </a:t>
            </a:r>
          </a:p>
        </p:txBody>
      </p:sp>
      <p:pic>
        <p:nvPicPr>
          <p:cNvPr id="10246" name="Picture 1"/>
          <p:cNvPicPr>
            <a:picLocks noGrp="1" noChangeAspect="1" noChangeArrowheads="1"/>
          </p:cNvPicPr>
          <p:nvPr>
            <p:ph idx="1"/>
          </p:nvPr>
        </p:nvPicPr>
        <p:blipFill>
          <a:blip r:embed="rId2"/>
          <a:srcRect/>
          <a:stretch>
            <a:fillRect/>
          </a:stretch>
        </p:blipFill>
        <p:spPr>
          <a:xfrm>
            <a:off x="1066800" y="1447800"/>
            <a:ext cx="7086600" cy="4267200"/>
          </a:xfrm>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1524000" y="0"/>
            <a:ext cx="6477000" cy="1066800"/>
          </a:xfrm>
        </p:spPr>
        <p:txBody>
          <a:bodyPr/>
          <a:lstStyle/>
          <a:p>
            <a:r>
              <a:rPr lang="en-US" smtClean="0"/>
              <a:t>Normal Conducting RF</a:t>
            </a:r>
            <a:br>
              <a:rPr lang="en-US" smtClean="0"/>
            </a:br>
            <a:r>
              <a:rPr lang="en-US" sz="2800" i="1" smtClean="0"/>
              <a:t>R&amp;D Issues and Present Status</a:t>
            </a:r>
          </a:p>
        </p:txBody>
      </p:sp>
      <p:sp>
        <p:nvSpPr>
          <p:cNvPr id="11266" name="Content Placeholder 2"/>
          <p:cNvSpPr>
            <a:spLocks noGrp="1"/>
          </p:cNvSpPr>
          <p:nvPr>
            <p:ph idx="1"/>
          </p:nvPr>
        </p:nvSpPr>
        <p:spPr>
          <a:xfrm>
            <a:off x="152400" y="1828800"/>
            <a:ext cx="8839200" cy="3124200"/>
          </a:xfrm>
        </p:spPr>
        <p:txBody>
          <a:bodyPr/>
          <a:lstStyle/>
          <a:p>
            <a:r>
              <a:rPr lang="en-US" smtClean="0"/>
              <a:t>Muon bunching, phase rotation and cooling requires Normal Conducting RF (NCRF) that can operate at high gradient within an approximately 3 to 6T magnetic field</a:t>
            </a:r>
          </a:p>
          <a:p>
            <a:pPr lvl="1"/>
            <a:r>
              <a:rPr lang="en-US" smtClean="0"/>
              <a:t>Required gradient easily obtainable in absence of magnetic field</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9D269DCC-6F48-4F1E-81C2-E591D25B9947}" type="slidenum">
              <a:rPr lang="en-US" smtClean="0"/>
              <a:pPr>
                <a:defRPr/>
              </a:pPr>
              <a:t>6</a:t>
            </a:fld>
            <a:endParaRPr lang="en-US" dirty="0"/>
          </a:p>
        </p:txBody>
      </p:sp>
      <p:sp>
        <p:nvSpPr>
          <p:cNvPr id="11270" name="TextBox 10"/>
          <p:cNvSpPr txBox="1">
            <a:spLocks noChangeArrowheads="1"/>
          </p:cNvSpPr>
          <p:nvPr/>
        </p:nvSpPr>
        <p:spPr bwMode="auto">
          <a:xfrm>
            <a:off x="3886200" y="5105400"/>
            <a:ext cx="1223963" cy="923925"/>
          </a:xfrm>
          <a:prstGeom prst="rect">
            <a:avLst/>
          </a:prstGeom>
          <a:noFill/>
          <a:ln w="9525">
            <a:noFill/>
            <a:miter lim="800000"/>
            <a:headEnd/>
            <a:tailEnd/>
          </a:ln>
        </p:spPr>
        <p:txBody>
          <a:bodyPr wrap="none">
            <a:spAutoFit/>
          </a:bodyPr>
          <a:lstStyle/>
          <a:p>
            <a:r>
              <a:rPr lang="en-US" sz="5400">
                <a:solidFill>
                  <a:srgbClr val="0000FF"/>
                </a:solidFill>
              </a:rPr>
              <a:t>But</a:t>
            </a: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smtClean="0"/>
              <a:t>The RF </a:t>
            </a:r>
            <a:r>
              <a:rPr lang="en-US" i="1" smtClean="0">
                <a:solidFill>
                  <a:srgbClr val="FF0000"/>
                </a:solidFill>
              </a:rPr>
              <a:t>Challenge</a:t>
            </a:r>
          </a:p>
        </p:txBody>
      </p:sp>
      <p:sp>
        <p:nvSpPr>
          <p:cNvPr id="12290" name="Content Placeholder 2"/>
          <p:cNvSpPr>
            <a:spLocks noGrp="1"/>
          </p:cNvSpPr>
          <p:nvPr>
            <p:ph idx="1"/>
          </p:nvPr>
        </p:nvSpPr>
        <p:spPr>
          <a:xfrm>
            <a:off x="457200" y="1371600"/>
            <a:ext cx="8229600" cy="1143000"/>
          </a:xfrm>
        </p:spPr>
        <p:txBody>
          <a:bodyPr/>
          <a:lstStyle/>
          <a:p>
            <a:r>
              <a:rPr lang="en-US" smtClean="0"/>
              <a:t>Significant degradation in maximum stable operating gradient with applied B field</a:t>
            </a:r>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0E0546E3-9040-4C4D-AF0B-8AB331CF9A88}" type="slidenum">
              <a:rPr lang="en-US" smtClean="0"/>
              <a:pPr>
                <a:defRPr/>
              </a:pPr>
              <a:t>7</a:t>
            </a:fld>
            <a:endParaRPr lang="en-US" dirty="0"/>
          </a:p>
        </p:txBody>
      </p:sp>
      <p:pic>
        <p:nvPicPr>
          <p:cNvPr id="12294" name="Picture 6" descr="SOLvgradient.jpg"/>
          <p:cNvPicPr>
            <a:picLocks noChangeAspect="1" noChangeArrowheads="1"/>
          </p:cNvPicPr>
          <p:nvPr/>
        </p:nvPicPr>
        <p:blipFill>
          <a:blip r:embed="rId2"/>
          <a:srcRect/>
          <a:stretch>
            <a:fillRect/>
          </a:stretch>
        </p:blipFill>
        <p:spPr bwMode="auto">
          <a:xfrm>
            <a:off x="152400" y="2743200"/>
            <a:ext cx="4419600" cy="3149600"/>
          </a:xfrm>
          <a:prstGeom prst="rect">
            <a:avLst/>
          </a:prstGeom>
          <a:noFill/>
          <a:ln w="9525">
            <a:noFill/>
            <a:miter lim="800000"/>
            <a:headEnd/>
            <a:tailEnd/>
          </a:ln>
        </p:spPr>
      </p:pic>
      <p:pic>
        <p:nvPicPr>
          <p:cNvPr id="12295" name="Picture 8" descr="805_curwin"/>
          <p:cNvPicPr>
            <a:picLocks noChangeAspect="1" noChangeArrowheads="1"/>
          </p:cNvPicPr>
          <p:nvPr/>
        </p:nvPicPr>
        <p:blipFill>
          <a:blip r:embed="rId3"/>
          <a:srcRect/>
          <a:stretch>
            <a:fillRect/>
          </a:stretch>
        </p:blipFill>
        <p:spPr bwMode="auto">
          <a:xfrm>
            <a:off x="7391400" y="4114800"/>
            <a:ext cx="1600200" cy="2133600"/>
          </a:xfrm>
          <a:prstGeom prst="rect">
            <a:avLst/>
          </a:prstGeom>
          <a:noFill/>
          <a:ln w="9525">
            <a:noFill/>
            <a:miter lim="800000"/>
            <a:headEnd/>
            <a:tailEnd/>
          </a:ln>
        </p:spPr>
      </p:pic>
      <p:pic>
        <p:nvPicPr>
          <p:cNvPr id="12296" name="Picture 5" descr="805_refurb.jpg"/>
          <p:cNvPicPr>
            <a:picLocks noChangeAspect="1"/>
          </p:cNvPicPr>
          <p:nvPr/>
        </p:nvPicPr>
        <p:blipFill>
          <a:blip r:embed="rId4"/>
          <a:srcRect/>
          <a:stretch>
            <a:fillRect/>
          </a:stretch>
        </p:blipFill>
        <p:spPr bwMode="auto">
          <a:xfrm>
            <a:off x="4648200" y="4133850"/>
            <a:ext cx="2514600" cy="1885950"/>
          </a:xfrm>
          <a:prstGeom prst="rect">
            <a:avLst/>
          </a:prstGeom>
          <a:noFill/>
          <a:ln w="9525">
            <a:noFill/>
            <a:miter lim="800000"/>
            <a:headEnd/>
            <a:tailEnd/>
          </a:ln>
        </p:spPr>
      </p:pic>
      <p:sp>
        <p:nvSpPr>
          <p:cNvPr id="11" name="Content Placeholder 2"/>
          <p:cNvSpPr txBox="1">
            <a:spLocks/>
          </p:cNvSpPr>
          <p:nvPr/>
        </p:nvSpPr>
        <p:spPr bwMode="auto">
          <a:xfrm>
            <a:off x="5105400" y="2362200"/>
            <a:ext cx="3733800" cy="1752600"/>
          </a:xfrm>
          <a:prstGeom prst="rect">
            <a:avLst/>
          </a:prstGeom>
          <a:noFill/>
          <a:ln w="9525">
            <a:noFill/>
            <a:miter lim="800000"/>
            <a:headEnd/>
            <a:tailEnd/>
          </a:ln>
        </p:spPr>
        <p:txBody>
          <a:bodyPr>
            <a:normAutofit fontScale="55000" lnSpcReduction="20000"/>
          </a:bodyPr>
          <a:lstStyle/>
          <a:p>
            <a:pPr marL="342900" indent="-342900">
              <a:spcBef>
                <a:spcPct val="20000"/>
              </a:spcBef>
              <a:buFont typeface="Arial" charset="0"/>
              <a:buChar char="•"/>
              <a:defRPr/>
            </a:pPr>
            <a:r>
              <a:rPr lang="en-US" sz="3200" dirty="0">
                <a:latin typeface="+mn-lt"/>
              </a:rPr>
              <a:t>805 MHz RF Pillbox data</a:t>
            </a:r>
          </a:p>
          <a:p>
            <a:pPr marL="742950" lvl="1" indent="-285750">
              <a:spcBef>
                <a:spcPct val="20000"/>
              </a:spcBef>
              <a:buFont typeface="Arial" charset="0"/>
              <a:buChar char="–"/>
              <a:defRPr/>
            </a:pPr>
            <a:r>
              <a:rPr lang="en-US" sz="2800" dirty="0">
                <a:solidFill>
                  <a:srgbClr val="00B050"/>
                </a:solidFill>
                <a:latin typeface="+mn-lt"/>
              </a:rPr>
              <a:t>Curved Be windows</a:t>
            </a:r>
          </a:p>
          <a:p>
            <a:pPr marL="742950" lvl="1" indent="-285750">
              <a:spcBef>
                <a:spcPct val="20000"/>
              </a:spcBef>
              <a:buFont typeface="Arial" charset="0"/>
              <a:buChar char="–"/>
              <a:defRPr/>
            </a:pPr>
            <a:r>
              <a:rPr lang="en-US" sz="2800" dirty="0">
                <a:solidFill>
                  <a:srgbClr val="00B050"/>
                </a:solidFill>
                <a:latin typeface="+mn-lt"/>
              </a:rPr>
              <a:t>E parallel B</a:t>
            </a:r>
          </a:p>
          <a:p>
            <a:pPr marL="742950" lvl="1" indent="-285750">
              <a:spcBef>
                <a:spcPct val="20000"/>
              </a:spcBef>
              <a:buFont typeface="Arial" charset="0"/>
              <a:buChar char="–"/>
              <a:defRPr/>
            </a:pPr>
            <a:r>
              <a:rPr lang="en-US" sz="2800" dirty="0">
                <a:solidFill>
                  <a:srgbClr val="00B050"/>
                </a:solidFill>
                <a:latin typeface="+mn-lt"/>
              </a:rPr>
              <a:t>Electron current/arcs focused by B</a:t>
            </a:r>
          </a:p>
          <a:p>
            <a:pPr marL="342900" indent="-342900">
              <a:spcBef>
                <a:spcPct val="20000"/>
              </a:spcBef>
              <a:buFont typeface="Arial" charset="0"/>
              <a:buChar char="•"/>
              <a:defRPr/>
            </a:pPr>
            <a:r>
              <a:rPr lang="en-US" sz="3200" dirty="0">
                <a:latin typeface="+mn-lt"/>
              </a:rPr>
              <a:t>Degradation also observed with 201 MHz cavity</a:t>
            </a:r>
          </a:p>
          <a:p>
            <a:pPr marL="742950" lvl="1" indent="-285750">
              <a:spcBef>
                <a:spcPct val="20000"/>
              </a:spcBef>
              <a:buFont typeface="Arial" charset="0"/>
              <a:buChar char="–"/>
              <a:defRPr/>
            </a:pPr>
            <a:r>
              <a:rPr lang="en-US" sz="2800" dirty="0">
                <a:solidFill>
                  <a:srgbClr val="FF0000"/>
                </a:solidFill>
                <a:latin typeface="+mn-lt"/>
              </a:rPr>
              <a:t>Qualitatively, quite different</a:t>
            </a:r>
            <a:endParaRPr lang="en-US" sz="2800" dirty="0">
              <a:solidFill>
                <a:srgbClr val="FF0000"/>
              </a:solidFill>
              <a:latin typeface="+mn-lt"/>
            </a:endParaRPr>
          </a:p>
        </p:txBody>
      </p:sp>
      <p:sp>
        <p:nvSpPr>
          <p:cNvPr id="12298" name="TextBox 11"/>
          <p:cNvSpPr txBox="1">
            <a:spLocks noChangeArrowheads="1"/>
          </p:cNvSpPr>
          <p:nvPr/>
        </p:nvSpPr>
        <p:spPr bwMode="auto">
          <a:xfrm>
            <a:off x="304800" y="5943600"/>
            <a:ext cx="4105275" cy="369888"/>
          </a:xfrm>
          <a:prstGeom prst="rect">
            <a:avLst/>
          </a:prstGeom>
          <a:noFill/>
          <a:ln w="9525">
            <a:noFill/>
            <a:miter lim="800000"/>
            <a:headEnd/>
            <a:tailEnd/>
          </a:ln>
        </p:spPr>
        <p:txBody>
          <a:bodyPr wrap="none">
            <a:spAutoFit/>
          </a:bodyPr>
          <a:lstStyle/>
          <a:p>
            <a:r>
              <a:rPr lang="en-US" i="1">
                <a:solidFill>
                  <a:srgbClr val="0000FF"/>
                </a:solidFill>
              </a:rPr>
              <a:t>Details will be presented in RF parallel</a:t>
            </a:r>
          </a:p>
        </p:txBody>
      </p:sp>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0200" y="228600"/>
            <a:ext cx="6019800" cy="762000"/>
          </a:xfrm>
        </p:spPr>
        <p:txBody>
          <a:bodyPr>
            <a:normAutofit fontScale="90000"/>
          </a:bodyPr>
          <a:lstStyle/>
          <a:p>
            <a:pPr>
              <a:defRPr/>
            </a:pPr>
            <a:r>
              <a:rPr lang="en-US" dirty="0" smtClean="0"/>
              <a:t>201 MHz Cavity Test</a:t>
            </a:r>
            <a:br>
              <a:rPr lang="en-US" dirty="0" smtClean="0"/>
            </a:br>
            <a:r>
              <a:rPr lang="en-US" sz="2000" i="1" dirty="0" smtClean="0">
                <a:solidFill>
                  <a:srgbClr val="0000FF"/>
                </a:solidFill>
              </a:rPr>
              <a:t>Treating NCRF cavities with SCRF processes</a:t>
            </a:r>
            <a:endParaRPr lang="en-US" dirty="0" smtClean="0">
              <a:solidFill>
                <a:srgbClr val="0000FF"/>
              </a:solidFill>
            </a:endParaRPr>
          </a:p>
        </p:txBody>
      </p:sp>
      <p:sp>
        <p:nvSpPr>
          <p:cNvPr id="19459" name="Rectangle 3"/>
          <p:cNvSpPr>
            <a:spLocks noGrp="1" noChangeArrowheads="1"/>
          </p:cNvSpPr>
          <p:nvPr>
            <p:ph type="body" idx="1"/>
          </p:nvPr>
        </p:nvSpPr>
        <p:spPr>
          <a:xfrm>
            <a:off x="0" y="1219200"/>
            <a:ext cx="8610600" cy="762000"/>
          </a:xfrm>
        </p:spPr>
        <p:txBody>
          <a:bodyPr>
            <a:normAutofit fontScale="62500" lnSpcReduction="20000"/>
          </a:bodyPr>
          <a:lstStyle/>
          <a:p>
            <a:pPr>
              <a:lnSpc>
                <a:spcPct val="80000"/>
              </a:lnSpc>
              <a:defRPr/>
            </a:pPr>
            <a:r>
              <a:rPr lang="en-US" dirty="0" smtClean="0"/>
              <a:t>The 201 MHz Cavity –</a:t>
            </a:r>
            <a:r>
              <a:rPr lang="en-US" i="1" dirty="0" smtClean="0">
                <a:solidFill>
                  <a:srgbClr val="FF0000"/>
                </a:solidFill>
              </a:rPr>
              <a:t>Achieved 21MV/m</a:t>
            </a:r>
            <a:endParaRPr lang="en-US" sz="1200" i="1" dirty="0" smtClean="0">
              <a:solidFill>
                <a:srgbClr val="FF0000"/>
              </a:solidFill>
            </a:endParaRPr>
          </a:p>
          <a:p>
            <a:pPr lvl="1">
              <a:lnSpc>
                <a:spcPct val="80000"/>
              </a:lnSpc>
              <a:defRPr/>
            </a:pPr>
            <a:r>
              <a:rPr lang="en-US" dirty="0" smtClean="0"/>
              <a:t>Design – 16MV/m </a:t>
            </a:r>
          </a:p>
          <a:p>
            <a:pPr lvl="1">
              <a:lnSpc>
                <a:spcPct val="80000"/>
              </a:lnSpc>
              <a:defRPr/>
            </a:pPr>
            <a:r>
              <a:rPr lang="en-US" dirty="0" smtClean="0"/>
              <a:t>At 0.75T reached 10-12 MV/m</a:t>
            </a:r>
          </a:p>
        </p:txBody>
      </p:sp>
      <p:pic>
        <p:nvPicPr>
          <p:cNvPr id="13315" name="Picture 5" descr="06-02-15_11-41"/>
          <p:cNvPicPr>
            <a:picLocks noChangeAspect="1" noChangeArrowheads="1"/>
          </p:cNvPicPr>
          <p:nvPr/>
        </p:nvPicPr>
        <p:blipFill>
          <a:blip r:embed="rId2"/>
          <a:srcRect/>
          <a:stretch>
            <a:fillRect/>
          </a:stretch>
        </p:blipFill>
        <p:spPr bwMode="auto">
          <a:xfrm>
            <a:off x="152400" y="2209800"/>
            <a:ext cx="5181600" cy="3886200"/>
          </a:xfrm>
          <a:prstGeom prst="rect">
            <a:avLst/>
          </a:prstGeom>
          <a:noFill/>
          <a:ln w="9525">
            <a:noFill/>
            <a:miter lim="800000"/>
            <a:headEnd/>
            <a:tailEnd/>
          </a:ln>
        </p:spPr>
      </p:pic>
      <p:pic>
        <p:nvPicPr>
          <p:cNvPr id="7" name="Picture 6" descr="201.jpg"/>
          <p:cNvPicPr>
            <a:picLocks noChangeAspect="1"/>
          </p:cNvPicPr>
          <p:nvPr/>
        </p:nvPicPr>
        <p:blipFill>
          <a:blip r:embed="rId3"/>
          <a:srcRect/>
          <a:stretch>
            <a:fillRect/>
          </a:stretch>
        </p:blipFill>
        <p:spPr bwMode="auto">
          <a:xfrm>
            <a:off x="6400800" y="2438400"/>
            <a:ext cx="2438400" cy="3657600"/>
          </a:xfrm>
          <a:prstGeom prst="rect">
            <a:avLst/>
          </a:prstGeom>
          <a:noFill/>
          <a:ln w="9525">
            <a:noFill/>
            <a:miter lim="800000"/>
            <a:headEnd/>
            <a:tailEnd/>
          </a:ln>
        </p:spPr>
      </p:pic>
      <p:sp>
        <p:nvSpPr>
          <p:cNvPr id="8" name="TextBox 7"/>
          <p:cNvSpPr txBox="1">
            <a:spLocks noChangeArrowheads="1"/>
          </p:cNvSpPr>
          <p:nvPr/>
        </p:nvSpPr>
        <p:spPr bwMode="auto">
          <a:xfrm>
            <a:off x="4953000" y="1600200"/>
            <a:ext cx="3479800" cy="369888"/>
          </a:xfrm>
          <a:prstGeom prst="rect">
            <a:avLst/>
          </a:prstGeom>
          <a:noFill/>
          <a:ln w="9525">
            <a:noFill/>
            <a:miter lim="800000"/>
            <a:headEnd/>
            <a:tailEnd/>
          </a:ln>
        </p:spPr>
        <p:txBody>
          <a:bodyPr wrap="none">
            <a:spAutoFit/>
          </a:bodyPr>
          <a:lstStyle/>
          <a:p>
            <a:r>
              <a:rPr lang="en-US">
                <a:solidFill>
                  <a:srgbClr val="FF0000"/>
                </a:solidFill>
              </a:rPr>
              <a:t>However, No observed damage!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NCRF R&amp;D Program</a:t>
            </a:r>
          </a:p>
        </p:txBody>
      </p:sp>
      <p:sp>
        <p:nvSpPr>
          <p:cNvPr id="3" name="Content Placeholder 2"/>
          <p:cNvSpPr>
            <a:spLocks noGrp="1"/>
          </p:cNvSpPr>
          <p:nvPr>
            <p:ph idx="1"/>
          </p:nvPr>
        </p:nvSpPr>
        <p:spPr>
          <a:xfrm>
            <a:off x="76200" y="1143000"/>
            <a:ext cx="9067800" cy="5334000"/>
          </a:xfrm>
        </p:spPr>
        <p:txBody>
          <a:bodyPr>
            <a:normAutofit fontScale="92500" lnSpcReduction="20000"/>
          </a:bodyPr>
          <a:lstStyle/>
          <a:p>
            <a:pPr>
              <a:buFont typeface="Wingdings" pitchFamily="2" charset="2"/>
              <a:buChar char="Ø"/>
              <a:defRPr/>
            </a:pPr>
            <a:r>
              <a:rPr lang="en-US" sz="2800" dirty="0" smtClean="0"/>
              <a:t>Potential paths towards a solution: </a:t>
            </a:r>
            <a:r>
              <a:rPr lang="en-US" sz="2800" i="1" dirty="0" smtClean="0"/>
              <a:t>Phase I: Technology Assessment (continuation of existing multi-pronged approach)</a:t>
            </a:r>
          </a:p>
          <a:p>
            <a:pPr lvl="1">
              <a:defRPr/>
            </a:pPr>
            <a:r>
              <a:rPr lang="en-US" sz="2400" dirty="0" smtClean="0"/>
              <a:t>Materials studies: Use base materials that are more robust to the focusing effects of the magnetic field</a:t>
            </a:r>
            <a:endParaRPr lang="en-US" sz="2600" dirty="0" smtClean="0"/>
          </a:p>
          <a:p>
            <a:pPr lvl="2">
              <a:defRPr/>
            </a:pPr>
            <a:r>
              <a:rPr lang="en-US" sz="2200" dirty="0" smtClean="0"/>
              <a:t>Cavity bodies made from Be or possibly Mo</a:t>
            </a:r>
          </a:p>
          <a:p>
            <a:pPr lvl="1">
              <a:defRPr/>
            </a:pPr>
            <a:r>
              <a:rPr lang="en-US" sz="2400" dirty="0" smtClean="0"/>
              <a:t>Surface Processing </a:t>
            </a:r>
            <a:r>
              <a:rPr lang="en-US" dirty="0" smtClean="0"/>
              <a:t>	</a:t>
            </a:r>
          </a:p>
          <a:p>
            <a:pPr lvl="2">
              <a:defRPr/>
            </a:pPr>
            <a:r>
              <a:rPr lang="en-US" sz="2000" dirty="0" smtClean="0"/>
              <a:t>Reduce (eliminate?) surface field enhancements, field emission</a:t>
            </a:r>
          </a:p>
          <a:p>
            <a:pPr lvl="3">
              <a:defRPr/>
            </a:pPr>
            <a:r>
              <a:rPr lang="en-US" sz="1800" dirty="0" smtClean="0"/>
              <a:t>SCRF processing techniques</a:t>
            </a:r>
          </a:p>
          <a:p>
            <a:pPr lvl="4">
              <a:defRPr/>
            </a:pPr>
            <a:r>
              <a:rPr lang="en-US" sz="1800" dirty="0" smtClean="0"/>
              <a:t>Electro-polishing  (smooth by removing) + HP H</a:t>
            </a:r>
            <a:r>
              <a:rPr lang="en-US" sz="1800" baseline="-25000" dirty="0" smtClean="0"/>
              <a:t>2</a:t>
            </a:r>
            <a:r>
              <a:rPr lang="en-US" sz="1800" dirty="0" smtClean="0"/>
              <a:t>O rinse</a:t>
            </a:r>
          </a:p>
          <a:p>
            <a:pPr lvl="3">
              <a:defRPr/>
            </a:pPr>
            <a:r>
              <a:rPr lang="en-US" sz="1800" dirty="0" smtClean="0"/>
              <a:t>More advanced techniques (Atomic-Layer-Deposition (ALD))</a:t>
            </a:r>
          </a:p>
          <a:p>
            <a:pPr lvl="4">
              <a:defRPr/>
            </a:pPr>
            <a:r>
              <a:rPr lang="en-US" sz="1800" dirty="0" smtClean="0"/>
              <a:t>Smooth by adding to surface (conformal coating @ molecular level)</a:t>
            </a:r>
          </a:p>
          <a:p>
            <a:pPr lvl="1">
              <a:defRPr/>
            </a:pPr>
            <a:r>
              <a:rPr lang="en-US" sz="2400" dirty="0" smtClean="0"/>
              <a:t>High-Pressure Gas-filled (H</a:t>
            </a:r>
            <a:r>
              <a:rPr lang="en-US" sz="2400" baseline="-25000" dirty="0" smtClean="0"/>
              <a:t>2</a:t>
            </a:r>
            <a:r>
              <a:rPr lang="en-US" sz="2400" dirty="0" smtClean="0"/>
              <a:t>) cavities show promise</a:t>
            </a:r>
          </a:p>
          <a:p>
            <a:pPr lvl="2">
              <a:defRPr/>
            </a:pPr>
            <a:r>
              <a:rPr lang="en-US" sz="2200" dirty="0" err="1" smtClean="0"/>
              <a:t>Paschen’s</a:t>
            </a:r>
            <a:r>
              <a:rPr lang="en-US" sz="2200" dirty="0" smtClean="0"/>
              <a:t> Law (</a:t>
            </a:r>
            <a:r>
              <a:rPr lang="en-US" sz="2200" dirty="0" err="1" smtClean="0"/>
              <a:t>V</a:t>
            </a:r>
            <a:r>
              <a:rPr lang="en-US" sz="2200" baseline="-25000" dirty="0" err="1" smtClean="0"/>
              <a:t>bd</a:t>
            </a:r>
            <a:r>
              <a:rPr lang="en-US" sz="2200" dirty="0" smtClean="0"/>
              <a:t> </a:t>
            </a:r>
            <a:r>
              <a:rPr lang="en-US" sz="2000" dirty="0" smtClean="0">
                <a:latin typeface="Symbol"/>
              </a:rPr>
              <a:t>µ </a:t>
            </a:r>
            <a:r>
              <a:rPr lang="en-US" sz="2200" dirty="0" smtClean="0"/>
              <a:t>p) </a:t>
            </a:r>
            <a:r>
              <a:rPr lang="en-US" sz="2000" dirty="0" smtClean="0">
                <a:latin typeface="Symbol"/>
              </a:rPr>
              <a:t>®</a:t>
            </a:r>
            <a:r>
              <a:rPr lang="en-US" sz="2200" dirty="0" smtClean="0"/>
              <a:t>  p inhibits breakdown</a:t>
            </a:r>
          </a:p>
          <a:p>
            <a:pPr lvl="2">
              <a:defRPr/>
            </a:pPr>
            <a:r>
              <a:rPr lang="en-US" sz="2000" dirty="0" smtClean="0"/>
              <a:t>Operation with beam </a:t>
            </a:r>
            <a:r>
              <a:rPr lang="en-US" sz="2000" dirty="0" smtClean="0">
                <a:solidFill>
                  <a:srgbClr val="FF0000"/>
                </a:solidFill>
              </a:rPr>
              <a:t>critical</a:t>
            </a:r>
            <a:r>
              <a:rPr lang="en-US" sz="2000" dirty="0" smtClean="0"/>
              <a:t> next test</a:t>
            </a:r>
          </a:p>
          <a:p>
            <a:pPr lvl="1">
              <a:defRPr/>
            </a:pPr>
            <a:r>
              <a:rPr lang="en-US" sz="2600" dirty="0" smtClean="0"/>
              <a:t>Magnetic Insulation</a:t>
            </a:r>
          </a:p>
          <a:p>
            <a:pPr lvl="2">
              <a:defRPr/>
            </a:pPr>
            <a:r>
              <a:rPr lang="en-US" sz="2200" dirty="0" smtClean="0"/>
              <a:t>Eliminate focusing of electrons </a:t>
            </a:r>
            <a:endParaRPr lang="en-US" sz="2000" dirty="0" smtClean="0"/>
          </a:p>
          <a:p>
            <a:pPr lvl="2">
              <a:defRPr/>
            </a:pPr>
            <a:endParaRPr lang="en-US" sz="2200" dirty="0" smtClean="0"/>
          </a:p>
          <a:p>
            <a:pPr>
              <a:defRPr/>
            </a:pPr>
            <a:endParaRPr lang="en-US" dirty="0"/>
          </a:p>
        </p:txBody>
      </p:sp>
      <p:sp>
        <p:nvSpPr>
          <p:cNvPr id="4" name="Date Placeholder 3"/>
          <p:cNvSpPr>
            <a:spLocks noGrp="1"/>
          </p:cNvSpPr>
          <p:nvPr>
            <p:ph type="dt" sz="quarter" idx="10"/>
          </p:nvPr>
        </p:nvSpPr>
        <p:spPr/>
        <p:txBody>
          <a:bodyPr/>
          <a:lstStyle/>
          <a:p>
            <a:pPr>
              <a:defRPr/>
            </a:pPr>
            <a:r>
              <a:rPr lang="en-US"/>
              <a:t>Alan Bross</a:t>
            </a:r>
            <a:endParaRPr lang="en-US" dirty="0"/>
          </a:p>
        </p:txBody>
      </p:sp>
      <p:sp>
        <p:nvSpPr>
          <p:cNvPr id="5" name="Footer Placeholder 4"/>
          <p:cNvSpPr>
            <a:spLocks noGrp="1"/>
          </p:cNvSpPr>
          <p:nvPr>
            <p:ph type="ftr" sz="quarter" idx="11"/>
          </p:nvPr>
        </p:nvSpPr>
        <p:spPr/>
        <p:txBody>
          <a:bodyPr/>
          <a:lstStyle/>
          <a:p>
            <a:pPr>
              <a:defRPr/>
            </a:pPr>
            <a:r>
              <a:rPr lang="en-US" smtClean="0"/>
              <a:t>MAP REVIEW                        24-26 August, 2010</a:t>
            </a:r>
            <a:endParaRPr lang="en-US"/>
          </a:p>
        </p:txBody>
      </p:sp>
      <p:sp>
        <p:nvSpPr>
          <p:cNvPr id="6" name="Slide Number Placeholder 5"/>
          <p:cNvSpPr>
            <a:spLocks noGrp="1"/>
          </p:cNvSpPr>
          <p:nvPr>
            <p:ph type="sldNum" sz="quarter" idx="12"/>
          </p:nvPr>
        </p:nvSpPr>
        <p:spPr/>
        <p:txBody>
          <a:bodyPr/>
          <a:lstStyle/>
          <a:p>
            <a:pPr>
              <a:defRPr/>
            </a:pPr>
            <a:fld id="{7AB421CA-F27D-4F26-BA14-43A62372EEA8}" type="slidenum">
              <a:rPr lang="en-US" smtClean="0"/>
              <a:pPr>
                <a:defRPr/>
              </a:pPr>
              <a:t>9</a:t>
            </a:fld>
            <a:endParaRPr lang="en-US" dirty="0"/>
          </a:p>
        </p:txBody>
      </p:sp>
      <p:sp>
        <p:nvSpPr>
          <p:cNvPr id="7" name="TextBox 6"/>
          <p:cNvSpPr txBox="1">
            <a:spLocks noChangeArrowheads="1"/>
          </p:cNvSpPr>
          <p:nvPr/>
        </p:nvSpPr>
        <p:spPr bwMode="auto">
          <a:xfrm>
            <a:off x="6019800" y="5715000"/>
            <a:ext cx="2898775" cy="646113"/>
          </a:xfrm>
          <a:prstGeom prst="rect">
            <a:avLst/>
          </a:prstGeom>
          <a:noFill/>
          <a:ln w="9525">
            <a:noFill/>
            <a:miter lim="800000"/>
            <a:headEnd/>
            <a:tailEnd/>
          </a:ln>
        </p:spPr>
        <p:txBody>
          <a:bodyPr wrap="none">
            <a:spAutoFit/>
          </a:bodyPr>
          <a:lstStyle/>
          <a:p>
            <a:pPr algn="ctr"/>
            <a:r>
              <a:rPr lang="en-US" i="1">
                <a:solidFill>
                  <a:srgbClr val="0000FF"/>
                </a:solidFill>
              </a:rPr>
              <a:t>Details in RF Strategy Talk</a:t>
            </a:r>
          </a:p>
          <a:p>
            <a:pPr algn="ctr"/>
            <a:r>
              <a:rPr lang="en-US" i="1">
                <a:solidFill>
                  <a:srgbClr val="0000FF"/>
                </a:solidFill>
              </a:rPr>
              <a:t>Tomorrow</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3">
                                            <p:txEl>
                                              <p:pRg st="1" end="1"/>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1000" fill="hold"/>
                                        <p:tgtEl>
                                          <p:spTgt spid="3">
                                            <p:txEl>
                                              <p:pRg st="2" end="2"/>
                                            </p:txEl>
                                          </p:spTgt>
                                        </p:tgtEl>
                                        <p:attrNameLst>
                                          <p:attrName>style.color</p:attrName>
                                        </p:attrNameLst>
                                      </p:cBhvr>
                                      <p:to>
                                        <a:schemeClr val="bg2"/>
                                      </p:to>
                                    </p:animClr>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1000" fill="hold"/>
                                        <p:tgtEl>
                                          <p:spTgt spid="3">
                                            <p:txEl>
                                              <p:pRg st="3" end="3"/>
                                            </p:txEl>
                                          </p:spTgt>
                                        </p:tgtEl>
                                        <p:attrNameLst>
                                          <p:attrName>style.color</p:attrName>
                                        </p:attrNameLst>
                                      </p:cBhvr>
                                      <p:to>
                                        <a:schemeClr val="bg2"/>
                                      </p:to>
                                    </p:animClr>
                                  </p:childTnLst>
                                </p:cTn>
                              </p:par>
                              <p:par>
                                <p:cTn id="39" presetID="3" presetClass="emph" presetSubtype="2" fill="hold" nodeType="withEffect">
                                  <p:stCondLst>
                                    <p:cond delay="0"/>
                                  </p:stCondLst>
                                  <p:childTnLst>
                                    <p:animClr clrSpc="rgb" dir="cw">
                                      <p:cBhvr override="childStyle">
                                        <p:cTn id="40" dur="1000" fill="hold"/>
                                        <p:tgtEl>
                                          <p:spTgt spid="3">
                                            <p:txEl>
                                              <p:pRg st="4" end="4"/>
                                            </p:txEl>
                                          </p:spTgt>
                                        </p:tgtEl>
                                        <p:attrNameLst>
                                          <p:attrName>style.color</p:attrName>
                                        </p:attrNameLst>
                                      </p:cBhvr>
                                      <p:to>
                                        <a:schemeClr val="bg2"/>
                                      </p:to>
                                    </p:animClr>
                                  </p:childTnLst>
                                </p:cTn>
                              </p:par>
                              <p:par>
                                <p:cTn id="41" presetID="3" presetClass="emph" presetSubtype="2" fill="hold" nodeType="withEffect">
                                  <p:stCondLst>
                                    <p:cond delay="0"/>
                                  </p:stCondLst>
                                  <p:childTnLst>
                                    <p:animClr clrSpc="rgb" dir="cw">
                                      <p:cBhvr override="childStyle">
                                        <p:cTn id="42" dur="1000" fill="hold"/>
                                        <p:tgtEl>
                                          <p:spTgt spid="3">
                                            <p:txEl>
                                              <p:pRg st="5" end="5"/>
                                            </p:txEl>
                                          </p:spTgt>
                                        </p:tgtEl>
                                        <p:attrNameLst>
                                          <p:attrName>style.color</p:attrName>
                                        </p:attrNameLst>
                                      </p:cBhvr>
                                      <p:to>
                                        <a:schemeClr val="bg2"/>
                                      </p:to>
                                    </p:animClr>
                                  </p:childTnLst>
                                </p:cTn>
                              </p:par>
                              <p:par>
                                <p:cTn id="43" presetID="3" presetClass="emph" presetSubtype="2" fill="hold" nodeType="withEffect">
                                  <p:stCondLst>
                                    <p:cond delay="0"/>
                                  </p:stCondLst>
                                  <p:childTnLst>
                                    <p:animClr clrSpc="rgb" dir="cw">
                                      <p:cBhvr override="childStyle">
                                        <p:cTn id="44" dur="1000" fill="hold"/>
                                        <p:tgtEl>
                                          <p:spTgt spid="3">
                                            <p:txEl>
                                              <p:pRg st="6" end="6"/>
                                            </p:txEl>
                                          </p:spTgt>
                                        </p:tgtEl>
                                        <p:attrNameLst>
                                          <p:attrName>style.color</p:attrName>
                                        </p:attrNameLst>
                                      </p:cBhvr>
                                      <p:to>
                                        <a:schemeClr val="bg2"/>
                                      </p:to>
                                    </p:animClr>
                                  </p:childTnLst>
                                </p:cTn>
                              </p:par>
                              <p:par>
                                <p:cTn id="45" presetID="3" presetClass="emph" presetSubtype="2" fill="hold" nodeType="withEffect">
                                  <p:stCondLst>
                                    <p:cond delay="0"/>
                                  </p:stCondLst>
                                  <p:childTnLst>
                                    <p:animClr clrSpc="rgb" dir="cw">
                                      <p:cBhvr override="childStyle">
                                        <p:cTn id="46" dur="1000" fill="hold"/>
                                        <p:tgtEl>
                                          <p:spTgt spid="3">
                                            <p:txEl>
                                              <p:pRg st="7" end="7"/>
                                            </p:txEl>
                                          </p:spTgt>
                                        </p:tgtEl>
                                        <p:attrNameLst>
                                          <p:attrName>style.color</p:attrName>
                                        </p:attrNameLst>
                                      </p:cBhvr>
                                      <p:to>
                                        <a:schemeClr val="bg2"/>
                                      </p:to>
                                    </p:animClr>
                                  </p:childTnLst>
                                </p:cTn>
                              </p:par>
                              <p:par>
                                <p:cTn id="47" presetID="3" presetClass="emph" presetSubtype="2" fill="hold" nodeType="withEffect">
                                  <p:stCondLst>
                                    <p:cond delay="0"/>
                                  </p:stCondLst>
                                  <p:childTnLst>
                                    <p:animClr clrSpc="rgb" dir="cw">
                                      <p:cBhvr override="childStyle">
                                        <p:cTn id="48" dur="1000" fill="hold"/>
                                        <p:tgtEl>
                                          <p:spTgt spid="3">
                                            <p:txEl>
                                              <p:pRg st="8" end="8"/>
                                            </p:txEl>
                                          </p:spTgt>
                                        </p:tgtEl>
                                        <p:attrNameLst>
                                          <p:attrName>style.color</p:attrName>
                                        </p:attrNameLst>
                                      </p:cBhvr>
                                      <p:to>
                                        <a:schemeClr val="bg2"/>
                                      </p:to>
                                    </p:animClr>
                                  </p:childTnLst>
                                </p:cTn>
                              </p:par>
                              <p:par>
                                <p:cTn id="49" presetID="10"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mph" presetSubtype="2" fill="hold" nodeType="clickEffect">
                                  <p:stCondLst>
                                    <p:cond delay="0"/>
                                  </p:stCondLst>
                                  <p:childTnLst>
                                    <p:animClr clrSpc="rgb" dir="cw">
                                      <p:cBhvr override="childStyle">
                                        <p:cTn id="61" dur="1000" fill="hold"/>
                                        <p:tgtEl>
                                          <p:spTgt spid="3">
                                            <p:txEl>
                                              <p:pRg st="9" end="9"/>
                                            </p:txEl>
                                          </p:spTgt>
                                        </p:tgtEl>
                                        <p:attrNameLst>
                                          <p:attrName>style.color</p:attrName>
                                        </p:attrNameLst>
                                      </p:cBhvr>
                                      <p:to>
                                        <a:schemeClr val="bg2"/>
                                      </p:to>
                                    </p:animClr>
                                  </p:childTnLst>
                                </p:cTn>
                              </p:par>
                              <p:par>
                                <p:cTn id="62" presetID="3" presetClass="emph" presetSubtype="2" fill="hold" nodeType="withEffect">
                                  <p:stCondLst>
                                    <p:cond delay="0"/>
                                  </p:stCondLst>
                                  <p:childTnLst>
                                    <p:animClr clrSpc="rgb" dir="cw">
                                      <p:cBhvr override="childStyle">
                                        <p:cTn id="63" dur="1000" fill="hold"/>
                                        <p:tgtEl>
                                          <p:spTgt spid="3">
                                            <p:txEl>
                                              <p:pRg st="10" end="10"/>
                                            </p:txEl>
                                          </p:spTgt>
                                        </p:tgtEl>
                                        <p:attrNameLst>
                                          <p:attrName>style.color</p:attrName>
                                        </p:attrNameLst>
                                      </p:cBhvr>
                                      <p:to>
                                        <a:schemeClr val="bg2"/>
                                      </p:to>
                                    </p:animClr>
                                  </p:childTnLst>
                                </p:cTn>
                              </p:par>
                              <p:par>
                                <p:cTn id="64" presetID="3" presetClass="emph" presetSubtype="2" fill="hold" nodeType="withEffect">
                                  <p:stCondLst>
                                    <p:cond delay="0"/>
                                  </p:stCondLst>
                                  <p:childTnLst>
                                    <p:animClr clrSpc="rgb" dir="cw">
                                      <p:cBhvr override="childStyle">
                                        <p:cTn id="65" dur="1000" fill="hold"/>
                                        <p:tgtEl>
                                          <p:spTgt spid="3">
                                            <p:txEl>
                                              <p:pRg st="11" end="11"/>
                                            </p:txEl>
                                          </p:spTgt>
                                        </p:tgtEl>
                                        <p:attrNameLst>
                                          <p:attrName>style.color</p:attrName>
                                        </p:attrNameLst>
                                      </p:cBhvr>
                                      <p:to>
                                        <a:schemeClr val="bg2"/>
                                      </p:to>
                                    </p:animClr>
                                  </p:childTnLst>
                                </p:cTn>
                              </p:par>
                              <p:par>
                                <p:cTn id="66" presetID="10" presetClass="entr" presetSubtype="0"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1000"/>
                                        <p:tgtEl>
                                          <p:spTgt spid="3">
                                            <p:txEl>
                                              <p:pRg st="12" end="12"/>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1000"/>
                                        <p:tgtEl>
                                          <p:spTgt spid="3">
                                            <p:txEl>
                                              <p:pRg st="13" end="13"/>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AP Review Template-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 Review Template-R2</Template>
  <TotalTime>2013</TotalTime>
  <Words>1640</Words>
  <Application>Microsoft Office PowerPoint</Application>
  <PresentationFormat>On-screen Show (4:3)</PresentationFormat>
  <Paragraphs>305</Paragraphs>
  <Slides>29</Slides>
  <Notes>0</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29</vt:i4>
      </vt:variant>
    </vt:vector>
  </HeadingPairs>
  <TitlesOfParts>
    <vt:vector size="38" baseType="lpstr">
      <vt:lpstr>Arial</vt:lpstr>
      <vt:lpstr>Calibri</vt:lpstr>
      <vt:lpstr>Symbol</vt:lpstr>
      <vt:lpstr>Wingdings</vt:lpstr>
      <vt:lpstr>Times New Roman</vt:lpstr>
      <vt:lpstr>Script MT Bold</vt:lpstr>
      <vt:lpstr>MAP Review Template-R2</vt:lpstr>
      <vt:lpstr>MAP Review Template-R2</vt:lpstr>
      <vt:lpstr>MAP Review Template-R2</vt:lpstr>
      <vt:lpstr>Technology Development</vt:lpstr>
      <vt:lpstr>Slide 2</vt:lpstr>
      <vt:lpstr>Technology Development  L2  Organization</vt:lpstr>
      <vt:lpstr>Primary Goals</vt:lpstr>
      <vt:lpstr>TechDev – Total Effort Snapshot M&amp;S + Manpower</vt:lpstr>
      <vt:lpstr>Normal Conducting RF R&amp;D Issues and Present Status</vt:lpstr>
      <vt:lpstr>The RF Challenge</vt:lpstr>
      <vt:lpstr>201 MHz Cavity Test Treating NCRF cavities with SCRF processes</vt:lpstr>
      <vt:lpstr>NCRF R&amp;D Program</vt:lpstr>
      <vt:lpstr>RF Test Facility</vt:lpstr>
      <vt:lpstr>Phase I RF Program (2 year)</vt:lpstr>
      <vt:lpstr>RF Down Selecting</vt:lpstr>
      <vt:lpstr>Phase II RF Program</vt:lpstr>
      <vt:lpstr>Magnet R&amp;D - Overview</vt:lpstr>
      <vt:lpstr>Magnet R&amp;D – Overview II</vt:lpstr>
      <vt:lpstr>Magnet R&amp;D – Overview III</vt:lpstr>
      <vt:lpstr>Superconducting RF R&amp;D</vt:lpstr>
      <vt:lpstr>Targetry</vt:lpstr>
      <vt:lpstr>TechDev Milestones</vt:lpstr>
      <vt:lpstr>Goals at End of 7th Year</vt:lpstr>
      <vt:lpstr>TechDev - Resources </vt:lpstr>
      <vt:lpstr>TechDev - Manpower</vt:lpstr>
      <vt:lpstr>TechDev - Manpower</vt:lpstr>
      <vt:lpstr>TechDev – Manpower II</vt:lpstr>
      <vt:lpstr>Summary</vt:lpstr>
      <vt:lpstr>Summary II</vt:lpstr>
      <vt:lpstr>Summary III</vt:lpstr>
      <vt:lpstr>Summary IV</vt:lpstr>
      <vt:lpstr>Slide 29</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Bross</dc:creator>
  <cp:lastModifiedBy>Mike Zisman</cp:lastModifiedBy>
  <cp:revision>178</cp:revision>
  <dcterms:created xsi:type="dcterms:W3CDTF">2010-08-02T20:11:59Z</dcterms:created>
  <dcterms:modified xsi:type="dcterms:W3CDTF">2010-08-21T23:09:56Z</dcterms:modified>
</cp:coreProperties>
</file>