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6"/>
  </p:notesMasterIdLst>
  <p:handoutMasterIdLst>
    <p:handoutMasterId r:id="rId27"/>
  </p:handoutMasterIdLst>
  <p:sldIdLst>
    <p:sldId id="281" r:id="rId2"/>
    <p:sldId id="282" r:id="rId3"/>
    <p:sldId id="283" r:id="rId4"/>
    <p:sldId id="284" r:id="rId5"/>
    <p:sldId id="311" r:id="rId6"/>
    <p:sldId id="312" r:id="rId7"/>
    <p:sldId id="313" r:id="rId8"/>
    <p:sldId id="325" r:id="rId9"/>
    <p:sldId id="314" r:id="rId10"/>
    <p:sldId id="315" r:id="rId11"/>
    <p:sldId id="285" r:id="rId12"/>
    <p:sldId id="286" r:id="rId13"/>
    <p:sldId id="322" r:id="rId14"/>
    <p:sldId id="287" r:id="rId15"/>
    <p:sldId id="323" r:id="rId16"/>
    <p:sldId id="288" r:id="rId17"/>
    <p:sldId id="324" r:id="rId18"/>
    <p:sldId id="316" r:id="rId19"/>
    <p:sldId id="320" r:id="rId20"/>
    <p:sldId id="317" r:id="rId21"/>
    <p:sldId id="318" r:id="rId22"/>
    <p:sldId id="290" r:id="rId23"/>
    <p:sldId id="321" r:id="rId24"/>
    <p:sldId id="291" r:id="rId2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ke Zisman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02020"/>
    <a:srgbClr val="CC0000"/>
    <a:srgbClr val="6600FF"/>
    <a:srgbClr val="008000"/>
    <a:srgbClr val="0066FF"/>
    <a:srgbClr val="EEECE1"/>
    <a:srgbClr val="663300"/>
    <a:srgbClr val="00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1" autoAdjust="0"/>
    <p:restoredTop sz="86420" autoAdjust="0"/>
  </p:normalViewPr>
  <p:slideViewPr>
    <p:cSldViewPr snapToGrid="0">
      <p:cViewPr varScale="1">
        <p:scale>
          <a:sx n="72" d="100"/>
          <a:sy n="72" d="100"/>
        </p:scale>
        <p:origin x="-372" y="-102"/>
      </p:cViewPr>
      <p:guideLst>
        <p:guide orient="horz" pos="1473"/>
        <p:guide pos="4165"/>
      </p:guideLst>
    </p:cSldViewPr>
  </p:slideViewPr>
  <p:outlineViewPr>
    <p:cViewPr>
      <p:scale>
        <a:sx n="33" d="100"/>
        <a:sy n="33" d="100"/>
      </p:scale>
      <p:origin x="0" y="17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9AF19ED2-C00F-48F3-9CE3-9B80135C634C}" type="datetimeFigureOut">
              <a:rPr lang="en-US"/>
              <a:pPr>
                <a:defRPr/>
              </a:pPr>
              <a:t>8/21/2010</a:t>
            </a:fld>
            <a:endParaRPr lang="en-US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F51CE3DB-82DB-4E75-832D-E70C10D81F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dirty="0"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latin typeface="Arial"/>
              </a:defRPr>
            </a:lvl1pPr>
          </a:lstStyle>
          <a:p>
            <a:pPr>
              <a:defRPr/>
            </a:pPr>
            <a:fld id="{49BFD092-1DCB-4B04-863B-530BCF16D8EF}" type="datetimeFigureOut">
              <a:rPr lang="en-US"/>
              <a:pPr>
                <a:defRPr/>
              </a:pPr>
              <a:t>8/21/2010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dirty="0"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latin typeface="Arial"/>
              </a:defRPr>
            </a:lvl1pPr>
          </a:lstStyle>
          <a:p>
            <a:pPr>
              <a:defRPr/>
            </a:pPr>
            <a:fld id="{C57E15C2-01F7-4AA3-A3B1-116C68FED0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7"/>
          <p:cNvCxnSpPr/>
          <p:nvPr userDrawn="1"/>
        </p:nvCxnSpPr>
        <p:spPr>
          <a:xfrm>
            <a:off x="304800" y="6384925"/>
            <a:ext cx="845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Documents and Settings\sgeer\My Documents\MAP\MAP-LOGO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76200"/>
            <a:ext cx="857250" cy="974725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  <p:pic>
        <p:nvPicPr>
          <p:cNvPr id="7" name="Picture 11" descr="MuonsInc Logo-2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3975" y="71438"/>
            <a:ext cx="1452563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"/>
            <a:ext cx="6324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228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4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August 24, 2010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MAP Review - 6-D Cooling - Tom Roberts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30B28F6-DF73-4CB1-A653-01C76F0A20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143000"/>
            <a:ext cx="91440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Arial"/>
              </a:defRPr>
            </a:lvl1pPr>
          </a:lstStyle>
          <a:p>
            <a:pPr>
              <a:defRPr/>
            </a:pPr>
            <a:r>
              <a:rPr lang="en-US"/>
              <a:t>August 24, 2010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3276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dirty="0" smtClean="0">
                <a:solidFill>
                  <a:srgbClr val="898989"/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en-US"/>
              <a:t>MAP Review - 6-D Cooling - Tom Roberts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73F2ABD-FA1A-4F74-99FA-7DCD45C7BA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800" kern="1200">
          <a:solidFill>
            <a:schemeClr val="hlink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sz="2400" kern="1200">
          <a:solidFill>
            <a:srgbClr val="0080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000" kern="1200">
          <a:solidFill>
            <a:srgbClr val="6600FF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s"/>
        <a:defRPr sz="2000" kern="1200">
          <a:solidFill>
            <a:srgbClr val="6633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ctrTitle" idx="4294967295"/>
          </p:nvPr>
        </p:nvSpPr>
        <p:spPr>
          <a:xfrm>
            <a:off x="1524000" y="0"/>
            <a:ext cx="63246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  </a:t>
            </a:r>
          </a:p>
        </p:txBody>
      </p:sp>
      <p:sp>
        <p:nvSpPr>
          <p:cNvPr id="5122" name="Subtitle 2"/>
          <p:cNvSpPr>
            <a:spLocks noGrp="1"/>
          </p:cNvSpPr>
          <p:nvPr>
            <p:ph type="subTitle" idx="4294967295"/>
          </p:nvPr>
        </p:nvSpPr>
        <p:spPr>
          <a:xfrm>
            <a:off x="0" y="1295400"/>
            <a:ext cx="9144000" cy="45720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sz="2400" smtClean="0"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US" sz="2400" smtClean="0"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US" sz="2400" smtClean="0"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2400" smtClean="0">
                <a:cs typeface="Arial" charset="0"/>
              </a:rPr>
              <a:t> </a:t>
            </a:r>
            <a:r>
              <a:rPr lang="en-US" smtClean="0">
                <a:cs typeface="Arial" charset="0"/>
              </a:rPr>
              <a:t>6-D Cooling</a:t>
            </a:r>
            <a:endParaRPr lang="en-US" sz="2800" smtClean="0"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US" sz="2800" smtClean="0"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2400" smtClean="0">
                <a:cs typeface="Arial" charset="0"/>
              </a:rPr>
              <a:t>Tom Roberts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2000" i="1" smtClean="0">
                <a:cs typeface="Arial" charset="0"/>
              </a:rPr>
              <a:t>Muons, Inc.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sz="2000" smtClean="0"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US" sz="2000" smtClean="0"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1800" smtClean="0">
                <a:cs typeface="Arial" charset="0"/>
              </a:rPr>
              <a:t>Muon  Accelerator Program Review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1800" smtClean="0">
                <a:cs typeface="Arial" charset="0"/>
              </a:rPr>
              <a:t>Fermilab, August 24, 2010</a:t>
            </a:r>
          </a:p>
        </p:txBody>
      </p:sp>
      <p:sp>
        <p:nvSpPr>
          <p:cNvPr id="5123" name="Date Placeholder 7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August 24, 2010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2CCA1-DD66-40D7-B60B-D3D6C7FCA16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125" name="Footer Placeholder 9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MAP Review - 6-D Cooling - Tom Roberts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Overview of the Cooling</a:t>
            </a:r>
            <a:br>
              <a:rPr lang="en-US" smtClean="0"/>
            </a:br>
            <a:r>
              <a:rPr lang="en-US" smtClean="0"/>
              <a:t>Subsystem – Current Baseline</a:t>
            </a:r>
          </a:p>
        </p:txBody>
      </p:sp>
      <p:sp>
        <p:nvSpPr>
          <p:cNvPr id="14338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August 24, 2010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015B7B-71CE-4BF1-A016-461573D2821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4340" name="Footer Placeholder 1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MAP Review - 6-D Cooling - Tom Roberts</a:t>
            </a:r>
          </a:p>
        </p:txBody>
      </p:sp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152400" y="2895600"/>
            <a:ext cx="7239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From</a:t>
            </a:r>
            <a:br>
              <a:rPr lang="en-US"/>
            </a:br>
            <a:r>
              <a:rPr lang="en-US"/>
              <a:t>Front</a:t>
            </a:r>
            <a:br>
              <a:rPr lang="en-US"/>
            </a:br>
            <a:r>
              <a:rPr lang="en-US"/>
              <a:t>End</a:t>
            </a:r>
          </a:p>
        </p:txBody>
      </p:sp>
      <p:sp>
        <p:nvSpPr>
          <p:cNvPr id="9" name="Rectangle 8"/>
          <p:cNvSpPr/>
          <p:nvPr/>
        </p:nvSpPr>
        <p:spPr>
          <a:xfrm>
            <a:off x="2438400" y="21336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6-D Cool</a:t>
            </a:r>
            <a:br>
              <a:rPr lang="en-US" dirty="0"/>
            </a:br>
            <a:r>
              <a:rPr lang="en-US" dirty="0"/>
              <a:t>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438400" y="37338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6-D Cool</a:t>
            </a:r>
            <a:br>
              <a:rPr lang="en-US" dirty="0"/>
            </a:br>
            <a:r>
              <a:rPr lang="en-US" dirty="0"/>
              <a:t>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114800" y="21336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Bunch</a:t>
            </a:r>
            <a:br>
              <a:rPr lang="en-US" dirty="0"/>
            </a:br>
            <a:r>
              <a:rPr lang="en-US" dirty="0"/>
              <a:t>Merge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114800" y="37338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Bunch</a:t>
            </a:r>
            <a:br>
              <a:rPr lang="en-US" dirty="0"/>
            </a:br>
            <a:r>
              <a:rPr lang="en-US" dirty="0"/>
              <a:t>Merge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791200" y="21336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6-D Cool</a:t>
            </a:r>
            <a:br>
              <a:rPr lang="en-US" dirty="0"/>
            </a:br>
            <a:r>
              <a:rPr lang="en-US" dirty="0"/>
              <a:t>B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791200" y="37338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6-D Cool</a:t>
            </a:r>
            <a:br>
              <a:rPr lang="en-US" dirty="0"/>
            </a:br>
            <a:r>
              <a:rPr lang="en-US" dirty="0"/>
              <a:t>B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16200000">
            <a:off x="6705600" y="2971800"/>
            <a:ext cx="2438400" cy="762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Charge</a:t>
            </a:r>
            <a:br>
              <a:rPr lang="en-US" dirty="0"/>
            </a:br>
            <a:r>
              <a:rPr lang="en-US" dirty="0"/>
              <a:t>Recombination</a:t>
            </a:r>
            <a:endParaRPr lang="en-US" sz="900" dirty="0"/>
          </a:p>
        </p:txBody>
      </p:sp>
      <p:sp>
        <p:nvSpPr>
          <p:cNvPr id="27" name="Rectangle 26"/>
          <p:cNvSpPr/>
          <p:nvPr/>
        </p:nvSpPr>
        <p:spPr>
          <a:xfrm rot="16200000">
            <a:off x="457200" y="2971800"/>
            <a:ext cx="2438400" cy="762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Charge</a:t>
            </a:r>
            <a:br>
              <a:rPr lang="en-US" dirty="0"/>
            </a:br>
            <a:r>
              <a:rPr lang="en-US" dirty="0"/>
              <a:t>Separation</a:t>
            </a:r>
            <a:endParaRPr lang="en-US" sz="900" dirty="0"/>
          </a:p>
        </p:txBody>
      </p:sp>
      <p:cxnSp>
        <p:nvCxnSpPr>
          <p:cNvPr id="30" name="Straight Arrow Connector 29"/>
          <p:cNvCxnSpPr>
            <a:stCxn id="14341" idx="3"/>
            <a:endCxn id="27" idx="0"/>
          </p:cNvCxnSpPr>
          <p:nvPr/>
        </p:nvCxnSpPr>
        <p:spPr>
          <a:xfrm flipV="1">
            <a:off x="876300" y="3352800"/>
            <a:ext cx="419100" cy="47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9" idx="1"/>
          </p:cNvCxnSpPr>
          <p:nvPr/>
        </p:nvCxnSpPr>
        <p:spPr>
          <a:xfrm flipV="1">
            <a:off x="2032000" y="2552700"/>
            <a:ext cx="406400" cy="12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4" idx="1"/>
          </p:cNvCxnSpPr>
          <p:nvPr/>
        </p:nvCxnSpPr>
        <p:spPr>
          <a:xfrm>
            <a:off x="2057400" y="41529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3"/>
            <a:endCxn id="20" idx="1"/>
          </p:cNvCxnSpPr>
          <p:nvPr/>
        </p:nvCxnSpPr>
        <p:spPr>
          <a:xfrm>
            <a:off x="3733800" y="41529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0" idx="3"/>
            <a:endCxn id="22" idx="1"/>
          </p:cNvCxnSpPr>
          <p:nvPr/>
        </p:nvCxnSpPr>
        <p:spPr>
          <a:xfrm>
            <a:off x="5410200" y="41529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9" idx="3"/>
            <a:endCxn id="19" idx="1"/>
          </p:cNvCxnSpPr>
          <p:nvPr/>
        </p:nvCxnSpPr>
        <p:spPr>
          <a:xfrm>
            <a:off x="3733800" y="25527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9" idx="3"/>
            <a:endCxn id="21" idx="1"/>
          </p:cNvCxnSpPr>
          <p:nvPr/>
        </p:nvCxnSpPr>
        <p:spPr>
          <a:xfrm>
            <a:off x="5410200" y="25527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1" idx="3"/>
          </p:cNvCxnSpPr>
          <p:nvPr/>
        </p:nvCxnSpPr>
        <p:spPr>
          <a:xfrm>
            <a:off x="7086600" y="25527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2" idx="3"/>
          </p:cNvCxnSpPr>
          <p:nvPr/>
        </p:nvCxnSpPr>
        <p:spPr>
          <a:xfrm>
            <a:off x="7086600" y="4152900"/>
            <a:ext cx="482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26" idx="2"/>
          </p:cNvCxnSpPr>
          <p:nvPr/>
        </p:nvCxnSpPr>
        <p:spPr>
          <a:xfrm flipH="1">
            <a:off x="2362200" y="3352800"/>
            <a:ext cx="5943600" cy="1600200"/>
          </a:xfrm>
          <a:prstGeom prst="bentConnector3">
            <a:avLst>
              <a:gd name="adj1" fmla="val -6838"/>
            </a:avLst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60" name="TextBox 70"/>
          <p:cNvSpPr txBox="1">
            <a:spLocks noChangeArrowheads="1"/>
          </p:cNvSpPr>
          <p:nvPr/>
        </p:nvSpPr>
        <p:spPr bwMode="auto">
          <a:xfrm>
            <a:off x="4191000" y="1752600"/>
            <a:ext cx="1211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Negatives</a:t>
            </a:r>
          </a:p>
        </p:txBody>
      </p:sp>
      <p:sp>
        <p:nvSpPr>
          <p:cNvPr id="14361" name="TextBox 71"/>
          <p:cNvSpPr txBox="1">
            <a:spLocks noChangeArrowheads="1"/>
          </p:cNvSpPr>
          <p:nvPr/>
        </p:nvSpPr>
        <p:spPr bwMode="auto">
          <a:xfrm>
            <a:off x="4191000" y="3352800"/>
            <a:ext cx="1108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Positives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286000" y="1828800"/>
            <a:ext cx="1600200" cy="29718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638800" y="1828800"/>
            <a:ext cx="1600200" cy="29718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191000" y="1219200"/>
            <a:ext cx="1095375" cy="3698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This Talk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7" name="Straight Connector 36"/>
          <p:cNvCxnSpPr>
            <a:stCxn id="34" idx="1"/>
            <a:endCxn id="31" idx="0"/>
          </p:cNvCxnSpPr>
          <p:nvPr/>
        </p:nvCxnSpPr>
        <p:spPr>
          <a:xfrm rot="10800000" flipV="1">
            <a:off x="3086100" y="1403350"/>
            <a:ext cx="1104900" cy="425450"/>
          </a:xfrm>
          <a:prstGeom prst="line">
            <a:avLst/>
          </a:prstGeom>
          <a:ln>
            <a:solidFill>
              <a:srgbClr val="FF0000">
                <a:alpha val="2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4" idx="3"/>
            <a:endCxn id="33" idx="0"/>
          </p:cNvCxnSpPr>
          <p:nvPr/>
        </p:nvCxnSpPr>
        <p:spPr>
          <a:xfrm>
            <a:off x="5286375" y="1403350"/>
            <a:ext cx="1152525" cy="425450"/>
          </a:xfrm>
          <a:prstGeom prst="line">
            <a:avLst/>
          </a:prstGeom>
          <a:ln>
            <a:solidFill>
              <a:srgbClr val="FF0000">
                <a:alpha val="2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57200" y="5562600"/>
            <a:ext cx="1562100" cy="64611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FFFF00"/>
                </a:solidFill>
              </a:rPr>
              <a:t>Bob Palmer’s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Talk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50" name="Straight Connector 49"/>
          <p:cNvCxnSpPr>
            <a:stCxn id="47" idx="3"/>
          </p:cNvCxnSpPr>
          <p:nvPr/>
        </p:nvCxnSpPr>
        <p:spPr>
          <a:xfrm flipV="1">
            <a:off x="2019300" y="5715000"/>
            <a:ext cx="876300" cy="1714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048000" y="5105400"/>
            <a:ext cx="22098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Final Cooling</a:t>
            </a:r>
            <a:endParaRPr lang="en-US" dirty="0"/>
          </a:p>
        </p:txBody>
      </p:sp>
      <p:cxnSp>
        <p:nvCxnSpPr>
          <p:cNvPr id="69" name="Shape 64"/>
          <p:cNvCxnSpPr>
            <a:endCxn id="66" idx="1"/>
          </p:cNvCxnSpPr>
          <p:nvPr/>
        </p:nvCxnSpPr>
        <p:spPr>
          <a:xfrm>
            <a:off x="2362200" y="4953000"/>
            <a:ext cx="685800" cy="571500"/>
          </a:xfrm>
          <a:prstGeom prst="bentConnector3">
            <a:avLst>
              <a:gd name="adj1" fmla="val -1548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71" name="TextBox 69"/>
          <p:cNvSpPr txBox="1">
            <a:spLocks noChangeArrowheads="1"/>
          </p:cNvSpPr>
          <p:nvPr/>
        </p:nvSpPr>
        <p:spPr bwMode="auto">
          <a:xfrm>
            <a:off x="5638800" y="5181600"/>
            <a:ext cx="825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To</a:t>
            </a:r>
            <a:br>
              <a:rPr lang="en-US"/>
            </a:br>
            <a:r>
              <a:rPr lang="en-US"/>
              <a:t>Accel.</a:t>
            </a:r>
          </a:p>
        </p:txBody>
      </p:sp>
      <p:cxnSp>
        <p:nvCxnSpPr>
          <p:cNvPr id="75" name="Straight Arrow Connector 74"/>
          <p:cNvCxnSpPr>
            <a:stCxn id="66" idx="3"/>
          </p:cNvCxnSpPr>
          <p:nvPr/>
        </p:nvCxnSpPr>
        <p:spPr>
          <a:xfrm>
            <a:off x="5257800" y="55245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895600" y="5029200"/>
            <a:ext cx="2514600" cy="9906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7" descr="cooling scenario-clea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371600"/>
            <a:ext cx="594995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Overview of the Cooling</a:t>
            </a:r>
            <a:br>
              <a:rPr lang="en-US" smtClean="0"/>
            </a:br>
            <a:r>
              <a:rPr lang="en-US" smtClean="0"/>
              <a:t>Subsystem</a:t>
            </a:r>
          </a:p>
        </p:txBody>
      </p:sp>
      <p:sp>
        <p:nvSpPr>
          <p:cNvPr id="15363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August 24, 2010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1B8BB-C43D-4C8A-8D86-FD09ACC3D88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5365" name="Footer Placeholder 1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MAP Review - 6-D Cooling - Tom Roberts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09800" y="2362200"/>
            <a:ext cx="685800" cy="381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END</a:t>
            </a:r>
            <a:endParaRPr lang="en-US" dirty="0"/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7331075" y="6019800"/>
            <a:ext cx="1812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credit: R. Palmer</a:t>
            </a:r>
          </a:p>
        </p:txBody>
      </p:sp>
      <p:sp>
        <p:nvSpPr>
          <p:cNvPr id="15368" name="TextBox 18"/>
          <p:cNvSpPr txBox="1">
            <a:spLocks noChangeArrowheads="1"/>
          </p:cNvSpPr>
          <p:nvPr/>
        </p:nvSpPr>
        <p:spPr bwMode="auto">
          <a:xfrm>
            <a:off x="2251075" y="4240213"/>
            <a:ext cx="1531938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Final Cooling</a:t>
            </a:r>
          </a:p>
        </p:txBody>
      </p:sp>
      <p:sp>
        <p:nvSpPr>
          <p:cNvPr id="15369" name="TextBox 20"/>
          <p:cNvSpPr txBox="1">
            <a:spLocks noChangeArrowheads="1"/>
          </p:cNvSpPr>
          <p:nvPr/>
        </p:nvSpPr>
        <p:spPr bwMode="auto">
          <a:xfrm>
            <a:off x="2236788" y="4595813"/>
            <a:ext cx="2049462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40-50 T Solenoids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09800" y="3962400"/>
            <a:ext cx="762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248400" y="160020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953000" y="1600200"/>
            <a:ext cx="17526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6019800" y="1828800"/>
            <a:ext cx="1544638" cy="9239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/>
              <a:t>BEGINNING:</a:t>
            </a:r>
          </a:p>
          <a:p>
            <a:pPr algn="ctr">
              <a:defRPr/>
            </a:pPr>
            <a:r>
              <a:rPr lang="en-US" dirty="0"/>
              <a:t>From</a:t>
            </a:r>
            <a:br>
              <a:rPr lang="en-US" dirty="0"/>
            </a:br>
            <a:r>
              <a:rPr lang="en-US" dirty="0"/>
              <a:t>Front End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705600" y="2749550"/>
            <a:ext cx="381000" cy="234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6-D Cooling</a:t>
            </a:r>
            <a:br>
              <a:rPr lang="en-US" smtClean="0"/>
            </a:br>
            <a:r>
              <a:rPr lang="en-US" smtClean="0"/>
              <a:t>Guggenheim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3276600" y="1143000"/>
            <a:ext cx="5700713" cy="5257800"/>
          </a:xfrm>
        </p:spPr>
        <p:txBody>
          <a:bodyPr/>
          <a:lstStyle/>
          <a:p>
            <a:endParaRPr lang="en-US" sz="1200" smtClean="0"/>
          </a:p>
          <a:p>
            <a:r>
              <a:rPr lang="en-US" sz="2400" smtClean="0"/>
              <a:t>Basically a cooling ring stretched out vertically to simplify extraction and injection; also reduces heating power in absorbers (from multiple turns).</a:t>
            </a:r>
          </a:p>
          <a:p>
            <a:endParaRPr lang="en-US" sz="2400" smtClean="0"/>
          </a:p>
          <a:p>
            <a:r>
              <a:rPr lang="en-US" sz="2400" smtClean="0"/>
              <a:t>Lumped liquid hydrogen absorbers (pink), or LiH</a:t>
            </a:r>
          </a:p>
          <a:p>
            <a:r>
              <a:rPr lang="en-US" sz="2400" smtClean="0"/>
              <a:t>Vacuum RF cavities (dark red)</a:t>
            </a:r>
          </a:p>
          <a:p>
            <a:r>
              <a:rPr lang="en-US" sz="2400" smtClean="0"/>
              <a:t>Solenoid magnets, inclined to force the beam to follow the helix (yellow)</a:t>
            </a:r>
          </a:p>
        </p:txBody>
      </p:sp>
      <p:sp>
        <p:nvSpPr>
          <p:cNvPr id="16387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August 24, 2010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DEE8CF-A201-4ACE-92A5-BF4DE3229BD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6389" name="Footer Placeholder 1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MAP Review - 6-D Cooling - Tom Roberts</a:t>
            </a:r>
          </a:p>
        </p:txBody>
      </p:sp>
      <p:pic>
        <p:nvPicPr>
          <p:cNvPr id="16390" name="Picture 7"/>
          <p:cNvPicPr>
            <a:picLocks noChangeAspect="1" noChangeArrowheads="1"/>
          </p:cNvPicPr>
          <p:nvPr/>
        </p:nvPicPr>
        <p:blipFill>
          <a:blip r:embed="rId2"/>
          <a:srcRect l="10085" r="3526"/>
          <a:stretch>
            <a:fillRect/>
          </a:stretch>
        </p:blipFill>
        <p:spPr bwMode="auto">
          <a:xfrm rot="-5400000">
            <a:off x="-181768" y="2010568"/>
            <a:ext cx="3733800" cy="260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Box 7"/>
          <p:cNvSpPr txBox="1">
            <a:spLocks noChangeArrowheads="1"/>
          </p:cNvSpPr>
          <p:nvPr/>
        </p:nvSpPr>
        <p:spPr bwMode="auto">
          <a:xfrm>
            <a:off x="609600" y="5105400"/>
            <a:ext cx="20669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/>
              <a:t>A short section of a</a:t>
            </a:r>
          </a:p>
          <a:p>
            <a:pPr algn="ctr"/>
            <a:r>
              <a:rPr lang="en-US" sz="1600"/>
              <a:t>Guggenheim cooling</a:t>
            </a:r>
          </a:p>
          <a:p>
            <a:pPr algn="ctr"/>
            <a:r>
              <a:rPr lang="en-US" sz="1600"/>
              <a:t>channel.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6-D Cooling</a:t>
            </a:r>
            <a:br>
              <a:rPr lang="en-US" smtClean="0"/>
            </a:br>
            <a:r>
              <a:rPr lang="en-US" smtClean="0"/>
              <a:t>Guggenheim</a:t>
            </a:r>
          </a:p>
        </p:txBody>
      </p:sp>
      <p:sp>
        <p:nvSpPr>
          <p:cNvPr id="17410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August 24, 2010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90D83-2BD8-4217-9616-6FA234570A9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7412" name="Footer Placeholder 1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MAP Review - 6-D Cooling - Tom Roberts</a:t>
            </a:r>
          </a:p>
        </p:txBody>
      </p:sp>
      <p:sp>
        <p:nvSpPr>
          <p:cNvPr id="17413" name="Rectangle 3"/>
          <p:cNvSpPr>
            <a:spLocks noGrp="1"/>
          </p:cNvSpPr>
          <p:nvPr>
            <p:ph type="body" idx="4294967295"/>
          </p:nvPr>
        </p:nvSpPr>
        <p:spPr>
          <a:xfrm>
            <a:off x="0" y="4495800"/>
            <a:ext cx="9144000" cy="1905000"/>
          </a:xfrm>
        </p:spPr>
        <p:txBody>
          <a:bodyPr/>
          <a:lstStyle/>
          <a:p>
            <a:r>
              <a:rPr lang="en-US" sz="2400" smtClean="0"/>
              <a:t>ICOOL simulations of a tapered Guggenheim cooling channel.</a:t>
            </a:r>
          </a:p>
          <a:p>
            <a:r>
              <a:rPr lang="en-US" sz="2400" smtClean="0"/>
              <a:t>Overall transmission is 32%.</a:t>
            </a:r>
          </a:p>
        </p:txBody>
      </p:sp>
      <p:sp>
        <p:nvSpPr>
          <p:cNvPr id="17414" name="TextBox 17"/>
          <p:cNvSpPr txBox="1">
            <a:spLocks noChangeArrowheads="1"/>
          </p:cNvSpPr>
          <p:nvPr/>
        </p:nvSpPr>
        <p:spPr bwMode="auto">
          <a:xfrm>
            <a:off x="7327900" y="4038600"/>
            <a:ext cx="1814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credit: R. Palmer</a:t>
            </a:r>
          </a:p>
        </p:txBody>
      </p:sp>
      <p:pic>
        <p:nvPicPr>
          <p:cNvPr id="17415" name="Picture 20" descr="gug-cool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143000"/>
            <a:ext cx="490855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6-D Cooling</a:t>
            </a:r>
            <a:br>
              <a:rPr lang="en-US" smtClean="0"/>
            </a:br>
            <a:r>
              <a:rPr lang="en-US" smtClean="0"/>
              <a:t>Helical Cooling Channel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4191000"/>
            <a:ext cx="8797925" cy="2209800"/>
          </a:xfrm>
        </p:spPr>
        <p:txBody>
          <a:bodyPr/>
          <a:lstStyle/>
          <a:p>
            <a:r>
              <a:rPr lang="en-US" sz="2400" smtClean="0"/>
              <a:t>Continuous high-pressure hydrogen gas absorber</a:t>
            </a:r>
          </a:p>
          <a:p>
            <a:r>
              <a:rPr lang="en-US" sz="2400" smtClean="0"/>
              <a:t>Short solenoids (green) in “helical solenoid” configuration give solenoid, helical dipole, and helical quadrupole fields</a:t>
            </a:r>
          </a:p>
          <a:p>
            <a:r>
              <a:rPr lang="en-US" sz="2400" smtClean="0"/>
              <a:t>Integrated high-pressure RF cavities (orange)</a:t>
            </a:r>
          </a:p>
          <a:p>
            <a:r>
              <a:rPr lang="en-US" sz="2400" smtClean="0"/>
              <a:t>Pressure windows only at beginning and end</a:t>
            </a:r>
          </a:p>
        </p:txBody>
      </p:sp>
      <p:sp>
        <p:nvSpPr>
          <p:cNvPr id="18435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August 24, 2010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ACE368-EF2C-462E-A2AE-8B43B12A41B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8437" name="Footer Placeholder 1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MAP Review - 6-D Cooling - Tom Roberts</a:t>
            </a:r>
          </a:p>
        </p:txBody>
      </p:sp>
      <p:pic>
        <p:nvPicPr>
          <p:cNvPr id="1843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219200"/>
            <a:ext cx="5334000" cy="29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TextBox 7"/>
          <p:cNvSpPr txBox="1">
            <a:spLocks noChangeArrowheads="1"/>
          </p:cNvSpPr>
          <p:nvPr/>
        </p:nvSpPr>
        <p:spPr bwMode="auto">
          <a:xfrm>
            <a:off x="7162800" y="1676400"/>
            <a:ext cx="17589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 short section</a:t>
            </a:r>
          </a:p>
          <a:p>
            <a:r>
              <a:rPr lang="en-US" sz="1600"/>
              <a:t>of a Helical</a:t>
            </a:r>
            <a:br>
              <a:rPr lang="en-US" sz="1600"/>
            </a:br>
            <a:r>
              <a:rPr lang="en-US" sz="1600"/>
              <a:t>Cooling Channel;</a:t>
            </a:r>
          </a:p>
          <a:p>
            <a:r>
              <a:rPr lang="en-US" sz="1600"/>
              <a:t>outer solenoid</a:t>
            </a:r>
            <a:br>
              <a:rPr lang="en-US" sz="1600"/>
            </a:br>
            <a:r>
              <a:rPr lang="en-US" sz="1600"/>
              <a:t>not shown.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6-D Cooling</a:t>
            </a:r>
            <a:br>
              <a:rPr lang="en-US" smtClean="0"/>
            </a:br>
            <a:r>
              <a:rPr lang="en-US" smtClean="0"/>
              <a:t>Helical Cooling Channel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4876800"/>
            <a:ext cx="8991600" cy="1524000"/>
          </a:xfrm>
        </p:spPr>
        <p:txBody>
          <a:bodyPr/>
          <a:lstStyle/>
          <a:p>
            <a:r>
              <a:rPr lang="en-US" sz="2400" smtClean="0"/>
              <a:t>G4beamline simulation of three tapered helical cooling channels.</a:t>
            </a:r>
          </a:p>
          <a:p>
            <a:r>
              <a:rPr lang="en-US" sz="2400" smtClean="0"/>
              <a:t>Overall transmission is 60%.</a:t>
            </a:r>
          </a:p>
        </p:txBody>
      </p:sp>
      <p:sp>
        <p:nvSpPr>
          <p:cNvPr id="19459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August 24, 2010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5ACF0-469C-4B72-A8C9-52A9A516AD7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9461" name="Footer Placeholder 1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MAP Review - 6-D Cooling - Tom Roberts</a:t>
            </a:r>
          </a:p>
        </p:txBody>
      </p:sp>
      <p:sp>
        <p:nvSpPr>
          <p:cNvPr id="19462" name="TextBox 8"/>
          <p:cNvSpPr txBox="1">
            <a:spLocks noChangeArrowheads="1"/>
          </p:cNvSpPr>
          <p:nvPr/>
        </p:nvSpPr>
        <p:spPr bwMode="auto">
          <a:xfrm>
            <a:off x="7180263" y="4495800"/>
            <a:ext cx="19637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credit: K. Yonehara</a:t>
            </a:r>
          </a:p>
          <a:p>
            <a:r>
              <a:rPr lang="en-US" sz="1200"/>
              <a:t>                  and T. Roberts</a:t>
            </a:r>
          </a:p>
        </p:txBody>
      </p:sp>
      <p:pic>
        <p:nvPicPr>
          <p:cNvPr id="19463" name="Picture 16" descr="cooling scenario-clea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143000"/>
            <a:ext cx="4419600" cy="362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3182938" y="1371600"/>
            <a:ext cx="3757612" cy="2690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rot="10800000" flipV="1">
            <a:off x="5132388" y="2325688"/>
            <a:ext cx="1481137" cy="698500"/>
          </a:xfrm>
          <a:prstGeom prst="line">
            <a:avLst/>
          </a:prstGeom>
          <a:ln w="127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 flipV="1">
            <a:off x="4725988" y="2968625"/>
            <a:ext cx="474662" cy="452438"/>
          </a:xfrm>
          <a:prstGeom prst="line">
            <a:avLst/>
          </a:prstGeom>
          <a:ln w="1270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H="1" flipV="1">
            <a:off x="4618832" y="3331369"/>
            <a:ext cx="122237" cy="174625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6572250" y="2303463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5135563" y="296545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4702175" y="3354388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581525" y="3424238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472" name="TextBox 58"/>
          <p:cNvSpPr txBox="1">
            <a:spLocks noChangeArrowheads="1"/>
          </p:cNvSpPr>
          <p:nvPr/>
        </p:nvSpPr>
        <p:spPr bwMode="auto">
          <a:xfrm>
            <a:off x="5132388" y="2349500"/>
            <a:ext cx="10604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8000"/>
                </a:solidFill>
              </a:rPr>
              <a:t>λ=1.0–0.8 m</a:t>
            </a:r>
          </a:p>
        </p:txBody>
      </p:sp>
      <p:sp>
        <p:nvSpPr>
          <p:cNvPr id="19473" name="TextBox 59"/>
          <p:cNvSpPr txBox="1">
            <a:spLocks noChangeArrowheads="1"/>
          </p:cNvSpPr>
          <p:nvPr/>
        </p:nvSpPr>
        <p:spPr bwMode="auto">
          <a:xfrm>
            <a:off x="4040188" y="2951163"/>
            <a:ext cx="10874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FF"/>
                </a:solidFill>
              </a:rPr>
              <a:t>λ=0.8–0.3 m</a:t>
            </a:r>
          </a:p>
        </p:txBody>
      </p:sp>
      <p:sp>
        <p:nvSpPr>
          <p:cNvPr id="19474" name="TextBox 61"/>
          <p:cNvSpPr txBox="1">
            <a:spLocks noChangeArrowheads="1"/>
          </p:cNvSpPr>
          <p:nvPr/>
        </p:nvSpPr>
        <p:spPr bwMode="auto">
          <a:xfrm>
            <a:off x="4014788" y="3211513"/>
            <a:ext cx="787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0000"/>
                </a:solidFill>
              </a:rPr>
              <a:t>λ=0.3 m</a:t>
            </a:r>
          </a:p>
        </p:txBody>
      </p:sp>
      <p:sp>
        <p:nvSpPr>
          <p:cNvPr id="19475" name="TextBox 62"/>
          <p:cNvSpPr txBox="1">
            <a:spLocks noChangeArrowheads="1"/>
          </p:cNvSpPr>
          <p:nvPr/>
        </p:nvSpPr>
        <p:spPr bwMode="auto">
          <a:xfrm>
            <a:off x="5241925" y="2917825"/>
            <a:ext cx="492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8000"/>
                </a:solidFill>
              </a:rPr>
              <a:t>73%</a:t>
            </a:r>
          </a:p>
        </p:txBody>
      </p:sp>
      <p:sp>
        <p:nvSpPr>
          <p:cNvPr id="19476" name="TextBox 63"/>
          <p:cNvSpPr txBox="1">
            <a:spLocks noChangeArrowheads="1"/>
          </p:cNvSpPr>
          <p:nvPr/>
        </p:nvSpPr>
        <p:spPr bwMode="auto">
          <a:xfrm>
            <a:off x="4805363" y="3276600"/>
            <a:ext cx="4937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FF"/>
                </a:solidFill>
              </a:rPr>
              <a:t>63%</a:t>
            </a:r>
          </a:p>
        </p:txBody>
      </p:sp>
      <p:sp>
        <p:nvSpPr>
          <p:cNvPr id="19477" name="TextBox 64"/>
          <p:cNvSpPr txBox="1">
            <a:spLocks noChangeArrowheads="1"/>
          </p:cNvSpPr>
          <p:nvPr/>
        </p:nvSpPr>
        <p:spPr bwMode="auto">
          <a:xfrm>
            <a:off x="4492625" y="3446463"/>
            <a:ext cx="4921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0000"/>
                </a:solidFill>
              </a:rPr>
              <a:t>60%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6-D Cooling</a:t>
            </a:r>
            <a:br>
              <a:rPr lang="en-US" smtClean="0"/>
            </a:br>
            <a:r>
              <a:rPr lang="en-US" smtClean="0"/>
              <a:t>Helical FOFO Snake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0" y="4113213"/>
            <a:ext cx="9144000" cy="2287587"/>
          </a:xfrm>
        </p:spPr>
        <p:txBody>
          <a:bodyPr/>
          <a:lstStyle/>
          <a:p>
            <a:r>
              <a:rPr lang="en-US" sz="2400" smtClean="0"/>
              <a:t>Basically a linear channel with tilted solenoids to give a shallow helix</a:t>
            </a:r>
          </a:p>
          <a:p>
            <a:r>
              <a:rPr lang="en-US" sz="2400" smtClean="0"/>
              <a:t>Lumped liquid hydrogen absorbers</a:t>
            </a:r>
          </a:p>
          <a:p>
            <a:r>
              <a:rPr lang="en-US" sz="2400" smtClean="0"/>
              <a:t>Vacuum RF cavities</a:t>
            </a:r>
          </a:p>
          <a:p>
            <a:r>
              <a:rPr lang="en-US" sz="2400" smtClean="0"/>
              <a:t>Can cool both positives and negatives</a:t>
            </a:r>
            <a:endParaRPr lang="en-US" sz="2800" smtClean="0"/>
          </a:p>
        </p:txBody>
      </p:sp>
      <p:sp>
        <p:nvSpPr>
          <p:cNvPr id="20483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August 24, 2010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87CAB9-C857-43C5-983B-1016B657A45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0485" name="Footer Placeholder 1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MAP Review - 6-D Cooling - Tom Roberts</a:t>
            </a:r>
          </a:p>
        </p:txBody>
      </p:sp>
      <p:pic>
        <p:nvPicPr>
          <p:cNvPr id="20486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143000"/>
            <a:ext cx="6553200" cy="282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TextBox 7"/>
          <p:cNvSpPr txBox="1">
            <a:spLocks noChangeArrowheads="1"/>
          </p:cNvSpPr>
          <p:nvPr/>
        </p:nvSpPr>
        <p:spPr bwMode="auto">
          <a:xfrm>
            <a:off x="7391400" y="2209800"/>
            <a:ext cx="15303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 short section</a:t>
            </a:r>
            <a:br>
              <a:rPr lang="en-US" sz="1600"/>
            </a:br>
            <a:r>
              <a:rPr lang="en-US" sz="1600"/>
              <a:t>of a Helical</a:t>
            </a:r>
            <a:br>
              <a:rPr lang="en-US" sz="1600"/>
            </a:br>
            <a:r>
              <a:rPr lang="en-US" sz="1600"/>
              <a:t>FOFO Snake.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6-D Cooling</a:t>
            </a:r>
            <a:br>
              <a:rPr lang="en-US" smtClean="0"/>
            </a:br>
            <a:r>
              <a:rPr lang="en-US" smtClean="0"/>
              <a:t>Helical FOFO Snake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4724400"/>
            <a:ext cx="8686800" cy="1676400"/>
          </a:xfrm>
        </p:spPr>
        <p:txBody>
          <a:bodyPr/>
          <a:lstStyle/>
          <a:p>
            <a:r>
              <a:rPr lang="en-US" sz="2400" smtClean="0"/>
              <a:t>Simulation results for the helical FOFO snake.</a:t>
            </a:r>
          </a:p>
          <a:p>
            <a:r>
              <a:rPr lang="en-US" sz="2400" smtClean="0"/>
              <a:t>Transmission after 100 meters is about 60%.</a:t>
            </a:r>
            <a:endParaRPr lang="en-US" sz="2800" smtClean="0"/>
          </a:p>
        </p:txBody>
      </p:sp>
      <p:sp>
        <p:nvSpPr>
          <p:cNvPr id="21507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August 24, 2010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3FE2EB-98D3-4784-B089-CC57D3D7FCA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1509" name="Footer Placeholder 1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MAP Review - 6-D Cooling - Tom Roberts</a:t>
            </a:r>
          </a:p>
        </p:txBody>
      </p:sp>
      <p:sp>
        <p:nvSpPr>
          <p:cNvPr id="21510" name="TextBox 14"/>
          <p:cNvSpPr txBox="1">
            <a:spLocks noChangeArrowheads="1"/>
          </p:cNvSpPr>
          <p:nvPr/>
        </p:nvSpPr>
        <p:spPr bwMode="auto">
          <a:xfrm>
            <a:off x="7270750" y="3962400"/>
            <a:ext cx="1873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credit: Y. Alexahin</a:t>
            </a:r>
          </a:p>
        </p:txBody>
      </p:sp>
      <p:pic>
        <p:nvPicPr>
          <p:cNvPr id="215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00200"/>
            <a:ext cx="4343400" cy="214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600200"/>
            <a:ext cx="393382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TextBox 16"/>
          <p:cNvSpPr txBox="1">
            <a:spLocks noChangeArrowheads="1"/>
          </p:cNvSpPr>
          <p:nvPr/>
        </p:nvSpPr>
        <p:spPr bwMode="auto">
          <a:xfrm rot="-5400000">
            <a:off x="-143668" y="1999456"/>
            <a:ext cx="6858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>
                <a:sym typeface="Symbol" pitchFamily="18" charset="2"/>
              </a:rPr>
              <a:t></a:t>
            </a:r>
            <a:r>
              <a:rPr lang="en-US" sz="1100" baseline="-25000">
                <a:sym typeface="Symbol" pitchFamily="18" charset="2"/>
              </a:rPr>
              <a:t></a:t>
            </a:r>
            <a:r>
              <a:rPr lang="en-US" sz="1100">
                <a:sym typeface="Symbol" pitchFamily="18" charset="2"/>
              </a:rPr>
              <a:t> (cm)</a:t>
            </a:r>
            <a:endParaRPr lang="en-US" sz="1100"/>
          </a:p>
        </p:txBody>
      </p:sp>
      <p:sp>
        <p:nvSpPr>
          <p:cNvPr id="21514" name="TextBox 17"/>
          <p:cNvSpPr txBox="1">
            <a:spLocks noChangeArrowheads="1"/>
          </p:cNvSpPr>
          <p:nvPr/>
        </p:nvSpPr>
        <p:spPr bwMode="auto">
          <a:xfrm rot="-5400000">
            <a:off x="4553744" y="2116931"/>
            <a:ext cx="6858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>
                <a:sym typeface="Symbol" pitchFamily="18" charset="2"/>
              </a:rPr>
              <a:t></a:t>
            </a:r>
            <a:r>
              <a:rPr lang="en-US" sz="1100" baseline="-25000">
                <a:sym typeface="Symbol" pitchFamily="18" charset="2"/>
              </a:rPr>
              <a:t>||</a:t>
            </a:r>
            <a:r>
              <a:rPr lang="en-US" sz="1100">
                <a:sym typeface="Symbol" pitchFamily="18" charset="2"/>
              </a:rPr>
              <a:t> (cm)</a:t>
            </a:r>
            <a:endParaRPr lang="en-US" sz="1100"/>
          </a:p>
        </p:txBody>
      </p:sp>
      <p:sp>
        <p:nvSpPr>
          <p:cNvPr id="21515" name="TextBox 6"/>
          <p:cNvSpPr txBox="1">
            <a:spLocks noChangeArrowheads="1"/>
          </p:cNvSpPr>
          <p:nvPr/>
        </p:nvSpPr>
        <p:spPr bwMode="auto">
          <a:xfrm>
            <a:off x="2514600" y="3546475"/>
            <a:ext cx="6858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/>
              <a:t>z (m)</a:t>
            </a:r>
          </a:p>
        </p:txBody>
      </p:sp>
      <p:sp>
        <p:nvSpPr>
          <p:cNvPr id="21516" name="TextBox 6"/>
          <p:cNvSpPr txBox="1">
            <a:spLocks noChangeArrowheads="1"/>
          </p:cNvSpPr>
          <p:nvPr/>
        </p:nvSpPr>
        <p:spPr bwMode="auto">
          <a:xfrm>
            <a:off x="7053263" y="3548063"/>
            <a:ext cx="6858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/>
              <a:t>z (m)</a:t>
            </a:r>
          </a:p>
        </p:txBody>
      </p:sp>
      <p:sp>
        <p:nvSpPr>
          <p:cNvPr id="21517" name="TextBox 21"/>
          <p:cNvSpPr txBox="1">
            <a:spLocks noChangeArrowheads="1"/>
          </p:cNvSpPr>
          <p:nvPr/>
        </p:nvSpPr>
        <p:spPr bwMode="auto">
          <a:xfrm>
            <a:off x="1447800" y="1447800"/>
            <a:ext cx="1924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Transverse Emittance</a:t>
            </a:r>
          </a:p>
        </p:txBody>
      </p:sp>
      <p:sp>
        <p:nvSpPr>
          <p:cNvPr id="21518" name="TextBox 22"/>
          <p:cNvSpPr txBox="1">
            <a:spLocks noChangeArrowheads="1"/>
          </p:cNvSpPr>
          <p:nvPr/>
        </p:nvSpPr>
        <p:spPr bwMode="auto">
          <a:xfrm>
            <a:off x="6553200" y="1447800"/>
            <a:ext cx="20018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Longitudinal Emittance</a:t>
            </a:r>
          </a:p>
        </p:txBody>
      </p:sp>
      <p:sp>
        <p:nvSpPr>
          <p:cNvPr id="21519" name="TextBox 15"/>
          <p:cNvSpPr txBox="1">
            <a:spLocks noChangeArrowheads="1"/>
          </p:cNvSpPr>
          <p:nvPr/>
        </p:nvSpPr>
        <p:spPr bwMode="auto">
          <a:xfrm>
            <a:off x="2819400" y="2133600"/>
            <a:ext cx="381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>
                <a:solidFill>
                  <a:srgbClr val="0070C0"/>
                </a:solidFill>
                <a:sym typeface="Symbol" pitchFamily="18" charset="2"/>
              </a:rPr>
              <a:t>-</a:t>
            </a:r>
            <a:endParaRPr lang="en-US" sz="1100">
              <a:solidFill>
                <a:srgbClr val="0070C0"/>
              </a:solidFill>
            </a:endParaRPr>
          </a:p>
        </p:txBody>
      </p:sp>
      <p:sp>
        <p:nvSpPr>
          <p:cNvPr id="21520" name="TextBox 15"/>
          <p:cNvSpPr txBox="1">
            <a:spLocks noChangeArrowheads="1"/>
          </p:cNvSpPr>
          <p:nvPr/>
        </p:nvSpPr>
        <p:spPr bwMode="auto">
          <a:xfrm>
            <a:off x="6019800" y="1752600"/>
            <a:ext cx="381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>
                <a:solidFill>
                  <a:srgbClr val="0070C0"/>
                </a:solidFill>
                <a:sym typeface="Symbol" pitchFamily="18" charset="2"/>
              </a:rPr>
              <a:t>-</a:t>
            </a:r>
            <a:endParaRPr lang="en-US" sz="1100">
              <a:solidFill>
                <a:srgbClr val="0070C0"/>
              </a:solidFill>
            </a:endParaRPr>
          </a:p>
        </p:txBody>
      </p:sp>
      <p:sp>
        <p:nvSpPr>
          <p:cNvPr id="21521" name="TextBox 9"/>
          <p:cNvSpPr txBox="1">
            <a:spLocks noChangeArrowheads="1"/>
          </p:cNvSpPr>
          <p:nvPr/>
        </p:nvSpPr>
        <p:spPr bwMode="auto">
          <a:xfrm>
            <a:off x="2514600" y="2590800"/>
            <a:ext cx="381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>
                <a:solidFill>
                  <a:srgbClr val="FF0000"/>
                </a:solidFill>
                <a:sym typeface="Symbol" pitchFamily="18" charset="2"/>
              </a:rPr>
              <a:t>+</a:t>
            </a:r>
            <a:endParaRPr lang="en-US" sz="1100">
              <a:solidFill>
                <a:srgbClr val="FF0000"/>
              </a:solidFill>
            </a:endParaRPr>
          </a:p>
        </p:txBody>
      </p:sp>
      <p:sp>
        <p:nvSpPr>
          <p:cNvPr id="21522" name="TextBox 9"/>
          <p:cNvSpPr txBox="1">
            <a:spLocks noChangeArrowheads="1"/>
          </p:cNvSpPr>
          <p:nvPr/>
        </p:nvSpPr>
        <p:spPr bwMode="auto">
          <a:xfrm>
            <a:off x="5791200" y="2438400"/>
            <a:ext cx="381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>
                <a:solidFill>
                  <a:srgbClr val="FF0000"/>
                </a:solidFill>
                <a:sym typeface="Symbol" pitchFamily="18" charset="2"/>
              </a:rPr>
              <a:t>+</a:t>
            </a:r>
            <a:endParaRPr lang="en-US" sz="1100">
              <a:solidFill>
                <a:srgbClr val="FF0000"/>
              </a:solidFill>
            </a:endParaRPr>
          </a:p>
        </p:txBody>
      </p:sp>
      <p:sp>
        <p:nvSpPr>
          <p:cNvPr id="21523" name="TextBox 27"/>
          <p:cNvSpPr txBox="1">
            <a:spLocks noChangeArrowheads="1"/>
          </p:cNvSpPr>
          <p:nvPr/>
        </p:nvSpPr>
        <p:spPr bwMode="auto">
          <a:xfrm>
            <a:off x="457200" y="2133600"/>
            <a:ext cx="842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/>
              <a:t>Initial</a:t>
            </a:r>
          </a:p>
          <a:p>
            <a:pPr algn="ctr"/>
            <a:r>
              <a:rPr lang="en-US" sz="1200"/>
              <a:t>Mismatch</a:t>
            </a:r>
          </a:p>
        </p:txBody>
      </p:sp>
      <p:sp>
        <p:nvSpPr>
          <p:cNvPr id="21524" name="TextBox 28"/>
          <p:cNvSpPr txBox="1">
            <a:spLocks noChangeArrowheads="1"/>
          </p:cNvSpPr>
          <p:nvPr/>
        </p:nvSpPr>
        <p:spPr bwMode="auto">
          <a:xfrm>
            <a:off x="5181600" y="2590800"/>
            <a:ext cx="842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/>
              <a:t>Initial</a:t>
            </a:r>
          </a:p>
          <a:p>
            <a:pPr algn="ctr"/>
            <a:r>
              <a:rPr lang="en-US" sz="1200"/>
              <a:t>Mismatch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6-D Cooling</a:t>
            </a:r>
            <a:br>
              <a:rPr lang="en-US" smtClean="0"/>
            </a:br>
            <a:r>
              <a:rPr lang="en-US" smtClean="0"/>
              <a:t>Comparison of Techniques</a:t>
            </a:r>
          </a:p>
        </p:txBody>
      </p:sp>
      <p:sp>
        <p:nvSpPr>
          <p:cNvPr id="22530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August 24, 2010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8E5F8-DE03-482F-BC53-028C09672AD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2532" name="Footer Placeholder 1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MAP Review - 6-D Cooling - Tom Roberts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1295400"/>
          <a:ext cx="8686800" cy="484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1600200"/>
                <a:gridCol w="1981200"/>
                <a:gridCol w="1676400"/>
              </a:tblGrid>
              <a:tr h="5811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Guggenheim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Helical Cooling Channel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Helical FOFO Snake</a:t>
                      </a:r>
                      <a:endParaRPr lang="en-US" dirty="0"/>
                    </a:p>
                  </a:txBody>
                  <a:tcPr/>
                </a:tc>
              </a:tr>
              <a:tr h="581104">
                <a:tc>
                  <a:txBody>
                    <a:bodyPr/>
                    <a:lstStyle/>
                    <a:p>
                      <a:r>
                        <a:rPr lang="en-US" dirty="0" smtClean="0"/>
                        <a:t>Absorber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Lumped liquid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or LiH wedge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Continuous high-pressure</a:t>
                      </a:r>
                      <a:r>
                        <a:rPr lang="en-US" baseline="0" dirty="0" smtClean="0"/>
                        <a:t> gas H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Lumped</a:t>
                      </a: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liquid H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  <a:tr h="581104">
                <a:tc>
                  <a:txBody>
                    <a:bodyPr/>
                    <a:lstStyle/>
                    <a:p>
                      <a:r>
                        <a:rPr lang="en-US" dirty="0" smtClean="0"/>
                        <a:t>RF Cavities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Vacuum with Be Windows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High-pressure gas, Be Windows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Vacuum with Be Windows</a:t>
                      </a:r>
                      <a:endParaRPr lang="en-US" dirty="0"/>
                    </a:p>
                  </a:txBody>
                  <a:tcPr/>
                </a:tc>
              </a:tr>
              <a:tr h="581104">
                <a:tc>
                  <a:txBody>
                    <a:bodyPr/>
                    <a:lstStyle/>
                    <a:p>
                      <a:r>
                        <a:rPr lang="en-US" dirty="0" smtClean="0"/>
                        <a:t>Magnets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Tilted Solenoids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Helical Solenoid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Tilted Solenoids</a:t>
                      </a:r>
                      <a:endParaRPr lang="en-US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 smtClean="0"/>
                        <a:t>Helix ratio: radius / 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Large, &gt;&gt;1,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almost a 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Moderate, ~0.2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Small, &lt;&lt;1,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almost straight</a:t>
                      </a:r>
                      <a:endParaRPr lang="en-US" dirty="0"/>
                    </a:p>
                  </a:txBody>
                  <a:tcPr/>
                </a:tc>
              </a:tr>
              <a:tr h="323375">
                <a:tc>
                  <a:txBody>
                    <a:bodyPr/>
                    <a:lstStyle/>
                    <a:p>
                      <a:r>
                        <a:rPr lang="en-US" dirty="0" smtClean="0"/>
                        <a:t>Can achieve low emittance to feed into final cooling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dirty="0" smtClean="0"/>
                        <a:t>Can cool both charges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dirty="0" smtClean="0"/>
                        <a:t>Have initial simulations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Down Selection (FY12)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143000"/>
            <a:ext cx="8991600" cy="5334000"/>
          </a:xfrm>
        </p:spPr>
        <p:txBody>
          <a:bodyPr/>
          <a:lstStyle/>
          <a:p>
            <a:r>
              <a:rPr lang="en-US" sz="2800" smtClean="0"/>
              <a:t>At present we have three viable 6-D cooling techniques.</a:t>
            </a:r>
          </a:p>
          <a:p>
            <a:endParaRPr lang="en-US" sz="1000" smtClean="0"/>
          </a:p>
          <a:p>
            <a:r>
              <a:rPr lang="en-US" sz="2800" smtClean="0"/>
              <a:t>In FY12 we will have enough information to “down-select” and determine the actual cooling subsystem to be used in the Design Feasibility Study Report.</a:t>
            </a:r>
          </a:p>
          <a:p>
            <a:endParaRPr lang="en-US" sz="1000" smtClean="0"/>
          </a:p>
          <a:p>
            <a:r>
              <a:rPr lang="en-US" sz="2800" smtClean="0"/>
              <a:t>Our current task is to evaluate the possibilities and collect all necessary information to make an informed choice.</a:t>
            </a:r>
          </a:p>
          <a:p>
            <a:endParaRPr lang="en-US" sz="1000" smtClean="0"/>
          </a:p>
          <a:p>
            <a:r>
              <a:rPr lang="en-US" sz="2800" smtClean="0"/>
              <a:t>We expect the selection to be of a complete cooling configuration; multiple techniques may be involved.</a:t>
            </a:r>
          </a:p>
        </p:txBody>
      </p:sp>
      <p:sp>
        <p:nvSpPr>
          <p:cNvPr id="23555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August 24, 2010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E9FA1-72F7-43EA-AE53-7AA6D894563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3557" name="Footer Placeholder 1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MAP Review - 6-D Cooling - Tom Roberts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6146" name="Rectangle 3"/>
          <p:cNvSpPr>
            <a:spLocks noGrp="1"/>
          </p:cNvSpPr>
          <p:nvPr>
            <p:ph type="body" idx="4294967295"/>
          </p:nvPr>
        </p:nvSpPr>
        <p:spPr>
          <a:xfrm>
            <a:off x="1066800" y="1066800"/>
            <a:ext cx="8077200" cy="5334000"/>
          </a:xfrm>
        </p:spPr>
        <p:txBody>
          <a:bodyPr/>
          <a:lstStyle/>
          <a:p>
            <a:r>
              <a:rPr lang="en-US" sz="2400" smtClean="0"/>
              <a:t>Why Cooling is Needed</a:t>
            </a:r>
          </a:p>
          <a:p>
            <a:r>
              <a:rPr lang="en-US" sz="2400" smtClean="0"/>
              <a:t>How Ionization Cooling Works</a:t>
            </a:r>
          </a:p>
          <a:p>
            <a:r>
              <a:rPr lang="en-US" sz="2400" smtClean="0"/>
              <a:t>Simulation Programs</a:t>
            </a:r>
          </a:p>
          <a:p>
            <a:r>
              <a:rPr lang="en-US" sz="2400" smtClean="0"/>
              <a:t>Overview of the Cooling Subsystem</a:t>
            </a:r>
          </a:p>
          <a:p>
            <a:r>
              <a:rPr lang="en-US" sz="2400" smtClean="0"/>
              <a:t>6-D Cooling</a:t>
            </a:r>
          </a:p>
          <a:p>
            <a:pPr lvl="1"/>
            <a:r>
              <a:rPr lang="en-US" sz="2000" smtClean="0"/>
              <a:t>Guggenheim</a:t>
            </a:r>
          </a:p>
          <a:p>
            <a:pPr lvl="1"/>
            <a:r>
              <a:rPr lang="en-US" sz="2000" smtClean="0"/>
              <a:t>Helical Cooling Channel</a:t>
            </a:r>
          </a:p>
          <a:p>
            <a:pPr lvl="1"/>
            <a:r>
              <a:rPr lang="en-US" sz="2000" smtClean="0"/>
              <a:t>Helical FOFO Snake</a:t>
            </a:r>
          </a:p>
          <a:p>
            <a:pPr lvl="1"/>
            <a:r>
              <a:rPr lang="en-US" sz="2000" smtClean="0"/>
              <a:t>Comparison of Techniques</a:t>
            </a:r>
          </a:p>
          <a:p>
            <a:r>
              <a:rPr lang="en-US" sz="2400" smtClean="0"/>
              <a:t>Down Selection (FY12)</a:t>
            </a:r>
          </a:p>
          <a:p>
            <a:r>
              <a:rPr lang="en-US" sz="2400" smtClean="0"/>
              <a:t>Design and Simulation – Level 2 Cooling Tasks</a:t>
            </a:r>
          </a:p>
          <a:p>
            <a:r>
              <a:rPr lang="en-US" sz="2400" smtClean="0"/>
              <a:t>Milestones</a:t>
            </a:r>
          </a:p>
          <a:p>
            <a:r>
              <a:rPr lang="en-US" sz="2400" smtClean="0"/>
              <a:t>Cooling R&amp;D Issues</a:t>
            </a:r>
          </a:p>
          <a:p>
            <a:r>
              <a:rPr lang="en-US" sz="2400" smtClean="0"/>
              <a:t>Why We Believe We Will be Successful</a:t>
            </a:r>
          </a:p>
        </p:txBody>
      </p:sp>
      <p:sp>
        <p:nvSpPr>
          <p:cNvPr id="6147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August 24, 2010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D3E89-904B-4F98-8CB9-5E25085A0FD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149" name="Footer Placeholder 1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MAP Review - 6-D Cooling - Tom Roberts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Down Selection (FY12)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143000"/>
            <a:ext cx="8991600" cy="5334000"/>
          </a:xfrm>
        </p:spPr>
        <p:txBody>
          <a:bodyPr/>
          <a:lstStyle/>
          <a:p>
            <a:endParaRPr lang="en-US" sz="2800" smtClean="0"/>
          </a:p>
          <a:p>
            <a:r>
              <a:rPr lang="en-US" sz="2800" smtClean="0"/>
              <a:t>Indeed, even the overall block diagram is subject to selection:</a:t>
            </a:r>
          </a:p>
          <a:p>
            <a:pPr lvl="1"/>
            <a:r>
              <a:rPr lang="en-US" sz="2400" smtClean="0"/>
              <a:t>At present, it seem likely that a helical FOFO snake will come first, before the charge separation.</a:t>
            </a:r>
          </a:p>
          <a:p>
            <a:pPr lvl="1"/>
            <a:r>
              <a:rPr lang="en-US" sz="2400" smtClean="0"/>
              <a:t>That may or may not be sufficient to go directly into the bunch merge.</a:t>
            </a:r>
          </a:p>
          <a:p>
            <a:pPr lvl="1"/>
            <a:r>
              <a:rPr lang="en-US" sz="2400" smtClean="0"/>
              <a:t>The choice for Final Cooling might require the charge recombination to come after final cooling.</a:t>
            </a:r>
          </a:p>
          <a:p>
            <a:r>
              <a:rPr lang="en-US" sz="2800" smtClean="0"/>
              <a:t>The selection for cooling can be affected by similar down-selections in the Front End and in Technology Development (RF).</a:t>
            </a:r>
            <a:endParaRPr lang="en-US" smtClean="0"/>
          </a:p>
        </p:txBody>
      </p:sp>
      <p:sp>
        <p:nvSpPr>
          <p:cNvPr id="24579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August 24, 2010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16CD0-812B-4E25-A3FA-8EC6E00F825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4581" name="Footer Placeholder 1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MAP Review - 6-D Cooling - Tom Roberts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Design and Simulation</a:t>
            </a:r>
            <a:br>
              <a:rPr lang="en-US" smtClean="0"/>
            </a:br>
            <a:r>
              <a:rPr lang="en-US" smtClean="0"/>
              <a:t>Level 2 Cooling Tasks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371600"/>
            <a:ext cx="8991600" cy="5105400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 sz="2400" smtClean="0"/>
              <a:t>Develop approach for comparing, assessing, and selecting cooling techniques 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z="2400" smtClean="0"/>
              <a:t>6D Cooling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z="2400" smtClean="0"/>
              <a:t>Final Cooling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z="2400" smtClean="0"/>
              <a:t>Auxiliary Components (charge separation, bunch merging, charge recombination)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z="2400" smtClean="0"/>
              <a:t>Simulation Code Development (ICOOL, G4beamline, ...)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z="2400" smtClean="0"/>
              <a:t>Target-to-accelerator simulation of Front End and Cooling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z="2400" smtClean="0"/>
              <a:t>RF Systems Simulations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z="2400" smtClean="0"/>
              <a:t>DFS Report preparation</a:t>
            </a:r>
          </a:p>
        </p:txBody>
      </p:sp>
      <p:sp>
        <p:nvSpPr>
          <p:cNvPr id="25603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August 24, 2010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3D033-C8BC-410F-A6BE-C362AD4051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5605" name="Footer Placeholder 1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MAP Review - 6-D Cooling - Tom Roberts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Milestones</a:t>
            </a:r>
          </a:p>
        </p:txBody>
      </p:sp>
      <p:sp>
        <p:nvSpPr>
          <p:cNvPr id="26626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August 24, 2010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73A25-BC93-487B-AA5E-DE6ED5C48DF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6628" name="Footer Placeholder 1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MAP Review - 6-D Cooling - Tom Roberts</a:t>
            </a:r>
          </a:p>
        </p:txBody>
      </p:sp>
      <p:graphicFrame>
        <p:nvGraphicFramePr>
          <p:cNvPr id="7" name="Group 134"/>
          <p:cNvGraphicFramePr>
            <a:graphicFrameLocks noGrp="1"/>
          </p:cNvGraphicFramePr>
          <p:nvPr/>
        </p:nvGraphicFramePr>
        <p:xfrm>
          <a:off x="457200" y="1447800"/>
          <a:ext cx="8229600" cy="2754313"/>
        </p:xfrm>
        <a:graphic>
          <a:graphicData uri="http://schemas.openxmlformats.org/drawingml/2006/table">
            <a:tbl>
              <a:tblPr/>
              <a:tblGrid>
                <a:gridCol w="838200"/>
                <a:gridCol w="5105400"/>
                <a:gridCol w="2286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Milestone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Deliverable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FY12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specify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cooling initial configuration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MAP Review, Design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FY14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finish D&amp;S for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Interim MC DFS report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finish D&amp;S for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Final IDS-NF RDR report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Formal Report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Formal Report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FY15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provide specifications &amp; parts count for MC costing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Design Report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FY16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provide description of remaining MC R&amp;D items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finish D&amp;S for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Final MC DFS report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Design Report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Formal Report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Cooling R&amp;D Issues</a:t>
            </a: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143000"/>
            <a:ext cx="8991600" cy="5257800"/>
          </a:xfrm>
        </p:spPr>
        <p:txBody>
          <a:bodyPr/>
          <a:lstStyle/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800" smtClean="0">
                <a:solidFill>
                  <a:srgbClr val="0000FF"/>
                </a:solidFill>
              </a:rPr>
              <a:t>Simulation Issues</a:t>
            </a:r>
          </a:p>
          <a:p>
            <a:pPr lvl="1">
              <a:buFontTx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Match the different sections, with acceptable emittance growth and losses.</a:t>
            </a:r>
          </a:p>
          <a:p>
            <a:pPr lvl="1">
              <a:buFontTx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Evaluate space charge effects (primarily final cooling).</a:t>
            </a:r>
          </a:p>
          <a:p>
            <a:pPr lvl="1">
              <a:buFontTx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Analyze, understand, and evaluate collective effects in the absorbers (primarily final cooling).</a:t>
            </a:r>
          </a:p>
          <a:p>
            <a:pPr lvl="2">
              <a:buFont typeface="Lucida Grande"/>
              <a:buChar char="−"/>
            </a:pPr>
            <a:r>
              <a:rPr lang="en-US" sz="2000" smtClean="0">
                <a:solidFill>
                  <a:schemeClr val="tx1"/>
                </a:solidFill>
              </a:rPr>
              <a:t>Plasma effects (ionization electrons)</a:t>
            </a:r>
          </a:p>
          <a:p>
            <a:pPr lvl="2">
              <a:buFont typeface="Lucida Grande"/>
              <a:buChar char="−"/>
            </a:pPr>
            <a:r>
              <a:rPr lang="en-US" sz="2000" smtClean="0">
                <a:solidFill>
                  <a:schemeClr val="tx1"/>
                </a:solidFill>
              </a:rPr>
              <a:t>Dielectric polarization effects</a:t>
            </a:r>
          </a:p>
          <a:p>
            <a:pPr lvl="2">
              <a:buFont typeface="Lucida Grande"/>
              <a:buChar char="−"/>
            </a:pPr>
            <a:r>
              <a:rPr lang="en-US" sz="2000" smtClean="0">
                <a:solidFill>
                  <a:schemeClr val="tx1"/>
                </a:solidFill>
              </a:rPr>
              <a:t>Effect on space charge, macro-particle interactions, etc.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800" smtClean="0">
                <a:solidFill>
                  <a:srgbClr val="0000FF"/>
                </a:solidFill>
              </a:rPr>
              <a:t>Design Issues</a:t>
            </a:r>
          </a:p>
          <a:p>
            <a:pPr lvl="1">
              <a:buFontTx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High RF gradients	(See Alan Bross talk)</a:t>
            </a:r>
          </a:p>
          <a:p>
            <a:pPr lvl="1">
              <a:buFontTx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High-field magnets	(See Alan Bross talk)</a:t>
            </a:r>
          </a:p>
          <a:p>
            <a:pPr lvl="1">
              <a:buFontTx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High beam heat load in absorbers	(needs engineering)</a:t>
            </a:r>
          </a:p>
          <a:p>
            <a:pPr lvl="1">
              <a:buFontTx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High beam loading in RF cavities	(needs engineering)</a:t>
            </a:r>
          </a:p>
        </p:txBody>
      </p:sp>
      <p:sp>
        <p:nvSpPr>
          <p:cNvPr id="27651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August 24, 2010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15D12-F13B-4304-8312-15B24ADEE59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27653" name="Footer Placeholder 1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MAP Review - 6-D Cooling - Tom Roberts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Why We Believe We Will</a:t>
            </a:r>
            <a:br>
              <a:rPr lang="en-US" smtClean="0"/>
            </a:br>
            <a:r>
              <a:rPr lang="en-US" smtClean="0"/>
              <a:t>be Successful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295400"/>
            <a:ext cx="8763000" cy="5105400"/>
          </a:xfrm>
        </p:spPr>
        <p:txBody>
          <a:bodyPr/>
          <a:lstStyle/>
          <a:p>
            <a:r>
              <a:rPr lang="en-US" sz="2400" smtClean="0"/>
              <a:t>We already have considerable experience in designing cooling channels:</a:t>
            </a:r>
          </a:p>
          <a:p>
            <a:pPr lvl="1"/>
            <a:r>
              <a:rPr lang="en-US" sz="2000" smtClean="0"/>
              <a:t>We have multiple techniques for both 6-D and final cooling, and at least one for each of the auxiliary components.</a:t>
            </a:r>
          </a:p>
          <a:p>
            <a:pPr lvl="1"/>
            <a:r>
              <a:rPr lang="en-US" sz="2000" smtClean="0"/>
              <a:t>We have initial simulations of each technique, indicating they can be put together as shown.</a:t>
            </a:r>
          </a:p>
          <a:p>
            <a:endParaRPr lang="en-US" sz="1200" smtClean="0"/>
          </a:p>
          <a:p>
            <a:r>
              <a:rPr lang="en-US" sz="2400" smtClean="0"/>
              <a:t>We have a team of experts already involved.</a:t>
            </a:r>
          </a:p>
          <a:p>
            <a:endParaRPr lang="en-US" sz="1200" smtClean="0"/>
          </a:p>
          <a:p>
            <a:r>
              <a:rPr lang="en-US" sz="2400" smtClean="0"/>
              <a:t>The primary developers of the simulation tools we are using are already part of the team.</a:t>
            </a:r>
          </a:p>
          <a:p>
            <a:endParaRPr lang="en-US" sz="1200" smtClean="0"/>
          </a:p>
          <a:p>
            <a:r>
              <a:rPr lang="en-US" sz="2400" b="1" smtClean="0"/>
              <a:t>MAP is the culmination of more than 15 years of effort – we are motivated to succeed!</a:t>
            </a:r>
            <a:endParaRPr lang="en-US" sz="2800" b="1" smtClean="0"/>
          </a:p>
        </p:txBody>
      </p:sp>
      <p:sp>
        <p:nvSpPr>
          <p:cNvPr id="28675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August 24, 2010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C77E-8311-4490-BBE6-276EACCAEF0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28677" name="Footer Placeholder 1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MAP Review - 6-D Cooling - Tom Roberts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Why Cooling is Needed</a:t>
            </a:r>
          </a:p>
        </p:txBody>
      </p:sp>
      <p:sp>
        <p:nvSpPr>
          <p:cNvPr id="7170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143000"/>
            <a:ext cx="8832850" cy="4983163"/>
          </a:xfrm>
        </p:spPr>
        <p:txBody>
          <a:bodyPr/>
          <a:lstStyle/>
          <a:p>
            <a:r>
              <a:rPr lang="en-US" sz="2400" smtClean="0"/>
              <a:t>The muon beam is a </a:t>
            </a:r>
            <a:r>
              <a:rPr lang="en-US" sz="2400" u="sng" smtClean="0"/>
              <a:t>tertiary</a:t>
            </a:r>
            <a:r>
              <a:rPr lang="en-US" sz="2400" smtClean="0"/>
              <a:t> beam generated by the decays of secondary pions.</a:t>
            </a:r>
          </a:p>
          <a:p>
            <a:endParaRPr lang="en-US" sz="1400" smtClean="0"/>
          </a:p>
          <a:p>
            <a:r>
              <a:rPr lang="en-US" sz="2400" smtClean="0"/>
              <a:t>The initial muon beam is huge: enormous transverse emittances and a very large momentum spread.</a:t>
            </a:r>
          </a:p>
          <a:p>
            <a:endParaRPr lang="en-US" sz="1400" smtClean="0"/>
          </a:p>
          <a:p>
            <a:r>
              <a:rPr lang="en-US" sz="2400" smtClean="0"/>
              <a:t>It is infeasible to accelerate such a large beam to TeV.</a:t>
            </a:r>
          </a:p>
          <a:p>
            <a:endParaRPr lang="en-US" sz="1400" smtClean="0"/>
          </a:p>
          <a:p>
            <a:r>
              <a:rPr lang="en-US" sz="2400" smtClean="0"/>
              <a:t>To obtain adequate luminosity, the normalized 6-D emittance must be reduced by roughly 10</a:t>
            </a:r>
            <a:r>
              <a:rPr lang="en-US" sz="2400" baseline="30000" smtClean="0"/>
              <a:t>6</a:t>
            </a:r>
            <a:r>
              <a:rPr lang="en-US" sz="2400" smtClean="0"/>
              <a:t>.</a:t>
            </a:r>
          </a:p>
          <a:p>
            <a:endParaRPr lang="en-US" sz="1400" smtClean="0"/>
          </a:p>
          <a:p>
            <a:r>
              <a:rPr lang="en-US" sz="2400" smtClean="0"/>
              <a:t>We call this reduction in emittance “cooling”; it is directly analogous to thermodynamic cooling.</a:t>
            </a:r>
            <a:endParaRPr lang="en-US" sz="2800" smtClean="0"/>
          </a:p>
        </p:txBody>
      </p:sp>
      <p:sp>
        <p:nvSpPr>
          <p:cNvPr id="7171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August 24, 2010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1D295-1772-47C4-A3BA-F425A0CE8D5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173" name="Footer Placeholder 1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MAP Review - 6-D Cooling - Tom Roberts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How Ionization Cooling Works</a:t>
            </a:r>
            <a:br>
              <a:rPr lang="en-US" smtClean="0"/>
            </a:br>
            <a:r>
              <a:rPr lang="en-US" smtClean="0"/>
              <a:t>Basics</a:t>
            </a:r>
          </a:p>
        </p:txBody>
      </p:sp>
      <p:sp>
        <p:nvSpPr>
          <p:cNvPr id="6146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143000"/>
            <a:ext cx="8991600" cy="52578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By alternating absorbers with acceleration, the </a:t>
            </a:r>
            <a:r>
              <a:rPr lang="en-US" sz="2400" spc="-300" dirty="0" smtClean="0"/>
              <a:t>p</a:t>
            </a:r>
            <a:r>
              <a:rPr lang="en-US" sz="2000" spc="-300" baseline="-25000" dirty="0" smtClean="0"/>
              <a:t>⊥</a:t>
            </a:r>
            <a:r>
              <a:rPr lang="en-US" sz="2400" spc="-300" dirty="0" smtClean="0"/>
              <a:t> </a:t>
            </a:r>
            <a:r>
              <a:rPr lang="en-US" sz="2400" dirty="0" smtClean="0"/>
              <a:t>of each particle can be reduced: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This is inherently a 2-D process in {x’,y’}  (={dx/dz,dy/dz}); it operates in the 4-D transverse phase space.</a:t>
            </a:r>
            <a:br>
              <a:rPr lang="en-US" sz="2400" dirty="0" smtClean="0"/>
            </a:b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Energy loss with re-acceleration cools the beam, multiple scattering heats it </a:t>
            </a:r>
            <a:r>
              <a:rPr lang="en-US" sz="2000" dirty="0" smtClean="0">
                <a:latin typeface="ＭＳ ゴシック"/>
                <a:ea typeface="ＭＳ ゴシック"/>
                <a:cs typeface="ＭＳ ゴシック"/>
              </a:rPr>
              <a:t>−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need low-Z absorber (H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LiH, …).</a:t>
            </a:r>
          </a:p>
        </p:txBody>
      </p:sp>
      <p:sp>
        <p:nvSpPr>
          <p:cNvPr id="8195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August 24, 2010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DD0DA-C73A-4CB1-82CD-EFD4EDF450D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197" name="Footer Placeholder 1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MAP Review - 6-D Cooling - Tom Roberts</a:t>
            </a:r>
          </a:p>
        </p:txBody>
      </p:sp>
      <p:pic>
        <p:nvPicPr>
          <p:cNvPr id="8198" name="Picture 8"/>
          <p:cNvPicPr>
            <a:picLocks noChangeAspect="1" noChangeArrowheads="1"/>
          </p:cNvPicPr>
          <p:nvPr/>
        </p:nvPicPr>
        <p:blipFill>
          <a:blip r:embed="rId2"/>
          <a:srcRect t="3571"/>
          <a:stretch>
            <a:fillRect/>
          </a:stretch>
        </p:blipFill>
        <p:spPr bwMode="auto">
          <a:xfrm>
            <a:off x="2362200" y="2298700"/>
            <a:ext cx="44196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How Ionization Cooling Works</a:t>
            </a:r>
            <a:br>
              <a:rPr lang="en-US" smtClean="0"/>
            </a:br>
            <a:r>
              <a:rPr lang="en-US" smtClean="0"/>
              <a:t>Basics</a:t>
            </a:r>
          </a:p>
        </p:txBody>
      </p:sp>
      <p:sp>
        <p:nvSpPr>
          <p:cNvPr id="9218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143000"/>
            <a:ext cx="8991600" cy="4983163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z="2800" smtClean="0"/>
          </a:p>
          <a:p>
            <a:r>
              <a:rPr lang="en-US" sz="2400" smtClean="0"/>
              <a:t>Liouville’s theorem is not violated: the electrons in the absorber are heated (but they aren’t part of the beam).</a:t>
            </a:r>
          </a:p>
          <a:p>
            <a:endParaRPr lang="en-US" sz="2400" smtClean="0"/>
          </a:p>
          <a:p>
            <a:r>
              <a:rPr lang="en-US" sz="2400" smtClean="0"/>
              <a:t>It takes many cooling cells to achieve the 10</a:t>
            </a:r>
            <a:r>
              <a:rPr lang="en-US" sz="2400" baseline="30000" smtClean="0"/>
              <a:t>6</a:t>
            </a:r>
            <a:r>
              <a:rPr lang="en-US" sz="2400" smtClean="0"/>
              <a:t> emittance reduction required.</a:t>
            </a:r>
          </a:p>
          <a:p>
            <a:endParaRPr lang="en-US" sz="2400" smtClean="0"/>
          </a:p>
          <a:p>
            <a:r>
              <a:rPr lang="en-US" sz="2400" smtClean="0"/>
              <a:t>The channel must be designed to partition the emittance reduction into all 6 dimensions {x,x’,y,y’,dt,dp/p}.</a:t>
            </a:r>
            <a:br>
              <a:rPr lang="en-US" sz="2400" smtClean="0"/>
            </a:br>
            <a:endParaRPr lang="en-US" sz="1100" smtClean="0"/>
          </a:p>
        </p:txBody>
      </p:sp>
      <p:sp>
        <p:nvSpPr>
          <p:cNvPr id="9219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August 24, 2010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579504-72C1-4F1A-92AE-335692671A9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221" name="Footer Placeholder 1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MAP Review - 6-D Cooling - Tom Roberts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How Ionization Cooling Works</a:t>
            </a:r>
            <a:br>
              <a:rPr lang="en-US" smtClean="0"/>
            </a:br>
            <a:r>
              <a:rPr lang="en-US" smtClean="0"/>
              <a:t>Partitioning the Cooling</a:t>
            </a:r>
          </a:p>
        </p:txBody>
      </p:sp>
      <p:sp>
        <p:nvSpPr>
          <p:cNvPr id="10242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143000"/>
            <a:ext cx="8763000" cy="5257800"/>
          </a:xfrm>
        </p:spPr>
        <p:txBody>
          <a:bodyPr/>
          <a:lstStyle/>
          <a:p>
            <a:r>
              <a:rPr lang="en-US" sz="2400" smtClean="0"/>
              <a:t>Re-partitioning the cooling in the transverse dimensions merely requires a change in focusing of the beam.</a:t>
            </a:r>
          </a:p>
          <a:p>
            <a:r>
              <a:rPr lang="en-US" sz="2400" smtClean="0"/>
              <a:t>Partitioning cooling to the longitudinal dimension requires emittance exchange:</a:t>
            </a:r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r>
              <a:rPr lang="en-US" sz="2400" smtClean="0"/>
              <a:t>Straggling and the variation of dE/dx with energy contribute to longitudinal heating of the beam.</a:t>
            </a:r>
          </a:p>
        </p:txBody>
      </p:sp>
      <p:sp>
        <p:nvSpPr>
          <p:cNvPr id="10243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August 24, 2010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57DD9-5B50-4E0A-AAE7-0212BE98A0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0245" name="Footer Placeholder 1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MAP Review - 6-D Cooling - Tom Roberts</a:t>
            </a:r>
          </a:p>
        </p:txBody>
      </p:sp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6324600" y="3124200"/>
            <a:ext cx="26670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Reduced Longitudinal</a:t>
            </a:r>
            <a:br>
              <a:rPr lang="en-US"/>
            </a:br>
            <a:r>
              <a:rPr lang="en-US"/>
              <a:t>emittance, increased</a:t>
            </a:r>
            <a:br>
              <a:rPr lang="en-US"/>
            </a:br>
            <a:r>
              <a:rPr lang="en-US"/>
              <a:t>transverse emittance.</a:t>
            </a:r>
          </a:p>
          <a:p>
            <a:r>
              <a:rPr lang="en-US" sz="1100"/>
              <a:t/>
            </a:r>
            <a:br>
              <a:rPr lang="en-US" sz="1100"/>
            </a:br>
            <a:r>
              <a:rPr lang="en-US"/>
              <a:t>Dispersion is arranged </a:t>
            </a:r>
            <a:br>
              <a:rPr lang="en-US"/>
            </a:br>
            <a:r>
              <a:rPr lang="en-US"/>
              <a:t>so higher momentum particles have a longer</a:t>
            </a:r>
          </a:p>
          <a:p>
            <a:r>
              <a:rPr lang="en-US"/>
              <a:t>path in the absorber.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5181600"/>
            <a:ext cx="9906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9400" y="3238500"/>
            <a:ext cx="9906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249" name="Picture 13" descr="exchange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0"/>
            <a:ext cx="5480050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1371600" y="3048000"/>
            <a:ext cx="1446213" cy="187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How Ionization Cooling Works</a:t>
            </a:r>
            <a:br>
              <a:rPr lang="en-US" smtClean="0"/>
            </a:br>
            <a:r>
              <a:rPr lang="en-US" smtClean="0"/>
              <a:t>Summary</a:t>
            </a:r>
          </a:p>
        </p:txBody>
      </p:sp>
      <p:sp>
        <p:nvSpPr>
          <p:cNvPr id="11266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143000"/>
            <a:ext cx="8991600" cy="5257800"/>
          </a:xfrm>
        </p:spPr>
        <p:txBody>
          <a:bodyPr/>
          <a:lstStyle/>
          <a:p>
            <a:endParaRPr lang="en-US" sz="2800" smtClean="0"/>
          </a:p>
          <a:p>
            <a:endParaRPr lang="en-US" sz="2800" smtClean="0"/>
          </a:p>
          <a:p>
            <a:r>
              <a:rPr lang="en-US" sz="2400" smtClean="0"/>
              <a:t>The 6-D cooling channels below differ in how they arrange the dispersion, absorbers, and focusing to re-partition the cooling among the 6 dimensions.</a:t>
            </a:r>
          </a:p>
          <a:p>
            <a:endParaRPr lang="en-US" sz="2400" smtClean="0"/>
          </a:p>
          <a:p>
            <a:r>
              <a:rPr lang="en-US" sz="2400" smtClean="0"/>
              <a:t>All use a helical path, as that is the best way to maintain transverse focusing and to provide the dispersion necessary for the emittance exchange.</a:t>
            </a:r>
          </a:p>
          <a:p>
            <a:endParaRPr lang="en-US" sz="2800" smtClean="0"/>
          </a:p>
        </p:txBody>
      </p:sp>
      <p:sp>
        <p:nvSpPr>
          <p:cNvPr id="11267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August 24, 2010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20DF6-21F5-4EED-A75D-4E50372A39D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1269" name="Footer Placeholder 1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MAP Review - 6-D Cooling - Tom Roberts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Simulation Programs</a:t>
            </a:r>
          </a:p>
        </p:txBody>
      </p:sp>
      <p:sp>
        <p:nvSpPr>
          <p:cNvPr id="12290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143000"/>
            <a:ext cx="8991600" cy="5257800"/>
          </a:xfrm>
        </p:spPr>
        <p:txBody>
          <a:bodyPr/>
          <a:lstStyle/>
          <a:p>
            <a:r>
              <a:rPr lang="en-US" sz="2400" smtClean="0"/>
              <a:t>Muon cooling requires tracking particles through matter, which standard accelerator design codes do not support.</a:t>
            </a:r>
          </a:p>
          <a:p>
            <a:endParaRPr lang="en-US" sz="900" smtClean="0"/>
          </a:p>
          <a:p>
            <a:r>
              <a:rPr lang="en-US" sz="2400" smtClean="0"/>
              <a:t>We have developed two simulation programs that do:</a:t>
            </a:r>
          </a:p>
          <a:p>
            <a:pPr lvl="1"/>
            <a:r>
              <a:rPr lang="en-US" sz="2000" smtClean="0"/>
              <a:t>ICOOL</a:t>
            </a:r>
            <a:endParaRPr lang="en-US" sz="1800" smtClean="0"/>
          </a:p>
          <a:p>
            <a:pPr lvl="2"/>
            <a:r>
              <a:rPr lang="en-US" sz="1600" smtClean="0"/>
              <a:t>Primary author: Rick Fernow</a:t>
            </a:r>
          </a:p>
          <a:p>
            <a:pPr lvl="2"/>
            <a:r>
              <a:rPr lang="en-US" sz="1600" smtClean="0"/>
              <a:t>Fortran, with portions from Geant3</a:t>
            </a:r>
          </a:p>
          <a:p>
            <a:pPr lvl="2"/>
            <a:r>
              <a:rPr lang="en-US" sz="1600" smtClean="0"/>
              <a:t>https://pubweb.bnl.gov/~fernow/icool/</a:t>
            </a:r>
          </a:p>
          <a:p>
            <a:pPr lvl="1"/>
            <a:r>
              <a:rPr lang="en-US" sz="1800" smtClean="0"/>
              <a:t>G4beamline</a:t>
            </a:r>
          </a:p>
          <a:p>
            <a:pPr lvl="2"/>
            <a:r>
              <a:rPr lang="en-US" sz="1600" smtClean="0"/>
              <a:t>Primary author: Tom Roberts</a:t>
            </a:r>
          </a:p>
          <a:p>
            <a:pPr lvl="2"/>
            <a:r>
              <a:rPr lang="en-US" sz="1600" smtClean="0"/>
              <a:t>C++, based on Geant4</a:t>
            </a:r>
          </a:p>
          <a:p>
            <a:pPr lvl="2"/>
            <a:r>
              <a:rPr lang="en-US" sz="1600" smtClean="0"/>
              <a:t>http://g4beamline.muonsinc.com</a:t>
            </a:r>
            <a:endParaRPr lang="en-US" sz="2000" smtClean="0"/>
          </a:p>
          <a:p>
            <a:endParaRPr lang="en-US" sz="900" smtClean="0"/>
          </a:p>
          <a:p>
            <a:r>
              <a:rPr lang="en-US" sz="2400" smtClean="0"/>
              <a:t>As muon cooling is new technology, our plans include maintaining both programs and using them to evaluate our designs.</a:t>
            </a:r>
          </a:p>
          <a:p>
            <a:endParaRPr lang="en-US" sz="900" smtClean="0"/>
          </a:p>
          <a:p>
            <a:r>
              <a:rPr lang="en-US" sz="2400" smtClean="0"/>
              <a:t>Other programs may be used as appropriate.</a:t>
            </a:r>
          </a:p>
        </p:txBody>
      </p:sp>
      <p:sp>
        <p:nvSpPr>
          <p:cNvPr id="12291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August 24, 2010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D1B71-C5D3-4000-9D03-6A5DA047EF3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2293" name="Footer Placeholder 1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MAP Review - 6-D Cooling - Tom Roberts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Overview of the Cooling</a:t>
            </a:r>
            <a:br>
              <a:rPr lang="en-US" smtClean="0"/>
            </a:br>
            <a:r>
              <a:rPr lang="en-US" smtClean="0"/>
              <a:t>Subsystem – Current Baseline</a:t>
            </a:r>
          </a:p>
        </p:txBody>
      </p:sp>
      <p:sp>
        <p:nvSpPr>
          <p:cNvPr id="13314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August 24, 2010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F02B3-72DE-4359-B623-58CF74BC134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3316" name="Footer Placeholder 1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charset="0"/>
              </a:rPr>
              <a:t>MAP Review - 6-D Cooling - Tom Roberts</a:t>
            </a:r>
          </a:p>
        </p:txBody>
      </p: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152400" y="2895600"/>
            <a:ext cx="7239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From</a:t>
            </a:r>
            <a:br>
              <a:rPr lang="en-US"/>
            </a:br>
            <a:r>
              <a:rPr lang="en-US"/>
              <a:t>Front</a:t>
            </a:r>
            <a:br>
              <a:rPr lang="en-US"/>
            </a:br>
            <a:r>
              <a:rPr lang="en-US"/>
              <a:t>End</a:t>
            </a:r>
          </a:p>
        </p:txBody>
      </p:sp>
      <p:sp>
        <p:nvSpPr>
          <p:cNvPr id="9" name="Rectangle 8"/>
          <p:cNvSpPr/>
          <p:nvPr/>
        </p:nvSpPr>
        <p:spPr>
          <a:xfrm>
            <a:off x="2438400" y="21336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6-D Cool</a:t>
            </a:r>
            <a:br>
              <a:rPr lang="en-US" dirty="0"/>
            </a:br>
            <a:r>
              <a:rPr lang="en-US" dirty="0"/>
              <a:t>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438400" y="37338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6-D Cool</a:t>
            </a:r>
            <a:br>
              <a:rPr lang="en-US" dirty="0"/>
            </a:br>
            <a:r>
              <a:rPr lang="en-US" dirty="0"/>
              <a:t>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114800" y="21336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Bunch</a:t>
            </a:r>
            <a:br>
              <a:rPr lang="en-US" dirty="0"/>
            </a:br>
            <a:r>
              <a:rPr lang="en-US" dirty="0"/>
              <a:t>Merge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114800" y="37338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Bunch</a:t>
            </a:r>
            <a:br>
              <a:rPr lang="en-US" dirty="0"/>
            </a:br>
            <a:r>
              <a:rPr lang="en-US" dirty="0"/>
              <a:t>Merge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791200" y="21336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6-D Cool</a:t>
            </a:r>
            <a:br>
              <a:rPr lang="en-US" dirty="0"/>
            </a:br>
            <a:r>
              <a:rPr lang="en-US" dirty="0"/>
              <a:t>B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791200" y="37338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6-D Cool</a:t>
            </a:r>
            <a:br>
              <a:rPr lang="en-US" dirty="0"/>
            </a:br>
            <a:r>
              <a:rPr lang="en-US" dirty="0"/>
              <a:t>B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16200000">
            <a:off x="6705600" y="2971800"/>
            <a:ext cx="2438400" cy="762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Charge</a:t>
            </a:r>
            <a:br>
              <a:rPr lang="en-US" dirty="0"/>
            </a:br>
            <a:r>
              <a:rPr lang="en-US" dirty="0"/>
              <a:t>Recombination</a:t>
            </a:r>
            <a:endParaRPr lang="en-US" sz="900" dirty="0"/>
          </a:p>
        </p:txBody>
      </p:sp>
      <p:sp>
        <p:nvSpPr>
          <p:cNvPr id="27" name="Rectangle 26"/>
          <p:cNvSpPr/>
          <p:nvPr/>
        </p:nvSpPr>
        <p:spPr>
          <a:xfrm rot="16200000">
            <a:off x="457200" y="2971800"/>
            <a:ext cx="2438400" cy="762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Charge</a:t>
            </a:r>
            <a:br>
              <a:rPr lang="en-US" dirty="0"/>
            </a:br>
            <a:r>
              <a:rPr lang="en-US" dirty="0"/>
              <a:t>Separation</a:t>
            </a:r>
            <a:endParaRPr lang="en-US" sz="900" dirty="0"/>
          </a:p>
        </p:txBody>
      </p:sp>
      <p:cxnSp>
        <p:nvCxnSpPr>
          <p:cNvPr id="30" name="Straight Arrow Connector 29"/>
          <p:cNvCxnSpPr>
            <a:stCxn id="13317" idx="3"/>
            <a:endCxn id="27" idx="0"/>
          </p:cNvCxnSpPr>
          <p:nvPr/>
        </p:nvCxnSpPr>
        <p:spPr>
          <a:xfrm flipV="1">
            <a:off x="876300" y="3352800"/>
            <a:ext cx="419100" cy="47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9" idx="1"/>
          </p:cNvCxnSpPr>
          <p:nvPr/>
        </p:nvCxnSpPr>
        <p:spPr>
          <a:xfrm flipV="1">
            <a:off x="2032000" y="2552700"/>
            <a:ext cx="406400" cy="12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4" idx="1"/>
          </p:cNvCxnSpPr>
          <p:nvPr/>
        </p:nvCxnSpPr>
        <p:spPr>
          <a:xfrm>
            <a:off x="2057400" y="41529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3"/>
            <a:endCxn id="20" idx="1"/>
          </p:cNvCxnSpPr>
          <p:nvPr/>
        </p:nvCxnSpPr>
        <p:spPr>
          <a:xfrm>
            <a:off x="3733800" y="41529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0" idx="3"/>
            <a:endCxn id="22" idx="1"/>
          </p:cNvCxnSpPr>
          <p:nvPr/>
        </p:nvCxnSpPr>
        <p:spPr>
          <a:xfrm>
            <a:off x="5410200" y="41529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9" idx="3"/>
            <a:endCxn id="19" idx="1"/>
          </p:cNvCxnSpPr>
          <p:nvPr/>
        </p:nvCxnSpPr>
        <p:spPr>
          <a:xfrm>
            <a:off x="3733800" y="25527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9" idx="3"/>
            <a:endCxn id="21" idx="1"/>
          </p:cNvCxnSpPr>
          <p:nvPr/>
        </p:nvCxnSpPr>
        <p:spPr>
          <a:xfrm>
            <a:off x="5410200" y="25527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1" idx="3"/>
          </p:cNvCxnSpPr>
          <p:nvPr/>
        </p:nvCxnSpPr>
        <p:spPr>
          <a:xfrm>
            <a:off x="7086600" y="25527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2" idx="3"/>
          </p:cNvCxnSpPr>
          <p:nvPr/>
        </p:nvCxnSpPr>
        <p:spPr>
          <a:xfrm>
            <a:off x="7086600" y="4152900"/>
            <a:ext cx="482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26" idx="2"/>
          </p:cNvCxnSpPr>
          <p:nvPr/>
        </p:nvCxnSpPr>
        <p:spPr>
          <a:xfrm flipH="1">
            <a:off x="2362200" y="3352800"/>
            <a:ext cx="5943600" cy="1600200"/>
          </a:xfrm>
          <a:prstGeom prst="bentConnector3">
            <a:avLst>
              <a:gd name="adj1" fmla="val -6624"/>
            </a:avLst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3048000" y="5105400"/>
            <a:ext cx="22098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Final Cooling</a:t>
            </a:r>
            <a:endParaRPr lang="en-US" dirty="0"/>
          </a:p>
        </p:txBody>
      </p:sp>
      <p:cxnSp>
        <p:nvCxnSpPr>
          <p:cNvPr id="65" name="Shape 64"/>
          <p:cNvCxnSpPr>
            <a:endCxn id="62" idx="1"/>
          </p:cNvCxnSpPr>
          <p:nvPr/>
        </p:nvCxnSpPr>
        <p:spPr>
          <a:xfrm>
            <a:off x="2362200" y="4953000"/>
            <a:ext cx="685800" cy="571500"/>
          </a:xfrm>
          <a:prstGeom prst="bentConnector3">
            <a:avLst>
              <a:gd name="adj1" fmla="val 0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38" name="TextBox 66"/>
          <p:cNvSpPr txBox="1">
            <a:spLocks noChangeArrowheads="1"/>
          </p:cNvSpPr>
          <p:nvPr/>
        </p:nvSpPr>
        <p:spPr bwMode="auto">
          <a:xfrm>
            <a:off x="5638800" y="5181600"/>
            <a:ext cx="825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To</a:t>
            </a:r>
            <a:br>
              <a:rPr lang="en-US"/>
            </a:br>
            <a:r>
              <a:rPr lang="en-US"/>
              <a:t>Accel.</a:t>
            </a:r>
          </a:p>
        </p:txBody>
      </p:sp>
      <p:sp>
        <p:nvSpPr>
          <p:cNvPr id="13339" name="TextBox 70"/>
          <p:cNvSpPr txBox="1">
            <a:spLocks noChangeArrowheads="1"/>
          </p:cNvSpPr>
          <p:nvPr/>
        </p:nvSpPr>
        <p:spPr bwMode="auto">
          <a:xfrm>
            <a:off x="4191000" y="1752600"/>
            <a:ext cx="1211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Negatives</a:t>
            </a:r>
          </a:p>
        </p:txBody>
      </p:sp>
      <p:sp>
        <p:nvSpPr>
          <p:cNvPr id="13340" name="TextBox 71"/>
          <p:cNvSpPr txBox="1">
            <a:spLocks noChangeArrowheads="1"/>
          </p:cNvSpPr>
          <p:nvPr/>
        </p:nvSpPr>
        <p:spPr bwMode="auto">
          <a:xfrm>
            <a:off x="4191000" y="3352800"/>
            <a:ext cx="1108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Positives</a:t>
            </a:r>
          </a:p>
        </p:txBody>
      </p:sp>
      <p:cxnSp>
        <p:nvCxnSpPr>
          <p:cNvPr id="82" name="Straight Arrow Connector 81"/>
          <p:cNvCxnSpPr>
            <a:stCxn id="62" idx="3"/>
          </p:cNvCxnSpPr>
          <p:nvPr/>
        </p:nvCxnSpPr>
        <p:spPr>
          <a:xfrm>
            <a:off x="5257800" y="55245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4623</TotalTime>
  <Words>1515</Words>
  <Application>Microsoft Macintosh PowerPoint</Application>
  <PresentationFormat>On-screen Show (4:3)</PresentationFormat>
  <Paragraphs>356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Wingdings</vt:lpstr>
      <vt:lpstr>ＭＳ ゴシック</vt:lpstr>
      <vt:lpstr>Symbol</vt:lpstr>
      <vt:lpstr>Lucida Grande</vt:lpstr>
      <vt:lpstr>Presentation1</vt:lpstr>
      <vt:lpstr>Presentation1</vt:lpstr>
      <vt:lpstr>  </vt:lpstr>
      <vt:lpstr>Outline</vt:lpstr>
      <vt:lpstr>Why Cooling is Needed</vt:lpstr>
      <vt:lpstr>How Ionization Cooling Works Basics</vt:lpstr>
      <vt:lpstr>How Ionization Cooling Works Basics</vt:lpstr>
      <vt:lpstr>How Ionization Cooling Works Partitioning the Cooling</vt:lpstr>
      <vt:lpstr>How Ionization Cooling Works Summary</vt:lpstr>
      <vt:lpstr>Simulation Programs</vt:lpstr>
      <vt:lpstr>Overview of the Cooling Subsystem – Current Baseline</vt:lpstr>
      <vt:lpstr>Overview of the Cooling Subsystem – Current Baseline</vt:lpstr>
      <vt:lpstr>Overview of the Cooling Subsystem</vt:lpstr>
      <vt:lpstr>6-D Cooling Guggenheim</vt:lpstr>
      <vt:lpstr>6-D Cooling Guggenheim</vt:lpstr>
      <vt:lpstr>6-D Cooling Helical Cooling Channel</vt:lpstr>
      <vt:lpstr>6-D Cooling Helical Cooling Channel</vt:lpstr>
      <vt:lpstr>6-D Cooling Helical FOFO Snake</vt:lpstr>
      <vt:lpstr>6-D Cooling Helical FOFO Snake</vt:lpstr>
      <vt:lpstr>6-D Cooling Comparison of Techniques</vt:lpstr>
      <vt:lpstr>Down Selection (FY12)</vt:lpstr>
      <vt:lpstr>Down Selection (FY12)</vt:lpstr>
      <vt:lpstr>Design and Simulation Level 2 Cooling Tasks</vt:lpstr>
      <vt:lpstr>Milestones</vt:lpstr>
      <vt:lpstr>Cooling R&amp;D Issues</vt:lpstr>
      <vt:lpstr>Why We Believe We Will be Successful</vt:lpstr>
    </vt:vector>
  </TitlesOfParts>
  <Manager/>
  <Company>Fermilab | Accelerator Division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OVERVIEW</dc:title>
  <dc:subject/>
  <dc:creator> </dc:creator>
  <cp:keywords/>
  <dc:description/>
  <cp:lastModifiedBy>Mike Zisman</cp:lastModifiedBy>
  <cp:revision>230</cp:revision>
  <cp:lastPrinted>2010-08-21T03:20:26Z</cp:lastPrinted>
  <dcterms:created xsi:type="dcterms:W3CDTF">2010-08-21T03:28:45Z</dcterms:created>
  <dcterms:modified xsi:type="dcterms:W3CDTF">2010-08-21T19:47:53Z</dcterms:modified>
  <cp:category/>
</cp:coreProperties>
</file>