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00" r:id="rId3"/>
    <p:sldId id="259" r:id="rId4"/>
    <p:sldId id="291" r:id="rId5"/>
    <p:sldId id="258" r:id="rId6"/>
    <p:sldId id="278" r:id="rId7"/>
    <p:sldId id="294" r:id="rId8"/>
    <p:sldId id="265" r:id="rId9"/>
    <p:sldId id="295" r:id="rId10"/>
    <p:sldId id="266" r:id="rId11"/>
    <p:sldId id="267" r:id="rId12"/>
    <p:sldId id="297" r:id="rId13"/>
    <p:sldId id="298" r:id="rId14"/>
    <p:sldId id="299" r:id="rId15"/>
    <p:sldId id="301" r:id="rId16"/>
    <p:sldId id="302" r:id="rId17"/>
    <p:sldId id="29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5" d="100"/>
          <a:sy n="65" d="100"/>
        </p:scale>
        <p:origin x="-12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82" d="100"/>
          <a:sy n="82" d="100"/>
        </p:scale>
        <p:origin x="-3132" y="-96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D32D2-2EBE-4577-92BD-395C825C16D1}" type="datetimeFigureOut">
              <a:rPr lang="en-US" smtClean="0"/>
              <a:pPr/>
              <a:t>8/21/2010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A928D-9019-4840-98ED-A8CCE69C52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8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2" descr="C:\Documents and Settings\sgeer\My Documents\MAP\MAP-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76200"/>
            <a:ext cx="857250" cy="974725"/>
          </a:xfrm>
          <a:prstGeom prst="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</p:pic>
      <p:pic>
        <p:nvPicPr>
          <p:cNvPr id="9" name="Picture 1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" y="152400"/>
            <a:ext cx="876300" cy="850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 txBox="1">
            <a:spLocks/>
          </p:cNvSpPr>
          <p:nvPr userDrawn="1"/>
        </p:nvSpPr>
        <p:spPr>
          <a:xfrm>
            <a:off x="1524000" y="1"/>
            <a:ext cx="6324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6384925"/>
            <a:ext cx="8458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3">
                    <a:lumMod val="75000"/>
                  </a:schemeClr>
                </a:solidFill>
              </a:defRPr>
            </a:lvl3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855694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August 24-26,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94626" y="6356350"/>
            <a:ext cx="4572000" cy="365125"/>
          </a:xfrm>
        </p:spPr>
        <p:txBody>
          <a:bodyPr/>
          <a:lstStyle/>
          <a:p>
            <a:r>
              <a:rPr lang="en-US" smtClean="0"/>
              <a:t>MAP Review - Proton Source - Gollwitzer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97946" y="6356350"/>
            <a:ext cx="1388853" cy="365125"/>
          </a:xfrm>
        </p:spPr>
        <p:txBody>
          <a:bodyPr/>
          <a:lstStyle/>
          <a:p>
            <a:fld id="{BBC5E4D2-7699-47A0-B167-C2F5903F16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8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2" descr="C:\Documents and Settings\sgeer\My Documents\MAP\MAP-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76200"/>
            <a:ext cx="857250" cy="974725"/>
          </a:xfrm>
          <a:prstGeom prst="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</p:pic>
      <p:pic>
        <p:nvPicPr>
          <p:cNvPr id="9" name="Picture 1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" y="152400"/>
            <a:ext cx="876300" cy="850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 txBox="1">
            <a:spLocks/>
          </p:cNvSpPr>
          <p:nvPr userDrawn="1"/>
        </p:nvSpPr>
        <p:spPr>
          <a:xfrm>
            <a:off x="1524000" y="1"/>
            <a:ext cx="6324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6384925"/>
            <a:ext cx="8458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chemeClr val="accent1"/>
                </a:solidFill>
              </a:defRPr>
            </a:lvl2pPr>
            <a:lvl3pPr>
              <a:defRPr sz="2000"/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chemeClr val="accent1"/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8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9" name="Picture 2" descr="C:\Documents and Settings\sgeer\My Documents\MAP\MAP-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76200"/>
            <a:ext cx="857250" cy="974725"/>
          </a:xfrm>
          <a:prstGeom prst="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</p:pic>
      <p:pic>
        <p:nvPicPr>
          <p:cNvPr id="10" name="Picture 1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" y="152400"/>
            <a:ext cx="876300" cy="850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 userDrawn="1"/>
        </p:nvCxnSpPr>
        <p:spPr>
          <a:xfrm>
            <a:off x="304800" y="6384925"/>
            <a:ext cx="8458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8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" name="Picture 2" descr="C:\Documents and Settings\sgeer\My Documents\MAP\MAP-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76200"/>
            <a:ext cx="857250" cy="974725"/>
          </a:xfrm>
          <a:prstGeom prst="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</p:pic>
      <p:pic>
        <p:nvPicPr>
          <p:cNvPr id="12" name="Picture 1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" y="152400"/>
            <a:ext cx="876300" cy="850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 userDrawn="1"/>
        </p:nvCxnSpPr>
        <p:spPr>
          <a:xfrm>
            <a:off x="304800" y="6384925"/>
            <a:ext cx="8458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8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2" descr="C:\Documents and Settings\sgeer\My Documents\MAP\MAP-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76200"/>
            <a:ext cx="857250" cy="974725"/>
          </a:xfrm>
          <a:prstGeom prst="rect">
            <a:avLst/>
          </a:prstGeom>
          <a:noFill/>
          <a:ln w="38100">
            <a:solidFill>
              <a:schemeClr val="bg1">
                <a:lumMod val="85000"/>
              </a:schemeClr>
            </a:solidFill>
          </a:ln>
        </p:spPr>
      </p:pic>
      <p:pic>
        <p:nvPicPr>
          <p:cNvPr id="8" name="Picture 1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" y="152400"/>
            <a:ext cx="876300" cy="850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304800" y="6384925"/>
            <a:ext cx="8458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August 24-26,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0174" y="6356350"/>
            <a:ext cx="54950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MAP Review - Proton Source - Gollwitzer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5E4D2-7699-47A0-B167-C2F5903F16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3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0" y="1295400"/>
            <a:ext cx="91440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Proton Source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&amp; Site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 Layout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Keith Gollwitzer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Accelerator Division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Fermi National Accelerator Laboratory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Muon  Accelerator Program Review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t>Fermilab, August 24, 2010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19084" y="-1"/>
            <a:ext cx="6297560" cy="1209369"/>
          </a:xfrm>
        </p:spPr>
        <p:txBody>
          <a:bodyPr/>
          <a:lstStyle/>
          <a:p>
            <a:r>
              <a:rPr lang="en-US" dirty="0" smtClean="0"/>
              <a:t>Bunch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29382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Bunch in Proton Accumulation Ring</a:t>
            </a:r>
          </a:p>
          <a:p>
            <a:pPr lvl="1"/>
            <a:r>
              <a:rPr lang="en-US" dirty="0" smtClean="0"/>
              <a:t>Transfer to Bunch Compressor Ring</a:t>
            </a:r>
          </a:p>
          <a:p>
            <a:pPr lvl="1"/>
            <a:r>
              <a:rPr lang="en-US" dirty="0" smtClean="0"/>
              <a:t>R</a:t>
            </a:r>
            <a:r>
              <a:rPr lang="en-US" dirty="0" smtClean="0"/>
              <a:t>otate </a:t>
            </a:r>
            <a:r>
              <a:rPr lang="en-US" dirty="0" smtClean="0"/>
              <a:t>to </a:t>
            </a:r>
            <a:r>
              <a:rPr lang="en-US" dirty="0" smtClean="0"/>
              <a:t>narrow bunch length to 1-3 ns</a:t>
            </a: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78972" y="2870099"/>
          <a:ext cx="8186055" cy="2468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37211"/>
                <a:gridCol w="1637211"/>
                <a:gridCol w="1151115"/>
                <a:gridCol w="1648691"/>
                <a:gridCol w="21118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Facility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Cycle</a:t>
                      </a:r>
                    </a:p>
                    <a:p>
                      <a:pPr algn="ctr"/>
                      <a:r>
                        <a:rPr lang="en-US" dirty="0" smtClean="0"/>
                        <a:t>Frequency</a:t>
                      </a:r>
                    </a:p>
                    <a:p>
                      <a:pPr algn="ctr"/>
                      <a:r>
                        <a:rPr lang="en-US" dirty="0" smtClean="0"/>
                        <a:t>(Hz)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Bunches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Particles per Bunch</a:t>
                      </a:r>
                    </a:p>
                    <a:p>
                      <a:pPr algn="ctr"/>
                      <a:r>
                        <a:rPr lang="en-US" dirty="0" smtClean="0"/>
                        <a:t>(10</a:t>
                      </a:r>
                      <a:r>
                        <a:rPr lang="en-US" baseline="30000" dirty="0" smtClean="0"/>
                        <a:t>12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 between</a:t>
                      </a:r>
                    </a:p>
                    <a:p>
                      <a:pPr algn="ctr"/>
                      <a:r>
                        <a:rPr lang="en-US" dirty="0" smtClean="0"/>
                        <a:t>Bunch</a:t>
                      </a:r>
                      <a:r>
                        <a:rPr lang="en-US" baseline="0" dirty="0" smtClean="0"/>
                        <a:t> Extractions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(µs)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NF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160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210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/>
                        <a:t>-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/>
                        <a:t>26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Single</a:t>
                      </a:r>
                      <a:r>
                        <a:rPr lang="en-US" sz="2800" baseline="0" dirty="0" smtClean="0"/>
                        <a:t>-turn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 flipH="1">
            <a:off x="2341499" y="1076054"/>
            <a:ext cx="4184144" cy="2118881"/>
            <a:chOff x="692727" y="1537854"/>
            <a:chExt cx="4184144" cy="2118881"/>
          </a:xfrm>
        </p:grpSpPr>
        <p:grpSp>
          <p:nvGrpSpPr>
            <p:cNvPr id="9" name="Group 8"/>
            <p:cNvGrpSpPr/>
            <p:nvPr/>
          </p:nvGrpSpPr>
          <p:grpSpPr>
            <a:xfrm>
              <a:off x="1634832" y="2826327"/>
              <a:ext cx="789709" cy="830408"/>
              <a:chOff x="1136073" y="3422072"/>
              <a:chExt cx="1343903" cy="1413163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1205357" y="3452452"/>
                <a:ext cx="1274619" cy="1274619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36073" y="3422072"/>
                <a:ext cx="720436" cy="141316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2452272" y="2812467"/>
              <a:ext cx="789709" cy="830408"/>
              <a:chOff x="1136073" y="3422072"/>
              <a:chExt cx="1343903" cy="1413163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1205357" y="3477549"/>
                <a:ext cx="1274619" cy="1274619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136073" y="3422072"/>
                <a:ext cx="720436" cy="141316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3284465" y="2812467"/>
              <a:ext cx="774961" cy="830408"/>
              <a:chOff x="1161171" y="3422072"/>
              <a:chExt cx="1318805" cy="1413163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205357" y="3452452"/>
                <a:ext cx="1274619" cy="1274619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161171" y="3422072"/>
                <a:ext cx="720436" cy="141316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4087162" y="2798612"/>
              <a:ext cx="789709" cy="830408"/>
              <a:chOff x="1136073" y="3422072"/>
              <a:chExt cx="1343903" cy="1413163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1205357" y="3477549"/>
                <a:ext cx="1274619" cy="1274619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1136073" y="3422072"/>
                <a:ext cx="720436" cy="141316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" name="Oval 2"/>
            <p:cNvSpPr/>
            <p:nvPr/>
          </p:nvSpPr>
          <p:spPr>
            <a:xfrm>
              <a:off x="692727" y="1537854"/>
              <a:ext cx="1274619" cy="12746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/>
            <p:cNvCxnSpPr/>
            <p:nvPr/>
          </p:nvCxnSpPr>
          <p:spPr>
            <a:xfrm flipV="1">
              <a:off x="1316182" y="2812705"/>
              <a:ext cx="3255749" cy="1361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1330032" y="3574899"/>
              <a:ext cx="3214190" cy="13440"/>
            </a:xfrm>
            <a:prstGeom prst="line">
              <a:avLst/>
            </a:prstGeom>
            <a:ln w="38100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4335" y="9174"/>
            <a:ext cx="632706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Single-turn </a:t>
            </a:r>
            <a:r>
              <a:rPr lang="en-US" dirty="0" smtClean="0"/>
              <a:t>Multi-bunch </a:t>
            </a:r>
            <a:r>
              <a:rPr lang="en-US" dirty="0" smtClean="0"/>
              <a:t>Targeting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410191" y="1231738"/>
            <a:ext cx="2413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Bunch Compressor Ring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927573" y="2926198"/>
            <a:ext cx="764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Target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658152" y="1794849"/>
            <a:ext cx="2391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Trombone: 1 arc/bunch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81860" y="3278931"/>
            <a:ext cx="75335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Muon Collider Proton Driver Trombone Schematic </a:t>
            </a:r>
          </a:p>
          <a:p>
            <a:pPr algn="ctr"/>
            <a:r>
              <a:rPr lang="en-US" dirty="0" smtClean="0"/>
              <a:t>(not to scale; bunches arrive simultaneously on target)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4052048" y="5647895"/>
            <a:ext cx="124690" cy="13854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 rot="16200000" flipH="1">
            <a:off x="3705668" y="5322537"/>
            <a:ext cx="122104" cy="10561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3614600" y="5217311"/>
            <a:ext cx="83127" cy="831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4529661" y="5214925"/>
            <a:ext cx="83127" cy="831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4532468" y="6126538"/>
            <a:ext cx="83127" cy="831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614159" y="6133250"/>
            <a:ext cx="83127" cy="831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/>
          <p:nvPr/>
        </p:nvCxnSpPr>
        <p:spPr>
          <a:xfrm rot="5400000" flipH="1" flipV="1">
            <a:off x="3706730" y="6009416"/>
            <a:ext cx="119079" cy="11127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>
            <a:off x="4409214" y="5323818"/>
            <a:ext cx="137254" cy="10219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>
            <a:off x="4414839" y="6010275"/>
            <a:ext cx="118425" cy="1147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637623" y="4921345"/>
            <a:ext cx="3067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Each beam line provides different trajectory to target</a:t>
            </a:r>
            <a:endParaRPr lang="en-US" dirty="0"/>
          </a:p>
        </p:txBody>
      </p:sp>
      <p:pic>
        <p:nvPicPr>
          <p:cNvPr id="36" name="Picture 8"/>
          <p:cNvPicPr>
            <a:picLocks noChangeAspect="1" noChangeArrowheads="1"/>
          </p:cNvPicPr>
          <p:nvPr/>
        </p:nvPicPr>
        <p:blipFill>
          <a:blip r:embed="rId2" cstate="print"/>
          <a:srcRect l="939"/>
          <a:stretch>
            <a:fillRect/>
          </a:stretch>
        </p:blipFill>
        <p:spPr>
          <a:xfrm>
            <a:off x="748145" y="4275161"/>
            <a:ext cx="4874468" cy="2016109"/>
          </a:xfrm>
          <a:prstGeom prst="rect">
            <a:avLst/>
          </a:prstGeom>
          <a:noFill/>
        </p:spPr>
      </p:pic>
      <p:sp>
        <p:nvSpPr>
          <p:cNvPr id="48" name="Date Placeholder 4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/>
          </a:p>
        </p:txBody>
      </p:sp>
      <p:sp>
        <p:nvSpPr>
          <p:cNvPr id="49" name="Slide Number Placeholder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0" name="Footer Placeholder 4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0" y="0"/>
            <a:ext cx="6309360" cy="1112520"/>
          </a:xfrm>
        </p:spPr>
        <p:txBody>
          <a:bodyPr>
            <a:normAutofit/>
          </a:bodyPr>
          <a:lstStyle/>
          <a:p>
            <a:r>
              <a:rPr lang="en-US" dirty="0" smtClean="0"/>
              <a:t>Rings Design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Accumulation duty factor (stripping)</a:t>
            </a:r>
          </a:p>
          <a:p>
            <a:r>
              <a:rPr lang="en-US" dirty="0" smtClean="0"/>
              <a:t>Space </a:t>
            </a:r>
            <a:r>
              <a:rPr lang="en-US" dirty="0" smtClean="0"/>
              <a:t>charge</a:t>
            </a:r>
            <a:endParaRPr lang="en-US" dirty="0" smtClean="0"/>
          </a:p>
          <a:p>
            <a:r>
              <a:rPr lang="en-US" dirty="0" smtClean="0"/>
              <a:t>Longitudinal </a:t>
            </a:r>
            <a:r>
              <a:rPr lang="en-US" dirty="0" smtClean="0"/>
              <a:t>stabilities</a:t>
            </a:r>
            <a:endParaRPr lang="en-US" dirty="0" smtClean="0"/>
          </a:p>
          <a:p>
            <a:r>
              <a:rPr lang="en-US" dirty="0" smtClean="0"/>
              <a:t>Aperture versus magnet strength</a:t>
            </a:r>
          </a:p>
          <a:p>
            <a:r>
              <a:rPr lang="en-US" dirty="0" smtClean="0"/>
              <a:t>Peak RF </a:t>
            </a:r>
            <a:r>
              <a:rPr lang="en-US" dirty="0" smtClean="0"/>
              <a:t>voltage</a:t>
            </a:r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74839" y="0"/>
            <a:ext cx="6341805" cy="1135626"/>
          </a:xfrm>
        </p:spPr>
        <p:txBody>
          <a:bodyPr/>
          <a:lstStyle/>
          <a:p>
            <a:r>
              <a:rPr lang="en-US" dirty="0" smtClean="0"/>
              <a:t>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FY11 IDS-NF-IDR </a:t>
            </a:r>
          </a:p>
          <a:p>
            <a:pPr lvl="1"/>
            <a:r>
              <a:rPr lang="en-US" dirty="0" smtClean="0"/>
              <a:t>Including site </a:t>
            </a:r>
            <a:r>
              <a:rPr lang="en-US" smtClean="0"/>
              <a:t>specific </a:t>
            </a:r>
            <a:r>
              <a:rPr lang="en-US" smtClean="0"/>
              <a:t>engineering</a:t>
            </a:r>
            <a:endParaRPr lang="en-US" dirty="0" smtClean="0"/>
          </a:p>
          <a:p>
            <a:r>
              <a:rPr lang="en-US" dirty="0" smtClean="0"/>
              <a:t>FY11 Preliminary design of upgraded Project X</a:t>
            </a:r>
          </a:p>
          <a:p>
            <a:r>
              <a:rPr lang="en-US" dirty="0" smtClean="0"/>
              <a:t>FY13 Specify Proton Driver initial configuration</a:t>
            </a:r>
          </a:p>
          <a:p>
            <a:r>
              <a:rPr lang="en-US" dirty="0" smtClean="0"/>
              <a:t>FY14 Final IDS-NF RDR report</a:t>
            </a:r>
          </a:p>
          <a:p>
            <a:r>
              <a:rPr lang="en-US" dirty="0" smtClean="0"/>
              <a:t>FY14 Interim MC DFS report</a:t>
            </a:r>
          </a:p>
          <a:p>
            <a:r>
              <a:rPr lang="en-US" dirty="0" smtClean="0"/>
              <a:t>FY16 Final MC DFS report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05527" y="-2442"/>
            <a:ext cx="6345382" cy="1147752"/>
          </a:xfrm>
        </p:spPr>
        <p:txBody>
          <a:bodyPr/>
          <a:lstStyle/>
          <a:p>
            <a:r>
              <a:rPr lang="en-US" dirty="0" smtClean="0"/>
              <a:t>Project X to Proton Driver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 r="10448"/>
          <a:stretch>
            <a:fillRect/>
          </a:stretch>
        </p:blipFill>
        <p:spPr bwMode="auto">
          <a:xfrm>
            <a:off x="895927" y="1114382"/>
            <a:ext cx="7352145" cy="5314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03_Cocroft_Walton.jpg                                          004145A0Macintosh HD                   BCDA8BE4:"/>
          <p:cNvPicPr>
            <a:picLocks noChangeAspect="1" noChangeArrowheads="1"/>
          </p:cNvPicPr>
          <p:nvPr/>
        </p:nvPicPr>
        <p:blipFill>
          <a:blip r:embed="rId2" cstate="print"/>
          <a:srcRect l="29162" t="16696" b="7362"/>
          <a:stretch>
            <a:fillRect/>
          </a:stretch>
        </p:blipFill>
        <p:spPr bwMode="auto">
          <a:xfrm>
            <a:off x="1295400" y="1145309"/>
            <a:ext cx="6478588" cy="5209309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31" name="Oval 30"/>
          <p:cNvSpPr>
            <a:spLocks noChangeAspect="1"/>
          </p:cNvSpPr>
          <p:nvPr/>
        </p:nvSpPr>
        <p:spPr>
          <a:xfrm>
            <a:off x="3043283" y="5105343"/>
            <a:ext cx="81152" cy="80200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>
            <a:spLocks noChangeAspect="1"/>
          </p:cNvSpPr>
          <p:nvPr/>
        </p:nvSpPr>
        <p:spPr>
          <a:xfrm rot="18828539">
            <a:off x="3119074" y="5088465"/>
            <a:ext cx="139545" cy="197378"/>
          </a:xfrm>
          <a:prstGeom prst="arc">
            <a:avLst>
              <a:gd name="adj1" fmla="val 17507702"/>
              <a:gd name="adj2" fmla="val 20203805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2957513" y="5091113"/>
            <a:ext cx="206471" cy="110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rc 33"/>
          <p:cNvSpPr>
            <a:spLocks noChangeAspect="1"/>
          </p:cNvSpPr>
          <p:nvPr/>
        </p:nvSpPr>
        <p:spPr>
          <a:xfrm rot="6136495" flipV="1">
            <a:off x="2914287" y="4931304"/>
            <a:ext cx="139545" cy="197378"/>
          </a:xfrm>
          <a:prstGeom prst="arc">
            <a:avLst>
              <a:gd name="adj1" fmla="val 17507702"/>
              <a:gd name="adj2" fmla="val 21027179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 rot="21263067">
            <a:off x="3069478" y="4288552"/>
            <a:ext cx="81152" cy="80200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c 35"/>
          <p:cNvSpPr>
            <a:spLocks noChangeAspect="1"/>
          </p:cNvSpPr>
          <p:nvPr/>
        </p:nvSpPr>
        <p:spPr>
          <a:xfrm rot="10800000" flipV="1">
            <a:off x="3029254" y="4370955"/>
            <a:ext cx="81265" cy="83483"/>
          </a:xfrm>
          <a:prstGeom prst="arc">
            <a:avLst>
              <a:gd name="adj1" fmla="val 16120575"/>
              <a:gd name="adj2" fmla="val 5266676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>
            <a:cxnSpLocks/>
          </p:cNvCxnSpPr>
          <p:nvPr/>
        </p:nvCxnSpPr>
        <p:spPr>
          <a:xfrm flipV="1">
            <a:off x="2983666" y="4285216"/>
            <a:ext cx="123168" cy="639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Arc 44"/>
          <p:cNvSpPr>
            <a:spLocks noChangeAspect="1"/>
          </p:cNvSpPr>
          <p:nvPr/>
        </p:nvSpPr>
        <p:spPr>
          <a:xfrm rot="3873466" flipH="1" flipV="1">
            <a:off x="2737113" y="4098459"/>
            <a:ext cx="1619298" cy="1403103"/>
          </a:xfrm>
          <a:prstGeom prst="arc">
            <a:avLst>
              <a:gd name="adj1" fmla="val 16450405"/>
              <a:gd name="adj2" fmla="val 20028868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cxnSpLocks/>
          </p:cNvCxnSpPr>
          <p:nvPr/>
        </p:nvCxnSpPr>
        <p:spPr>
          <a:xfrm flipV="1">
            <a:off x="2990810" y="4368560"/>
            <a:ext cx="123168" cy="639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c 46"/>
          <p:cNvSpPr>
            <a:spLocks noChangeAspect="1"/>
          </p:cNvSpPr>
          <p:nvPr/>
        </p:nvSpPr>
        <p:spPr>
          <a:xfrm rot="12742002" flipV="1">
            <a:off x="2904763" y="4281218"/>
            <a:ext cx="139545" cy="197378"/>
          </a:xfrm>
          <a:prstGeom prst="arc">
            <a:avLst>
              <a:gd name="adj1" fmla="val 17507702"/>
              <a:gd name="adj2" fmla="val 21027179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cxnSpLocks/>
          </p:cNvCxnSpPr>
          <p:nvPr/>
        </p:nvCxnSpPr>
        <p:spPr>
          <a:xfrm flipV="1">
            <a:off x="3064669" y="4451912"/>
            <a:ext cx="125517" cy="340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cxnSpLocks/>
          </p:cNvCxnSpPr>
          <p:nvPr/>
        </p:nvCxnSpPr>
        <p:spPr>
          <a:xfrm flipV="1">
            <a:off x="3238453" y="4450556"/>
            <a:ext cx="133397" cy="21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cxnSpLocks/>
          </p:cNvCxnSpPr>
          <p:nvPr/>
        </p:nvCxnSpPr>
        <p:spPr>
          <a:xfrm>
            <a:off x="3083702" y="4452990"/>
            <a:ext cx="21003" cy="1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cxnSpLocks/>
          </p:cNvCxnSpPr>
          <p:nvPr/>
        </p:nvCxnSpPr>
        <p:spPr>
          <a:xfrm flipV="1">
            <a:off x="3105103" y="4450556"/>
            <a:ext cx="133397" cy="21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cxnSpLocks/>
          </p:cNvCxnSpPr>
          <p:nvPr/>
        </p:nvCxnSpPr>
        <p:spPr>
          <a:xfrm>
            <a:off x="3371803" y="4450577"/>
            <a:ext cx="210030" cy="1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ardrop 52"/>
          <p:cNvSpPr>
            <a:spLocks noChangeAspect="1"/>
          </p:cNvSpPr>
          <p:nvPr/>
        </p:nvSpPr>
        <p:spPr>
          <a:xfrm rot="2700000">
            <a:off x="3410782" y="4410376"/>
            <a:ext cx="60299" cy="60927"/>
          </a:xfrm>
          <a:prstGeom prst="teardrop">
            <a:avLst>
              <a:gd name="adj" fmla="val 151042"/>
            </a:avLst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ardrop 53"/>
          <p:cNvSpPr>
            <a:spLocks noChangeAspect="1"/>
          </p:cNvSpPr>
          <p:nvPr/>
        </p:nvSpPr>
        <p:spPr>
          <a:xfrm rot="18900000" flipH="1">
            <a:off x="3673657" y="4419465"/>
            <a:ext cx="42209" cy="42649"/>
          </a:xfrm>
          <a:prstGeom prst="teardrop">
            <a:avLst>
              <a:gd name="adj" fmla="val 151042"/>
            </a:avLst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ardrop 54"/>
          <p:cNvSpPr>
            <a:spLocks noChangeAspect="1"/>
          </p:cNvSpPr>
          <p:nvPr/>
        </p:nvSpPr>
        <p:spPr>
          <a:xfrm rot="18900000" flipH="1">
            <a:off x="3659700" y="4430065"/>
            <a:ext cx="21105" cy="21325"/>
          </a:xfrm>
          <a:prstGeom prst="teardrop">
            <a:avLst>
              <a:gd name="adj" fmla="val 151042"/>
            </a:avLst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ardrop 55"/>
          <p:cNvSpPr>
            <a:spLocks noChangeAspect="1"/>
          </p:cNvSpPr>
          <p:nvPr/>
        </p:nvSpPr>
        <p:spPr>
          <a:xfrm rot="2700000">
            <a:off x="3456952" y="4423258"/>
            <a:ext cx="30150" cy="30464"/>
          </a:xfrm>
          <a:prstGeom prst="teardrop">
            <a:avLst>
              <a:gd name="adj" fmla="val 151042"/>
            </a:avLst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cxnSpLocks/>
          </p:cNvCxnSpPr>
          <p:nvPr/>
        </p:nvCxnSpPr>
        <p:spPr>
          <a:xfrm flipV="1">
            <a:off x="3507534" y="4438229"/>
            <a:ext cx="137680" cy="44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ardrop 57"/>
          <p:cNvSpPr>
            <a:spLocks noChangeAspect="1"/>
          </p:cNvSpPr>
          <p:nvPr/>
        </p:nvSpPr>
        <p:spPr>
          <a:xfrm rot="18900000" flipH="1">
            <a:off x="3916673" y="4401233"/>
            <a:ext cx="62861" cy="63515"/>
          </a:xfrm>
          <a:prstGeom prst="teardrop">
            <a:avLst>
              <a:gd name="adj" fmla="val 151042"/>
            </a:avLst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3583785" y="4431506"/>
            <a:ext cx="294037" cy="22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ardrop 59"/>
          <p:cNvSpPr>
            <a:spLocks noChangeAspect="1"/>
          </p:cNvSpPr>
          <p:nvPr/>
        </p:nvSpPr>
        <p:spPr>
          <a:xfrm rot="2700000">
            <a:off x="3438735" y="4385501"/>
            <a:ext cx="89890" cy="90826"/>
          </a:xfrm>
          <a:prstGeom prst="teardrop">
            <a:avLst>
              <a:gd name="adj" fmla="val 151042"/>
            </a:avLst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ardrop 60"/>
          <p:cNvSpPr>
            <a:spLocks noChangeAspect="1"/>
          </p:cNvSpPr>
          <p:nvPr/>
        </p:nvSpPr>
        <p:spPr>
          <a:xfrm rot="18900000" flipH="1">
            <a:off x="3966160" y="4367706"/>
            <a:ext cx="128543" cy="129882"/>
          </a:xfrm>
          <a:prstGeom prst="teardrop">
            <a:avLst>
              <a:gd name="adj" fmla="val 151042"/>
            </a:avLst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ardrop 61"/>
          <p:cNvSpPr>
            <a:spLocks noChangeAspect="1"/>
          </p:cNvSpPr>
          <p:nvPr/>
        </p:nvSpPr>
        <p:spPr>
          <a:xfrm rot="2700000">
            <a:off x="3269983" y="4338131"/>
            <a:ext cx="183817" cy="185731"/>
          </a:xfrm>
          <a:prstGeom prst="teardrop">
            <a:avLst>
              <a:gd name="adj" fmla="val 151042"/>
            </a:avLst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 rot="21263067">
            <a:off x="4108835" y="4325496"/>
            <a:ext cx="199628" cy="197286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Arc 63"/>
          <p:cNvSpPr>
            <a:spLocks noChangeAspect="1"/>
          </p:cNvSpPr>
          <p:nvPr/>
        </p:nvSpPr>
        <p:spPr>
          <a:xfrm flipV="1">
            <a:off x="3772436" y="4313001"/>
            <a:ext cx="252122" cy="118426"/>
          </a:xfrm>
          <a:prstGeom prst="arc">
            <a:avLst>
              <a:gd name="adj1" fmla="val 17120695"/>
              <a:gd name="adj2" fmla="val 20907714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Arc 64"/>
          <p:cNvSpPr>
            <a:spLocks noChangeAspect="1"/>
          </p:cNvSpPr>
          <p:nvPr/>
        </p:nvSpPr>
        <p:spPr>
          <a:xfrm rot="10306799" flipV="1">
            <a:off x="3995089" y="4341766"/>
            <a:ext cx="349656" cy="127981"/>
          </a:xfrm>
          <a:prstGeom prst="arc">
            <a:avLst>
              <a:gd name="adj1" fmla="val 17269110"/>
              <a:gd name="adj2" fmla="val 20907714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Arc 65"/>
          <p:cNvSpPr>
            <a:spLocks noChangeAspect="1"/>
          </p:cNvSpPr>
          <p:nvPr/>
        </p:nvSpPr>
        <p:spPr>
          <a:xfrm>
            <a:off x="3774833" y="4432067"/>
            <a:ext cx="252122" cy="118426"/>
          </a:xfrm>
          <a:prstGeom prst="arc">
            <a:avLst>
              <a:gd name="adj1" fmla="val 17120695"/>
              <a:gd name="adj2" fmla="val 20907714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Arc 66"/>
          <p:cNvSpPr>
            <a:spLocks noChangeAspect="1"/>
          </p:cNvSpPr>
          <p:nvPr/>
        </p:nvSpPr>
        <p:spPr>
          <a:xfrm rot="1759343" flipV="1">
            <a:off x="3854595" y="4337004"/>
            <a:ext cx="349656" cy="127981"/>
          </a:xfrm>
          <a:prstGeom prst="arc">
            <a:avLst>
              <a:gd name="adj1" fmla="val 17269110"/>
              <a:gd name="adj2" fmla="val 20907714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Arc 71"/>
          <p:cNvSpPr>
            <a:spLocks noChangeAspect="1"/>
          </p:cNvSpPr>
          <p:nvPr/>
        </p:nvSpPr>
        <p:spPr>
          <a:xfrm rot="1756862">
            <a:off x="4060567" y="4274898"/>
            <a:ext cx="252122" cy="118426"/>
          </a:xfrm>
          <a:prstGeom prst="arc">
            <a:avLst>
              <a:gd name="adj1" fmla="val 17120695"/>
              <a:gd name="adj2" fmla="val 20907714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Arc 72"/>
          <p:cNvSpPr>
            <a:spLocks noChangeAspect="1"/>
          </p:cNvSpPr>
          <p:nvPr/>
        </p:nvSpPr>
        <p:spPr>
          <a:xfrm flipV="1">
            <a:off x="4101049" y="4212988"/>
            <a:ext cx="252122" cy="118426"/>
          </a:xfrm>
          <a:prstGeom prst="arc">
            <a:avLst>
              <a:gd name="adj1" fmla="val 17120695"/>
              <a:gd name="adj2" fmla="val 20907714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Connector 67"/>
          <p:cNvCxnSpPr/>
          <p:nvPr/>
        </p:nvCxnSpPr>
        <p:spPr>
          <a:xfrm rot="1080000">
            <a:off x="3496582" y="4177957"/>
            <a:ext cx="7981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Arc 68"/>
          <p:cNvSpPr>
            <a:spLocks noChangeAspect="1"/>
          </p:cNvSpPr>
          <p:nvPr/>
        </p:nvSpPr>
        <p:spPr>
          <a:xfrm rot="1080000" flipV="1">
            <a:off x="4215189" y="4123114"/>
            <a:ext cx="178783" cy="183663"/>
          </a:xfrm>
          <a:prstGeom prst="arc">
            <a:avLst>
              <a:gd name="adj1" fmla="val 16120575"/>
              <a:gd name="adj2" fmla="val 5266676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Arc 69"/>
          <p:cNvSpPr>
            <a:spLocks noChangeAspect="1"/>
          </p:cNvSpPr>
          <p:nvPr/>
        </p:nvSpPr>
        <p:spPr>
          <a:xfrm rot="11880000" flipV="1">
            <a:off x="3458006" y="3877879"/>
            <a:ext cx="178783" cy="183663"/>
          </a:xfrm>
          <a:prstGeom prst="arc">
            <a:avLst>
              <a:gd name="adj1" fmla="val 16120575"/>
              <a:gd name="adj2" fmla="val 5266676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/>
          <p:nvPr/>
        </p:nvCxnSpPr>
        <p:spPr>
          <a:xfrm rot="1080000">
            <a:off x="3556114" y="4004126"/>
            <a:ext cx="7981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itle 1"/>
          <p:cNvSpPr>
            <a:spLocks noGrp="1"/>
          </p:cNvSpPr>
          <p:nvPr>
            <p:ph type="title" idx="4294967295"/>
          </p:nvPr>
        </p:nvSpPr>
        <p:spPr>
          <a:xfrm>
            <a:off x="1502228" y="2488"/>
            <a:ext cx="6335485" cy="1140512"/>
          </a:xfrm>
        </p:spPr>
        <p:txBody>
          <a:bodyPr>
            <a:normAutofit/>
          </a:bodyPr>
          <a:lstStyle/>
          <a:p>
            <a:r>
              <a:rPr lang="en-US" dirty="0" smtClean="0"/>
              <a:t>Neutrino Factory</a:t>
            </a:r>
            <a:endParaRPr lang="en-US" dirty="0"/>
          </a:p>
        </p:txBody>
      </p:sp>
      <p:sp>
        <p:nvSpPr>
          <p:cNvPr id="42" name="Date Placeholder 4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/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4" name="Footer Placeholder 7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1504336" y="1681328"/>
            <a:ext cx="2548711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Initial concept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03_Cocroft_Walton.jpg                                          004145A0Macintosh HD                   BCDA8BE4:"/>
          <p:cNvPicPr>
            <a:picLocks noChangeAspect="1" noChangeArrowheads="1"/>
          </p:cNvPicPr>
          <p:nvPr/>
        </p:nvPicPr>
        <p:blipFill>
          <a:blip r:embed="rId2" cstate="print"/>
          <a:srcRect l="29162" t="14946" b="7631"/>
          <a:stretch>
            <a:fillRect/>
          </a:stretch>
        </p:blipFill>
        <p:spPr bwMode="auto">
          <a:xfrm>
            <a:off x="1295400" y="1025236"/>
            <a:ext cx="6478588" cy="5310909"/>
          </a:xfrm>
          <a:prstGeom prst="rect">
            <a:avLst/>
          </a:prstGeom>
          <a:solidFill>
            <a:srgbClr val="00B0F0"/>
          </a:solidFill>
          <a:ln w="9525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31" name="Oval 30"/>
          <p:cNvSpPr>
            <a:spLocks noChangeAspect="1"/>
          </p:cNvSpPr>
          <p:nvPr/>
        </p:nvSpPr>
        <p:spPr>
          <a:xfrm>
            <a:off x="3043283" y="5105343"/>
            <a:ext cx="81152" cy="80200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/>
          <p:cNvSpPr>
            <a:spLocks noChangeAspect="1"/>
          </p:cNvSpPr>
          <p:nvPr/>
        </p:nvSpPr>
        <p:spPr>
          <a:xfrm rot="18828539">
            <a:off x="3119074" y="5088465"/>
            <a:ext cx="139545" cy="197378"/>
          </a:xfrm>
          <a:prstGeom prst="arc">
            <a:avLst>
              <a:gd name="adj1" fmla="val 17507702"/>
              <a:gd name="adj2" fmla="val 20203805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2957513" y="5091113"/>
            <a:ext cx="206471" cy="110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rc 33"/>
          <p:cNvSpPr>
            <a:spLocks noChangeAspect="1"/>
          </p:cNvSpPr>
          <p:nvPr/>
        </p:nvSpPr>
        <p:spPr>
          <a:xfrm rot="6136495" flipV="1">
            <a:off x="2914287" y="4931304"/>
            <a:ext cx="139545" cy="197378"/>
          </a:xfrm>
          <a:prstGeom prst="arc">
            <a:avLst>
              <a:gd name="adj1" fmla="val 17507702"/>
              <a:gd name="adj2" fmla="val 21027179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 rot="21263067">
            <a:off x="3069478" y="4288552"/>
            <a:ext cx="81152" cy="80200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c 35"/>
          <p:cNvSpPr>
            <a:spLocks noChangeAspect="1"/>
          </p:cNvSpPr>
          <p:nvPr/>
        </p:nvSpPr>
        <p:spPr>
          <a:xfrm rot="10800000" flipV="1">
            <a:off x="3029254" y="4370955"/>
            <a:ext cx="81265" cy="83483"/>
          </a:xfrm>
          <a:prstGeom prst="arc">
            <a:avLst>
              <a:gd name="adj1" fmla="val 16120575"/>
              <a:gd name="adj2" fmla="val 5266676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>
            <a:cxnSpLocks/>
          </p:cNvCxnSpPr>
          <p:nvPr/>
        </p:nvCxnSpPr>
        <p:spPr>
          <a:xfrm flipV="1">
            <a:off x="2983666" y="4285216"/>
            <a:ext cx="123168" cy="639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Arc 44"/>
          <p:cNvSpPr>
            <a:spLocks noChangeAspect="1"/>
          </p:cNvSpPr>
          <p:nvPr/>
        </p:nvSpPr>
        <p:spPr>
          <a:xfrm rot="3873466" flipH="1" flipV="1">
            <a:off x="2737113" y="4098459"/>
            <a:ext cx="1619298" cy="1403103"/>
          </a:xfrm>
          <a:prstGeom prst="arc">
            <a:avLst>
              <a:gd name="adj1" fmla="val 16450405"/>
              <a:gd name="adj2" fmla="val 20028868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cxnSpLocks/>
          </p:cNvCxnSpPr>
          <p:nvPr/>
        </p:nvCxnSpPr>
        <p:spPr>
          <a:xfrm flipV="1">
            <a:off x="2990810" y="4368560"/>
            <a:ext cx="123168" cy="639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c 46"/>
          <p:cNvSpPr>
            <a:spLocks noChangeAspect="1"/>
          </p:cNvSpPr>
          <p:nvPr/>
        </p:nvSpPr>
        <p:spPr>
          <a:xfrm rot="12742002" flipV="1">
            <a:off x="2904763" y="4281218"/>
            <a:ext cx="139545" cy="197378"/>
          </a:xfrm>
          <a:prstGeom prst="arc">
            <a:avLst>
              <a:gd name="adj1" fmla="val 17507702"/>
              <a:gd name="adj2" fmla="val 21027179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cxnSpLocks/>
          </p:cNvCxnSpPr>
          <p:nvPr/>
        </p:nvCxnSpPr>
        <p:spPr>
          <a:xfrm flipV="1">
            <a:off x="3064669" y="4451912"/>
            <a:ext cx="125517" cy="340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cxnSpLocks/>
          </p:cNvCxnSpPr>
          <p:nvPr/>
        </p:nvCxnSpPr>
        <p:spPr>
          <a:xfrm flipV="1">
            <a:off x="3238453" y="4450556"/>
            <a:ext cx="133397" cy="21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cxnSpLocks/>
          </p:cNvCxnSpPr>
          <p:nvPr/>
        </p:nvCxnSpPr>
        <p:spPr>
          <a:xfrm>
            <a:off x="3083702" y="4452990"/>
            <a:ext cx="21003" cy="1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cxnSpLocks/>
          </p:cNvCxnSpPr>
          <p:nvPr/>
        </p:nvCxnSpPr>
        <p:spPr>
          <a:xfrm flipV="1">
            <a:off x="3105103" y="4450556"/>
            <a:ext cx="133397" cy="21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cxnSpLocks/>
          </p:cNvCxnSpPr>
          <p:nvPr/>
        </p:nvCxnSpPr>
        <p:spPr>
          <a:xfrm>
            <a:off x="3371803" y="4450577"/>
            <a:ext cx="210030" cy="16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ardrop 52"/>
          <p:cNvSpPr>
            <a:spLocks noChangeAspect="1"/>
          </p:cNvSpPr>
          <p:nvPr/>
        </p:nvSpPr>
        <p:spPr>
          <a:xfrm rot="2700000">
            <a:off x="3410782" y="4410376"/>
            <a:ext cx="60299" cy="60927"/>
          </a:xfrm>
          <a:prstGeom prst="teardrop">
            <a:avLst>
              <a:gd name="adj" fmla="val 151042"/>
            </a:avLst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ardrop 53"/>
          <p:cNvSpPr>
            <a:spLocks noChangeAspect="1"/>
          </p:cNvSpPr>
          <p:nvPr/>
        </p:nvSpPr>
        <p:spPr>
          <a:xfrm rot="18900000" flipH="1">
            <a:off x="3673657" y="4419465"/>
            <a:ext cx="42209" cy="42649"/>
          </a:xfrm>
          <a:prstGeom prst="teardrop">
            <a:avLst>
              <a:gd name="adj" fmla="val 151042"/>
            </a:avLst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ardrop 54"/>
          <p:cNvSpPr>
            <a:spLocks noChangeAspect="1"/>
          </p:cNvSpPr>
          <p:nvPr/>
        </p:nvSpPr>
        <p:spPr>
          <a:xfrm rot="18900000" flipH="1">
            <a:off x="3659700" y="4430065"/>
            <a:ext cx="21105" cy="21325"/>
          </a:xfrm>
          <a:prstGeom prst="teardrop">
            <a:avLst>
              <a:gd name="adj" fmla="val 151042"/>
            </a:avLst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ardrop 55"/>
          <p:cNvSpPr>
            <a:spLocks noChangeAspect="1"/>
          </p:cNvSpPr>
          <p:nvPr/>
        </p:nvSpPr>
        <p:spPr>
          <a:xfrm rot="2700000">
            <a:off x="3456952" y="4423258"/>
            <a:ext cx="30150" cy="30464"/>
          </a:xfrm>
          <a:prstGeom prst="teardrop">
            <a:avLst>
              <a:gd name="adj" fmla="val 151042"/>
            </a:avLst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Connector 56"/>
          <p:cNvCxnSpPr>
            <a:cxnSpLocks/>
          </p:cNvCxnSpPr>
          <p:nvPr/>
        </p:nvCxnSpPr>
        <p:spPr>
          <a:xfrm flipV="1">
            <a:off x="3507534" y="4438229"/>
            <a:ext cx="137680" cy="44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ardrop 57"/>
          <p:cNvSpPr>
            <a:spLocks noChangeAspect="1"/>
          </p:cNvSpPr>
          <p:nvPr/>
        </p:nvSpPr>
        <p:spPr>
          <a:xfrm rot="18900000" flipH="1">
            <a:off x="3916673" y="4401233"/>
            <a:ext cx="62861" cy="63515"/>
          </a:xfrm>
          <a:prstGeom prst="teardrop">
            <a:avLst>
              <a:gd name="adj" fmla="val 151042"/>
            </a:avLst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3583785" y="4431506"/>
            <a:ext cx="294037" cy="22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ardrop 59"/>
          <p:cNvSpPr>
            <a:spLocks noChangeAspect="1"/>
          </p:cNvSpPr>
          <p:nvPr/>
        </p:nvSpPr>
        <p:spPr>
          <a:xfrm rot="2700000">
            <a:off x="3438735" y="4385501"/>
            <a:ext cx="89890" cy="90826"/>
          </a:xfrm>
          <a:prstGeom prst="teardrop">
            <a:avLst>
              <a:gd name="adj" fmla="val 151042"/>
            </a:avLst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ardrop 60"/>
          <p:cNvSpPr>
            <a:spLocks noChangeAspect="1"/>
          </p:cNvSpPr>
          <p:nvPr/>
        </p:nvSpPr>
        <p:spPr>
          <a:xfrm rot="18900000" flipH="1">
            <a:off x="3966160" y="4367706"/>
            <a:ext cx="128543" cy="129882"/>
          </a:xfrm>
          <a:prstGeom prst="teardrop">
            <a:avLst>
              <a:gd name="adj" fmla="val 151042"/>
            </a:avLst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ardrop 61"/>
          <p:cNvSpPr>
            <a:spLocks noChangeAspect="1"/>
          </p:cNvSpPr>
          <p:nvPr/>
        </p:nvSpPr>
        <p:spPr>
          <a:xfrm rot="2700000">
            <a:off x="3269983" y="4338131"/>
            <a:ext cx="183817" cy="185731"/>
          </a:xfrm>
          <a:prstGeom prst="teardrop">
            <a:avLst>
              <a:gd name="adj" fmla="val 151042"/>
            </a:avLst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 rot="21263067">
            <a:off x="4108835" y="4325496"/>
            <a:ext cx="199628" cy="197286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Arc 63"/>
          <p:cNvSpPr>
            <a:spLocks noChangeAspect="1"/>
          </p:cNvSpPr>
          <p:nvPr/>
        </p:nvSpPr>
        <p:spPr>
          <a:xfrm flipV="1">
            <a:off x="3772436" y="4313001"/>
            <a:ext cx="252122" cy="118426"/>
          </a:xfrm>
          <a:prstGeom prst="arc">
            <a:avLst>
              <a:gd name="adj1" fmla="val 17120695"/>
              <a:gd name="adj2" fmla="val 20907714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Arc 64"/>
          <p:cNvSpPr>
            <a:spLocks noChangeAspect="1"/>
          </p:cNvSpPr>
          <p:nvPr/>
        </p:nvSpPr>
        <p:spPr>
          <a:xfrm rot="10306799" flipV="1">
            <a:off x="3995089" y="4341766"/>
            <a:ext cx="349656" cy="127981"/>
          </a:xfrm>
          <a:prstGeom prst="arc">
            <a:avLst>
              <a:gd name="adj1" fmla="val 17269110"/>
              <a:gd name="adj2" fmla="val 20907714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Arc 65"/>
          <p:cNvSpPr>
            <a:spLocks noChangeAspect="1"/>
          </p:cNvSpPr>
          <p:nvPr/>
        </p:nvSpPr>
        <p:spPr>
          <a:xfrm>
            <a:off x="3774833" y="4432067"/>
            <a:ext cx="252122" cy="118426"/>
          </a:xfrm>
          <a:prstGeom prst="arc">
            <a:avLst>
              <a:gd name="adj1" fmla="val 17120695"/>
              <a:gd name="adj2" fmla="val 20907714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Arc 66"/>
          <p:cNvSpPr>
            <a:spLocks noChangeAspect="1"/>
          </p:cNvSpPr>
          <p:nvPr/>
        </p:nvSpPr>
        <p:spPr>
          <a:xfrm rot="1759343" flipV="1">
            <a:off x="3854595" y="4337004"/>
            <a:ext cx="349656" cy="127981"/>
          </a:xfrm>
          <a:prstGeom prst="arc">
            <a:avLst>
              <a:gd name="adj1" fmla="val 17269110"/>
              <a:gd name="adj2" fmla="val 20907714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Arc 73"/>
          <p:cNvSpPr>
            <a:spLocks noChangeAspect="1"/>
          </p:cNvSpPr>
          <p:nvPr/>
        </p:nvSpPr>
        <p:spPr>
          <a:xfrm rot="10800000" flipV="1">
            <a:off x="2960201" y="4373336"/>
            <a:ext cx="81265" cy="83483"/>
          </a:xfrm>
          <a:prstGeom prst="arc">
            <a:avLst>
              <a:gd name="adj1" fmla="val 16120575"/>
              <a:gd name="adj2" fmla="val 5266676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Arc 74"/>
          <p:cNvSpPr>
            <a:spLocks noChangeAspect="1"/>
          </p:cNvSpPr>
          <p:nvPr/>
        </p:nvSpPr>
        <p:spPr>
          <a:xfrm rot="10800000" flipV="1">
            <a:off x="2981646" y="4370971"/>
            <a:ext cx="81265" cy="83483"/>
          </a:xfrm>
          <a:prstGeom prst="arc">
            <a:avLst>
              <a:gd name="adj1" fmla="val 16120575"/>
              <a:gd name="adj2" fmla="val 5266676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Connector 75"/>
          <p:cNvCxnSpPr>
            <a:cxnSpLocks/>
            <a:endCxn id="77" idx="2"/>
          </p:cNvCxnSpPr>
          <p:nvPr/>
        </p:nvCxnSpPr>
        <p:spPr>
          <a:xfrm flipV="1">
            <a:off x="2983666" y="4454437"/>
            <a:ext cx="60820" cy="146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Arc 76"/>
          <p:cNvSpPr>
            <a:spLocks noChangeAspect="1"/>
          </p:cNvSpPr>
          <p:nvPr/>
        </p:nvSpPr>
        <p:spPr>
          <a:xfrm rot="10800000" flipV="1">
            <a:off x="3005472" y="4370987"/>
            <a:ext cx="81265" cy="83483"/>
          </a:xfrm>
          <a:prstGeom prst="arc">
            <a:avLst>
              <a:gd name="adj1" fmla="val 16120575"/>
              <a:gd name="adj2" fmla="val 5266676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>
            <a:spLocks noChangeAspect="1"/>
          </p:cNvSpPr>
          <p:nvPr/>
        </p:nvSpPr>
        <p:spPr>
          <a:xfrm rot="21263067">
            <a:off x="4309019" y="4204873"/>
            <a:ext cx="462189" cy="456767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ounded Rectangle 81"/>
          <p:cNvSpPr>
            <a:spLocks noChangeAspect="1"/>
          </p:cNvSpPr>
          <p:nvPr/>
        </p:nvSpPr>
        <p:spPr>
          <a:xfrm rot="18543985">
            <a:off x="2201557" y="2428163"/>
            <a:ext cx="5450701" cy="2006577"/>
          </a:xfrm>
          <a:prstGeom prst="roundRect">
            <a:avLst>
              <a:gd name="adj" fmla="val 50000"/>
            </a:avLst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2814637" y="3757616"/>
            <a:ext cx="2028824" cy="200501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>
            <a:spLocks noChangeAspect="1"/>
          </p:cNvSpPr>
          <p:nvPr/>
        </p:nvSpPr>
        <p:spPr>
          <a:xfrm>
            <a:off x="4712498" y="1696670"/>
            <a:ext cx="1752904" cy="1732330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Connector 84"/>
          <p:cNvCxnSpPr/>
          <p:nvPr/>
        </p:nvCxnSpPr>
        <p:spPr>
          <a:xfrm rot="5400000">
            <a:off x="4898232" y="3245645"/>
            <a:ext cx="1733551" cy="120491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5400000">
            <a:off x="3473693" y="2033960"/>
            <a:ext cx="1584452" cy="14075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5-Point Star 86"/>
          <p:cNvSpPr>
            <a:spLocks noChangeAspect="1"/>
          </p:cNvSpPr>
          <p:nvPr/>
        </p:nvSpPr>
        <p:spPr>
          <a:xfrm>
            <a:off x="5095875" y="3257551"/>
            <a:ext cx="91440" cy="91440"/>
          </a:xfrm>
          <a:prstGeom prst="star5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5-Point Star 87"/>
          <p:cNvSpPr>
            <a:spLocks noChangeAspect="1"/>
          </p:cNvSpPr>
          <p:nvPr/>
        </p:nvSpPr>
        <p:spPr>
          <a:xfrm>
            <a:off x="5981700" y="1766889"/>
            <a:ext cx="91440" cy="91440"/>
          </a:xfrm>
          <a:prstGeom prst="star5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itle 1"/>
          <p:cNvSpPr>
            <a:spLocks noGrp="1"/>
          </p:cNvSpPr>
          <p:nvPr>
            <p:ph type="title" idx="4294967295"/>
          </p:nvPr>
        </p:nvSpPr>
        <p:spPr>
          <a:xfrm>
            <a:off x="1502228" y="2488"/>
            <a:ext cx="6335485" cy="1140512"/>
          </a:xfrm>
        </p:spPr>
        <p:txBody>
          <a:bodyPr>
            <a:normAutofit/>
          </a:bodyPr>
          <a:lstStyle/>
          <a:p>
            <a:r>
              <a:rPr lang="en-US" dirty="0" smtClean="0"/>
              <a:t>Muon Collider</a:t>
            </a:r>
            <a:endParaRPr lang="en-US" dirty="0"/>
          </a:p>
        </p:txBody>
      </p:sp>
      <p:sp>
        <p:nvSpPr>
          <p:cNvPr id="70" name="Date Placeholder 6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/>
          </a:p>
        </p:txBody>
      </p:sp>
      <p:sp>
        <p:nvSpPr>
          <p:cNvPr id="71" name="Slide Number Placeholder 7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2" name="Footer Placeholder 7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1504336" y="1681328"/>
            <a:ext cx="2548711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Initial concept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2228" y="2488"/>
            <a:ext cx="6335485" cy="1140512"/>
          </a:xfrm>
        </p:spPr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Designing Project X to allow for upgrades to support </a:t>
            </a:r>
            <a:r>
              <a:rPr lang="en-US" dirty="0" smtClean="0"/>
              <a:t>proton </a:t>
            </a:r>
            <a:r>
              <a:rPr lang="en-US" dirty="0" smtClean="0"/>
              <a:t>s</a:t>
            </a:r>
            <a:r>
              <a:rPr lang="en-US" dirty="0" smtClean="0"/>
              <a:t>ource </a:t>
            </a:r>
            <a:r>
              <a:rPr lang="en-US" dirty="0" smtClean="0"/>
              <a:t>for NF/MC</a:t>
            </a:r>
          </a:p>
          <a:p>
            <a:r>
              <a:rPr lang="en-US" dirty="0" smtClean="0"/>
              <a:t>Designing Proton Accumulation Ring and Bunch Compressor Ring</a:t>
            </a:r>
          </a:p>
          <a:p>
            <a:r>
              <a:rPr lang="en-US" dirty="0" smtClean="0"/>
              <a:t>Designing Muon Collider </a:t>
            </a:r>
            <a:r>
              <a:rPr lang="en-US" dirty="0" smtClean="0"/>
              <a:t>“single </a:t>
            </a:r>
            <a:r>
              <a:rPr lang="en-US" dirty="0" smtClean="0"/>
              <a:t>b</a:t>
            </a:r>
            <a:r>
              <a:rPr lang="en-US" dirty="0" smtClean="0"/>
              <a:t>unch</a:t>
            </a:r>
            <a:r>
              <a:rPr lang="en-US" dirty="0" smtClean="0"/>
              <a:t>” delivery system </a:t>
            </a:r>
            <a:endParaRPr lang="en-US" dirty="0" smtClean="0"/>
          </a:p>
          <a:p>
            <a:r>
              <a:rPr lang="en-US" dirty="0" smtClean="0"/>
              <a:t>Work upon site layout as concepts/schemes change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Proton </a:t>
            </a:r>
            <a:r>
              <a:rPr lang="en-US" dirty="0" smtClean="0"/>
              <a:t>Source – Proton Driver</a:t>
            </a:r>
            <a:endParaRPr lang="en-US" dirty="0" smtClean="0"/>
          </a:p>
          <a:p>
            <a:pPr lvl="1"/>
            <a:r>
              <a:rPr lang="en-US" dirty="0" smtClean="0"/>
              <a:t>Design </a:t>
            </a:r>
            <a:r>
              <a:rPr lang="en-US" dirty="0" smtClean="0"/>
              <a:t>goals</a:t>
            </a:r>
            <a:endParaRPr lang="en-US" dirty="0" smtClean="0"/>
          </a:p>
          <a:p>
            <a:pPr lvl="1"/>
            <a:r>
              <a:rPr lang="en-US" dirty="0" smtClean="0"/>
              <a:t>Project X</a:t>
            </a:r>
          </a:p>
          <a:p>
            <a:pPr lvl="2"/>
            <a:r>
              <a:rPr lang="en-US" dirty="0" smtClean="0"/>
              <a:t>Design </a:t>
            </a:r>
            <a:r>
              <a:rPr lang="en-US" dirty="0" smtClean="0"/>
              <a:t>criteria </a:t>
            </a:r>
            <a:r>
              <a:rPr lang="en-US" dirty="0" smtClean="0"/>
              <a:t>&amp; </a:t>
            </a:r>
            <a:r>
              <a:rPr lang="en-US" dirty="0" smtClean="0"/>
              <a:t>description</a:t>
            </a:r>
            <a:endParaRPr lang="en-US" dirty="0" smtClean="0"/>
          </a:p>
          <a:p>
            <a:pPr lvl="2"/>
            <a:r>
              <a:rPr lang="en-US" dirty="0" smtClean="0"/>
              <a:t>U</a:t>
            </a:r>
            <a:r>
              <a:rPr lang="en-US" dirty="0" smtClean="0"/>
              <a:t>pgrade path</a:t>
            </a:r>
            <a:endParaRPr lang="en-US" dirty="0" smtClean="0"/>
          </a:p>
          <a:p>
            <a:pPr lvl="1"/>
            <a:r>
              <a:rPr lang="en-US" dirty="0" smtClean="0"/>
              <a:t>Challenges</a:t>
            </a:r>
          </a:p>
          <a:p>
            <a:r>
              <a:rPr lang="en-US" dirty="0" smtClean="0"/>
              <a:t>Milestones</a:t>
            </a:r>
          </a:p>
          <a:p>
            <a:r>
              <a:rPr lang="en-US" dirty="0" smtClean="0"/>
              <a:t>Initial concept for s</a:t>
            </a:r>
            <a:r>
              <a:rPr lang="en-US" dirty="0" smtClean="0"/>
              <a:t>ite layout</a:t>
            </a:r>
            <a:endParaRPr lang="en-US" dirty="0" smtClean="0"/>
          </a:p>
          <a:p>
            <a:r>
              <a:rPr lang="en-US" dirty="0" smtClean="0"/>
              <a:t>Summary</a:t>
            </a: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04334" y="-1"/>
            <a:ext cx="6327059" cy="1165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Outline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4334" y="-1"/>
            <a:ext cx="6327059" cy="1165123"/>
          </a:xfrm>
        </p:spPr>
        <p:txBody>
          <a:bodyPr>
            <a:normAutofit/>
          </a:bodyPr>
          <a:lstStyle/>
          <a:p>
            <a:r>
              <a:rPr lang="en-US" dirty="0" smtClean="0"/>
              <a:t>Design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5548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4 MW </a:t>
            </a:r>
            <a:r>
              <a:rPr lang="en-US" dirty="0" smtClean="0"/>
              <a:t>proton beam onto target </a:t>
            </a:r>
          </a:p>
          <a:p>
            <a:r>
              <a:rPr lang="en-US" dirty="0" smtClean="0"/>
              <a:t>Proton energy </a:t>
            </a:r>
            <a:r>
              <a:rPr lang="en-US" dirty="0" smtClean="0"/>
              <a:t>5-15 </a:t>
            </a:r>
            <a:r>
              <a:rPr lang="en-US" dirty="0" err="1" smtClean="0"/>
              <a:t>GeV</a:t>
            </a:r>
            <a:endParaRPr lang="en-US" dirty="0" smtClean="0"/>
          </a:p>
          <a:p>
            <a:r>
              <a:rPr lang="en-US" dirty="0" smtClean="0"/>
              <a:t>Bunch </a:t>
            </a:r>
            <a:r>
              <a:rPr lang="en-US" dirty="0" smtClean="0"/>
              <a:t>structure</a:t>
            </a:r>
            <a:endParaRPr lang="en-US" dirty="0" smtClean="0"/>
          </a:p>
          <a:p>
            <a:pPr lvl="1"/>
            <a:r>
              <a:rPr lang="en-US" dirty="0" smtClean="0"/>
              <a:t>1-3 ns </a:t>
            </a:r>
            <a:r>
              <a:rPr lang="en-US" dirty="0" err="1" smtClean="0"/>
              <a:t>rms</a:t>
            </a:r>
            <a:r>
              <a:rPr lang="en-US" dirty="0" smtClean="0"/>
              <a:t> bunch length</a:t>
            </a:r>
          </a:p>
          <a:p>
            <a:pPr lvl="1"/>
            <a:r>
              <a:rPr lang="en-US" dirty="0" smtClean="0"/>
              <a:t>Neutrino </a:t>
            </a:r>
            <a:r>
              <a:rPr lang="en-US" dirty="0" smtClean="0"/>
              <a:t>Factory</a:t>
            </a:r>
            <a:endParaRPr lang="en-US" dirty="0" smtClean="0"/>
          </a:p>
          <a:p>
            <a:pPr lvl="2"/>
            <a:r>
              <a:rPr lang="en-US" dirty="0" smtClean="0"/>
              <a:t>3 bunch train in </a:t>
            </a:r>
            <a:r>
              <a:rPr lang="en-US" dirty="0" smtClean="0"/>
              <a:t>320 </a:t>
            </a:r>
            <a:r>
              <a:rPr lang="el-GR" dirty="0" smtClean="0"/>
              <a:t>μ</a:t>
            </a:r>
            <a:r>
              <a:rPr lang="en-US" dirty="0" smtClean="0"/>
              <a:t>s at </a:t>
            </a:r>
            <a:r>
              <a:rPr lang="en-US" dirty="0" smtClean="0"/>
              <a:t>50 Hz</a:t>
            </a:r>
            <a:endParaRPr lang="en-US" dirty="0" smtClean="0"/>
          </a:p>
          <a:p>
            <a:pPr lvl="1"/>
            <a:r>
              <a:rPr lang="en-US" dirty="0" smtClean="0"/>
              <a:t>Muon Collider</a:t>
            </a:r>
          </a:p>
          <a:p>
            <a:pPr lvl="2"/>
            <a:r>
              <a:rPr lang="en-US" dirty="0" smtClean="0"/>
              <a:t>“Single” bunch at </a:t>
            </a:r>
            <a:r>
              <a:rPr lang="en-US" dirty="0" smtClean="0"/>
              <a:t>15 Hz</a:t>
            </a:r>
            <a:endParaRPr lang="en-US" dirty="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4334" y="0"/>
            <a:ext cx="6329025" cy="11503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Project X as a Starting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/>
            <a:r>
              <a:rPr lang="en-US" dirty="0" smtClean="0"/>
              <a:t>Project X </a:t>
            </a:r>
            <a:r>
              <a:rPr lang="en-US" dirty="0" smtClean="0"/>
              <a:t>design </a:t>
            </a:r>
            <a:r>
              <a:rPr lang="en-US" dirty="0" smtClean="0"/>
              <a:t>c</a:t>
            </a:r>
            <a:r>
              <a:rPr lang="en-US" dirty="0" smtClean="0"/>
              <a:t>riteria</a:t>
            </a:r>
            <a:endParaRPr lang="en-US" dirty="0" smtClean="0"/>
          </a:p>
          <a:p>
            <a:pPr marL="914400" lvl="1" indent="-514350"/>
            <a:r>
              <a:rPr lang="en-US" dirty="0" smtClean="0"/>
              <a:t>A neutrino beam for long baseline neutrino oscillation experiments</a:t>
            </a:r>
          </a:p>
          <a:p>
            <a:pPr marL="1371600" lvl="2" indent="-514350"/>
            <a:r>
              <a:rPr lang="en-US" dirty="0" smtClean="0"/>
              <a:t>2 MW </a:t>
            </a:r>
            <a:r>
              <a:rPr lang="en-US" dirty="0" smtClean="0"/>
              <a:t>proton beam with energy between </a:t>
            </a:r>
            <a:r>
              <a:rPr lang="en-US" dirty="0" smtClean="0"/>
              <a:t>60-120 </a:t>
            </a:r>
            <a:r>
              <a:rPr lang="en-US" dirty="0" err="1" smtClean="0"/>
              <a:t>GeV</a:t>
            </a:r>
            <a:endParaRPr lang="en-US" dirty="0" smtClean="0"/>
          </a:p>
          <a:p>
            <a:pPr marL="1371600" lvl="2" indent="-514350"/>
            <a:endParaRPr lang="en-US" dirty="0" smtClean="0"/>
          </a:p>
          <a:p>
            <a:pPr marL="914400" lvl="1" indent="-514350"/>
            <a:r>
              <a:rPr lang="en-US" dirty="0" err="1" smtClean="0"/>
              <a:t>Kaon</a:t>
            </a:r>
            <a:r>
              <a:rPr lang="en-US" dirty="0" smtClean="0"/>
              <a:t>- and </a:t>
            </a:r>
            <a:r>
              <a:rPr lang="en-US" dirty="0" smtClean="0"/>
              <a:t>muon-based precision experiments running simultaneously with the neutrino program</a:t>
            </a:r>
          </a:p>
          <a:p>
            <a:pPr marL="1371600" lvl="2" indent="-514350"/>
            <a:endParaRPr lang="en-US" dirty="0" smtClean="0"/>
          </a:p>
          <a:p>
            <a:pPr marL="914400" lvl="1" indent="-514350"/>
            <a:r>
              <a:rPr lang="en-US" b="1" i="1" dirty="0" smtClean="0"/>
              <a:t>A path toward a </a:t>
            </a:r>
            <a:r>
              <a:rPr lang="en-US" b="1" i="1" dirty="0" err="1" smtClean="0"/>
              <a:t>muon</a:t>
            </a:r>
            <a:r>
              <a:rPr lang="en-US" b="1" i="1" dirty="0" smtClean="0"/>
              <a:t> source for a possible future </a:t>
            </a:r>
            <a:r>
              <a:rPr lang="en-US" b="1" i="1" dirty="0" smtClean="0"/>
              <a:t>Neutrino Factory</a:t>
            </a:r>
            <a:r>
              <a:rPr lang="en-US" b="1" i="1" dirty="0" smtClean="0"/>
              <a:t>, and, potentially, a </a:t>
            </a:r>
            <a:r>
              <a:rPr lang="en-US" b="1" i="1" dirty="0" smtClean="0"/>
              <a:t>Muon Collider </a:t>
            </a:r>
            <a:r>
              <a:rPr lang="en-US" b="1" i="1" dirty="0" smtClean="0"/>
              <a:t>at the Energy </a:t>
            </a:r>
            <a:r>
              <a:rPr lang="en-US" b="1" i="1" dirty="0" smtClean="0"/>
              <a:t>Frontier</a:t>
            </a:r>
            <a:endParaRPr lang="en-US" b="1" i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8760" y="0"/>
            <a:ext cx="6309360" cy="1188720"/>
          </a:xfrm>
        </p:spPr>
        <p:txBody>
          <a:bodyPr>
            <a:normAutofit/>
          </a:bodyPr>
          <a:lstStyle/>
          <a:p>
            <a:r>
              <a:rPr lang="en-US" dirty="0" smtClean="0"/>
              <a:t>Project X Design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0426"/>
            <a:ext cx="8229600" cy="477633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Initial </a:t>
            </a:r>
            <a:r>
              <a:rPr lang="en-US" dirty="0" smtClean="0"/>
              <a:t>design </a:t>
            </a:r>
            <a:r>
              <a:rPr lang="en-US" dirty="0" smtClean="0"/>
              <a:t>(8 GeV pulsed </a:t>
            </a:r>
            <a:r>
              <a:rPr lang="en-US" dirty="0" err="1" smtClean="0"/>
              <a:t>l</a:t>
            </a:r>
            <a:r>
              <a:rPr lang="en-US" dirty="0" err="1" smtClean="0"/>
              <a:t>inac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Did not support </a:t>
            </a:r>
            <a:r>
              <a:rPr lang="en-US" dirty="0" err="1" smtClean="0"/>
              <a:t>kaon</a:t>
            </a:r>
            <a:r>
              <a:rPr lang="en-US" dirty="0" smtClean="0"/>
              <a:t>/muon precision measurement program</a:t>
            </a:r>
          </a:p>
          <a:p>
            <a:r>
              <a:rPr lang="en-US" dirty="0" smtClean="0"/>
              <a:t>Second </a:t>
            </a:r>
            <a:r>
              <a:rPr lang="en-US" dirty="0" smtClean="0"/>
              <a:t>design </a:t>
            </a:r>
            <a:r>
              <a:rPr lang="en-US" dirty="0" smtClean="0"/>
              <a:t>(about to be released)</a:t>
            </a:r>
          </a:p>
          <a:p>
            <a:pPr lvl="1"/>
            <a:r>
              <a:rPr lang="en-US" dirty="0" smtClean="0"/>
              <a:t>CW 3 </a:t>
            </a:r>
            <a:r>
              <a:rPr lang="en-US" dirty="0" err="1" smtClean="0"/>
              <a:t>GeV</a:t>
            </a:r>
            <a:r>
              <a:rPr lang="en-US" dirty="0" smtClean="0"/>
              <a:t> </a:t>
            </a:r>
            <a:r>
              <a:rPr lang="en-US" dirty="0" smtClean="0"/>
              <a:t>1 </a:t>
            </a:r>
            <a:r>
              <a:rPr lang="en-US" dirty="0" err="1" smtClean="0"/>
              <a:t>mA</a:t>
            </a:r>
            <a:r>
              <a:rPr lang="en-US" dirty="0" smtClean="0"/>
              <a:t> </a:t>
            </a:r>
            <a:r>
              <a:rPr lang="en-US" dirty="0" smtClean="0"/>
              <a:t>H</a:t>
            </a:r>
            <a:r>
              <a:rPr lang="en-US" sz="4800" baseline="18000" dirty="0" smtClean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l</a:t>
            </a:r>
            <a:r>
              <a:rPr lang="en-US" dirty="0" err="1" smtClean="0"/>
              <a:t>inac</a:t>
            </a:r>
            <a:endParaRPr lang="en-US" dirty="0" smtClean="0"/>
          </a:p>
          <a:p>
            <a:pPr lvl="2"/>
            <a:r>
              <a:rPr lang="en-US" dirty="0" smtClean="0"/>
              <a:t>Above </a:t>
            </a:r>
            <a:r>
              <a:rPr lang="en-US" dirty="0" err="1" smtClean="0"/>
              <a:t>k</a:t>
            </a:r>
            <a:r>
              <a:rPr lang="en-US" dirty="0" err="1" smtClean="0"/>
              <a:t>aon</a:t>
            </a:r>
            <a:r>
              <a:rPr lang="en-US" dirty="0" smtClean="0"/>
              <a:t> </a:t>
            </a:r>
            <a:r>
              <a:rPr lang="en-US" dirty="0" smtClean="0"/>
              <a:t>production threshold </a:t>
            </a:r>
          </a:p>
          <a:p>
            <a:pPr lvl="2"/>
            <a:r>
              <a:rPr lang="en-US" dirty="0" smtClean="0"/>
              <a:t>Produces low energy </a:t>
            </a:r>
            <a:r>
              <a:rPr lang="en-US" dirty="0" err="1" smtClean="0"/>
              <a:t>pions</a:t>
            </a:r>
            <a:r>
              <a:rPr lang="en-US" dirty="0" smtClean="0"/>
              <a:t> for low energy muon experiments</a:t>
            </a:r>
          </a:p>
          <a:p>
            <a:pPr lvl="2"/>
            <a:r>
              <a:rPr lang="en-US" dirty="0" smtClean="0"/>
              <a:t>Allows nuclear physics experiments</a:t>
            </a:r>
          </a:p>
          <a:p>
            <a:pPr lvl="2"/>
            <a:r>
              <a:rPr lang="en-US" dirty="0" smtClean="0"/>
              <a:t>Low energy chopping allow supporting different experiment needs</a:t>
            </a:r>
          </a:p>
          <a:p>
            <a:pPr lvl="3"/>
            <a:r>
              <a:rPr lang="en-US" dirty="0" smtClean="0"/>
              <a:t>325 MHz </a:t>
            </a:r>
            <a:r>
              <a:rPr lang="en-US" dirty="0" smtClean="0"/>
              <a:t>l</a:t>
            </a:r>
            <a:r>
              <a:rPr lang="en-US" dirty="0" smtClean="0"/>
              <a:t>ow energy </a:t>
            </a:r>
            <a:r>
              <a:rPr lang="en-US" dirty="0" smtClean="0"/>
              <a:t>RF system</a:t>
            </a:r>
          </a:p>
          <a:p>
            <a:pPr lvl="2"/>
            <a:r>
              <a:rPr lang="en-US" dirty="0" smtClean="0"/>
              <a:t>Splitter/switchyard to simultaneously support the experiments</a:t>
            </a:r>
          </a:p>
          <a:p>
            <a:pPr lvl="1"/>
            <a:r>
              <a:rPr lang="en-US" dirty="0" smtClean="0"/>
              <a:t>3-8 </a:t>
            </a:r>
            <a:r>
              <a:rPr lang="en-US" dirty="0" err="1" smtClean="0"/>
              <a:t>GeV</a:t>
            </a:r>
            <a:r>
              <a:rPr lang="en-US" dirty="0" smtClean="0"/>
              <a:t> </a:t>
            </a:r>
            <a:r>
              <a:rPr lang="en-US" dirty="0" smtClean="0"/>
              <a:t>pulsed </a:t>
            </a:r>
            <a:r>
              <a:rPr lang="en-US" dirty="0" err="1" smtClean="0"/>
              <a:t>l</a:t>
            </a:r>
            <a:r>
              <a:rPr lang="en-US" dirty="0" err="1" smtClean="0"/>
              <a:t>inac</a:t>
            </a:r>
            <a:r>
              <a:rPr lang="en-US" dirty="0" smtClean="0"/>
              <a:t> </a:t>
            </a:r>
            <a:r>
              <a:rPr lang="en-US" dirty="0" smtClean="0"/>
              <a:t>(accumulation in Recycler)</a:t>
            </a:r>
          </a:p>
          <a:p>
            <a:pPr lvl="2"/>
            <a:r>
              <a:rPr lang="en-US" dirty="0" smtClean="0"/>
              <a:t>Satisfies neutrino </a:t>
            </a:r>
            <a:r>
              <a:rPr lang="en-US" dirty="0" smtClean="0"/>
              <a:t>2 MW </a:t>
            </a:r>
            <a:r>
              <a:rPr lang="en-US" dirty="0" smtClean="0"/>
              <a:t>program</a:t>
            </a:r>
          </a:p>
          <a:p>
            <a:pPr lvl="2"/>
            <a:r>
              <a:rPr lang="en-US" dirty="0" smtClean="0"/>
              <a:t>Additional </a:t>
            </a:r>
            <a:r>
              <a:rPr lang="en-US" dirty="0" smtClean="0"/>
              <a:t>8 </a:t>
            </a:r>
            <a:r>
              <a:rPr lang="en-US" dirty="0" err="1" smtClean="0"/>
              <a:t>GeV</a:t>
            </a:r>
            <a:r>
              <a:rPr lang="en-US" dirty="0" smtClean="0"/>
              <a:t> </a:t>
            </a:r>
            <a:r>
              <a:rPr lang="en-US" dirty="0" smtClean="0"/>
              <a:t>beam power available for other experiments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08760" y="0"/>
            <a:ext cx="6324600" cy="1112520"/>
          </a:xfrm>
        </p:spPr>
        <p:txBody>
          <a:bodyPr>
            <a:normAutofit/>
          </a:bodyPr>
          <a:lstStyle/>
          <a:p>
            <a:r>
              <a:rPr lang="en-US" dirty="0" smtClean="0"/>
              <a:t>Project X: </a:t>
            </a:r>
            <a:r>
              <a:rPr lang="en-US" dirty="0" smtClean="0"/>
              <a:t>8 </a:t>
            </a:r>
            <a:r>
              <a:rPr lang="en-US" dirty="0" err="1" smtClean="0"/>
              <a:t>GeV</a:t>
            </a:r>
            <a:r>
              <a:rPr lang="en-US" dirty="0" smtClean="0"/>
              <a:t> </a:t>
            </a:r>
            <a:r>
              <a:rPr lang="en-US" dirty="0" smtClean="0"/>
              <a:t>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8510"/>
            <a:ext cx="8229600" cy="5200072"/>
          </a:xfrm>
        </p:spPr>
        <p:txBody>
          <a:bodyPr>
            <a:normAutofit/>
          </a:bodyPr>
          <a:lstStyle/>
          <a:p>
            <a:r>
              <a:rPr lang="en-US" dirty="0" smtClean="0"/>
              <a:t>1 </a:t>
            </a:r>
            <a:r>
              <a:rPr lang="en-US" dirty="0" err="1" smtClean="0"/>
              <a:t>mA</a:t>
            </a:r>
            <a:r>
              <a:rPr lang="en-US" dirty="0" smtClean="0"/>
              <a:t> </a:t>
            </a:r>
            <a:r>
              <a:rPr lang="en-US" dirty="0" smtClean="0"/>
              <a:t>CW </a:t>
            </a:r>
            <a:r>
              <a:rPr lang="en-US" dirty="0" err="1" smtClean="0"/>
              <a:t>linac</a:t>
            </a:r>
            <a:r>
              <a:rPr lang="en-US" dirty="0" smtClean="0"/>
              <a:t> </a:t>
            </a:r>
            <a:r>
              <a:rPr lang="en-US" dirty="0" smtClean="0"/>
              <a:t>to feed pulsed </a:t>
            </a:r>
            <a:r>
              <a:rPr lang="en-US" dirty="0" err="1" smtClean="0"/>
              <a:t>linac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Design a system to deliver </a:t>
            </a:r>
            <a:r>
              <a:rPr lang="en-US" dirty="0" smtClean="0"/>
              <a:t>300-400 kW </a:t>
            </a:r>
            <a:r>
              <a:rPr lang="en-US" dirty="0" smtClean="0"/>
              <a:t>to satisfy neutrino program &amp; any other </a:t>
            </a:r>
            <a:r>
              <a:rPr lang="en-US" dirty="0" smtClean="0"/>
              <a:t>8 </a:t>
            </a:r>
            <a:r>
              <a:rPr lang="en-US" dirty="0" err="1" smtClean="0"/>
              <a:t>GeV</a:t>
            </a:r>
            <a:r>
              <a:rPr lang="en-US" dirty="0" smtClean="0"/>
              <a:t> </a:t>
            </a:r>
            <a:r>
              <a:rPr lang="en-US" dirty="0" smtClean="0"/>
              <a:t>experiments </a:t>
            </a:r>
          </a:p>
          <a:p>
            <a:pPr lvl="2"/>
            <a:r>
              <a:rPr lang="en-US" dirty="0" smtClean="0"/>
              <a:t>Accumulation duty factor of 3.75% to 5%</a:t>
            </a:r>
          </a:p>
          <a:p>
            <a:pPr lvl="1"/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78972" y="2263157"/>
          <a:ext cx="8186055" cy="1950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37211"/>
                <a:gridCol w="1637211"/>
                <a:gridCol w="1637211"/>
                <a:gridCol w="1637211"/>
                <a:gridCol w="16372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Final</a:t>
                      </a:r>
                      <a:r>
                        <a:rPr lang="en-US" baseline="0" dirty="0" smtClean="0"/>
                        <a:t> Beam Energy </a:t>
                      </a:r>
                    </a:p>
                    <a:p>
                      <a:pPr algn="ctr"/>
                      <a:r>
                        <a:rPr lang="en-US" baseline="0" dirty="0" smtClean="0"/>
                        <a:t>(GeV)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 Cycle Time 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Particles per MI Cycle </a:t>
                      </a:r>
                    </a:p>
                    <a:p>
                      <a:pPr algn="ctr"/>
                      <a:r>
                        <a:rPr lang="en-US" dirty="0" smtClean="0"/>
                        <a:t>(10</a:t>
                      </a:r>
                      <a:r>
                        <a:rPr lang="en-US" baseline="30000" dirty="0" smtClean="0"/>
                        <a:t>12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 GeV Beam Power </a:t>
                      </a:r>
                    </a:p>
                    <a:p>
                      <a:pPr algn="ctr"/>
                      <a:r>
                        <a:rPr lang="en-US" dirty="0" smtClean="0"/>
                        <a:t>(kW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Accumulation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algn="ctr"/>
                      <a:r>
                        <a:rPr lang="en-US" baseline="0" dirty="0" smtClean="0"/>
                        <a:t>Duty </a:t>
                      </a:r>
                      <a:r>
                        <a:rPr lang="en-US" baseline="0" dirty="0" smtClean="0"/>
                        <a:t>Factor</a:t>
                      </a:r>
                      <a:endParaRPr lang="en-US" baseline="0" dirty="0" smtClean="0"/>
                    </a:p>
                    <a:p>
                      <a:pPr algn="ctr"/>
                      <a:r>
                        <a:rPr lang="en-US" baseline="0" dirty="0" smtClean="0"/>
                        <a:t>(%)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0.6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125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267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3.33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120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1.33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1.67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93520" y="0"/>
            <a:ext cx="6355080" cy="1158240"/>
          </a:xfrm>
        </p:spPr>
        <p:txBody>
          <a:bodyPr>
            <a:normAutofit/>
          </a:bodyPr>
          <a:lstStyle/>
          <a:p>
            <a:r>
              <a:rPr lang="en-US" dirty="0" smtClean="0"/>
              <a:t>Project X to Proton Driver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Proton Driver </a:t>
            </a:r>
            <a:r>
              <a:rPr lang="en-US" dirty="0" smtClean="0"/>
              <a:t>energy 5-15 </a:t>
            </a:r>
            <a:r>
              <a:rPr lang="en-US" dirty="0" err="1" smtClean="0"/>
              <a:t>GeV</a:t>
            </a:r>
            <a:endParaRPr lang="en-US" dirty="0" smtClean="0"/>
          </a:p>
          <a:p>
            <a:pPr lvl="1"/>
            <a:r>
              <a:rPr lang="en-US" dirty="0" smtClean="0"/>
              <a:t>Project X delivers top energy of </a:t>
            </a:r>
            <a:r>
              <a:rPr lang="en-US" dirty="0" smtClean="0"/>
              <a:t>8 </a:t>
            </a:r>
            <a:r>
              <a:rPr lang="en-US" dirty="0" err="1" smtClean="0"/>
              <a:t>GeV</a:t>
            </a:r>
            <a:endParaRPr lang="en-US" dirty="0" smtClean="0"/>
          </a:p>
          <a:p>
            <a:r>
              <a:rPr lang="en-US" dirty="0" smtClean="0"/>
              <a:t>Proton Driver </a:t>
            </a:r>
            <a:r>
              <a:rPr lang="en-US" dirty="0" smtClean="0"/>
              <a:t>beam </a:t>
            </a:r>
            <a:r>
              <a:rPr lang="en-US" dirty="0" smtClean="0"/>
              <a:t>power of </a:t>
            </a:r>
            <a:r>
              <a:rPr lang="en-US" dirty="0" smtClean="0"/>
              <a:t>4 MW</a:t>
            </a:r>
            <a:endParaRPr lang="en-US" dirty="0" smtClean="0"/>
          </a:p>
          <a:p>
            <a:pPr lvl="1"/>
            <a:r>
              <a:rPr lang="en-US" dirty="0" smtClean="0"/>
              <a:t>Project X designed to deliver </a:t>
            </a:r>
            <a:r>
              <a:rPr lang="en-US" dirty="0" smtClean="0"/>
              <a:t>400 kW </a:t>
            </a:r>
            <a:r>
              <a:rPr lang="en-US" dirty="0" smtClean="0"/>
              <a:t>at </a:t>
            </a:r>
            <a:r>
              <a:rPr lang="en-US" dirty="0" smtClean="0"/>
              <a:t>8 </a:t>
            </a:r>
            <a:r>
              <a:rPr lang="en-US" dirty="0" err="1" smtClean="0"/>
              <a:t>GeV</a:t>
            </a:r>
            <a:endParaRPr lang="en-US" dirty="0" smtClean="0"/>
          </a:p>
          <a:p>
            <a:r>
              <a:rPr lang="en-US" dirty="0" smtClean="0"/>
              <a:t>Proton Driver </a:t>
            </a:r>
            <a:r>
              <a:rPr lang="en-US" dirty="0" smtClean="0"/>
              <a:t>1-3 ns </a:t>
            </a:r>
            <a:r>
              <a:rPr lang="en-US" dirty="0" smtClean="0"/>
              <a:t>b</a:t>
            </a:r>
            <a:r>
              <a:rPr lang="en-US" dirty="0" smtClean="0"/>
              <a:t>unch length </a:t>
            </a:r>
            <a:r>
              <a:rPr lang="en-US" dirty="0" smtClean="0"/>
              <a:t>at </a:t>
            </a:r>
            <a:r>
              <a:rPr lang="en-US" dirty="0" smtClean="0"/>
              <a:t>15/50 Hz</a:t>
            </a:r>
            <a:endParaRPr lang="en-US" dirty="0" smtClean="0"/>
          </a:p>
          <a:p>
            <a:pPr lvl="1"/>
            <a:r>
              <a:rPr lang="en-US" dirty="0" smtClean="0"/>
              <a:t>Will require a Proton Accumulation Ring</a:t>
            </a:r>
          </a:p>
          <a:p>
            <a:pPr lvl="1"/>
            <a:r>
              <a:rPr lang="en-US" dirty="0" smtClean="0"/>
              <a:t>Will require a Bunching Compressor Ring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19084" y="-1"/>
            <a:ext cx="6282812" cy="1150375"/>
          </a:xfrm>
        </p:spPr>
        <p:txBody>
          <a:bodyPr>
            <a:normAutofit/>
          </a:bodyPr>
          <a:lstStyle/>
          <a:p>
            <a:r>
              <a:rPr lang="en-US" dirty="0" smtClean="0"/>
              <a:t>Basic Concept for </a:t>
            </a:r>
            <a:r>
              <a:rPr lang="en-US" dirty="0" smtClean="0"/>
              <a:t>8 </a:t>
            </a:r>
            <a:r>
              <a:rPr lang="en-US" dirty="0" err="1" smtClean="0"/>
              <a:t>GeV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064" y="1600201"/>
            <a:ext cx="5534808" cy="482830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Proton Accumulation Ring </a:t>
            </a:r>
          </a:p>
          <a:p>
            <a:pPr lvl="1"/>
            <a:r>
              <a:rPr lang="en-US" dirty="0" smtClean="0"/>
              <a:t>Considerations</a:t>
            </a:r>
          </a:p>
          <a:p>
            <a:pPr lvl="2"/>
            <a:r>
              <a:rPr lang="en-US" dirty="0" smtClean="0"/>
              <a:t>Space </a:t>
            </a:r>
            <a:r>
              <a:rPr lang="en-US" dirty="0" smtClean="0"/>
              <a:t>charge</a:t>
            </a:r>
            <a:endParaRPr lang="en-US" dirty="0" smtClean="0"/>
          </a:p>
          <a:p>
            <a:pPr lvl="2"/>
            <a:r>
              <a:rPr lang="en-US" dirty="0" smtClean="0"/>
              <a:t>H</a:t>
            </a:r>
            <a:r>
              <a:rPr lang="en-US" sz="4000" baseline="18000" dirty="0" smtClean="0"/>
              <a:t>-</a:t>
            </a:r>
            <a:r>
              <a:rPr lang="en-US" dirty="0" smtClean="0"/>
              <a:t> </a:t>
            </a:r>
            <a:r>
              <a:rPr lang="en-US" dirty="0" smtClean="0"/>
              <a:t>stripping</a:t>
            </a:r>
            <a:endParaRPr lang="en-US" dirty="0" smtClean="0"/>
          </a:p>
          <a:p>
            <a:r>
              <a:rPr lang="en-US" dirty="0" smtClean="0"/>
              <a:t>Bunch Compressor Ring</a:t>
            </a:r>
          </a:p>
          <a:p>
            <a:pPr lvl="1"/>
            <a:r>
              <a:rPr lang="en-US" dirty="0" smtClean="0"/>
              <a:t>Considerations</a:t>
            </a:r>
          </a:p>
          <a:p>
            <a:pPr lvl="2"/>
            <a:r>
              <a:rPr lang="en-US" dirty="0" smtClean="0"/>
              <a:t>Forming </a:t>
            </a:r>
            <a:r>
              <a:rPr lang="en-US" dirty="0" smtClean="0"/>
              <a:t>1-3 ns </a:t>
            </a:r>
            <a:r>
              <a:rPr lang="en-US" dirty="0" smtClean="0"/>
              <a:t>bunches</a:t>
            </a:r>
          </a:p>
          <a:p>
            <a:pPr lvl="2"/>
            <a:r>
              <a:rPr lang="en-US" dirty="0" smtClean="0"/>
              <a:t>NF: keeping short bunch            length for many turns before          2</a:t>
            </a:r>
            <a:r>
              <a:rPr lang="en-US" baseline="30000" dirty="0" smtClean="0"/>
              <a:t>nd</a:t>
            </a:r>
            <a:r>
              <a:rPr lang="en-US" dirty="0" smtClean="0"/>
              <a:t>  and 3</a:t>
            </a:r>
            <a:r>
              <a:rPr lang="en-US" baseline="30000" dirty="0" smtClean="0"/>
              <a:t>rd</a:t>
            </a:r>
            <a:r>
              <a:rPr lang="en-US" dirty="0" smtClean="0"/>
              <a:t> bunch extractions</a:t>
            </a:r>
          </a:p>
          <a:p>
            <a:pPr lvl="2"/>
            <a:r>
              <a:rPr lang="en-US" dirty="0" smtClean="0"/>
              <a:t>MC: </a:t>
            </a:r>
            <a:r>
              <a:rPr lang="en-US" dirty="0" smtClean="0"/>
              <a:t>one </a:t>
            </a:r>
            <a:r>
              <a:rPr lang="en-US" dirty="0" smtClean="0"/>
              <a:t>bunch or delivery of several bunches at once to target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962384" y="2199120"/>
            <a:ext cx="5005808" cy="2757384"/>
            <a:chOff x="-147798" y="1284147"/>
            <a:chExt cx="5005808" cy="2757384"/>
          </a:xfrm>
        </p:grpSpPr>
        <p:grpSp>
          <p:nvGrpSpPr>
            <p:cNvPr id="4" name="Group 3"/>
            <p:cNvGrpSpPr/>
            <p:nvPr/>
          </p:nvGrpSpPr>
          <p:grpSpPr>
            <a:xfrm>
              <a:off x="-147798" y="1284147"/>
              <a:ext cx="5005808" cy="1657346"/>
              <a:chOff x="609619" y="1838329"/>
              <a:chExt cx="5005808" cy="1657346"/>
            </a:xfrm>
          </p:grpSpPr>
          <p:sp>
            <p:nvSpPr>
              <p:cNvPr id="5" name="Text Box 4"/>
              <p:cNvSpPr txBox="1">
                <a:spLocks noChangeArrowheads="1"/>
              </p:cNvSpPr>
              <p:nvPr/>
            </p:nvSpPr>
            <p:spPr bwMode="auto">
              <a:xfrm>
                <a:off x="609619" y="1838329"/>
                <a:ext cx="1848481" cy="52322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400" b="0" dirty="0" smtClean="0">
                    <a:solidFill>
                      <a:srgbClr val="FF0000"/>
                    </a:solidFill>
                    <a:latin typeface="Arial" pitchFamily="34" charset="0"/>
                  </a:rPr>
                  <a:t>4 MW   </a:t>
                </a:r>
                <a:r>
                  <a:rPr lang="en-US" sz="1400" dirty="0" smtClean="0">
                    <a:solidFill>
                      <a:srgbClr val="FF0000"/>
                    </a:solidFill>
                    <a:latin typeface="Arial" pitchFamily="34" charset="0"/>
                  </a:rPr>
                  <a:t>8 </a:t>
                </a:r>
                <a:r>
                  <a:rPr lang="en-US" sz="1400" b="0" dirty="0" err="1" smtClean="0">
                    <a:solidFill>
                      <a:srgbClr val="FF0000"/>
                    </a:solidFill>
                    <a:latin typeface="Arial" pitchFamily="34" charset="0"/>
                  </a:rPr>
                  <a:t>GeV</a:t>
                </a:r>
                <a:r>
                  <a:rPr lang="en-US" sz="1400" b="0" dirty="0">
                    <a:solidFill>
                      <a:srgbClr val="FF0000"/>
                    </a:solidFill>
                    <a:latin typeface="Arial" pitchFamily="34" charset="0"/>
                  </a:rPr>
                  <a:t/>
                </a:r>
                <a:br>
                  <a:rPr lang="en-US" sz="1400" b="0" dirty="0">
                    <a:solidFill>
                      <a:srgbClr val="FF0000"/>
                    </a:solidFill>
                    <a:latin typeface="Arial" pitchFamily="34" charset="0"/>
                  </a:rPr>
                </a:br>
                <a:r>
                  <a:rPr lang="en-US" sz="1400" b="0" dirty="0" smtClean="0">
                    <a:solidFill>
                      <a:srgbClr val="FF0000"/>
                    </a:solidFill>
                    <a:latin typeface="Arial" pitchFamily="34" charset="0"/>
                  </a:rPr>
                  <a:t>Upgraded </a:t>
                </a:r>
                <a:r>
                  <a:rPr lang="en-US" sz="1400" b="0" dirty="0" smtClean="0">
                    <a:solidFill>
                      <a:srgbClr val="FF0000"/>
                    </a:solidFill>
                    <a:latin typeface="Arial" pitchFamily="34" charset="0"/>
                  </a:rPr>
                  <a:t> Project  X</a:t>
                </a:r>
                <a:endParaRPr lang="en-US" sz="1400" b="0" dirty="0">
                  <a:solidFill>
                    <a:srgbClr val="FF0000"/>
                  </a:solidFill>
                  <a:latin typeface="Arial" pitchFamily="34" charset="0"/>
                </a:endParaRPr>
              </a:p>
            </p:txBody>
          </p:sp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914400" y="2362200"/>
                <a:ext cx="1219200" cy="304800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1800" b="0">
                  <a:solidFill>
                    <a:srgbClr val="FF0000"/>
                  </a:solidFill>
                  <a:latin typeface="Arial" pitchFamily="34" charset="0"/>
                </a:endParaRPr>
              </a:p>
            </p:txBody>
          </p:sp>
          <p:sp>
            <p:nvSpPr>
              <p:cNvPr id="7" name="Oval 7"/>
              <p:cNvSpPr>
                <a:spLocks noChangeArrowheads="1"/>
              </p:cNvSpPr>
              <p:nvPr/>
            </p:nvSpPr>
            <p:spPr bwMode="auto">
              <a:xfrm>
                <a:off x="2895600" y="2514600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1800" b="0">
                  <a:solidFill>
                    <a:srgbClr val="FF0000"/>
                  </a:solidFill>
                  <a:latin typeface="Arial" pitchFamily="34" charset="0"/>
                </a:endParaRPr>
              </a:p>
            </p:txBody>
          </p:sp>
          <p:sp>
            <p:nvSpPr>
              <p:cNvPr id="8" name="Oval 9"/>
              <p:cNvSpPr>
                <a:spLocks noChangeArrowheads="1"/>
              </p:cNvSpPr>
              <p:nvPr/>
            </p:nvSpPr>
            <p:spPr bwMode="auto">
              <a:xfrm>
                <a:off x="2362200" y="2514600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1800" b="0">
                  <a:solidFill>
                    <a:srgbClr val="FF0000"/>
                  </a:solidFill>
                  <a:latin typeface="Arial" pitchFamily="34" charset="0"/>
                </a:endParaRPr>
              </a:p>
            </p:txBody>
          </p:sp>
          <p:cxnSp>
            <p:nvCxnSpPr>
              <p:cNvPr id="9" name="Straight Connector 24"/>
              <p:cNvCxnSpPr>
                <a:cxnSpLocks noChangeShapeType="1"/>
                <a:stCxn id="6" idx="3"/>
              </p:cNvCxnSpPr>
              <p:nvPr/>
            </p:nvCxnSpPr>
            <p:spPr bwMode="auto">
              <a:xfrm>
                <a:off x="2133600" y="2514600"/>
                <a:ext cx="1524000" cy="1588"/>
              </a:xfrm>
              <a:prstGeom prst="line">
                <a:avLst/>
              </a:prstGeom>
              <a:noFill/>
              <a:ln w="9525" algn="ctr">
                <a:solidFill>
                  <a:srgbClr val="FF0000"/>
                </a:solidFill>
                <a:round/>
                <a:headEnd/>
                <a:tailEnd/>
              </a:ln>
            </p:spPr>
          </p:cxnSp>
          <p:sp>
            <p:nvSpPr>
              <p:cNvPr id="10" name="Text Box 4"/>
              <p:cNvSpPr txBox="1">
                <a:spLocks noChangeArrowheads="1"/>
              </p:cNvSpPr>
              <p:nvPr/>
            </p:nvSpPr>
            <p:spPr bwMode="auto">
              <a:xfrm>
                <a:off x="1981200" y="2971800"/>
                <a:ext cx="1708150" cy="523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1" hangingPunct="1"/>
                <a:r>
                  <a:rPr lang="en-US" sz="1400" b="0" dirty="0">
                    <a:solidFill>
                      <a:srgbClr val="FF0000"/>
                    </a:solidFill>
                    <a:latin typeface="Arial" pitchFamily="34" charset="0"/>
                  </a:rPr>
                  <a:t>Accumulation &amp;</a:t>
                </a:r>
                <a:br>
                  <a:rPr lang="en-US" sz="1400" b="0" dirty="0">
                    <a:solidFill>
                      <a:srgbClr val="FF0000"/>
                    </a:solidFill>
                    <a:latin typeface="Arial" pitchFamily="34" charset="0"/>
                  </a:rPr>
                </a:br>
                <a:r>
                  <a:rPr lang="en-US" sz="1400" b="0" dirty="0" smtClean="0">
                    <a:solidFill>
                      <a:srgbClr val="FF0000"/>
                    </a:solidFill>
                    <a:latin typeface="Arial" pitchFamily="34" charset="0"/>
                  </a:rPr>
                  <a:t>Compression</a:t>
                </a:r>
                <a:endParaRPr lang="en-US" sz="1400" b="0" dirty="0">
                  <a:solidFill>
                    <a:srgbClr val="FF0000"/>
                  </a:solidFill>
                  <a:latin typeface="Arial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auto">
              <a:xfrm>
                <a:off x="3736109" y="2366818"/>
                <a:ext cx="170873" cy="304800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1800" b="0">
                  <a:solidFill>
                    <a:srgbClr val="0070C0"/>
                  </a:solidFill>
                  <a:latin typeface="Arial" pitchFamily="34" charset="0"/>
                </a:endParaRPr>
              </a:p>
            </p:txBody>
          </p:sp>
          <p:sp>
            <p:nvSpPr>
              <p:cNvPr id="12" name="Rectangle 6"/>
              <p:cNvSpPr>
                <a:spLocks noChangeArrowheads="1"/>
              </p:cNvSpPr>
              <p:nvPr/>
            </p:nvSpPr>
            <p:spPr bwMode="auto">
              <a:xfrm>
                <a:off x="3962397" y="2448792"/>
                <a:ext cx="461818" cy="140853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1800" b="0">
                  <a:solidFill>
                    <a:srgbClr val="0070C0"/>
                  </a:solidFill>
                  <a:latin typeface="Arial" pitchFamily="34" charset="0"/>
                </a:endParaRPr>
              </a:p>
            </p:txBody>
          </p:sp>
          <p:sp>
            <p:nvSpPr>
              <p:cNvPr id="13" name="Rectangle 6"/>
              <p:cNvSpPr>
                <a:spLocks noChangeArrowheads="1"/>
              </p:cNvSpPr>
              <p:nvPr/>
            </p:nvSpPr>
            <p:spPr bwMode="auto">
              <a:xfrm>
                <a:off x="4484237" y="2451104"/>
                <a:ext cx="461818" cy="136229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1800" b="0">
                  <a:solidFill>
                    <a:srgbClr val="0070C0"/>
                  </a:solidFill>
                  <a:latin typeface="Arial" pitchFamily="34" charset="0"/>
                </a:endParaRPr>
              </a:p>
            </p:txBody>
          </p:sp>
          <p:sp>
            <p:nvSpPr>
              <p:cNvPr id="14" name="Rectangle 6"/>
              <p:cNvSpPr>
                <a:spLocks noChangeArrowheads="1"/>
              </p:cNvSpPr>
              <p:nvPr/>
            </p:nvSpPr>
            <p:spPr bwMode="auto">
              <a:xfrm>
                <a:off x="5006077" y="2462652"/>
                <a:ext cx="461818" cy="113133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rgbClr val="007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1800" b="0">
                  <a:solidFill>
                    <a:srgbClr val="0070C0"/>
                  </a:solidFill>
                  <a:latin typeface="Arial" pitchFamily="34" charset="0"/>
                </a:endParaRPr>
              </a:p>
            </p:txBody>
          </p:sp>
          <p:sp>
            <p:nvSpPr>
              <p:cNvPr id="15" name="Text Box 4"/>
              <p:cNvSpPr txBox="1">
                <a:spLocks noChangeArrowheads="1"/>
              </p:cNvSpPr>
              <p:nvPr/>
            </p:nvSpPr>
            <p:spPr bwMode="auto">
              <a:xfrm>
                <a:off x="3551677" y="2006600"/>
                <a:ext cx="1708150" cy="3077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400" b="0" dirty="0" smtClean="0">
                    <a:solidFill>
                      <a:srgbClr val="0070C0"/>
                    </a:solidFill>
                    <a:latin typeface="Arial" pitchFamily="34" charset="0"/>
                  </a:rPr>
                  <a:t>Target       Bunch</a:t>
                </a:r>
                <a:endParaRPr lang="en-US" sz="1400" b="0" dirty="0">
                  <a:solidFill>
                    <a:srgbClr val="0070C0"/>
                  </a:solidFill>
                  <a:latin typeface="Arial" pitchFamily="34" charset="0"/>
                </a:endParaRPr>
              </a:p>
            </p:txBody>
          </p:sp>
          <p:sp>
            <p:nvSpPr>
              <p:cNvPr id="16" name="Text Box 4"/>
              <p:cNvSpPr txBox="1">
                <a:spLocks noChangeArrowheads="1"/>
              </p:cNvSpPr>
              <p:nvPr/>
            </p:nvSpPr>
            <p:spPr bwMode="auto">
              <a:xfrm>
                <a:off x="3907277" y="2667004"/>
                <a:ext cx="1708150" cy="3077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400" b="0" dirty="0" smtClean="0">
                    <a:solidFill>
                      <a:srgbClr val="0070C0"/>
                    </a:solidFill>
                    <a:latin typeface="Arial" pitchFamily="34" charset="0"/>
                  </a:rPr>
                  <a:t>Decay            Cool</a:t>
                </a:r>
                <a:endParaRPr lang="en-US" sz="1400" b="0" dirty="0">
                  <a:solidFill>
                    <a:srgbClr val="0070C0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17" name="Right Brace 16"/>
            <p:cNvSpPr/>
            <p:nvPr/>
          </p:nvSpPr>
          <p:spPr>
            <a:xfrm rot="5400000">
              <a:off x="1276927" y="2029693"/>
              <a:ext cx="563418" cy="2738581"/>
            </a:xfrm>
            <a:prstGeom prst="righ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8" name="Right Brace 17"/>
            <p:cNvSpPr/>
            <p:nvPr/>
          </p:nvSpPr>
          <p:spPr>
            <a:xfrm rot="5400000">
              <a:off x="3588327" y="2470730"/>
              <a:ext cx="563418" cy="1884218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720427" y="3733754"/>
              <a:ext cx="170815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400" b="0" dirty="0" smtClean="0">
                  <a:solidFill>
                    <a:srgbClr val="FF0000"/>
                  </a:solidFill>
                  <a:latin typeface="Arial" pitchFamily="34" charset="0"/>
                </a:rPr>
                <a:t>Proton Source</a:t>
              </a:r>
              <a:endParaRPr lang="en-US" sz="1400" b="0" dirty="0">
                <a:solidFill>
                  <a:srgbClr val="FF0000"/>
                </a:solidFill>
                <a:latin typeface="Arial" pitchFamily="34" charset="0"/>
              </a:endParaRPr>
            </a:p>
          </p:txBody>
        </p:sp>
        <p:sp>
          <p:nvSpPr>
            <p:cNvPr id="20" name="Text Box 4"/>
            <p:cNvSpPr txBox="1">
              <a:spLocks noChangeArrowheads="1"/>
            </p:cNvSpPr>
            <p:nvPr/>
          </p:nvSpPr>
          <p:spPr bwMode="auto">
            <a:xfrm>
              <a:off x="3024901" y="3729138"/>
              <a:ext cx="170815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1400" b="0" dirty="0" smtClean="0">
                  <a:solidFill>
                    <a:srgbClr val="0070C0"/>
                  </a:solidFill>
                  <a:latin typeface="Arial" pitchFamily="34" charset="0"/>
                </a:rPr>
                <a:t>Muon Source</a:t>
              </a:r>
              <a:endParaRPr lang="en-US" sz="1400" b="0" dirty="0">
                <a:solidFill>
                  <a:srgbClr val="0070C0"/>
                </a:solidFill>
                <a:latin typeface="Arial" pitchFamily="34" charset="0"/>
              </a:endParaRPr>
            </a:p>
          </p:txBody>
        </p:sp>
      </p:grp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 dirty="0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19084" y="-1"/>
            <a:ext cx="6327058" cy="1120878"/>
          </a:xfrm>
        </p:spPr>
        <p:txBody>
          <a:bodyPr>
            <a:normAutofit/>
          </a:bodyPr>
          <a:lstStyle/>
          <a:p>
            <a:r>
              <a:rPr lang="en-US" dirty="0" smtClean="0"/>
              <a:t>Beam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3017"/>
            <a:ext cx="8229600" cy="542174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 </a:t>
            </a:r>
            <a:r>
              <a:rPr lang="en-US" dirty="0" err="1" smtClean="0"/>
              <a:t>mA</a:t>
            </a:r>
            <a:r>
              <a:rPr lang="en-US" dirty="0" smtClean="0"/>
              <a:t> </a:t>
            </a:r>
            <a:r>
              <a:rPr lang="en-US" dirty="0" smtClean="0"/>
              <a:t>Project X H</a:t>
            </a:r>
            <a:r>
              <a:rPr lang="en-US" sz="4000" baseline="32000" dirty="0" smtClean="0"/>
              <a:t>-</a:t>
            </a:r>
            <a:r>
              <a:rPr lang="en-US" baseline="18000" dirty="0" smtClean="0"/>
              <a:t>  </a:t>
            </a:r>
            <a:r>
              <a:rPr lang="en-US" dirty="0" smtClean="0"/>
              <a:t>CW </a:t>
            </a:r>
            <a:r>
              <a:rPr lang="en-US" dirty="0" err="1" smtClean="0"/>
              <a:t>l</a:t>
            </a:r>
            <a:r>
              <a:rPr lang="en-US" dirty="0" err="1" smtClean="0"/>
              <a:t>inac</a:t>
            </a:r>
            <a:r>
              <a:rPr lang="en-US" dirty="0" smtClean="0"/>
              <a:t> </a:t>
            </a:r>
            <a:r>
              <a:rPr lang="en-US" dirty="0" smtClean="0"/>
              <a:t>means 50% of beam to </a:t>
            </a:r>
            <a:r>
              <a:rPr lang="en-US" dirty="0" smtClean="0"/>
              <a:t>8 </a:t>
            </a:r>
            <a:r>
              <a:rPr lang="en-US" dirty="0" err="1" smtClean="0"/>
              <a:t>GeV</a:t>
            </a:r>
            <a:r>
              <a:rPr lang="en-US" dirty="0" smtClean="0"/>
              <a:t> </a:t>
            </a:r>
            <a:r>
              <a:rPr lang="en-US" dirty="0" smtClean="0"/>
              <a:t>to achieve </a:t>
            </a:r>
            <a:r>
              <a:rPr lang="en-US" dirty="0" smtClean="0"/>
              <a:t>4 MW</a:t>
            </a:r>
            <a:endParaRPr lang="en-US" dirty="0" smtClean="0"/>
          </a:p>
          <a:p>
            <a:pPr lvl="1"/>
            <a:r>
              <a:rPr lang="en-US" dirty="0" smtClean="0"/>
              <a:t>Accumulation duty factor is 50% </a:t>
            </a:r>
          </a:p>
          <a:p>
            <a:pPr lvl="2"/>
            <a:r>
              <a:rPr lang="en-US" dirty="0" smtClean="0"/>
              <a:t>10 ms </a:t>
            </a:r>
            <a:r>
              <a:rPr lang="en-US" dirty="0" smtClean="0"/>
              <a:t>@ </a:t>
            </a:r>
            <a:r>
              <a:rPr lang="en-US" dirty="0" smtClean="0"/>
              <a:t>50 Hz </a:t>
            </a:r>
            <a:r>
              <a:rPr lang="en-US" dirty="0" smtClean="0"/>
              <a:t>or </a:t>
            </a:r>
            <a:r>
              <a:rPr lang="en-US" dirty="0" smtClean="0"/>
              <a:t>33 ms </a:t>
            </a:r>
            <a:r>
              <a:rPr lang="en-US" dirty="0" smtClean="0"/>
              <a:t>@ </a:t>
            </a:r>
            <a:r>
              <a:rPr lang="en-US" dirty="0" smtClean="0"/>
              <a:t>15 Hz</a:t>
            </a:r>
            <a:endParaRPr lang="en-US" dirty="0" smtClean="0"/>
          </a:p>
          <a:p>
            <a:pPr lvl="3"/>
            <a:r>
              <a:rPr lang="en-US" dirty="0" smtClean="0"/>
              <a:t>Overheating of </a:t>
            </a:r>
            <a:r>
              <a:rPr lang="en-US" dirty="0" smtClean="0"/>
              <a:t>stripping </a:t>
            </a:r>
            <a:r>
              <a:rPr lang="en-US" dirty="0" smtClean="0"/>
              <a:t>f</a:t>
            </a:r>
            <a:r>
              <a:rPr lang="en-US" dirty="0" smtClean="0"/>
              <a:t>oil</a:t>
            </a:r>
            <a:endParaRPr lang="en-US" dirty="0" smtClean="0"/>
          </a:p>
          <a:p>
            <a:pPr lvl="3"/>
            <a:r>
              <a:rPr lang="en-US" dirty="0" smtClean="0"/>
              <a:t>Development of laser stripping technology</a:t>
            </a:r>
          </a:p>
          <a:p>
            <a:pPr lvl="1"/>
            <a:r>
              <a:rPr lang="en-US" dirty="0" smtClean="0"/>
              <a:t>“Pulsed” </a:t>
            </a:r>
            <a:r>
              <a:rPr lang="en-US" dirty="0" err="1" smtClean="0"/>
              <a:t>linac</a:t>
            </a:r>
            <a:r>
              <a:rPr lang="en-US" dirty="0" smtClean="0"/>
              <a:t> for 3-8 </a:t>
            </a:r>
            <a:r>
              <a:rPr lang="en-US" dirty="0" err="1" smtClean="0"/>
              <a:t>GeV</a:t>
            </a:r>
            <a:endParaRPr lang="en-US" dirty="0" smtClean="0"/>
          </a:p>
          <a:p>
            <a:r>
              <a:rPr lang="en-US" dirty="0" smtClean="0"/>
              <a:t>Possible </a:t>
            </a:r>
            <a:r>
              <a:rPr lang="en-US" dirty="0" smtClean="0"/>
              <a:t>upgrade </a:t>
            </a:r>
            <a:r>
              <a:rPr lang="en-US" dirty="0" smtClean="0"/>
              <a:t>path(s) </a:t>
            </a:r>
            <a:r>
              <a:rPr lang="en-US" dirty="0" smtClean="0"/>
              <a:t>of Project X</a:t>
            </a:r>
          </a:p>
          <a:p>
            <a:pPr lvl="1"/>
            <a:r>
              <a:rPr lang="en-US" dirty="0" smtClean="0"/>
              <a:t>Increase CW </a:t>
            </a:r>
            <a:r>
              <a:rPr lang="en-US" dirty="0" err="1" smtClean="0"/>
              <a:t>linac</a:t>
            </a:r>
            <a:r>
              <a:rPr lang="en-US" dirty="0" smtClean="0"/>
              <a:t> </a:t>
            </a:r>
            <a:r>
              <a:rPr lang="en-US" dirty="0" smtClean="0"/>
              <a:t>beam current to </a:t>
            </a:r>
            <a:r>
              <a:rPr lang="en-US" dirty="0" smtClean="0"/>
              <a:t>4-5 </a:t>
            </a:r>
            <a:r>
              <a:rPr lang="en-US" dirty="0" err="1" smtClean="0"/>
              <a:t>mA</a:t>
            </a:r>
            <a:endParaRPr lang="en-US" dirty="0" smtClean="0"/>
          </a:p>
          <a:p>
            <a:pPr lvl="2"/>
            <a:r>
              <a:rPr lang="en-US" dirty="0" smtClean="0"/>
              <a:t>~</a:t>
            </a:r>
            <a:r>
              <a:rPr lang="en-US" dirty="0" smtClean="0"/>
              <a:t>2 ms </a:t>
            </a:r>
            <a:r>
              <a:rPr lang="en-US" dirty="0" smtClean="0"/>
              <a:t>@ </a:t>
            </a:r>
            <a:r>
              <a:rPr lang="en-US" dirty="0" smtClean="0"/>
              <a:t>50 Hz </a:t>
            </a:r>
            <a:r>
              <a:rPr lang="en-US" dirty="0" smtClean="0"/>
              <a:t>or ~</a:t>
            </a:r>
            <a:r>
              <a:rPr lang="en-US" dirty="0" smtClean="0"/>
              <a:t>8 ms </a:t>
            </a:r>
            <a:r>
              <a:rPr lang="en-US" dirty="0" smtClean="0"/>
              <a:t>@ </a:t>
            </a:r>
            <a:r>
              <a:rPr lang="en-US" dirty="0" smtClean="0"/>
              <a:t>15 Hz</a:t>
            </a:r>
            <a:endParaRPr lang="en-US" dirty="0" smtClean="0"/>
          </a:p>
          <a:p>
            <a:pPr lvl="1"/>
            <a:r>
              <a:rPr lang="en-US" dirty="0" smtClean="0"/>
              <a:t>Convert </a:t>
            </a:r>
            <a:r>
              <a:rPr lang="en-US" dirty="0" smtClean="0"/>
              <a:t>3-8 </a:t>
            </a:r>
            <a:r>
              <a:rPr lang="en-US" dirty="0" err="1" smtClean="0"/>
              <a:t>GeV</a:t>
            </a:r>
            <a:r>
              <a:rPr lang="en-US" dirty="0" smtClean="0"/>
              <a:t> </a:t>
            </a:r>
            <a:r>
              <a:rPr lang="en-US" dirty="0" smtClean="0"/>
              <a:t>pulsed </a:t>
            </a:r>
            <a:r>
              <a:rPr lang="en-US" dirty="0" err="1" smtClean="0"/>
              <a:t>l</a:t>
            </a:r>
            <a:r>
              <a:rPr lang="en-US" dirty="0" err="1" smtClean="0"/>
              <a:t>inac</a:t>
            </a:r>
            <a:r>
              <a:rPr lang="en-US" dirty="0" smtClean="0"/>
              <a:t> </a:t>
            </a:r>
            <a:r>
              <a:rPr lang="en-US" dirty="0" smtClean="0"/>
              <a:t>to CW</a:t>
            </a:r>
          </a:p>
          <a:p>
            <a:pPr lvl="2"/>
            <a:r>
              <a:rPr lang="en-US" dirty="0" smtClean="0"/>
              <a:t>If keep to </a:t>
            </a:r>
            <a:r>
              <a:rPr lang="en-US" dirty="0" smtClean="0"/>
              <a:t>1 </a:t>
            </a:r>
            <a:r>
              <a:rPr lang="en-US" dirty="0" err="1" smtClean="0"/>
              <a:t>mA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24-26, 2010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E4D2-7699-47A0-B167-C2F5903F168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MAP Review - Proton Source - Gollwitzer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5699</TotalTime>
  <Words>939</Words>
  <Application>Microsoft Office PowerPoint</Application>
  <PresentationFormat>On-screen Show (4:3)</PresentationFormat>
  <Paragraphs>229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Design Goals</vt:lpstr>
      <vt:lpstr>Project X as a Starting Point</vt:lpstr>
      <vt:lpstr>Project X Design Evolution</vt:lpstr>
      <vt:lpstr>Project X: 8 GeV Numbers</vt:lpstr>
      <vt:lpstr>Project X to Proton Driver</vt:lpstr>
      <vt:lpstr>Basic Concept for 8 GeV</vt:lpstr>
      <vt:lpstr>Beam Power</vt:lpstr>
      <vt:lpstr>Bunch Structure</vt:lpstr>
      <vt:lpstr>Single-turn Multi-bunch Targeting</vt:lpstr>
      <vt:lpstr>Rings Design Challenges</vt:lpstr>
      <vt:lpstr>Milestones</vt:lpstr>
      <vt:lpstr>Project X to Proton Driver</vt:lpstr>
      <vt:lpstr>Neutrino Factory</vt:lpstr>
      <vt:lpstr>Muon Collider</vt:lpstr>
      <vt:lpstr>Summary</vt:lpstr>
    </vt:vector>
  </TitlesOfParts>
  <Company>Fermilab | Accelerator Division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X, Neutrino factory and Muon Collider Requirements</dc:title>
  <dc:creator>gollwitzer</dc:creator>
  <cp:lastModifiedBy>Keith Gollwitzer</cp:lastModifiedBy>
  <cp:revision>111</cp:revision>
  <dcterms:created xsi:type="dcterms:W3CDTF">2010-07-14T15:58:41Z</dcterms:created>
  <dcterms:modified xsi:type="dcterms:W3CDTF">2010-08-21T15:22:16Z</dcterms:modified>
</cp:coreProperties>
</file>