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3" r:id="rId3"/>
    <p:sldId id="261" r:id="rId4"/>
    <p:sldId id="268" r:id="rId5"/>
    <p:sldId id="281" r:id="rId6"/>
    <p:sldId id="271" r:id="rId7"/>
    <p:sldId id="270" r:id="rId8"/>
    <p:sldId id="269" r:id="rId9"/>
    <p:sldId id="280" r:id="rId10"/>
    <p:sldId id="263" r:id="rId11"/>
    <p:sldId id="274" r:id="rId12"/>
    <p:sldId id="272" r:id="rId13"/>
    <p:sldId id="273" r:id="rId14"/>
    <p:sldId id="275" r:id="rId15"/>
    <p:sldId id="276" r:id="rId16"/>
    <p:sldId id="282" r:id="rId17"/>
    <p:sldId id="277" r:id="rId18"/>
    <p:sldId id="278" r:id="rId19"/>
    <p:sldId id="27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3300"/>
    <a:srgbClr val="009999"/>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C4DA47-72B0-4BB3-9151-348BD3BCC34F}" type="datetimeFigureOut">
              <a:rPr lang="en-US"/>
              <a:pPr>
                <a:defRPr/>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60F93D1-3D93-441E-B09F-24AE773E39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E20B3A7-F2BA-4F5D-AD78-D752E38262E5}"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7"/>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ounded Rectangle 14"/>
          <p:cNvSpPr/>
          <p:nvPr userDrawn="1"/>
        </p:nvSpPr>
        <p:spPr bwMode="auto">
          <a:xfrm>
            <a:off x="381000" y="152400"/>
            <a:ext cx="1066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pic>
        <p:nvPicPr>
          <p:cNvPr id="8" name="Picture 12"/>
          <p:cNvPicPr>
            <a:picLocks noChangeAspect="1" noChangeArrowheads="1"/>
          </p:cNvPicPr>
          <p:nvPr userDrawn="1"/>
        </p:nvPicPr>
        <p:blipFill>
          <a:blip r:embed="rId3"/>
          <a:srcRect/>
          <a:stretch>
            <a:fillRect/>
          </a:stretch>
        </p:blipFill>
        <p:spPr bwMode="auto">
          <a:xfrm>
            <a:off x="533400" y="215900"/>
            <a:ext cx="876300" cy="850900"/>
          </a:xfrm>
          <a:prstGeom prst="rect">
            <a:avLst/>
          </a:prstGeom>
          <a:solidFill>
            <a:schemeClr val="bg1"/>
          </a:solidFill>
          <a:ln w="9525">
            <a:noFill/>
            <a:miter lim="800000"/>
            <a:headEnd/>
            <a:tailEnd/>
          </a:ln>
        </p:spPr>
      </p:pic>
      <p:sp>
        <p:nvSpPr>
          <p:cNvPr id="2" name="Title 1"/>
          <p:cNvSpPr>
            <a:spLocks noGrp="1"/>
          </p:cNvSpPr>
          <p:nvPr>
            <p:ph type="ctrTitle"/>
          </p:nvPr>
        </p:nvSpPr>
        <p:spPr>
          <a:xfrm>
            <a:off x="1524000" y="1"/>
            <a:ext cx="6324600" cy="1143000"/>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a:t>Vladimir Shiltsev</a:t>
            </a:r>
            <a:endParaRPr lang="en-US" dirty="0"/>
          </a:p>
        </p:txBody>
      </p:sp>
      <p:sp>
        <p:nvSpPr>
          <p:cNvPr id="10" name="Footer Placeholder 4"/>
          <p:cNvSpPr>
            <a:spLocks noGrp="1"/>
          </p:cNvSpPr>
          <p:nvPr>
            <p:ph type="ftr" sz="quarter" idx="11"/>
          </p:nvPr>
        </p:nvSpPr>
        <p:spPr>
          <a:xfrm>
            <a:off x="3124200" y="6416675"/>
            <a:ext cx="3276600" cy="365125"/>
          </a:xfrm>
        </p:spPr>
        <p:txBody>
          <a:bodyPr/>
          <a:lstStyle>
            <a:lvl1pPr>
              <a:defRPr/>
            </a:lvl1pPr>
          </a:lstStyle>
          <a:p>
            <a:pPr>
              <a:defRPr/>
            </a:pPr>
            <a:r>
              <a:rPr lang="en-US"/>
              <a:t>MAP REVIEW                        24-26 August, 2010</a:t>
            </a:r>
          </a:p>
        </p:txBody>
      </p:sp>
      <p:sp>
        <p:nvSpPr>
          <p:cNvPr id="11" name="Slide Number Placeholder 5"/>
          <p:cNvSpPr>
            <a:spLocks noGrp="1"/>
          </p:cNvSpPr>
          <p:nvPr>
            <p:ph type="sldNum" sz="quarter" idx="12"/>
          </p:nvPr>
        </p:nvSpPr>
        <p:spPr>
          <a:xfrm>
            <a:off x="6553200" y="6416675"/>
            <a:ext cx="2133600" cy="365125"/>
          </a:xfrm>
        </p:spPr>
        <p:txBody>
          <a:bodyPr/>
          <a:lstStyle>
            <a:lvl1pPr>
              <a:defRPr>
                <a:solidFill>
                  <a:schemeClr val="tx1"/>
                </a:solidFill>
              </a:defRPr>
            </a:lvl1pPr>
          </a:lstStyle>
          <a:p>
            <a:pPr>
              <a:defRPr/>
            </a:pPr>
            <a:fld id="{D455E738-6B55-4D62-95B0-715ADE45818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cxnSp>
        <p:nvCxnSpPr>
          <p:cNvPr id="6" name="Straight Connector 8"/>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11"/>
          <p:cNvSpPr/>
          <p:nvPr userDrawn="1"/>
        </p:nvSpPr>
        <p:spPr bwMode="auto">
          <a:xfrm>
            <a:off x="457200" y="152400"/>
            <a:ext cx="1066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2"/>
          <p:cNvPicPr>
            <a:picLocks noChangeAspect="1" noChangeArrowheads="1"/>
          </p:cNvPicPr>
          <p:nvPr userDrawn="1"/>
        </p:nvPicPr>
        <p:blipFill>
          <a:blip r:embed="rId3"/>
          <a:srcRect/>
          <a:stretch>
            <a:fillRect/>
          </a:stretch>
        </p:blipFill>
        <p:spPr bwMode="auto">
          <a:xfrm>
            <a:off x="533400" y="215900"/>
            <a:ext cx="876300" cy="850900"/>
          </a:xfrm>
          <a:prstGeom prst="rect">
            <a:avLst/>
          </a:prstGeom>
          <a:solidFill>
            <a:schemeClr val="bg1"/>
          </a:solidFill>
          <a:ln w="9525">
            <a:noFill/>
            <a:miter lim="800000"/>
            <a:headEnd/>
            <a:tailEnd/>
          </a:ln>
        </p:spPr>
      </p:pic>
      <p:sp>
        <p:nvSpPr>
          <p:cNvPr id="2" name="Title 1"/>
          <p:cNvSpPr>
            <a:spLocks noGrp="1"/>
          </p:cNvSpPr>
          <p:nvPr>
            <p:ph type="title"/>
          </p:nvPr>
        </p:nvSpPr>
        <p:spPr>
          <a:xfrm>
            <a:off x="1524000" y="0"/>
            <a:ext cx="6324600" cy="1066800"/>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2pPr>
              <a:defRPr>
                <a:solidFill>
                  <a:schemeClr val="tx2"/>
                </a:solidFill>
              </a:defRPr>
            </a:lvl2pPr>
            <a:lvl3pPr>
              <a:defRPr>
                <a:solidFill>
                  <a:schemeClr val="accent3"/>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a:t>Vladimir Shiltsev</a:t>
            </a:r>
            <a:endParaRPr lang="en-US" dirty="0"/>
          </a:p>
        </p:txBody>
      </p:sp>
      <p:sp>
        <p:nvSpPr>
          <p:cNvPr id="10" name="Footer Placeholder 4"/>
          <p:cNvSpPr>
            <a:spLocks noGrp="1"/>
          </p:cNvSpPr>
          <p:nvPr>
            <p:ph type="ftr" sz="quarter" idx="11"/>
          </p:nvPr>
        </p:nvSpPr>
        <p:spPr>
          <a:xfrm>
            <a:off x="3124200" y="6416675"/>
            <a:ext cx="3352800" cy="365125"/>
          </a:xfrm>
        </p:spPr>
        <p:txBody>
          <a:bodyPr/>
          <a:lstStyle>
            <a:lvl1pPr>
              <a:defRPr/>
            </a:lvl1pPr>
          </a:lstStyle>
          <a:p>
            <a:pPr>
              <a:defRPr/>
            </a:pPr>
            <a:r>
              <a:rPr lang="en-US"/>
              <a:t>MAP REVIEW                        24-26 August, 2010</a:t>
            </a:r>
          </a:p>
        </p:txBody>
      </p:sp>
      <p:sp>
        <p:nvSpPr>
          <p:cNvPr id="11" name="Slide Number Placeholder 5"/>
          <p:cNvSpPr>
            <a:spLocks noGrp="1"/>
          </p:cNvSpPr>
          <p:nvPr>
            <p:ph type="sldNum" sz="quarter" idx="12"/>
          </p:nvPr>
        </p:nvSpPr>
        <p:spPr>
          <a:xfrm>
            <a:off x="6553200" y="6416675"/>
            <a:ext cx="2133600" cy="365125"/>
          </a:xfrm>
        </p:spPr>
        <p:txBody>
          <a:bodyPr/>
          <a:lstStyle>
            <a:lvl1pPr>
              <a:defRPr>
                <a:solidFill>
                  <a:schemeClr val="tx1"/>
                </a:solidFill>
              </a:defRPr>
            </a:lvl1pPr>
          </a:lstStyle>
          <a:p>
            <a:pPr>
              <a:defRPr/>
            </a:pPr>
            <a:fld id="{392B1F6D-D386-4CAB-B8AE-C9BB90462E0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Vladimir Shiltsev</a:t>
            </a:r>
            <a:endParaRPr lang="en-US" dirty="0"/>
          </a:p>
        </p:txBody>
      </p:sp>
      <p:sp>
        <p:nvSpPr>
          <p:cNvPr id="5" name="Footer Placeholder 4"/>
          <p:cNvSpPr>
            <a:spLocks noGrp="1"/>
          </p:cNvSpPr>
          <p:nvPr>
            <p:ph type="ftr" sz="quarter" idx="3"/>
          </p:nvPr>
        </p:nvSpPr>
        <p:spPr>
          <a:xfrm>
            <a:off x="3124200" y="6356350"/>
            <a:ext cx="3124200" cy="273050"/>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r>
              <a:rPr lang="en-US"/>
              <a:t>MAP REVIEW                        24-26 August, 2010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E0AE040-A1DC-48EB-946C-C535E9A39B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ubtitle 2"/>
          <p:cNvSpPr>
            <a:spLocks noGrp="1"/>
          </p:cNvSpPr>
          <p:nvPr>
            <p:ph idx="1"/>
          </p:nvPr>
        </p:nvSpPr>
        <p:spPr>
          <a:xfrm>
            <a:off x="609600" y="1905000"/>
            <a:ext cx="8229600" cy="3352800"/>
          </a:xfrm>
        </p:spPr>
        <p:txBody>
          <a:bodyPr/>
          <a:lstStyle/>
          <a:p>
            <a:pPr algn="ctr">
              <a:buFont typeface="Arial" charset="0"/>
              <a:buNone/>
            </a:pPr>
            <a:r>
              <a:rPr lang="en-US" sz="3600" smtClean="0"/>
              <a:t>6D Cooling Section Bench Test </a:t>
            </a:r>
          </a:p>
          <a:p>
            <a:pPr algn="ctr">
              <a:buFont typeface="Arial" charset="0"/>
              <a:buNone/>
            </a:pPr>
            <a:r>
              <a:rPr lang="en-US" sz="3600" smtClean="0"/>
              <a:t>and 6D Experiment Planning</a:t>
            </a:r>
            <a:endParaRPr lang="en-US" sz="3600" smtClean="0">
              <a:latin typeface="Arial" charset="0"/>
              <a:cs typeface="Arial" charset="0"/>
            </a:endParaRPr>
          </a:p>
        </p:txBody>
      </p:sp>
      <p:sp>
        <p:nvSpPr>
          <p:cNvPr id="5125" name="Date Placeholder 5"/>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Vladimir Shiltsev</a:t>
            </a:r>
            <a:endParaRPr lang="en-US"/>
          </a:p>
        </p:txBody>
      </p:sp>
      <p:sp>
        <p:nvSpPr>
          <p:cNvPr id="5" name="Footer Placeholder 4"/>
          <p:cNvSpPr>
            <a:spLocks noGrp="1"/>
          </p:cNvSpPr>
          <p:nvPr>
            <p:ph type="ftr" sz="quarter" idx="11"/>
          </p:nvPr>
        </p:nvSpPr>
        <p:spPr/>
        <p:txBody>
          <a:bodyPr/>
          <a:lstStyle/>
          <a:p>
            <a:pPr>
              <a:defRPr/>
            </a:pPr>
            <a:r>
              <a:rPr lang="en-US"/>
              <a:t>MAP REVIEW                        24-26 August, 2010</a:t>
            </a:r>
          </a:p>
        </p:txBody>
      </p:sp>
      <p:sp>
        <p:nvSpPr>
          <p:cNvPr id="512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052FD-AB7D-43CA-B41F-C750AA5DE406}" type="slidenum">
              <a:rPr lang="en-US"/>
              <a:pPr fontAlgn="base">
                <a:spcBef>
                  <a:spcPct val="0"/>
                </a:spcBef>
                <a:spcAft>
                  <a:spcPct val="0"/>
                </a:spcAft>
                <a:defRPr/>
              </a:pPr>
              <a:t>1</a:t>
            </a:fld>
            <a:endParaRPr lang="en-US"/>
          </a:p>
        </p:txBody>
      </p:sp>
      <p:sp>
        <p:nvSpPr>
          <p:cNvPr id="2" name="Rectangle 6"/>
          <p:cNvSpPr>
            <a:spLocks noChangeArrowheads="1"/>
          </p:cNvSpPr>
          <p:nvPr/>
        </p:nvSpPr>
        <p:spPr bwMode="auto">
          <a:xfrm>
            <a:off x="2362200" y="2971800"/>
            <a:ext cx="4572000" cy="2986088"/>
          </a:xfrm>
          <a:prstGeom prst="rect">
            <a:avLst/>
          </a:prstGeom>
          <a:noFill/>
          <a:ln w="9525">
            <a:noFill/>
            <a:miter lim="800000"/>
            <a:headEnd/>
            <a:tailEnd/>
          </a:ln>
        </p:spPr>
        <p:txBody>
          <a:bodyPr>
            <a:spAutoFit/>
          </a:bodyPr>
          <a:lstStyle/>
          <a:p>
            <a:pPr algn="ctr">
              <a:buFont typeface="Arial" charset="0"/>
              <a:buNone/>
            </a:pPr>
            <a:endParaRPr lang="en-US" sz="2800">
              <a:latin typeface="Calibri" pitchFamily="34" charset="0"/>
              <a:cs typeface="Arial" charset="0"/>
            </a:endParaRPr>
          </a:p>
          <a:p>
            <a:pPr algn="ctr">
              <a:buFont typeface="Arial" charset="0"/>
              <a:buNone/>
            </a:pPr>
            <a:r>
              <a:rPr lang="en-US" sz="2400">
                <a:latin typeface="Calibri" pitchFamily="34" charset="0"/>
                <a:cs typeface="Arial" charset="0"/>
              </a:rPr>
              <a:t>Vladimir Shiltsev, Andreas Jansson*</a:t>
            </a:r>
          </a:p>
          <a:p>
            <a:pPr algn="ctr">
              <a:buFont typeface="Arial" charset="0"/>
              <a:buNone/>
            </a:pPr>
            <a:r>
              <a:rPr lang="en-US" sz="2000">
                <a:solidFill>
                  <a:schemeClr val="hlink"/>
                </a:solidFill>
                <a:latin typeface="Calibri" pitchFamily="34" charset="0"/>
                <a:cs typeface="Arial" charset="0"/>
              </a:rPr>
              <a:t>A</a:t>
            </a:r>
            <a:r>
              <a:rPr lang="en-US" sz="2000">
                <a:latin typeface="Calibri" pitchFamily="34" charset="0"/>
                <a:cs typeface="Arial" charset="0"/>
              </a:rPr>
              <a:t>ccelerator</a:t>
            </a:r>
            <a:r>
              <a:rPr lang="en-US" sz="2000">
                <a:solidFill>
                  <a:schemeClr val="hlink"/>
                </a:solidFill>
                <a:latin typeface="Calibri" pitchFamily="34" charset="0"/>
                <a:cs typeface="Arial" charset="0"/>
              </a:rPr>
              <a:t> P</a:t>
            </a:r>
            <a:r>
              <a:rPr lang="en-US" sz="2000">
                <a:latin typeface="Calibri" pitchFamily="34" charset="0"/>
                <a:cs typeface="Arial" charset="0"/>
              </a:rPr>
              <a:t>hysics</a:t>
            </a:r>
            <a:r>
              <a:rPr lang="en-US" sz="2000">
                <a:solidFill>
                  <a:schemeClr val="hlink"/>
                </a:solidFill>
                <a:latin typeface="Calibri" pitchFamily="34" charset="0"/>
                <a:cs typeface="Arial" charset="0"/>
              </a:rPr>
              <a:t> C</a:t>
            </a:r>
            <a:r>
              <a:rPr lang="en-US" sz="2000">
                <a:latin typeface="Calibri" pitchFamily="34" charset="0"/>
                <a:cs typeface="Arial" charset="0"/>
              </a:rPr>
              <a:t>enter</a:t>
            </a:r>
          </a:p>
          <a:p>
            <a:pPr algn="ctr">
              <a:buFont typeface="Arial" charset="0"/>
              <a:buNone/>
            </a:pPr>
            <a:r>
              <a:rPr lang="en-US" sz="2000">
                <a:latin typeface="Calibri" pitchFamily="34" charset="0"/>
                <a:cs typeface="Arial" charset="0"/>
              </a:rPr>
              <a:t>Fermi National Accelerator Laboratory</a:t>
            </a:r>
          </a:p>
          <a:p>
            <a:pPr algn="ctr">
              <a:buFont typeface="Arial" charset="0"/>
              <a:buNone/>
            </a:pPr>
            <a:r>
              <a:rPr lang="en-US" sz="2000">
                <a:latin typeface="Calibri" pitchFamily="34" charset="0"/>
                <a:cs typeface="Arial" charset="0"/>
              </a:rPr>
              <a:t>* Now at ESS, Lund, Sweden</a:t>
            </a:r>
          </a:p>
          <a:p>
            <a:pPr algn="ctr">
              <a:buFont typeface="Arial" charset="0"/>
              <a:buNone/>
            </a:pPr>
            <a:endParaRPr lang="en-US" sz="2000">
              <a:latin typeface="Calibri" pitchFamily="34" charset="0"/>
              <a:cs typeface="Arial" charset="0"/>
            </a:endParaRPr>
          </a:p>
          <a:p>
            <a:pPr algn="ctr">
              <a:buFont typeface="Arial" charset="0"/>
              <a:buNone/>
            </a:pPr>
            <a:endParaRPr lang="en-US" sz="2000">
              <a:latin typeface="Calibri" pitchFamily="34" charset="0"/>
              <a:cs typeface="Arial" charset="0"/>
            </a:endParaRPr>
          </a:p>
          <a:p>
            <a:pPr algn="ctr">
              <a:buFont typeface="Arial" charset="0"/>
              <a:buNone/>
            </a:pPr>
            <a:r>
              <a:rPr lang="en-US">
                <a:latin typeface="Calibri" pitchFamily="34" charset="0"/>
                <a:cs typeface="Arial" charset="0"/>
              </a:rPr>
              <a:t>Muon  Accelerator Program Review</a:t>
            </a:r>
          </a:p>
          <a:p>
            <a:pPr algn="ctr">
              <a:buFont typeface="Arial" charset="0"/>
              <a:buNone/>
            </a:pPr>
            <a:r>
              <a:rPr lang="en-US">
                <a:latin typeface="Calibri" pitchFamily="34" charset="0"/>
                <a:cs typeface="Arial" charset="0"/>
              </a:rPr>
              <a:t>Fermilab, August 24,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6D </a:t>
            </a:r>
            <a:r>
              <a:rPr lang="en-US" i="1" smtClean="0"/>
              <a:t>Experiment</a:t>
            </a:r>
            <a:r>
              <a:rPr lang="en-US" smtClean="0"/>
              <a:t> Strategy</a:t>
            </a:r>
          </a:p>
        </p:txBody>
      </p:sp>
      <p:sp>
        <p:nvSpPr>
          <p:cNvPr id="14338" name="Content Placeholder 2"/>
          <p:cNvSpPr>
            <a:spLocks noGrp="1"/>
          </p:cNvSpPr>
          <p:nvPr>
            <p:ph idx="1"/>
          </p:nvPr>
        </p:nvSpPr>
        <p:spPr>
          <a:xfrm>
            <a:off x="152400" y="1143000"/>
            <a:ext cx="8839200" cy="4876800"/>
          </a:xfrm>
        </p:spPr>
        <p:txBody>
          <a:bodyPr/>
          <a:lstStyle/>
          <a:p>
            <a:r>
              <a:rPr lang="en-US" sz="2400" smtClean="0"/>
              <a:t>To arrive at an optimal experimental setup, we need to carry out </a:t>
            </a:r>
          </a:p>
          <a:p>
            <a:pPr lvl="1"/>
            <a:r>
              <a:rPr lang="en-US" sz="2200" smtClean="0"/>
              <a:t>A simulation effort to understand what aspects of the cooling channel performance need to be tested, and to what accuracy. This will include determining the required length of cooling channel, the required beam parameters, and the analysis approach.</a:t>
            </a:r>
          </a:p>
          <a:p>
            <a:pPr lvl="1"/>
            <a:r>
              <a:rPr lang="en-US" sz="2200" smtClean="0"/>
              <a:t>A diagnostics/detector effort to determine how best to measure the muon beam to the required accuracy.</a:t>
            </a:r>
          </a:p>
          <a:p>
            <a:pPr lvl="1"/>
            <a:r>
              <a:rPr lang="en-US" sz="2200" smtClean="0"/>
              <a:t>A design/integration effort to specify, and define a layout for, the experiment. This will be coordinated with the bench test activity, to ensure to the extent possible that the cooling channel hardware built for the bench test can also be used for a beam test. This will also include finding a suitable location and designing a muon beam line.</a:t>
            </a:r>
          </a:p>
          <a:p>
            <a:r>
              <a:rPr lang="en-US" sz="2400" smtClean="0"/>
              <a:t>Many details undefined until baseline channel has been selected.</a:t>
            </a:r>
          </a:p>
          <a:p>
            <a:pPr lvl="1"/>
            <a:r>
              <a:rPr lang="en-US" sz="2200" smtClean="0"/>
              <a:t>Focus on making MICE a success, as it will provide valuable input</a:t>
            </a:r>
          </a:p>
          <a:p>
            <a:pPr lvl="1"/>
            <a:endParaRPr lang="en-US" smtClean="0"/>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9BCE3DD1-9F28-4523-A5FC-422F918268C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4000" y="76200"/>
            <a:ext cx="6324600" cy="1066800"/>
          </a:xfrm>
        </p:spPr>
        <p:txBody>
          <a:bodyPr/>
          <a:lstStyle/>
          <a:p>
            <a:r>
              <a:rPr lang="en-US" sz="3200" smtClean="0"/>
              <a:t>Examples: MICE Emittance vs Initial Angle &amp; MUSCAT</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A9114B38-E179-4197-AA4D-DD3722B8FD87}" type="slidenum">
              <a:rPr lang="en-US" smtClean="0"/>
              <a:pPr>
                <a:defRPr/>
              </a:pPr>
              <a:t>11</a:t>
            </a:fld>
            <a:endParaRPr lang="en-US" dirty="0"/>
          </a:p>
        </p:txBody>
      </p:sp>
      <p:pic>
        <p:nvPicPr>
          <p:cNvPr id="8" name="Picture 5"/>
          <p:cNvPicPr>
            <a:picLocks noChangeAspect="1" noChangeArrowheads="1"/>
          </p:cNvPicPr>
          <p:nvPr/>
        </p:nvPicPr>
        <p:blipFill>
          <a:blip r:embed="rId2" cstate="print"/>
          <a:srcRect/>
          <a:stretch>
            <a:fillRect/>
          </a:stretch>
        </p:blipFill>
        <p:spPr bwMode="auto">
          <a:xfrm>
            <a:off x="5105400" y="1219199"/>
            <a:ext cx="3886200" cy="4015409"/>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innerShdw blurRad="114300">
              <a:prstClr val="black"/>
            </a:innerShdw>
          </a:effectLst>
        </p:spPr>
      </p:pic>
      <p:sp>
        <p:nvSpPr>
          <p:cNvPr id="15366" name="TextBox 12"/>
          <p:cNvSpPr txBox="1">
            <a:spLocks noChangeArrowheads="1"/>
          </p:cNvSpPr>
          <p:nvPr/>
        </p:nvSpPr>
        <p:spPr bwMode="auto">
          <a:xfrm>
            <a:off x="5562600" y="5257800"/>
            <a:ext cx="3255963" cy="1016000"/>
          </a:xfrm>
          <a:prstGeom prst="rect">
            <a:avLst/>
          </a:prstGeom>
          <a:noFill/>
          <a:ln w="9525">
            <a:noFill/>
            <a:miter lim="800000"/>
            <a:headEnd/>
            <a:tailEnd/>
          </a:ln>
        </p:spPr>
        <p:txBody>
          <a:bodyPr>
            <a:spAutoFit/>
          </a:bodyPr>
          <a:lstStyle/>
          <a:p>
            <a:r>
              <a:rPr lang="en-US" sz="1600"/>
              <a:t>Results from MuScat experiment</a:t>
            </a:r>
          </a:p>
          <a:p>
            <a:r>
              <a:rPr lang="en-US" sz="1600"/>
              <a:t>(100-200 MeV/c muons, TRIUMF)</a:t>
            </a:r>
          </a:p>
          <a:p>
            <a:r>
              <a:rPr lang="en-US" sz="1400" i="1"/>
              <a:t>M Ellis et al, </a:t>
            </a:r>
          </a:p>
          <a:p>
            <a:r>
              <a:rPr lang="en-US" sz="1400"/>
              <a:t>AIP Conf. Proc. Vol. 896, pp. 168-177</a:t>
            </a:r>
          </a:p>
        </p:txBody>
      </p:sp>
      <p:sp>
        <p:nvSpPr>
          <p:cNvPr id="15367" name="TextBox 13"/>
          <p:cNvSpPr txBox="1">
            <a:spLocks noChangeArrowheads="1"/>
          </p:cNvSpPr>
          <p:nvPr/>
        </p:nvSpPr>
        <p:spPr bwMode="auto">
          <a:xfrm>
            <a:off x="0" y="4343400"/>
            <a:ext cx="4953000" cy="708025"/>
          </a:xfrm>
          <a:prstGeom prst="rect">
            <a:avLst/>
          </a:prstGeom>
          <a:noFill/>
          <a:ln w="9525">
            <a:noFill/>
            <a:miter lim="800000"/>
            <a:headEnd/>
            <a:tailEnd/>
          </a:ln>
        </p:spPr>
        <p:txBody>
          <a:bodyPr>
            <a:spAutoFit/>
          </a:bodyPr>
          <a:lstStyle/>
          <a:p>
            <a:r>
              <a:rPr lang="en-US" sz="2000"/>
              <a:t>Emittance out for pencil beam (zero initial emittance), as a function of initial angle.</a:t>
            </a:r>
          </a:p>
        </p:txBody>
      </p:sp>
      <p:sp>
        <p:nvSpPr>
          <p:cNvPr id="15368" name="Rectangle 10"/>
          <p:cNvSpPr>
            <a:spLocks noChangeArrowheads="1"/>
          </p:cNvSpPr>
          <p:nvPr/>
        </p:nvSpPr>
        <p:spPr bwMode="auto">
          <a:xfrm>
            <a:off x="685800" y="5153025"/>
            <a:ext cx="4572000" cy="1200150"/>
          </a:xfrm>
          <a:prstGeom prst="rect">
            <a:avLst/>
          </a:prstGeom>
          <a:noFill/>
          <a:ln w="9525">
            <a:noFill/>
            <a:miter lim="800000"/>
            <a:headEnd/>
            <a:tailEnd/>
          </a:ln>
        </p:spPr>
        <p:txBody>
          <a:bodyPr>
            <a:spAutoFit/>
          </a:bodyPr>
          <a:lstStyle/>
          <a:p>
            <a:pPr>
              <a:buFont typeface="Arial" charset="0"/>
              <a:buChar char="•"/>
            </a:pPr>
            <a:r>
              <a:rPr lang="en-US">
                <a:solidFill>
                  <a:srgbClr val="0066FF"/>
                </a:solidFill>
              </a:rPr>
              <a:t>Emittance out depends strongly on angle in for angles &gt; ~50mrad.  </a:t>
            </a:r>
          </a:p>
          <a:p>
            <a:pPr>
              <a:buFont typeface="Arial" charset="0"/>
              <a:buChar char="•"/>
            </a:pPr>
            <a:r>
              <a:rPr lang="en-US">
                <a:solidFill>
                  <a:srgbClr val="0066FF"/>
                </a:solidFill>
              </a:rPr>
              <a:t>This corresponds roughly to the tails of the H2 scattering distribution.</a:t>
            </a:r>
          </a:p>
        </p:txBody>
      </p:sp>
      <p:sp>
        <p:nvSpPr>
          <p:cNvPr id="12" name="Rectangle 11"/>
          <p:cNvSpPr/>
          <p:nvPr/>
        </p:nvSpPr>
        <p:spPr>
          <a:xfrm>
            <a:off x="2057400" y="4038600"/>
            <a:ext cx="1781175" cy="369888"/>
          </a:xfrm>
          <a:prstGeom prst="rect">
            <a:avLst/>
          </a:prstGeom>
          <a:solidFill>
            <a:schemeClr val="bg1"/>
          </a:solidFill>
        </p:spPr>
        <p:txBody>
          <a:bodyPr wrap="none">
            <a:spAutoFit/>
          </a:bodyPr>
          <a:lstStyle/>
          <a:p>
            <a:pPr>
              <a:defRPr/>
            </a:pPr>
            <a:r>
              <a:rPr lang="en-US" i="1" dirty="0">
                <a:latin typeface="+mn-lt"/>
              </a:rPr>
              <a:t>Initial Angle , </a:t>
            </a:r>
            <a:r>
              <a:rPr lang="en-US" i="1" dirty="0" err="1">
                <a:latin typeface="+mn-lt"/>
              </a:rPr>
              <a:t>rad</a:t>
            </a:r>
            <a:endParaRPr lang="en-US" dirty="0">
              <a:latin typeface="+mn-lt"/>
            </a:endParaRPr>
          </a:p>
        </p:txBody>
      </p:sp>
      <p:pic>
        <p:nvPicPr>
          <p:cNvPr id="15370" name="Picture 2"/>
          <p:cNvPicPr>
            <a:picLocks noChangeAspect="1" noChangeArrowheads="1"/>
          </p:cNvPicPr>
          <p:nvPr/>
        </p:nvPicPr>
        <p:blipFill>
          <a:blip r:embed="rId3"/>
          <a:srcRect/>
          <a:stretch>
            <a:fillRect/>
          </a:stretch>
        </p:blipFill>
        <p:spPr bwMode="auto">
          <a:xfrm>
            <a:off x="0" y="1066800"/>
            <a:ext cx="5105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Simulation Effort</a:t>
            </a:r>
          </a:p>
        </p:txBody>
      </p:sp>
      <p:sp>
        <p:nvSpPr>
          <p:cNvPr id="16386" name="Content Placeholder 2"/>
          <p:cNvSpPr>
            <a:spLocks noGrp="1"/>
          </p:cNvSpPr>
          <p:nvPr>
            <p:ph idx="1"/>
          </p:nvPr>
        </p:nvSpPr>
        <p:spPr>
          <a:xfrm>
            <a:off x="152400" y="1219200"/>
            <a:ext cx="8610600" cy="4876800"/>
          </a:xfrm>
        </p:spPr>
        <p:txBody>
          <a:bodyPr/>
          <a:lstStyle/>
          <a:p>
            <a:r>
              <a:rPr lang="en-US" sz="2400" smtClean="0"/>
              <a:t>Maxwell's equations, ionization energy loss and multiple scattering are quite well known. </a:t>
            </a:r>
          </a:p>
          <a:p>
            <a:pPr lvl="1"/>
            <a:r>
              <a:rPr lang="en-US" sz="2400" smtClean="0"/>
              <a:t>We expect any surprises will likely come from the a) detailed distributions (tails) and/or correlations between straggling and scattering; b) high intensity effects (space-charge, plasma, etc)</a:t>
            </a:r>
          </a:p>
          <a:p>
            <a:pPr lvl="1"/>
            <a:r>
              <a:rPr lang="en-US" sz="2400" smtClean="0"/>
              <a:t>These subtleties are not easily measured with the MICE approach of analyzing the data set as a virtual beam.</a:t>
            </a:r>
          </a:p>
          <a:p>
            <a:r>
              <a:rPr lang="en-US" sz="2400" smtClean="0"/>
              <a:t>In addition, rms emittance is not a conserved quantity in a non-linear system.</a:t>
            </a:r>
          </a:p>
          <a:p>
            <a:pPr lvl="1"/>
            <a:r>
              <a:rPr lang="en-US" sz="2400" smtClean="0"/>
              <a:t>May get artificial emittance increment/decrement due to mismatch, even without absorber</a:t>
            </a:r>
          </a:p>
          <a:p>
            <a:pPr lvl="1"/>
            <a:r>
              <a:rPr lang="en-US" sz="2400" smtClean="0"/>
              <a:t>May need a blinding scheme to avoid confirmation bias.</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8A9BC0E6-5941-400C-A67F-ED85AB229395}"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Simulation Effort</a:t>
            </a:r>
          </a:p>
        </p:txBody>
      </p:sp>
      <p:sp>
        <p:nvSpPr>
          <p:cNvPr id="17410" name="Content Placeholder 2"/>
          <p:cNvSpPr>
            <a:spLocks noGrp="1"/>
          </p:cNvSpPr>
          <p:nvPr>
            <p:ph idx="1"/>
          </p:nvPr>
        </p:nvSpPr>
        <p:spPr/>
        <p:txBody>
          <a:bodyPr/>
          <a:lstStyle/>
          <a:p>
            <a:r>
              <a:rPr lang="en-US" smtClean="0"/>
              <a:t>Sensitivity to all kinds of errors will need to be studied</a:t>
            </a:r>
          </a:p>
          <a:p>
            <a:endParaRPr lang="en-US" smtClean="0"/>
          </a:p>
          <a:p>
            <a:r>
              <a:rPr lang="en-US" smtClean="0"/>
              <a:t>A lot of the mechanics for this study can be tested on, and benefit, MICE.</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23239123-AE1A-4AF5-8DFA-0F201AE9DD8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Muon Accelerator R&amp;D </a:t>
            </a:r>
            <a:br>
              <a:rPr lang="en-US" smtClean="0"/>
            </a:br>
            <a:r>
              <a:rPr lang="en-US" smtClean="0"/>
              <a:t>Test Facilities</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D6B5C35C-01F2-4AEB-A624-78DF0A9D04DC}" type="slidenum">
              <a:rPr lang="en-US" smtClean="0"/>
              <a:pPr>
                <a:defRPr/>
              </a:pPr>
              <a:t>14</a:t>
            </a:fld>
            <a:endParaRPr lang="en-US" dirty="0"/>
          </a:p>
        </p:txBody>
      </p:sp>
      <p:sp>
        <p:nvSpPr>
          <p:cNvPr id="7" name="Rectangle 4"/>
          <p:cNvSpPr txBox="1">
            <a:spLocks noChangeArrowheads="1"/>
          </p:cNvSpPr>
          <p:nvPr/>
        </p:nvSpPr>
        <p:spPr bwMode="auto">
          <a:xfrm>
            <a:off x="76200" y="1295400"/>
            <a:ext cx="9144000" cy="51816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200" dirty="0">
                <a:latin typeface="+mn-lt"/>
              </a:rPr>
              <a:t>MTA (now – 2016)</a:t>
            </a:r>
          </a:p>
          <a:p>
            <a:pPr marL="742950" lvl="1" indent="-285750">
              <a:spcBef>
                <a:spcPct val="20000"/>
              </a:spcBef>
              <a:buFont typeface="Arial" charset="0"/>
              <a:buChar char="–"/>
              <a:defRPr/>
            </a:pPr>
            <a:r>
              <a:rPr lang="en-US" sz="2800" dirty="0">
                <a:latin typeface="+mn-lt"/>
              </a:rPr>
              <a:t>Tests of components, RF studies, 6D channel bench test</a:t>
            </a:r>
          </a:p>
          <a:p>
            <a:pPr marL="342900" indent="-342900">
              <a:spcBef>
                <a:spcPct val="20000"/>
              </a:spcBef>
              <a:buFont typeface="Arial" charset="0"/>
              <a:buChar char="•"/>
              <a:defRPr/>
            </a:pPr>
            <a:r>
              <a:rPr lang="en-US" sz="3200" dirty="0">
                <a:latin typeface="+mn-lt"/>
              </a:rPr>
              <a:t>MICE (now – 2013+) </a:t>
            </a:r>
          </a:p>
          <a:p>
            <a:pPr marL="742950" lvl="1" indent="-285750">
              <a:spcBef>
                <a:spcPct val="20000"/>
              </a:spcBef>
              <a:buFont typeface="Arial" charset="0"/>
              <a:buChar char="–"/>
              <a:defRPr/>
            </a:pPr>
            <a:r>
              <a:rPr lang="en-US" sz="2800" dirty="0">
                <a:latin typeface="+mn-lt"/>
              </a:rPr>
              <a:t>Demo of 4D cooling, wedge tests</a:t>
            </a:r>
          </a:p>
          <a:p>
            <a:pPr marL="342900" indent="-342900">
              <a:spcBef>
                <a:spcPct val="20000"/>
              </a:spcBef>
              <a:buFont typeface="Arial" charset="0"/>
              <a:buChar char="•"/>
              <a:defRPr/>
            </a:pPr>
            <a:r>
              <a:rPr lang="en-US" sz="3200" dirty="0">
                <a:solidFill>
                  <a:schemeClr val="tx2">
                    <a:lumMod val="75000"/>
                  </a:schemeClr>
                </a:solidFill>
                <a:latin typeface="+mn-lt"/>
              </a:rPr>
              <a:t>6D Ionization Cooling Facility (after MAP, 2016 +)  </a:t>
            </a:r>
          </a:p>
          <a:p>
            <a:pPr marL="742950" lvl="1" indent="-285750">
              <a:spcBef>
                <a:spcPct val="20000"/>
              </a:spcBef>
              <a:buFont typeface="Arial" charset="0"/>
              <a:buChar char="–"/>
              <a:defRPr/>
            </a:pPr>
            <a:r>
              <a:rPr lang="en-US" sz="2800" dirty="0">
                <a:solidFill>
                  <a:schemeClr val="tx2">
                    <a:lumMod val="75000"/>
                  </a:schemeClr>
                </a:solidFill>
                <a:latin typeface="+mn-lt"/>
              </a:rPr>
              <a:t>Demonstration of 6D cooling with intense </a:t>
            </a:r>
            <a:r>
              <a:rPr lang="en-US" sz="2800" dirty="0" err="1">
                <a:solidFill>
                  <a:schemeClr val="tx2">
                    <a:lumMod val="75000"/>
                  </a:schemeClr>
                </a:solidFill>
                <a:latin typeface="+mn-lt"/>
              </a:rPr>
              <a:t>muon</a:t>
            </a:r>
            <a:r>
              <a:rPr lang="en-US" sz="2800" dirty="0">
                <a:solidFill>
                  <a:schemeClr val="tx2">
                    <a:lumMod val="75000"/>
                  </a:schemeClr>
                </a:solidFill>
                <a:latin typeface="+mn-lt"/>
              </a:rPr>
              <a:t> </a:t>
            </a:r>
            <a:r>
              <a:rPr lang="en-US" sz="2800" u="sng" dirty="0">
                <a:solidFill>
                  <a:schemeClr val="tx2">
                    <a:lumMod val="75000"/>
                  </a:schemeClr>
                </a:solidFill>
                <a:effectLst>
                  <a:outerShdw blurRad="38100" dist="38100" dir="2700000" algn="tl">
                    <a:srgbClr val="000000">
                      <a:alpha val="43137"/>
                    </a:srgbClr>
                  </a:outerShdw>
                </a:effectLst>
                <a:latin typeface="+mn-lt"/>
              </a:rPr>
              <a:t>beam</a:t>
            </a:r>
          </a:p>
          <a:p>
            <a:pPr marL="742950" lvl="1" indent="-285750">
              <a:spcBef>
                <a:spcPct val="20000"/>
              </a:spcBef>
              <a:buFont typeface="Arial" charset="0"/>
              <a:buChar char="–"/>
              <a:defRPr/>
            </a:pPr>
            <a:endParaRPr lang="en-US" sz="2800" dirty="0">
              <a:latin typeface="+mn-lt"/>
            </a:endParaRPr>
          </a:p>
        </p:txBody>
      </p:sp>
      <p:sp>
        <p:nvSpPr>
          <p:cNvPr id="8" name="Rounded Rectangular Callout 7"/>
          <p:cNvSpPr/>
          <p:nvPr/>
        </p:nvSpPr>
        <p:spPr>
          <a:xfrm>
            <a:off x="4495800" y="5029200"/>
            <a:ext cx="4419600" cy="1752600"/>
          </a:xfrm>
          <a:prstGeom prst="wedgeRoundRectCallout">
            <a:avLst>
              <a:gd name="adj1" fmla="val -44523"/>
              <a:gd name="adj2" fmla="val -773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400" dirty="0"/>
              <a:t>Example:   reduction of 6D </a:t>
            </a:r>
            <a:r>
              <a:rPr lang="en-US" sz="2400" dirty="0" err="1"/>
              <a:t>emittance</a:t>
            </a:r>
            <a:r>
              <a:rPr lang="en-US" sz="2400" dirty="0"/>
              <a:t> by a factor of 5 (1.7 per plane) requires ~60 m of the 6D 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 calcmode="lin" valueType="num">
                                      <p:cBhvr additive="base">
                                        <p:cTn id="1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6D Facility Requirements</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A42F5B60-5500-4022-9AC2-BD559BE75A30}" type="slidenum">
              <a:rPr lang="en-US" smtClean="0"/>
              <a:pPr>
                <a:defRPr/>
              </a:pPr>
              <a:t>15</a:t>
            </a:fld>
            <a:endParaRPr lang="en-US" dirty="0"/>
          </a:p>
        </p:txBody>
      </p:sp>
      <p:sp>
        <p:nvSpPr>
          <p:cNvPr id="8" name="Rectangle 4"/>
          <p:cNvSpPr txBox="1">
            <a:spLocks noChangeArrowheads="1"/>
          </p:cNvSpPr>
          <p:nvPr/>
        </p:nvSpPr>
        <p:spPr bwMode="auto">
          <a:xfrm>
            <a:off x="0" y="1143000"/>
            <a:ext cx="9144000" cy="51816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800" dirty="0">
                <a:latin typeface="+mn-lt"/>
              </a:rPr>
              <a:t>Appropriate timeline: </a:t>
            </a:r>
          </a:p>
          <a:p>
            <a:pPr marL="742950" lvl="1" indent="-285750">
              <a:spcBef>
                <a:spcPct val="20000"/>
              </a:spcBef>
              <a:buFont typeface="Arial" charset="0"/>
              <a:buChar char="–"/>
              <a:defRPr/>
            </a:pPr>
            <a:r>
              <a:rPr lang="en-US" sz="2400" dirty="0">
                <a:solidFill>
                  <a:schemeClr val="accent1">
                    <a:lumMod val="75000"/>
                  </a:schemeClr>
                </a:solidFill>
                <a:latin typeface="+mn-lt"/>
              </a:rPr>
              <a:t>The facility has to be available sometime after 2015</a:t>
            </a:r>
          </a:p>
          <a:p>
            <a:pPr marL="1143000" lvl="2" indent="-228600">
              <a:spcBef>
                <a:spcPct val="20000"/>
              </a:spcBef>
              <a:buFont typeface="Arial" charset="0"/>
              <a:buChar char="•"/>
              <a:defRPr/>
            </a:pPr>
            <a:r>
              <a:rPr lang="en-US" sz="2400" dirty="0">
                <a:solidFill>
                  <a:schemeClr val="accent1">
                    <a:lumMod val="75000"/>
                  </a:schemeClr>
                </a:solidFill>
                <a:latin typeface="+mn-lt"/>
              </a:rPr>
              <a:t>when 6D cooling  technology  chosen and proven</a:t>
            </a:r>
          </a:p>
          <a:p>
            <a:pPr marL="342900" indent="-342900">
              <a:spcBef>
                <a:spcPct val="20000"/>
              </a:spcBef>
              <a:buFont typeface="Arial" charset="0"/>
              <a:buChar char="•"/>
              <a:defRPr/>
            </a:pPr>
            <a:r>
              <a:rPr lang="en-US" sz="2800" dirty="0">
                <a:solidFill>
                  <a:schemeClr val="accent1">
                    <a:lumMod val="75000"/>
                  </a:schemeClr>
                </a:solidFill>
                <a:latin typeface="+mn-lt"/>
              </a:rPr>
              <a:t> </a:t>
            </a:r>
            <a:r>
              <a:rPr lang="en-US" sz="2800" dirty="0">
                <a:latin typeface="+mn-lt"/>
              </a:rPr>
              <a:t>Technical: </a:t>
            </a:r>
          </a:p>
          <a:p>
            <a:pPr marL="742950" lvl="1" indent="-285750">
              <a:spcBef>
                <a:spcPct val="20000"/>
              </a:spcBef>
              <a:buFont typeface="Arial" charset="0"/>
              <a:buChar char="–"/>
              <a:defRPr/>
            </a:pPr>
            <a:r>
              <a:rPr lang="en-US" sz="2400" dirty="0" err="1">
                <a:solidFill>
                  <a:schemeClr val="tx2">
                    <a:lumMod val="60000"/>
                    <a:lumOff val="40000"/>
                  </a:schemeClr>
                </a:solidFill>
                <a:latin typeface="+mn-lt"/>
              </a:rPr>
              <a:t>i</a:t>
            </a:r>
            <a:r>
              <a:rPr lang="en-US" sz="2400" dirty="0">
                <a:solidFill>
                  <a:schemeClr val="tx2">
                    <a:lumMod val="60000"/>
                    <a:lumOff val="40000"/>
                  </a:schemeClr>
                </a:solidFill>
                <a:latin typeface="+mn-lt"/>
              </a:rPr>
              <a:t>) space; ii) beam parameters; iii) cost</a:t>
            </a:r>
          </a:p>
          <a:p>
            <a:pPr marL="342900" indent="-342900">
              <a:spcBef>
                <a:spcPct val="20000"/>
              </a:spcBef>
              <a:buFont typeface="Arial" charset="0"/>
              <a:buChar char="•"/>
              <a:defRPr/>
            </a:pPr>
            <a:r>
              <a:rPr lang="en-US" sz="2400" dirty="0">
                <a:solidFill>
                  <a:schemeClr val="accent1">
                    <a:lumMod val="75000"/>
                  </a:schemeClr>
                </a:solidFill>
                <a:latin typeface="+mn-lt"/>
              </a:rPr>
              <a:t> </a:t>
            </a:r>
            <a:r>
              <a:rPr lang="en-US" sz="2800" dirty="0">
                <a:latin typeface="+mn-lt"/>
              </a:rPr>
              <a:t>Desirable features: </a:t>
            </a:r>
            <a:endParaRPr lang="en-US" sz="2400" dirty="0">
              <a:solidFill>
                <a:schemeClr val="accent1">
                  <a:lumMod val="75000"/>
                </a:schemeClr>
              </a:solidFill>
              <a:latin typeface="+mn-lt"/>
            </a:endParaRPr>
          </a:p>
          <a:p>
            <a:pPr marL="742950" lvl="1" indent="-285750">
              <a:spcBef>
                <a:spcPct val="20000"/>
              </a:spcBef>
              <a:buFont typeface="Arial" charset="0"/>
              <a:buChar char="–"/>
              <a:defRPr/>
            </a:pPr>
            <a:r>
              <a:rPr lang="en-US" sz="2400" dirty="0">
                <a:solidFill>
                  <a:schemeClr val="accent1">
                    <a:lumMod val="75000"/>
                  </a:schemeClr>
                </a:solidFill>
                <a:latin typeface="+mn-lt"/>
              </a:rPr>
              <a:t>Get proton beam from existing  facility</a:t>
            </a:r>
          </a:p>
          <a:p>
            <a:pPr marL="1143000" lvl="2" indent="-228600">
              <a:spcBef>
                <a:spcPct val="20000"/>
              </a:spcBef>
              <a:buFont typeface="Arial" charset="0"/>
              <a:buChar char="•"/>
              <a:defRPr/>
            </a:pPr>
            <a:r>
              <a:rPr lang="en-US" sz="2400" dirty="0">
                <a:solidFill>
                  <a:schemeClr val="accent1">
                    <a:lumMod val="75000"/>
                  </a:schemeClr>
                </a:solidFill>
                <a:latin typeface="+mn-lt"/>
              </a:rPr>
              <a:t>E.g., Main Injector, or, later on, from the Project-X</a:t>
            </a:r>
          </a:p>
          <a:p>
            <a:pPr marL="742950" lvl="1" indent="-285750">
              <a:spcBef>
                <a:spcPct val="20000"/>
              </a:spcBef>
              <a:buFont typeface="Arial" charset="0"/>
              <a:buChar char="–"/>
              <a:defRPr/>
            </a:pPr>
            <a:r>
              <a:rPr lang="en-US" sz="2400" dirty="0">
                <a:solidFill>
                  <a:schemeClr val="accent1">
                    <a:lumMod val="75000"/>
                  </a:schemeClr>
                </a:solidFill>
                <a:latin typeface="+mn-lt"/>
              </a:rPr>
              <a:t>Be upgradable/expandable to take high intensity beam (</a:t>
            </a:r>
            <a:r>
              <a:rPr lang="en-US" sz="2400" dirty="0" err="1">
                <a:solidFill>
                  <a:schemeClr val="accent1">
                    <a:lumMod val="75000"/>
                  </a:schemeClr>
                </a:solidFill>
                <a:latin typeface="+mn-lt"/>
              </a:rPr>
              <a:t>eg</a:t>
            </a:r>
            <a:r>
              <a:rPr lang="en-US" sz="2400" dirty="0">
                <a:solidFill>
                  <a:schemeClr val="accent1">
                    <a:lumMod val="75000"/>
                  </a:schemeClr>
                </a:solidFill>
                <a:latin typeface="+mn-lt"/>
              </a:rPr>
              <a:t> from Project-X) for full </a:t>
            </a:r>
            <a:r>
              <a:rPr lang="en-US" sz="2400" dirty="0" err="1">
                <a:solidFill>
                  <a:schemeClr val="accent1">
                    <a:lumMod val="75000"/>
                  </a:schemeClr>
                </a:solidFill>
                <a:latin typeface="+mn-lt"/>
              </a:rPr>
              <a:t>muon</a:t>
            </a:r>
            <a:r>
              <a:rPr lang="en-US" sz="2400" dirty="0">
                <a:solidFill>
                  <a:schemeClr val="accent1">
                    <a:lumMod val="75000"/>
                  </a:schemeClr>
                </a:solidFill>
                <a:latin typeface="+mn-lt"/>
              </a:rPr>
              <a:t> bunch intensity R&amp;D</a:t>
            </a:r>
          </a:p>
          <a:p>
            <a:pPr marL="742950" lvl="1" indent="-285750">
              <a:spcBef>
                <a:spcPct val="20000"/>
              </a:spcBef>
              <a:buFont typeface="Arial" charset="0"/>
              <a:buChar char="–"/>
              <a:defRPr/>
            </a:pPr>
            <a:r>
              <a:rPr lang="en-US" sz="2400" dirty="0">
                <a:solidFill>
                  <a:schemeClr val="accent1">
                    <a:lumMod val="75000"/>
                  </a:schemeClr>
                </a:solidFill>
                <a:latin typeface="+mn-lt"/>
              </a:rPr>
              <a:t>Possible modification to  be employed as the MC or NF Front End</a:t>
            </a:r>
          </a:p>
          <a:p>
            <a:pPr marL="742950" lvl="1" indent="-285750">
              <a:spcBef>
                <a:spcPct val="20000"/>
              </a:spcBef>
              <a:buFont typeface="Wingdings" pitchFamily="2" charset="2"/>
              <a:buNone/>
              <a:defRPr/>
            </a:pPr>
            <a:r>
              <a:rPr lang="en-US" sz="2800" dirty="0">
                <a:latin typeface="+mn-lt"/>
              </a:rPr>
              <a:t> </a:t>
            </a:r>
          </a:p>
          <a:p>
            <a:pPr marL="742950" lvl="1" indent="-285750">
              <a:spcBef>
                <a:spcPct val="20000"/>
              </a:spcBef>
              <a:buFont typeface="Arial" charset="0"/>
              <a:buChar char="–"/>
              <a:defRPr/>
            </a:pPr>
            <a:endParaRPr lang="en-US" sz="28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228600"/>
            <a:ext cx="4724400" cy="762000"/>
          </a:xfrm>
        </p:spPr>
        <p:txBody>
          <a:bodyPr/>
          <a:lstStyle/>
          <a:p>
            <a:r>
              <a:rPr lang="en-GB" smtClean="0"/>
              <a:t>MICE Hall</a:t>
            </a:r>
            <a:endParaRPr lang="en-US" smtClean="0"/>
          </a:p>
        </p:txBody>
      </p:sp>
      <p:pic>
        <p:nvPicPr>
          <p:cNvPr id="21506" name="Picture 3" descr="MICE1"/>
          <p:cNvPicPr>
            <a:picLocks noChangeAspect="1" noChangeArrowheads="1"/>
          </p:cNvPicPr>
          <p:nvPr/>
        </p:nvPicPr>
        <p:blipFill>
          <a:blip r:embed="rId2"/>
          <a:srcRect t="8252" b="22223"/>
          <a:stretch>
            <a:fillRect/>
          </a:stretch>
        </p:blipFill>
        <p:spPr bwMode="auto">
          <a:xfrm>
            <a:off x="0" y="1546225"/>
            <a:ext cx="9144000" cy="4041775"/>
          </a:xfrm>
          <a:prstGeom prst="rect">
            <a:avLst/>
          </a:prstGeom>
          <a:solidFill>
            <a:srgbClr val="FFFFFF"/>
          </a:solidFill>
          <a:ln w="9525">
            <a:noFill/>
            <a:miter lim="800000"/>
            <a:headEnd/>
            <a:tailEnd/>
          </a:ln>
        </p:spPr>
      </p:pic>
      <p:sp>
        <p:nvSpPr>
          <p:cNvPr id="286724" name="Oval 4"/>
          <p:cNvSpPr>
            <a:spLocks noChangeArrowheads="1"/>
          </p:cNvSpPr>
          <p:nvPr/>
        </p:nvSpPr>
        <p:spPr bwMode="auto">
          <a:xfrm>
            <a:off x="611188" y="2347913"/>
            <a:ext cx="792162" cy="574675"/>
          </a:xfrm>
          <a:prstGeom prst="ellipse">
            <a:avLst/>
          </a:prstGeom>
          <a:gradFill rotWithShape="1">
            <a:gsLst>
              <a:gs pos="0">
                <a:srgbClr val="FFFF00">
                  <a:alpha val="35001"/>
                </a:srgbClr>
              </a:gs>
              <a:gs pos="100000">
                <a:srgbClr val="767600">
                  <a:alpha val="35001"/>
                </a:srgbClr>
              </a:gs>
            </a:gsLst>
            <a:lin ang="5400000" scaled="1"/>
          </a:gradFill>
          <a:ln w="38100">
            <a:solidFill>
              <a:srgbClr val="FF0000"/>
            </a:solidFill>
            <a:round/>
            <a:headEnd/>
            <a:tailEnd/>
          </a:ln>
        </p:spPr>
        <p:txBody>
          <a:bodyPr wrap="none" anchor="ctr"/>
          <a:lstStyle/>
          <a:p>
            <a:pPr>
              <a:spcBef>
                <a:spcPct val="50000"/>
              </a:spcBef>
            </a:pPr>
            <a:endParaRPr lang="en-US"/>
          </a:p>
        </p:txBody>
      </p:sp>
      <p:sp>
        <p:nvSpPr>
          <p:cNvPr id="286725" name="Oval 5"/>
          <p:cNvSpPr>
            <a:spLocks noChangeArrowheads="1"/>
          </p:cNvSpPr>
          <p:nvPr/>
        </p:nvSpPr>
        <p:spPr bwMode="auto">
          <a:xfrm>
            <a:off x="5580063" y="1804988"/>
            <a:ext cx="792162" cy="1800225"/>
          </a:xfrm>
          <a:prstGeom prst="ellipse">
            <a:avLst/>
          </a:prstGeom>
          <a:gradFill rotWithShape="1">
            <a:gsLst>
              <a:gs pos="0">
                <a:srgbClr val="FFFF00">
                  <a:alpha val="35001"/>
                </a:srgbClr>
              </a:gs>
              <a:gs pos="100000">
                <a:srgbClr val="767600">
                  <a:alpha val="35001"/>
                </a:srgbClr>
              </a:gs>
            </a:gsLst>
            <a:lin ang="5400000" scaled="1"/>
          </a:gradFill>
          <a:ln w="38100">
            <a:solidFill>
              <a:srgbClr val="FF0000"/>
            </a:solidFill>
            <a:round/>
            <a:headEnd/>
            <a:tailEnd/>
          </a:ln>
        </p:spPr>
        <p:txBody>
          <a:bodyPr wrap="none" anchor="ctr"/>
          <a:lstStyle/>
          <a:p>
            <a:pPr>
              <a:spcBef>
                <a:spcPct val="50000"/>
              </a:spcBef>
            </a:pPr>
            <a:endParaRPr lang="en-US"/>
          </a:p>
        </p:txBody>
      </p:sp>
      <p:sp>
        <p:nvSpPr>
          <p:cNvPr id="286726" name="Oval 6"/>
          <p:cNvSpPr>
            <a:spLocks noChangeArrowheads="1"/>
          </p:cNvSpPr>
          <p:nvPr/>
        </p:nvSpPr>
        <p:spPr bwMode="auto">
          <a:xfrm>
            <a:off x="827088" y="2851150"/>
            <a:ext cx="503237" cy="1081088"/>
          </a:xfrm>
          <a:prstGeom prst="ellipse">
            <a:avLst/>
          </a:prstGeom>
          <a:gradFill rotWithShape="1">
            <a:gsLst>
              <a:gs pos="0">
                <a:srgbClr val="FFFF00">
                  <a:alpha val="35001"/>
                </a:srgbClr>
              </a:gs>
              <a:gs pos="100000">
                <a:srgbClr val="767600">
                  <a:alpha val="35001"/>
                </a:srgbClr>
              </a:gs>
            </a:gsLst>
            <a:lin ang="5400000" scaled="1"/>
          </a:gradFill>
          <a:ln w="38100">
            <a:solidFill>
              <a:srgbClr val="FF0000"/>
            </a:solidFill>
            <a:round/>
            <a:headEnd/>
            <a:tailEnd/>
          </a:ln>
        </p:spPr>
        <p:txBody>
          <a:bodyPr wrap="none" anchor="ctr"/>
          <a:lstStyle/>
          <a:p>
            <a:pPr>
              <a:spcBef>
                <a:spcPct val="50000"/>
              </a:spcBef>
            </a:pPr>
            <a:endParaRPr lang="en-US"/>
          </a:p>
        </p:txBody>
      </p:sp>
      <p:sp>
        <p:nvSpPr>
          <p:cNvPr id="286728" name="Text Box 8"/>
          <p:cNvSpPr txBox="1">
            <a:spLocks noChangeArrowheads="1"/>
          </p:cNvSpPr>
          <p:nvPr/>
        </p:nvSpPr>
        <p:spPr bwMode="auto">
          <a:xfrm>
            <a:off x="539750" y="5830888"/>
            <a:ext cx="1211263" cy="646112"/>
          </a:xfrm>
          <a:prstGeom prst="rect">
            <a:avLst/>
          </a:prstGeom>
          <a:noFill/>
          <a:ln w="9525">
            <a:noFill/>
            <a:miter lim="800000"/>
            <a:headEnd/>
            <a:tailEnd/>
          </a:ln>
        </p:spPr>
        <p:txBody>
          <a:bodyPr wrap="none">
            <a:spAutoFit/>
          </a:bodyPr>
          <a:lstStyle/>
          <a:p>
            <a:r>
              <a:rPr lang="en-GB"/>
              <a:t>Upstream</a:t>
            </a:r>
          </a:p>
          <a:p>
            <a:r>
              <a:rPr lang="en-GB"/>
              <a:t>Beamline</a:t>
            </a:r>
          </a:p>
        </p:txBody>
      </p:sp>
      <p:sp>
        <p:nvSpPr>
          <p:cNvPr id="286729" name="Text Box 9"/>
          <p:cNvSpPr txBox="1">
            <a:spLocks noChangeArrowheads="1"/>
          </p:cNvSpPr>
          <p:nvPr/>
        </p:nvSpPr>
        <p:spPr bwMode="auto">
          <a:xfrm>
            <a:off x="6832600" y="1030288"/>
            <a:ext cx="1668463" cy="646112"/>
          </a:xfrm>
          <a:prstGeom prst="rect">
            <a:avLst/>
          </a:prstGeom>
          <a:noFill/>
          <a:ln w="9525">
            <a:noFill/>
            <a:miter lim="800000"/>
            <a:headEnd/>
            <a:tailEnd/>
          </a:ln>
        </p:spPr>
        <p:txBody>
          <a:bodyPr>
            <a:spAutoFit/>
          </a:bodyPr>
          <a:lstStyle/>
          <a:p>
            <a:r>
              <a:rPr lang="en-GB"/>
              <a:t>MICE Local </a:t>
            </a:r>
          </a:p>
          <a:p>
            <a:r>
              <a:rPr lang="en-GB"/>
              <a:t>Control Room</a:t>
            </a:r>
          </a:p>
        </p:txBody>
      </p:sp>
      <p:sp>
        <p:nvSpPr>
          <p:cNvPr id="286730" name="Line 10"/>
          <p:cNvSpPr>
            <a:spLocks noChangeShapeType="1"/>
          </p:cNvSpPr>
          <p:nvPr/>
        </p:nvSpPr>
        <p:spPr bwMode="auto">
          <a:xfrm>
            <a:off x="762000" y="1524000"/>
            <a:ext cx="177800" cy="727075"/>
          </a:xfrm>
          <a:prstGeom prst="line">
            <a:avLst/>
          </a:prstGeom>
          <a:noFill/>
          <a:ln w="38100">
            <a:solidFill>
              <a:srgbClr val="FF0000"/>
            </a:solidFill>
            <a:round/>
            <a:headEnd/>
            <a:tailEnd type="triangle" w="med" len="med"/>
          </a:ln>
        </p:spPr>
        <p:txBody>
          <a:bodyPr/>
          <a:lstStyle/>
          <a:p>
            <a:endParaRPr lang="en-US"/>
          </a:p>
        </p:txBody>
      </p:sp>
      <p:sp>
        <p:nvSpPr>
          <p:cNvPr id="286731" name="Line 11"/>
          <p:cNvSpPr>
            <a:spLocks noChangeShapeType="1"/>
          </p:cNvSpPr>
          <p:nvPr/>
        </p:nvSpPr>
        <p:spPr bwMode="auto">
          <a:xfrm flipH="1">
            <a:off x="6011863" y="1160463"/>
            <a:ext cx="777875" cy="644525"/>
          </a:xfrm>
          <a:prstGeom prst="line">
            <a:avLst/>
          </a:prstGeom>
          <a:noFill/>
          <a:ln w="38100">
            <a:solidFill>
              <a:srgbClr val="FF0000"/>
            </a:solidFill>
            <a:round/>
            <a:headEnd/>
            <a:tailEnd type="triangle" w="med" len="med"/>
          </a:ln>
        </p:spPr>
        <p:txBody>
          <a:bodyPr/>
          <a:lstStyle/>
          <a:p>
            <a:endParaRPr lang="en-US"/>
          </a:p>
        </p:txBody>
      </p:sp>
      <p:sp>
        <p:nvSpPr>
          <p:cNvPr id="286732" name="Line 12"/>
          <p:cNvSpPr>
            <a:spLocks noChangeShapeType="1"/>
          </p:cNvSpPr>
          <p:nvPr/>
        </p:nvSpPr>
        <p:spPr bwMode="auto">
          <a:xfrm flipH="1" flipV="1">
            <a:off x="1042988" y="3932238"/>
            <a:ext cx="87312" cy="1976437"/>
          </a:xfrm>
          <a:prstGeom prst="line">
            <a:avLst/>
          </a:prstGeom>
          <a:noFill/>
          <a:ln w="38100">
            <a:solidFill>
              <a:srgbClr val="FF0000"/>
            </a:solidFill>
            <a:round/>
            <a:headEnd/>
            <a:tailEnd type="triangle" w="med" len="med"/>
          </a:ln>
        </p:spPr>
        <p:txBody>
          <a:bodyPr/>
          <a:lstStyle/>
          <a:p>
            <a:endParaRPr lang="en-US"/>
          </a:p>
        </p:txBody>
      </p:sp>
      <p:pic>
        <p:nvPicPr>
          <p:cNvPr id="21515" name="Picture 13" descr="mapcompasscolor"/>
          <p:cNvPicPr>
            <a:picLocks noChangeAspect="1" noChangeArrowheads="1"/>
          </p:cNvPicPr>
          <p:nvPr/>
        </p:nvPicPr>
        <p:blipFill>
          <a:blip r:embed="rId3"/>
          <a:srcRect/>
          <a:stretch>
            <a:fillRect/>
          </a:stretch>
        </p:blipFill>
        <p:spPr bwMode="auto">
          <a:xfrm>
            <a:off x="7885113" y="4292600"/>
            <a:ext cx="944562" cy="969963"/>
          </a:xfrm>
          <a:prstGeom prst="rect">
            <a:avLst/>
          </a:prstGeom>
          <a:noFill/>
          <a:ln w="9525">
            <a:noFill/>
            <a:miter lim="800000"/>
            <a:headEnd/>
            <a:tailEnd/>
          </a:ln>
        </p:spPr>
      </p:pic>
      <p:sp>
        <p:nvSpPr>
          <p:cNvPr id="286734" name="Oval 14"/>
          <p:cNvSpPr>
            <a:spLocks noChangeArrowheads="1"/>
          </p:cNvSpPr>
          <p:nvPr/>
        </p:nvSpPr>
        <p:spPr bwMode="auto">
          <a:xfrm>
            <a:off x="1908175" y="4003675"/>
            <a:ext cx="1871663" cy="576263"/>
          </a:xfrm>
          <a:prstGeom prst="ellipse">
            <a:avLst/>
          </a:prstGeom>
          <a:gradFill rotWithShape="1">
            <a:gsLst>
              <a:gs pos="0">
                <a:srgbClr val="FFFF00">
                  <a:alpha val="35001"/>
                </a:srgbClr>
              </a:gs>
              <a:gs pos="100000">
                <a:srgbClr val="767600">
                  <a:alpha val="35001"/>
                </a:srgbClr>
              </a:gs>
            </a:gsLst>
            <a:lin ang="5400000" scaled="1"/>
          </a:gradFill>
          <a:ln w="38100">
            <a:solidFill>
              <a:srgbClr val="FF0000"/>
            </a:solidFill>
            <a:round/>
            <a:headEnd/>
            <a:tailEnd/>
          </a:ln>
        </p:spPr>
        <p:txBody>
          <a:bodyPr wrap="none" anchor="ctr"/>
          <a:lstStyle/>
          <a:p>
            <a:pPr>
              <a:spcBef>
                <a:spcPct val="50000"/>
              </a:spcBef>
            </a:pPr>
            <a:endParaRPr lang="en-US"/>
          </a:p>
        </p:txBody>
      </p:sp>
      <p:sp>
        <p:nvSpPr>
          <p:cNvPr id="286735" name="Oval 15"/>
          <p:cNvSpPr>
            <a:spLocks noChangeArrowheads="1"/>
          </p:cNvSpPr>
          <p:nvPr/>
        </p:nvSpPr>
        <p:spPr bwMode="auto">
          <a:xfrm rot="1780449">
            <a:off x="827088" y="3787775"/>
            <a:ext cx="1511300" cy="515938"/>
          </a:xfrm>
          <a:prstGeom prst="ellipse">
            <a:avLst/>
          </a:prstGeom>
          <a:gradFill rotWithShape="1">
            <a:gsLst>
              <a:gs pos="0">
                <a:srgbClr val="FFFF00">
                  <a:alpha val="35001"/>
                </a:srgbClr>
              </a:gs>
              <a:gs pos="100000">
                <a:srgbClr val="767600">
                  <a:alpha val="35001"/>
                </a:srgbClr>
              </a:gs>
            </a:gsLst>
            <a:lin ang="5400000" scaled="1"/>
          </a:gradFill>
          <a:ln w="38100">
            <a:solidFill>
              <a:srgbClr val="FF0000"/>
            </a:solidFill>
            <a:round/>
            <a:headEnd/>
            <a:tailEnd/>
          </a:ln>
        </p:spPr>
        <p:txBody>
          <a:bodyPr wrap="none" anchor="ctr"/>
          <a:lstStyle/>
          <a:p>
            <a:pPr>
              <a:spcBef>
                <a:spcPct val="50000"/>
              </a:spcBef>
            </a:pPr>
            <a:endParaRPr lang="en-US"/>
          </a:p>
        </p:txBody>
      </p:sp>
      <p:sp>
        <p:nvSpPr>
          <p:cNvPr id="286736" name="Oval 16"/>
          <p:cNvSpPr>
            <a:spLocks noChangeArrowheads="1"/>
          </p:cNvSpPr>
          <p:nvPr/>
        </p:nvSpPr>
        <p:spPr bwMode="auto">
          <a:xfrm>
            <a:off x="2124075" y="3500438"/>
            <a:ext cx="1439863" cy="649287"/>
          </a:xfrm>
          <a:prstGeom prst="ellipse">
            <a:avLst/>
          </a:prstGeom>
          <a:gradFill rotWithShape="1">
            <a:gsLst>
              <a:gs pos="0">
                <a:srgbClr val="FFFF00">
                  <a:alpha val="35001"/>
                </a:srgbClr>
              </a:gs>
              <a:gs pos="100000">
                <a:srgbClr val="767600">
                  <a:alpha val="35001"/>
                </a:srgbClr>
              </a:gs>
            </a:gsLst>
            <a:lin ang="5400000" scaled="1"/>
          </a:gradFill>
          <a:ln w="38100">
            <a:solidFill>
              <a:srgbClr val="FF0000"/>
            </a:solidFill>
            <a:round/>
            <a:headEnd/>
            <a:tailEnd/>
          </a:ln>
        </p:spPr>
        <p:txBody>
          <a:bodyPr wrap="none" anchor="ctr"/>
          <a:lstStyle/>
          <a:p>
            <a:pPr algn="ctr"/>
            <a:endParaRPr lang="en-US"/>
          </a:p>
        </p:txBody>
      </p:sp>
      <p:sp>
        <p:nvSpPr>
          <p:cNvPr id="286737" name="Text Box 17"/>
          <p:cNvSpPr txBox="1">
            <a:spLocks noChangeArrowheads="1"/>
          </p:cNvSpPr>
          <p:nvPr/>
        </p:nvSpPr>
        <p:spPr bwMode="auto">
          <a:xfrm>
            <a:off x="1752600" y="1143000"/>
            <a:ext cx="1762125" cy="369888"/>
          </a:xfrm>
          <a:prstGeom prst="rect">
            <a:avLst/>
          </a:prstGeom>
          <a:noFill/>
          <a:ln w="9525">
            <a:noFill/>
            <a:miter lim="800000"/>
            <a:headEnd/>
            <a:tailEnd/>
          </a:ln>
        </p:spPr>
        <p:txBody>
          <a:bodyPr wrap="none">
            <a:spAutoFit/>
          </a:bodyPr>
          <a:lstStyle/>
          <a:p>
            <a:r>
              <a:rPr lang="en-GB"/>
              <a:t>Decay solenoid</a:t>
            </a:r>
          </a:p>
        </p:txBody>
      </p:sp>
      <p:sp>
        <p:nvSpPr>
          <p:cNvPr id="286738" name="Text Box 18"/>
          <p:cNvSpPr txBox="1">
            <a:spLocks noChangeArrowheads="1"/>
          </p:cNvSpPr>
          <p:nvPr/>
        </p:nvSpPr>
        <p:spPr bwMode="auto">
          <a:xfrm>
            <a:off x="3810000" y="6019800"/>
            <a:ext cx="2544763" cy="369888"/>
          </a:xfrm>
          <a:prstGeom prst="rect">
            <a:avLst/>
          </a:prstGeom>
          <a:noFill/>
          <a:ln w="9525">
            <a:noFill/>
            <a:miter lim="800000"/>
            <a:headEnd/>
            <a:tailEnd/>
          </a:ln>
        </p:spPr>
        <p:txBody>
          <a:bodyPr wrap="none">
            <a:spAutoFit/>
          </a:bodyPr>
          <a:lstStyle/>
          <a:p>
            <a:r>
              <a:rPr lang="en-GB"/>
              <a:t>Downstream beamline</a:t>
            </a:r>
          </a:p>
        </p:txBody>
      </p:sp>
      <p:sp>
        <p:nvSpPr>
          <p:cNvPr id="286739" name="Text Box 19"/>
          <p:cNvSpPr txBox="1">
            <a:spLocks noChangeArrowheads="1"/>
          </p:cNvSpPr>
          <p:nvPr/>
        </p:nvSpPr>
        <p:spPr bwMode="auto">
          <a:xfrm>
            <a:off x="4114800" y="1143000"/>
            <a:ext cx="2005013" cy="369888"/>
          </a:xfrm>
          <a:prstGeom prst="rect">
            <a:avLst/>
          </a:prstGeom>
          <a:noFill/>
          <a:ln w="9525">
            <a:noFill/>
            <a:miter lim="800000"/>
            <a:headEnd/>
            <a:tailEnd/>
          </a:ln>
        </p:spPr>
        <p:txBody>
          <a:bodyPr wrap="none">
            <a:spAutoFit/>
          </a:bodyPr>
          <a:lstStyle/>
          <a:p>
            <a:r>
              <a:rPr lang="en-GB"/>
              <a:t>Linde refrigerator</a:t>
            </a:r>
          </a:p>
        </p:txBody>
      </p:sp>
      <p:sp>
        <p:nvSpPr>
          <p:cNvPr id="286740" name="Line 20"/>
          <p:cNvSpPr>
            <a:spLocks noChangeShapeType="1"/>
          </p:cNvSpPr>
          <p:nvPr/>
        </p:nvSpPr>
        <p:spPr bwMode="auto">
          <a:xfrm flipH="1">
            <a:off x="1692275" y="1524000"/>
            <a:ext cx="669925" cy="2263775"/>
          </a:xfrm>
          <a:prstGeom prst="line">
            <a:avLst/>
          </a:prstGeom>
          <a:noFill/>
          <a:ln w="38100">
            <a:solidFill>
              <a:srgbClr val="FF0000"/>
            </a:solidFill>
            <a:round/>
            <a:headEnd/>
            <a:tailEnd type="triangle" w="med" len="med"/>
          </a:ln>
        </p:spPr>
        <p:txBody>
          <a:bodyPr/>
          <a:lstStyle/>
          <a:p>
            <a:endParaRPr lang="en-US"/>
          </a:p>
        </p:txBody>
      </p:sp>
      <p:sp>
        <p:nvSpPr>
          <p:cNvPr id="286741" name="Line 21"/>
          <p:cNvSpPr>
            <a:spLocks noChangeShapeType="1"/>
          </p:cNvSpPr>
          <p:nvPr/>
        </p:nvSpPr>
        <p:spPr bwMode="auto">
          <a:xfrm flipH="1">
            <a:off x="3132138" y="1500188"/>
            <a:ext cx="1725612" cy="2000250"/>
          </a:xfrm>
          <a:prstGeom prst="line">
            <a:avLst/>
          </a:prstGeom>
          <a:noFill/>
          <a:ln w="38100">
            <a:solidFill>
              <a:srgbClr val="FF0000"/>
            </a:solidFill>
            <a:round/>
            <a:headEnd/>
            <a:tailEnd type="triangle" w="med" len="med"/>
          </a:ln>
        </p:spPr>
        <p:txBody>
          <a:bodyPr/>
          <a:lstStyle/>
          <a:p>
            <a:endParaRPr lang="en-US"/>
          </a:p>
        </p:txBody>
      </p:sp>
      <p:sp>
        <p:nvSpPr>
          <p:cNvPr id="286742" name="Line 22"/>
          <p:cNvSpPr>
            <a:spLocks noChangeShapeType="1"/>
          </p:cNvSpPr>
          <p:nvPr/>
        </p:nvSpPr>
        <p:spPr bwMode="auto">
          <a:xfrm flipH="1" flipV="1">
            <a:off x="3419475" y="4508500"/>
            <a:ext cx="1871663" cy="1584325"/>
          </a:xfrm>
          <a:prstGeom prst="line">
            <a:avLst/>
          </a:prstGeom>
          <a:noFill/>
          <a:ln w="38100">
            <a:solidFill>
              <a:srgbClr val="FF0000"/>
            </a:solidFill>
            <a:round/>
            <a:headEnd/>
            <a:tailEnd type="triangle" w="med" len="med"/>
          </a:ln>
        </p:spPr>
        <p:txBody>
          <a:bodyPr/>
          <a:lstStyle/>
          <a:p>
            <a:endParaRPr lang="en-US"/>
          </a:p>
        </p:txBody>
      </p:sp>
      <p:sp>
        <p:nvSpPr>
          <p:cNvPr id="17432" name="Slide Number Placeholder 23"/>
          <p:cNvSpPr>
            <a:spLocks noGrp="1"/>
          </p:cNvSpPr>
          <p:nvPr>
            <p:ph type="sldNum" sz="quarter" idx="12"/>
          </p:nvPr>
        </p:nvSpPr>
        <p:spPr>
          <a:xfrm>
            <a:off x="3124200" y="6416675"/>
            <a:ext cx="3352800" cy="365125"/>
          </a:xfrm>
        </p:spPr>
        <p:txBody>
          <a:bodyPr/>
          <a:lstStyle/>
          <a:p>
            <a:pPr algn="ctr">
              <a:defRPr/>
            </a:pPr>
            <a:fld id="{778313E8-47BA-4963-9433-7A4C2610EBCC}" type="slidenum">
              <a:rPr lang="en-US" smtClean="0">
                <a:solidFill>
                  <a:schemeClr val="tx1">
                    <a:tint val="75000"/>
                  </a:schemeClr>
                </a:solidFill>
              </a:rPr>
              <a:pPr algn="ctr">
                <a:defRPr/>
              </a:pPr>
              <a:t>16</a:t>
            </a:fld>
            <a:endParaRPr lang="en-US" smtClean="0">
              <a:solidFill>
                <a:schemeClr val="tx1">
                  <a:tint val="75000"/>
                </a:schemeClr>
              </a:solidFill>
            </a:endParaRPr>
          </a:p>
        </p:txBody>
      </p:sp>
      <p:sp>
        <p:nvSpPr>
          <p:cNvPr id="17433" name="Footer Placeholder 24"/>
          <p:cNvSpPr>
            <a:spLocks noGrp="1"/>
          </p:cNvSpPr>
          <p:nvPr>
            <p:ph type="ftr" sz="quarter" idx="11"/>
          </p:nvPr>
        </p:nvSpPr>
        <p:spPr>
          <a:xfrm>
            <a:off x="457200" y="6416675"/>
            <a:ext cx="2133600" cy="365125"/>
          </a:xfrm>
        </p:spPr>
        <p:txBody>
          <a:bodyPr/>
          <a:lstStyle/>
          <a:p>
            <a:pPr algn="l">
              <a:defRPr/>
            </a:pPr>
            <a:r>
              <a:rPr lang="en-US" dirty="0" err="1">
                <a:solidFill>
                  <a:schemeClr val="tx1"/>
                </a:solidFill>
              </a:rPr>
              <a:t>Muon</a:t>
            </a:r>
            <a:r>
              <a:rPr lang="en-US" dirty="0">
                <a:solidFill>
                  <a:schemeClr val="tx1"/>
                </a:solidFill>
              </a:rPr>
              <a:t> </a:t>
            </a:r>
            <a:r>
              <a:rPr lang="en-US" dirty="0" smtClean="0">
                <a:solidFill>
                  <a:schemeClr val="tx1"/>
                </a:solidFill>
              </a:rPr>
              <a:t>R&amp;D 09/01/09 </a:t>
            </a:r>
            <a:r>
              <a:rPr lang="en-US" dirty="0">
                <a:solidFill>
                  <a:schemeClr val="tx1"/>
                </a:solidFill>
              </a:rPr>
              <a:t>- </a:t>
            </a:r>
            <a:r>
              <a:rPr lang="en-US" dirty="0" err="1">
                <a:solidFill>
                  <a:schemeClr val="tx1"/>
                </a:solidFill>
              </a:rPr>
              <a:t>Shiltsev</a:t>
            </a:r>
            <a:endParaRPr lang="en-US" dirty="0">
              <a:solidFill>
                <a:schemeClr val="tx1"/>
              </a:solidFill>
            </a:endParaRPr>
          </a:p>
        </p:txBody>
      </p:sp>
      <p:sp>
        <p:nvSpPr>
          <p:cNvPr id="26" name="Rectangle 4"/>
          <p:cNvSpPr txBox="1">
            <a:spLocks noChangeArrowheads="1"/>
          </p:cNvSpPr>
          <p:nvPr/>
        </p:nvSpPr>
        <p:spPr bwMode="auto">
          <a:xfrm>
            <a:off x="3886200" y="0"/>
            <a:ext cx="5029200" cy="1066800"/>
          </a:xfrm>
          <a:prstGeom prst="rect">
            <a:avLst/>
          </a:prstGeom>
          <a:noFill/>
          <a:ln w="9525">
            <a:noFill/>
            <a:miter lim="800000"/>
            <a:headEnd/>
            <a:tailEnd/>
          </a:ln>
        </p:spPr>
        <p:txBody>
          <a:bodyPr/>
          <a:lstStyle/>
          <a:p>
            <a:pPr marL="742950" lvl="1" indent="-285750" eaLnBrk="0" hangingPunct="0">
              <a:buClr>
                <a:schemeClr val="tx1"/>
              </a:buClr>
              <a:buSzPct val="70000"/>
              <a:buFont typeface="Wingdings" pitchFamily="2" charset="2"/>
              <a:buChar char="§"/>
              <a:defRPr/>
            </a:pPr>
            <a:r>
              <a:rPr lang="en-US" sz="2800" kern="0" dirty="0">
                <a:solidFill>
                  <a:srgbClr val="7030A0"/>
                </a:solidFill>
                <a:latin typeface="+mn-lt"/>
              </a:rPr>
              <a:t>Space very limited</a:t>
            </a:r>
          </a:p>
          <a:p>
            <a:pPr marL="742950" lvl="1" indent="-285750" eaLnBrk="0" hangingPunct="0">
              <a:buClr>
                <a:schemeClr val="tx1"/>
              </a:buClr>
              <a:buSzPct val="70000"/>
              <a:buFont typeface="Wingdings" pitchFamily="2" charset="2"/>
              <a:buChar char="§"/>
              <a:defRPr/>
            </a:pPr>
            <a:r>
              <a:rPr lang="en-US" sz="2800" kern="0" dirty="0">
                <a:solidFill>
                  <a:srgbClr val="7030A0"/>
                </a:solidFill>
                <a:latin typeface="+mn-lt"/>
              </a:rPr>
              <a:t>ISIS is not right source</a:t>
            </a:r>
          </a:p>
        </p:txBody>
      </p:sp>
      <p:sp>
        <p:nvSpPr>
          <p:cNvPr id="21528" name="Text Box 17"/>
          <p:cNvSpPr txBox="1">
            <a:spLocks noChangeArrowheads="1"/>
          </p:cNvSpPr>
          <p:nvPr/>
        </p:nvSpPr>
        <p:spPr bwMode="auto">
          <a:xfrm>
            <a:off x="228600" y="1143000"/>
            <a:ext cx="825500" cy="369888"/>
          </a:xfrm>
          <a:prstGeom prst="rect">
            <a:avLst/>
          </a:prstGeom>
          <a:noFill/>
          <a:ln w="9525">
            <a:noFill/>
            <a:miter lim="800000"/>
            <a:headEnd/>
            <a:tailEnd/>
          </a:ln>
        </p:spPr>
        <p:txBody>
          <a:bodyPr wrap="none">
            <a:spAutoFit/>
          </a:bodyPr>
          <a:lstStyle/>
          <a:p>
            <a:r>
              <a:rPr lang="en-GB"/>
              <a:t>Target</a:t>
            </a:r>
          </a:p>
        </p:txBody>
      </p:sp>
      <p:sp>
        <p:nvSpPr>
          <p:cNvPr id="21529" name="Line 22"/>
          <p:cNvSpPr>
            <a:spLocks noChangeShapeType="1"/>
          </p:cNvSpPr>
          <p:nvPr/>
        </p:nvSpPr>
        <p:spPr bwMode="auto">
          <a:xfrm flipH="1" flipV="1">
            <a:off x="914400" y="5715000"/>
            <a:ext cx="6019800" cy="0"/>
          </a:xfrm>
          <a:prstGeom prst="line">
            <a:avLst/>
          </a:prstGeom>
          <a:noFill/>
          <a:ln w="25400">
            <a:solidFill>
              <a:srgbClr val="7030A0"/>
            </a:solidFill>
            <a:round/>
            <a:headEnd type="triangle" w="med" len="med"/>
            <a:tailEnd type="triangle" w="med" len="med"/>
          </a:ln>
        </p:spPr>
        <p:txBody>
          <a:bodyPr/>
          <a:lstStyle/>
          <a:p>
            <a:endParaRPr lang="en-US"/>
          </a:p>
        </p:txBody>
      </p:sp>
      <p:sp>
        <p:nvSpPr>
          <p:cNvPr id="29" name="Rectangle 4"/>
          <p:cNvSpPr txBox="1">
            <a:spLocks noChangeArrowheads="1"/>
          </p:cNvSpPr>
          <p:nvPr/>
        </p:nvSpPr>
        <p:spPr bwMode="auto">
          <a:xfrm>
            <a:off x="1676400" y="5257800"/>
            <a:ext cx="5029200" cy="1066800"/>
          </a:xfrm>
          <a:prstGeom prst="rect">
            <a:avLst/>
          </a:prstGeom>
          <a:noFill/>
          <a:ln w="9525">
            <a:noFill/>
            <a:miter lim="800000"/>
            <a:headEnd/>
            <a:tailEnd/>
          </a:ln>
        </p:spPr>
        <p:txBody>
          <a:bodyPr/>
          <a:lstStyle/>
          <a:p>
            <a:pPr marL="742950" lvl="1" indent="-285750" eaLnBrk="0" hangingPunct="0">
              <a:buClr>
                <a:schemeClr val="tx1"/>
              </a:buClr>
              <a:buSzPct val="70000"/>
              <a:defRPr/>
            </a:pPr>
            <a:endParaRPr lang="en-US" sz="2800" kern="0" dirty="0">
              <a:solidFill>
                <a:srgbClr val="7030A0"/>
              </a:solidFill>
              <a:latin typeface="+mn-lt"/>
            </a:endParaRPr>
          </a:p>
          <a:p>
            <a:pPr marL="742950" lvl="1" indent="-285750" eaLnBrk="0" hangingPunct="0">
              <a:buClr>
                <a:schemeClr val="tx1"/>
              </a:buClr>
              <a:buSzPct val="70000"/>
              <a:defRPr/>
            </a:pPr>
            <a:r>
              <a:rPr lang="en-US" sz="2800" kern="0" dirty="0">
                <a:solidFill>
                  <a:srgbClr val="7030A0"/>
                </a:solidFill>
                <a:latin typeface="+mn-lt"/>
              </a:rPr>
              <a:t>          35 m</a:t>
            </a:r>
            <a:endParaRPr lang="en-US" sz="2800" kern="0" dirty="0">
              <a:solidFill>
                <a:srgbClr val="7030A0"/>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7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7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7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7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67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7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nimBg="1"/>
      <p:bldP spid="286725" grpId="0" animBg="1"/>
      <p:bldP spid="286726" grpId="0" animBg="1"/>
      <p:bldP spid="286728" grpId="0"/>
      <p:bldP spid="286729" grpId="0"/>
      <p:bldP spid="286730" grpId="0" animBg="1"/>
      <p:bldP spid="286731" grpId="0" animBg="1"/>
      <p:bldP spid="286732" grpId="0" animBg="1"/>
      <p:bldP spid="286734" grpId="0" animBg="1"/>
      <p:bldP spid="286735" grpId="0" animBg="1"/>
      <p:bldP spid="286736" grpId="0" animBg="1"/>
      <p:bldP spid="286737" grpId="0"/>
      <p:bldP spid="286738" grpId="0"/>
      <p:bldP spid="286739" grpId="0"/>
      <p:bldP spid="286740" grpId="0" animBg="1"/>
      <p:bldP spid="286741" grpId="0" animBg="1"/>
      <p:bldP spid="286742"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BAAE1E66-8DA2-4B8E-AACB-8341EB93F644}" type="slidenum">
              <a:rPr lang="en-US" smtClean="0"/>
              <a:pPr>
                <a:defRPr/>
              </a:pPr>
              <a:t>17</a:t>
            </a:fld>
            <a:endParaRPr lang="en-US" dirty="0"/>
          </a:p>
        </p:txBody>
      </p:sp>
      <p:pic>
        <p:nvPicPr>
          <p:cNvPr id="10" name="Picture 9" descr="IMG_0333.JPG"/>
          <p:cNvPicPr>
            <a:picLocks noChangeAspect="1"/>
          </p:cNvPicPr>
          <p:nvPr/>
        </p:nvPicPr>
        <p:blipFill>
          <a:blip r:embed="rId2"/>
          <a:srcRect/>
          <a:stretch>
            <a:fillRect/>
          </a:stretch>
        </p:blipFill>
        <p:spPr bwMode="auto">
          <a:xfrm>
            <a:off x="0" y="1143000"/>
            <a:ext cx="6096000" cy="4572000"/>
          </a:xfrm>
          <a:prstGeom prst="rect">
            <a:avLst/>
          </a:prstGeom>
          <a:noFill/>
          <a:ln w="9525">
            <a:noFill/>
            <a:miter lim="800000"/>
            <a:headEnd/>
            <a:tailEnd/>
          </a:ln>
        </p:spPr>
      </p:pic>
      <p:pic>
        <p:nvPicPr>
          <p:cNvPr id="11" name="Picture 10" descr="IMG_0326.JPG"/>
          <p:cNvPicPr>
            <a:picLocks noChangeAspect="1"/>
          </p:cNvPicPr>
          <p:nvPr/>
        </p:nvPicPr>
        <p:blipFill>
          <a:blip r:embed="rId3"/>
          <a:srcRect/>
          <a:stretch>
            <a:fillRect/>
          </a:stretch>
        </p:blipFill>
        <p:spPr bwMode="auto">
          <a:xfrm>
            <a:off x="685800" y="1066800"/>
            <a:ext cx="7467600" cy="5600700"/>
          </a:xfrm>
          <a:prstGeom prst="rect">
            <a:avLst/>
          </a:prstGeom>
          <a:noFill/>
          <a:ln w="9525">
            <a:noFill/>
            <a:miter lim="800000"/>
            <a:headEnd/>
            <a:tailEnd/>
          </a:ln>
        </p:spPr>
      </p:pic>
      <p:pic>
        <p:nvPicPr>
          <p:cNvPr id="15" name="Picture 14" descr="IMG_0320.JPG"/>
          <p:cNvPicPr>
            <a:picLocks noChangeAspect="1"/>
          </p:cNvPicPr>
          <p:nvPr/>
        </p:nvPicPr>
        <p:blipFill>
          <a:blip r:embed="rId4"/>
          <a:srcRect/>
          <a:stretch>
            <a:fillRect/>
          </a:stretch>
        </p:blipFill>
        <p:spPr bwMode="auto">
          <a:xfrm>
            <a:off x="3829050" y="0"/>
            <a:ext cx="5143500" cy="6858000"/>
          </a:xfrm>
          <a:prstGeom prst="rect">
            <a:avLst/>
          </a:prstGeom>
          <a:noFill/>
          <a:ln w="9525">
            <a:noFill/>
            <a:miter lim="800000"/>
            <a:headEnd/>
            <a:tailEnd/>
          </a:ln>
        </p:spPr>
      </p:pic>
      <p:pic>
        <p:nvPicPr>
          <p:cNvPr id="14" name="Picture 7"/>
          <p:cNvPicPr>
            <a:picLocks noChangeAspect="1" noChangeArrowheads="1"/>
          </p:cNvPicPr>
          <p:nvPr/>
        </p:nvPicPr>
        <p:blipFill>
          <a:blip r:embed="rId5"/>
          <a:srcRect/>
          <a:stretch>
            <a:fillRect/>
          </a:stretch>
        </p:blipFill>
        <p:spPr bwMode="auto">
          <a:xfrm>
            <a:off x="152400" y="1447800"/>
            <a:ext cx="8689975" cy="2514600"/>
          </a:xfrm>
          <a:prstGeom prst="rect">
            <a:avLst/>
          </a:prstGeom>
          <a:noFill/>
          <a:ln w="9525">
            <a:noFill/>
            <a:miter lim="800000"/>
            <a:headEnd/>
            <a:tailEnd/>
          </a:ln>
        </p:spPr>
      </p:pic>
      <p:sp>
        <p:nvSpPr>
          <p:cNvPr id="22536" name="Title 1"/>
          <p:cNvSpPr>
            <a:spLocks noGrp="1"/>
          </p:cNvSpPr>
          <p:nvPr>
            <p:ph type="title"/>
          </p:nvPr>
        </p:nvSpPr>
        <p:spPr/>
        <p:txBody>
          <a:bodyPr/>
          <a:lstStyle/>
          <a:p>
            <a:r>
              <a:rPr lang="en-US" smtClean="0">
                <a:solidFill>
                  <a:srgbClr val="00B0F0"/>
                </a:solidFill>
              </a:rPr>
              <a:t> KTeV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Muon R&amp;D Facility </a:t>
            </a:r>
            <a:br>
              <a:rPr lang="en-US" smtClean="0"/>
            </a:br>
            <a:r>
              <a:rPr lang="en-US" smtClean="0"/>
              <a:t>at KTeV Hall</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E873296B-0E6A-4850-88B1-B7299A5BE3EB}" type="slidenum">
              <a:rPr lang="en-US" smtClean="0"/>
              <a:pPr>
                <a:defRPr/>
              </a:pPr>
              <a:t>18</a:t>
            </a:fld>
            <a:endParaRPr lang="en-US" dirty="0"/>
          </a:p>
        </p:txBody>
      </p:sp>
      <p:sp>
        <p:nvSpPr>
          <p:cNvPr id="23557" name="Content Placeholder 6"/>
          <p:cNvSpPr>
            <a:spLocks noGrp="1"/>
          </p:cNvSpPr>
          <p:nvPr>
            <p:ph sz="half" idx="1"/>
          </p:nvPr>
        </p:nvSpPr>
        <p:spPr>
          <a:xfrm>
            <a:off x="0" y="4038600"/>
            <a:ext cx="9144000" cy="2362200"/>
          </a:xfrm>
        </p:spPr>
        <p:txBody>
          <a:bodyPr/>
          <a:lstStyle/>
          <a:p>
            <a:r>
              <a:rPr lang="en-US" sz="2800" smtClean="0"/>
              <a:t>~120 m long: 35m x4x3m + 40m x7x6 m + 45m x17x12m</a:t>
            </a:r>
          </a:p>
          <a:p>
            <a:r>
              <a:rPr lang="en-US" sz="2800" smtClean="0"/>
              <a:t>Control room and PS areas; 25-ton crane, water, lots of electric power available</a:t>
            </a:r>
          </a:p>
          <a:p>
            <a:r>
              <a:rPr lang="en-US" sz="2800" smtClean="0"/>
              <a:t>120 GeV, 3-8ns short bunches from Main Injector with N_p=(1-40)e10/bunch – already available</a:t>
            </a:r>
          </a:p>
          <a:p>
            <a:endParaRPr lang="en-US" sz="2800" smtClean="0"/>
          </a:p>
        </p:txBody>
      </p:sp>
      <p:pic>
        <p:nvPicPr>
          <p:cNvPr id="23558" name="Picture 6" descr="KTeV Layout"/>
          <p:cNvPicPr>
            <a:picLocks noChangeAspect="1" noChangeArrowheads="1"/>
          </p:cNvPicPr>
          <p:nvPr/>
        </p:nvPicPr>
        <p:blipFill>
          <a:blip r:embed="rId2"/>
          <a:srcRect l="19090" t="50768" r="9091" b="22432"/>
          <a:stretch>
            <a:fillRect/>
          </a:stretch>
        </p:blipFill>
        <p:spPr bwMode="auto">
          <a:xfrm>
            <a:off x="0" y="1143000"/>
            <a:ext cx="9144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Summary</a:t>
            </a:r>
          </a:p>
        </p:txBody>
      </p:sp>
      <p:sp>
        <p:nvSpPr>
          <p:cNvPr id="3" name="Content Placeholder 2"/>
          <p:cNvSpPr>
            <a:spLocks noGrp="1"/>
          </p:cNvSpPr>
          <p:nvPr>
            <p:ph idx="1"/>
          </p:nvPr>
        </p:nvSpPr>
        <p:spPr>
          <a:xfrm>
            <a:off x="0" y="1143000"/>
            <a:ext cx="9144000" cy="5181600"/>
          </a:xfrm>
        </p:spPr>
        <p:txBody>
          <a:bodyPr/>
          <a:lstStyle/>
          <a:p>
            <a:pPr>
              <a:defRPr/>
            </a:pPr>
            <a:r>
              <a:rPr lang="en-US" sz="2800" dirty="0" smtClean="0">
                <a:effectLst>
                  <a:outerShdw blurRad="38100" dist="38100" dir="2700000" algn="tl">
                    <a:srgbClr val="000000">
                      <a:alpha val="43137"/>
                    </a:srgbClr>
                  </a:outerShdw>
                </a:effectLst>
              </a:rPr>
              <a:t>6D Cooling Channel </a:t>
            </a:r>
            <a:r>
              <a:rPr lang="en-US" sz="2800" i="1" dirty="0" smtClean="0">
                <a:effectLst>
                  <a:outerShdw blurRad="38100" dist="38100" dir="2700000" algn="tl">
                    <a:srgbClr val="000000">
                      <a:alpha val="43137"/>
                    </a:srgbClr>
                  </a:outerShdw>
                </a:effectLst>
              </a:rPr>
              <a:t>Bench Test </a:t>
            </a:r>
          </a:p>
          <a:p>
            <a:pPr lvl="1">
              <a:defRPr/>
            </a:pPr>
            <a:r>
              <a:rPr lang="en-US" sz="2400" dirty="0" smtClean="0"/>
              <a:t>Will show that the cooling channel design can be implemented in practice, and operated within its design parameters.</a:t>
            </a:r>
          </a:p>
          <a:p>
            <a:pPr lvl="1">
              <a:defRPr/>
            </a:pPr>
            <a:r>
              <a:rPr lang="en-US" sz="2400" dirty="0" smtClean="0"/>
              <a:t>The channel scheme selection anticipated by the end of FY2012</a:t>
            </a:r>
          </a:p>
          <a:p>
            <a:pPr lvl="1">
              <a:defRPr/>
            </a:pPr>
            <a:r>
              <a:rPr lang="en-US" sz="2400" dirty="0" smtClean="0"/>
              <a:t>No beam is needed for such </a:t>
            </a:r>
            <a:r>
              <a:rPr lang="en-US" sz="2400" smtClean="0"/>
              <a:t>a bench test </a:t>
            </a:r>
            <a:r>
              <a:rPr lang="en-US" sz="2400" dirty="0" smtClean="0"/>
              <a:t>demonstration</a:t>
            </a:r>
          </a:p>
          <a:p>
            <a:pPr lvl="1">
              <a:defRPr/>
            </a:pPr>
            <a:r>
              <a:rPr lang="en-US" sz="2400" dirty="0" smtClean="0"/>
              <a:t>Can be carried out in MTA facility</a:t>
            </a:r>
          </a:p>
          <a:p>
            <a:pPr lvl="1">
              <a:defRPr/>
            </a:pPr>
            <a:r>
              <a:rPr lang="en-US" sz="2400" dirty="0" smtClean="0"/>
              <a:t>Together with MICE, will provide input for the design of 6D cooling demonstration experiment</a:t>
            </a:r>
          </a:p>
          <a:p>
            <a:pPr>
              <a:defRPr/>
            </a:pPr>
            <a:r>
              <a:rPr lang="en-US" sz="2800" dirty="0" smtClean="0">
                <a:effectLst>
                  <a:outerShdw blurRad="38100" dist="38100" dir="2700000" algn="tl">
                    <a:srgbClr val="000000">
                      <a:alpha val="43137"/>
                    </a:srgbClr>
                  </a:outerShdw>
                </a:effectLst>
              </a:rPr>
              <a:t>6D Cooling </a:t>
            </a:r>
            <a:r>
              <a:rPr lang="en-US" sz="2800" i="1" dirty="0" smtClean="0">
                <a:effectLst>
                  <a:outerShdw blurRad="38100" dist="38100" dir="2700000" algn="tl">
                    <a:srgbClr val="000000">
                      <a:alpha val="43137"/>
                    </a:srgbClr>
                  </a:outerShdw>
                </a:effectLst>
              </a:rPr>
              <a:t>Demonstration Experiment</a:t>
            </a:r>
            <a:r>
              <a:rPr lang="en-US" sz="2800" dirty="0" smtClean="0">
                <a:effectLst>
                  <a:outerShdw blurRad="38100" dist="38100" dir="2700000" algn="tl">
                    <a:srgbClr val="000000">
                      <a:alpha val="43137"/>
                    </a:srgbClr>
                  </a:outerShdw>
                </a:effectLst>
              </a:rPr>
              <a:t> (</a:t>
            </a:r>
            <a:r>
              <a:rPr lang="en-US" sz="2800" dirty="0" smtClean="0"/>
              <a:t>not part of MAP</a:t>
            </a:r>
            <a:r>
              <a:rPr lang="en-US" sz="2800" dirty="0" smtClean="0">
                <a:effectLst>
                  <a:outerShdw blurRad="38100" dist="38100" dir="2700000" algn="tl">
                    <a:srgbClr val="000000">
                      <a:alpha val="43137"/>
                    </a:srgbClr>
                  </a:outerShdw>
                </a:effectLst>
              </a:rPr>
              <a:t>)</a:t>
            </a:r>
            <a:endParaRPr lang="en-US" sz="2800" dirty="0" smtClean="0"/>
          </a:p>
          <a:p>
            <a:pPr lvl="1">
              <a:defRPr/>
            </a:pPr>
            <a:r>
              <a:rPr lang="en-US" sz="2400" dirty="0" smtClean="0">
                <a:solidFill>
                  <a:schemeClr val="accent1">
                    <a:lumMod val="75000"/>
                  </a:schemeClr>
                </a:solidFill>
              </a:rPr>
              <a:t>the need will be assessed after the completion of MICE and bench test of a section of 6D cooling channel</a:t>
            </a:r>
          </a:p>
          <a:p>
            <a:pPr lvl="1">
              <a:defRPr/>
            </a:pPr>
            <a:r>
              <a:rPr lang="en-US" sz="2400" dirty="0" smtClean="0">
                <a:solidFill>
                  <a:schemeClr val="accent1">
                    <a:lumMod val="75000"/>
                  </a:schemeClr>
                </a:solidFill>
              </a:rPr>
              <a:t>the plans for such an experiment will be developed under MAP</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07B311B2-FF84-4082-9E2C-8D2BE944005C}"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pc="-150" dirty="0" smtClean="0"/>
              <a:t>Content</a:t>
            </a:r>
            <a:endParaRPr lang="en-US" spc="-150" dirty="0"/>
          </a:p>
        </p:txBody>
      </p:sp>
      <p:sp>
        <p:nvSpPr>
          <p:cNvPr id="6146" name="Content Placeholder 2"/>
          <p:cNvSpPr>
            <a:spLocks noGrp="1"/>
          </p:cNvSpPr>
          <p:nvPr>
            <p:ph idx="1"/>
          </p:nvPr>
        </p:nvSpPr>
        <p:spPr/>
        <p:txBody>
          <a:bodyPr/>
          <a:lstStyle/>
          <a:p>
            <a:r>
              <a:rPr lang="en-US" sz="3600" smtClean="0"/>
              <a:t>Strategy to demonstrate 6D ionization cooling channel</a:t>
            </a:r>
          </a:p>
          <a:p>
            <a:r>
              <a:rPr lang="en-US" sz="3600" smtClean="0"/>
              <a:t>Bench Test</a:t>
            </a:r>
          </a:p>
          <a:p>
            <a:r>
              <a:rPr lang="en-US" sz="3600" smtClean="0"/>
              <a:t>Role of Simulations</a:t>
            </a:r>
          </a:p>
          <a:p>
            <a:r>
              <a:rPr lang="en-US" sz="3600" smtClean="0"/>
              <a:t>6D Cooling demonstration experiment</a:t>
            </a:r>
          </a:p>
          <a:p>
            <a:r>
              <a:rPr lang="en-US" sz="3600" smtClean="0"/>
              <a:t>Summary</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dirty="0" smtClean="0"/>
              <a:t>MAP REVIEW                        24-26 August, 2010</a:t>
            </a:r>
            <a:endParaRPr lang="en-US" dirty="0"/>
          </a:p>
        </p:txBody>
      </p:sp>
      <p:sp>
        <p:nvSpPr>
          <p:cNvPr id="6" name="Slide Number Placeholder 5"/>
          <p:cNvSpPr>
            <a:spLocks noGrp="1"/>
          </p:cNvSpPr>
          <p:nvPr>
            <p:ph type="sldNum" sz="quarter" idx="12"/>
          </p:nvPr>
        </p:nvSpPr>
        <p:spPr/>
        <p:txBody>
          <a:bodyPr/>
          <a:lstStyle/>
          <a:p>
            <a:pPr>
              <a:defRPr/>
            </a:pPr>
            <a:fld id="{074D50CB-823B-4110-BCD2-1251553FA9F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mtClean="0"/>
              <a:t>6D Demo Strategy</a:t>
            </a:r>
          </a:p>
        </p:txBody>
      </p:sp>
      <p:sp>
        <p:nvSpPr>
          <p:cNvPr id="7170" name="Content Placeholder 2"/>
          <p:cNvSpPr>
            <a:spLocks noGrp="1"/>
          </p:cNvSpPr>
          <p:nvPr>
            <p:ph idx="1"/>
          </p:nvPr>
        </p:nvSpPr>
        <p:spPr>
          <a:xfrm>
            <a:off x="76200" y="1295400"/>
            <a:ext cx="8915400" cy="4876800"/>
          </a:xfrm>
        </p:spPr>
        <p:txBody>
          <a:bodyPr/>
          <a:lstStyle/>
          <a:p>
            <a:r>
              <a:rPr lang="en-US" sz="2400" smtClean="0"/>
              <a:t>MICE is both technology demo and beam experiment at the same time</a:t>
            </a:r>
          </a:p>
          <a:p>
            <a:r>
              <a:rPr lang="en-US" sz="2400" smtClean="0"/>
              <a:t>Assuming MICE is successful in demonstrating transverse muon cooling and emittance exchange, our assessment is that most of the technical risk is related to remaining untested 6D cooling technology (i.e. can we build and operate the channel as designed).</a:t>
            </a:r>
          </a:p>
          <a:p>
            <a:r>
              <a:rPr lang="en-US" sz="2400" smtClean="0"/>
              <a:t>Separate bench test tech demo from beam test for 6D cooling!</a:t>
            </a:r>
          </a:p>
          <a:p>
            <a:r>
              <a:rPr lang="en-US" sz="2400" smtClean="0"/>
              <a:t>Only bench test will actually be carried out during the 7-year MAP programme:</a:t>
            </a:r>
          </a:p>
          <a:p>
            <a:pPr lvl="1"/>
            <a:r>
              <a:rPr lang="en-US" sz="2000" smtClean="0"/>
              <a:t>Show that the cooling channel design can be implemented in practice, and operated within its design parameters.</a:t>
            </a:r>
          </a:p>
          <a:p>
            <a:pPr lvl="1"/>
            <a:r>
              <a:rPr lang="en-US" sz="2000" smtClean="0"/>
              <a:t>No beam is needed for such a bench test demonstration.</a:t>
            </a:r>
          </a:p>
          <a:p>
            <a:r>
              <a:rPr lang="en-US" sz="2400" smtClean="0"/>
              <a:t>In addition - study and make plans for a 6D cooling experiment.</a:t>
            </a:r>
          </a:p>
          <a:p>
            <a:endParaRPr lang="en-US" smtClean="0"/>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8661F615-ABEF-4F31-9149-25A960B277A8}"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pc="-150" dirty="0" smtClean="0"/>
              <a:t>6D Channel Section Bench Test</a:t>
            </a:r>
            <a:endParaRPr lang="en-US" spc="-150" dirty="0"/>
          </a:p>
        </p:txBody>
      </p:sp>
      <p:sp>
        <p:nvSpPr>
          <p:cNvPr id="8194" name="Content Placeholder 2"/>
          <p:cNvSpPr>
            <a:spLocks noGrp="1"/>
          </p:cNvSpPr>
          <p:nvPr>
            <p:ph idx="1"/>
          </p:nvPr>
        </p:nvSpPr>
        <p:spPr/>
        <p:txBody>
          <a:bodyPr/>
          <a:lstStyle/>
          <a:p>
            <a:r>
              <a:rPr lang="en-US" sz="2800" smtClean="0"/>
              <a:t>The section of channel tested on the bench should be long enough to address the relevant integration issues</a:t>
            </a:r>
          </a:p>
          <a:p>
            <a:pPr lvl="1"/>
            <a:r>
              <a:rPr lang="en-US" smtClean="0"/>
              <a:t>Cavities should be operated in their design field</a:t>
            </a:r>
          </a:p>
          <a:p>
            <a:pPr lvl="1"/>
            <a:r>
              <a:rPr lang="en-US" smtClean="0"/>
              <a:t>Enough cavities, magnets and absorbers should be installed to verify spatial compatibility of e.g. plumbing, etc.</a:t>
            </a:r>
          </a:p>
          <a:p>
            <a:r>
              <a:rPr lang="en-US" sz="2800" smtClean="0"/>
              <a:t>The channel section for a bench test may be different (e.g., shorter) than what is needed for a beam test.</a:t>
            </a:r>
          </a:p>
          <a:p>
            <a:pPr lvl="1"/>
            <a:r>
              <a:rPr lang="en-US" smtClean="0"/>
              <a:t>Try to maintain compatibility</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dirty="0" smtClean="0"/>
              <a:t>MAP REVIEW                        24-26 August, 2010</a:t>
            </a:r>
            <a:endParaRPr lang="en-US" dirty="0"/>
          </a:p>
        </p:txBody>
      </p:sp>
      <p:sp>
        <p:nvSpPr>
          <p:cNvPr id="6" name="Slide Number Placeholder 5"/>
          <p:cNvSpPr>
            <a:spLocks noGrp="1"/>
          </p:cNvSpPr>
          <p:nvPr>
            <p:ph type="sldNum" sz="quarter" idx="12"/>
          </p:nvPr>
        </p:nvSpPr>
        <p:spPr/>
        <p:txBody>
          <a:bodyPr/>
          <a:lstStyle/>
          <a:p>
            <a:pPr>
              <a:defRPr/>
            </a:pPr>
            <a:fld id="{BDF3C792-31CC-4C62-8199-D879ED87DDF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mtClean="0"/>
              <a:t>Bench Test in MAP</a:t>
            </a:r>
          </a:p>
        </p:txBody>
      </p:sp>
      <p:sp>
        <p:nvSpPr>
          <p:cNvPr id="9218" name="Content Placeholder 2"/>
          <p:cNvSpPr>
            <a:spLocks noGrp="1"/>
          </p:cNvSpPr>
          <p:nvPr>
            <p:ph idx="1"/>
          </p:nvPr>
        </p:nvSpPr>
        <p:spPr>
          <a:xfrm>
            <a:off x="0" y="1143000"/>
            <a:ext cx="9144000" cy="5257800"/>
          </a:xfrm>
        </p:spPr>
        <p:txBody>
          <a:bodyPr/>
          <a:lstStyle/>
          <a:p>
            <a:r>
              <a:rPr lang="en-US" sz="2800" smtClean="0"/>
              <a:t>The combined efforts within the  MAP </a:t>
            </a:r>
            <a:r>
              <a:rPr lang="en-US" sz="2800" i="1" smtClean="0"/>
              <a:t>Design and Simulations</a:t>
            </a:r>
            <a:r>
              <a:rPr lang="en-US" sz="2800" smtClean="0"/>
              <a:t> and </a:t>
            </a:r>
            <a:r>
              <a:rPr lang="en-US" sz="2800" i="1" smtClean="0"/>
              <a:t>Technology Development  </a:t>
            </a:r>
            <a:r>
              <a:rPr lang="en-US" sz="2800" smtClean="0"/>
              <a:t>sections will enable us to identify a suitable candidate for a baseline 6D channel by the end of FY2012.  </a:t>
            </a:r>
          </a:p>
          <a:p>
            <a:r>
              <a:rPr lang="en-US" sz="2800" smtClean="0"/>
              <a:t>The primary selection criterion for the channel will be the simulated performance </a:t>
            </a:r>
          </a:p>
          <a:p>
            <a:pPr lvl="1"/>
            <a:r>
              <a:rPr lang="en-US" sz="2400" smtClean="0"/>
              <a:t>when operating within the limitations (e.g., on cavity gradient) established by the R&amp;D program over the next few years. </a:t>
            </a:r>
          </a:p>
          <a:p>
            <a:pPr lvl="1"/>
            <a:r>
              <a:rPr lang="en-US" sz="2400" smtClean="0"/>
              <a:t>If there is &gt;1 viable candidate, the secondary criterion will be estimated cost and technical risk (e.g., complexity).</a:t>
            </a:r>
            <a:endParaRPr lang="en-US" smtClean="0"/>
          </a:p>
          <a:p>
            <a:r>
              <a:rPr lang="en-US" sz="2800" smtClean="0"/>
              <a:t>Bench test can be carried out in our MTA facility within the time frame of this proposal. </a:t>
            </a:r>
            <a:endParaRPr lang="en-US" smtClean="0"/>
          </a:p>
        </p:txBody>
      </p:sp>
      <p:sp>
        <p:nvSpPr>
          <p:cNvPr id="4" name="Date Placeholder 3"/>
          <p:cNvSpPr>
            <a:spLocks noGrp="1"/>
          </p:cNvSpPr>
          <p:nvPr>
            <p:ph type="dt" sz="quarter" idx="10"/>
          </p:nvPr>
        </p:nvSpPr>
        <p:spPr/>
        <p:txBody>
          <a:bodyPr/>
          <a:lstStyle/>
          <a:p>
            <a:pPr>
              <a:defRPr/>
            </a:pPr>
            <a:r>
              <a:rPr lang="en-US" dirty="0"/>
              <a:t>Vladimir </a:t>
            </a:r>
            <a:r>
              <a:rPr lang="en-US" dirty="0" err="1"/>
              <a:t>Shiltsev</a:t>
            </a:r>
            <a:endParaRPr lang="en-US" dirty="0"/>
          </a:p>
        </p:txBody>
      </p:sp>
      <p:sp>
        <p:nvSpPr>
          <p:cNvPr id="5" name="Footer Placeholder 4"/>
          <p:cNvSpPr>
            <a:spLocks noGrp="1"/>
          </p:cNvSpPr>
          <p:nvPr>
            <p:ph type="ftr" sz="quarter" idx="11"/>
          </p:nvPr>
        </p:nvSpPr>
        <p:spPr/>
        <p:txBody>
          <a:bodyPr/>
          <a:lstStyle/>
          <a:p>
            <a:pPr>
              <a:defRPr/>
            </a:pPr>
            <a:r>
              <a:rPr lang="en-US" dirty="0" smtClean="0"/>
              <a:t>MAP REVIEW                        24-26 August, 2010</a:t>
            </a:r>
            <a:endParaRPr lang="en-US" dirty="0"/>
          </a:p>
        </p:txBody>
      </p:sp>
      <p:sp>
        <p:nvSpPr>
          <p:cNvPr id="6" name="Slide Number Placeholder 5"/>
          <p:cNvSpPr>
            <a:spLocks noGrp="1"/>
          </p:cNvSpPr>
          <p:nvPr>
            <p:ph type="sldNum" sz="quarter" idx="12"/>
          </p:nvPr>
        </p:nvSpPr>
        <p:spPr/>
        <p:txBody>
          <a:bodyPr/>
          <a:lstStyle/>
          <a:p>
            <a:pPr>
              <a:defRPr/>
            </a:pPr>
            <a:fld id="{5E8FA215-7E9B-45FD-AF7B-F4AAA4093A3E}"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i="1" smtClean="0"/>
              <a:t>HCC</a:t>
            </a:r>
            <a:r>
              <a:rPr lang="en-US" smtClean="0"/>
              <a:t> Bench Test</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86023CF0-A1C0-4037-9AEE-4BA40F191EC2}" type="slidenum">
              <a:rPr lang="en-US" smtClean="0"/>
              <a:pPr>
                <a:defRPr/>
              </a:pPr>
              <a:t>6</a:t>
            </a:fld>
            <a:endParaRPr lang="en-US" dirty="0"/>
          </a:p>
        </p:txBody>
      </p:sp>
      <p:pic>
        <p:nvPicPr>
          <p:cNvPr id="10245" name="Picture 3"/>
          <p:cNvPicPr>
            <a:picLocks noChangeAspect="1" noChangeArrowheads="1"/>
          </p:cNvPicPr>
          <p:nvPr/>
        </p:nvPicPr>
        <p:blipFill>
          <a:blip r:embed="rId2"/>
          <a:srcRect/>
          <a:stretch>
            <a:fillRect/>
          </a:stretch>
        </p:blipFill>
        <p:spPr bwMode="auto">
          <a:xfrm>
            <a:off x="3114675" y="2819400"/>
            <a:ext cx="6029325" cy="3429000"/>
          </a:xfrm>
          <a:prstGeom prst="rect">
            <a:avLst/>
          </a:prstGeom>
          <a:noFill/>
          <a:ln w="9525">
            <a:noFill/>
            <a:miter lim="800000"/>
            <a:headEnd/>
            <a:tailEnd/>
          </a:ln>
        </p:spPr>
      </p:pic>
      <p:sp>
        <p:nvSpPr>
          <p:cNvPr id="8" name="Content Placeholder 2"/>
          <p:cNvSpPr txBox="1">
            <a:spLocks/>
          </p:cNvSpPr>
          <p:nvPr/>
        </p:nvSpPr>
        <p:spPr bwMode="auto">
          <a:xfrm>
            <a:off x="304800" y="1066800"/>
            <a:ext cx="8839200" cy="15240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800" dirty="0">
                <a:latin typeface="+mn-lt"/>
              </a:rPr>
              <a:t>Helical Cooling Channel: </a:t>
            </a:r>
          </a:p>
          <a:p>
            <a:pPr marL="742950" lvl="1" indent="-285750">
              <a:spcBef>
                <a:spcPct val="20000"/>
              </a:spcBef>
              <a:buFont typeface="Arial" charset="0"/>
              <a:buChar char="–"/>
              <a:defRPr/>
            </a:pPr>
            <a:r>
              <a:rPr lang="en-US" sz="2400" dirty="0">
                <a:solidFill>
                  <a:schemeClr val="tx2"/>
                </a:solidFill>
                <a:latin typeface="+mn-lt"/>
              </a:rPr>
              <a:t>Helical solenoid with pressurized gas filled RF cavities inside</a:t>
            </a:r>
          </a:p>
          <a:p>
            <a:pPr marL="742950" lvl="1" indent="-285750">
              <a:spcBef>
                <a:spcPct val="20000"/>
              </a:spcBef>
              <a:buFont typeface="Arial" charset="0"/>
              <a:buChar char="–"/>
              <a:defRPr/>
            </a:pPr>
            <a:r>
              <a:rPr lang="en-US" sz="2400" dirty="0">
                <a:solidFill>
                  <a:schemeClr val="tx2"/>
                </a:solidFill>
                <a:latin typeface="+mn-lt"/>
              </a:rPr>
              <a:t>Most challenging integration, but compact </a:t>
            </a:r>
          </a:p>
        </p:txBody>
      </p:sp>
      <p:sp>
        <p:nvSpPr>
          <p:cNvPr id="10247" name="Content Placeholder 2"/>
          <p:cNvSpPr>
            <a:spLocks noGrp="1"/>
          </p:cNvSpPr>
          <p:nvPr>
            <p:ph idx="1"/>
          </p:nvPr>
        </p:nvSpPr>
        <p:spPr>
          <a:xfrm>
            <a:off x="0" y="2743200"/>
            <a:ext cx="3200400" cy="3429000"/>
          </a:xfrm>
        </p:spPr>
        <p:txBody>
          <a:bodyPr/>
          <a:lstStyle/>
          <a:p>
            <a:r>
              <a:rPr lang="en-US" sz="2800" smtClean="0"/>
              <a:t>Likely layout</a:t>
            </a:r>
          </a:p>
          <a:p>
            <a:pPr lvl="1"/>
            <a:r>
              <a:rPr lang="en-US" sz="2000" smtClean="0"/>
              <a:t>1 helix period magnet</a:t>
            </a:r>
          </a:p>
          <a:p>
            <a:pPr lvl="1"/>
            <a:r>
              <a:rPr lang="en-US" sz="2000" smtClean="0"/>
              <a:t>3 or more cavities in central region (at least one powered)</a:t>
            </a: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i="1" smtClean="0"/>
              <a:t>Guggenheim</a:t>
            </a:r>
            <a:r>
              <a:rPr lang="en-US" smtClean="0"/>
              <a:t> Bench Test</a:t>
            </a:r>
          </a:p>
        </p:txBody>
      </p:sp>
      <p:sp>
        <p:nvSpPr>
          <p:cNvPr id="11266" name="Content Placeholder 2"/>
          <p:cNvSpPr>
            <a:spLocks noGrp="1"/>
          </p:cNvSpPr>
          <p:nvPr>
            <p:ph idx="1"/>
          </p:nvPr>
        </p:nvSpPr>
        <p:spPr>
          <a:xfrm>
            <a:off x="0" y="3048000"/>
            <a:ext cx="2895600" cy="3200400"/>
          </a:xfrm>
        </p:spPr>
        <p:txBody>
          <a:bodyPr/>
          <a:lstStyle/>
          <a:p>
            <a:r>
              <a:rPr lang="en-US" sz="2800" smtClean="0"/>
              <a:t>Likely layout: </a:t>
            </a:r>
          </a:p>
          <a:p>
            <a:pPr>
              <a:buFont typeface="Arial" charset="0"/>
              <a:buNone/>
            </a:pPr>
            <a:r>
              <a:rPr lang="en-US" sz="2800" smtClean="0"/>
              <a:t>       1 basic cell</a:t>
            </a:r>
          </a:p>
          <a:p>
            <a:pPr lvl="1"/>
            <a:r>
              <a:rPr lang="en-US" sz="2400" smtClean="0"/>
              <a:t>1 LH2 absorber</a:t>
            </a:r>
          </a:p>
          <a:p>
            <a:pPr lvl="1"/>
            <a:r>
              <a:rPr lang="en-US" sz="2400" smtClean="0"/>
              <a:t>2 focus solenoid(s)</a:t>
            </a:r>
          </a:p>
          <a:p>
            <a:pPr lvl="1"/>
            <a:r>
              <a:rPr lang="en-US" sz="2400" smtClean="0"/>
              <a:t>1 Cavity string (+ mag ins coils if needed)</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EDC8DAA-B1DD-4BE8-AC00-BDE7750ADF78}" type="slidenum">
              <a:rPr lang="en-US" smtClean="0"/>
              <a:pPr>
                <a:defRPr/>
              </a:pPr>
              <a:t>7</a:t>
            </a:fld>
            <a:endParaRPr lang="en-US" dirty="0"/>
          </a:p>
        </p:txBody>
      </p:sp>
      <p:sp>
        <p:nvSpPr>
          <p:cNvPr id="10" name="Content Placeholder 2"/>
          <p:cNvSpPr txBox="1">
            <a:spLocks/>
          </p:cNvSpPr>
          <p:nvPr/>
        </p:nvSpPr>
        <p:spPr bwMode="auto">
          <a:xfrm>
            <a:off x="304800" y="1066800"/>
            <a:ext cx="8839200" cy="15240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800" dirty="0">
                <a:latin typeface="+mn-lt"/>
              </a:rPr>
              <a:t>The Guggenheim cooling channel lattice options: </a:t>
            </a:r>
          </a:p>
          <a:p>
            <a:pPr marL="742950" lvl="1" indent="-285750">
              <a:spcBef>
                <a:spcPct val="20000"/>
              </a:spcBef>
              <a:buFont typeface="Arial" charset="0"/>
              <a:buChar char="–"/>
              <a:defRPr/>
            </a:pPr>
            <a:r>
              <a:rPr lang="en-US" sz="2400" dirty="0">
                <a:solidFill>
                  <a:schemeClr val="tx2"/>
                </a:solidFill>
                <a:latin typeface="+mn-lt"/>
              </a:rPr>
              <a:t>RF cavities with, e.g., Be coating</a:t>
            </a:r>
          </a:p>
          <a:p>
            <a:pPr marL="742950" lvl="1" indent="-285750">
              <a:spcBef>
                <a:spcPct val="20000"/>
              </a:spcBef>
              <a:buFont typeface="Arial" charset="0"/>
              <a:buChar char="–"/>
              <a:defRPr/>
            </a:pPr>
            <a:r>
              <a:rPr lang="en-US" sz="2400" dirty="0">
                <a:solidFill>
                  <a:schemeClr val="tx2"/>
                </a:solidFill>
                <a:latin typeface="+mn-lt"/>
              </a:rPr>
              <a:t>RF cavities with magnetic insulation</a:t>
            </a:r>
          </a:p>
        </p:txBody>
      </p:sp>
      <p:sp>
        <p:nvSpPr>
          <p:cNvPr id="11" name="Content Placeholder 2"/>
          <p:cNvSpPr txBox="1">
            <a:spLocks/>
          </p:cNvSpPr>
          <p:nvPr/>
        </p:nvSpPr>
        <p:spPr bwMode="auto">
          <a:xfrm>
            <a:off x="5943600" y="1752600"/>
            <a:ext cx="3352800" cy="914400"/>
          </a:xfrm>
          <a:prstGeom prst="rect">
            <a:avLst/>
          </a:prstGeom>
          <a:noFill/>
          <a:ln w="9525">
            <a:noFill/>
            <a:miter lim="800000"/>
            <a:headEnd/>
            <a:tailEnd/>
          </a:ln>
        </p:spPr>
        <p:txBody>
          <a:bodyPr/>
          <a:lstStyle/>
          <a:p>
            <a:pPr marL="342900" indent="-342900">
              <a:spcBef>
                <a:spcPct val="20000"/>
              </a:spcBef>
              <a:defRPr/>
            </a:pPr>
            <a:r>
              <a:rPr lang="en-US" sz="2800" dirty="0">
                <a:effectLst>
                  <a:outerShdw blurRad="38100" dist="38100" dir="2700000" algn="tl">
                    <a:srgbClr val="000000">
                      <a:alpha val="43137"/>
                    </a:srgbClr>
                  </a:outerShdw>
                </a:effectLst>
                <a:latin typeface="+mn-lt"/>
              </a:rPr>
              <a:t>+ wedge absorber</a:t>
            </a:r>
          </a:p>
        </p:txBody>
      </p:sp>
      <p:sp>
        <p:nvSpPr>
          <p:cNvPr id="12" name="Right Brace 11"/>
          <p:cNvSpPr/>
          <p:nvPr/>
        </p:nvSpPr>
        <p:spPr>
          <a:xfrm>
            <a:off x="5711825" y="1524000"/>
            <a:ext cx="155575"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1273" name="Picture 2"/>
          <p:cNvPicPr>
            <a:picLocks noChangeAspect="1" noChangeArrowheads="1"/>
          </p:cNvPicPr>
          <p:nvPr/>
        </p:nvPicPr>
        <p:blipFill>
          <a:blip r:embed="rId2"/>
          <a:srcRect/>
          <a:stretch>
            <a:fillRect/>
          </a:stretch>
        </p:blipFill>
        <p:spPr bwMode="auto">
          <a:xfrm>
            <a:off x="2703513" y="2514600"/>
            <a:ext cx="6440487" cy="2054225"/>
          </a:xfrm>
          <a:prstGeom prst="rect">
            <a:avLst/>
          </a:prstGeom>
          <a:noFill/>
          <a:ln w="9525">
            <a:noFill/>
            <a:miter lim="800000"/>
            <a:headEnd/>
            <a:tailEnd/>
          </a:ln>
        </p:spPr>
      </p:pic>
      <p:pic>
        <p:nvPicPr>
          <p:cNvPr id="11274" name="Picture 3"/>
          <p:cNvPicPr>
            <a:picLocks noChangeAspect="1" noChangeArrowheads="1"/>
          </p:cNvPicPr>
          <p:nvPr/>
        </p:nvPicPr>
        <p:blipFill>
          <a:blip r:embed="rId3"/>
          <a:srcRect/>
          <a:stretch>
            <a:fillRect/>
          </a:stretch>
        </p:blipFill>
        <p:spPr bwMode="auto">
          <a:xfrm>
            <a:off x="2743200" y="4625975"/>
            <a:ext cx="6319838" cy="2155825"/>
          </a:xfrm>
          <a:prstGeom prst="rect">
            <a:avLst/>
          </a:prstGeom>
          <a:noFill/>
          <a:ln w="9525">
            <a:noFill/>
            <a:miter lim="800000"/>
            <a:headEnd/>
            <a:tailEnd/>
          </a:ln>
        </p:spPr>
      </p:pic>
      <p:sp>
        <p:nvSpPr>
          <p:cNvPr id="9" name="Rectangle 8"/>
          <p:cNvSpPr/>
          <p:nvPr/>
        </p:nvSpPr>
        <p:spPr>
          <a:xfrm>
            <a:off x="3962400" y="3048000"/>
            <a:ext cx="2590800" cy="1295400"/>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Helical FOFO Snake </a:t>
            </a:r>
            <a:r>
              <a:rPr lang="en-US" spc="-150" dirty="0" smtClean="0"/>
              <a:t>Bench Test</a:t>
            </a:r>
            <a:endParaRPr lang="en-US" spc="-150" dirty="0"/>
          </a:p>
        </p:txBody>
      </p:sp>
      <p:sp>
        <p:nvSpPr>
          <p:cNvPr id="12290" name="Content Placeholder 2"/>
          <p:cNvSpPr>
            <a:spLocks noGrp="1"/>
          </p:cNvSpPr>
          <p:nvPr>
            <p:ph idx="1"/>
          </p:nvPr>
        </p:nvSpPr>
        <p:spPr>
          <a:xfrm>
            <a:off x="381000" y="2590800"/>
            <a:ext cx="5334000" cy="2362200"/>
          </a:xfrm>
        </p:spPr>
        <p:txBody>
          <a:bodyPr/>
          <a:lstStyle/>
          <a:p>
            <a:r>
              <a:rPr lang="en-US" sz="2800" smtClean="0"/>
              <a:t>Possible layout: 1/2 basic cell </a:t>
            </a:r>
          </a:p>
          <a:p>
            <a:pPr lvl="1"/>
            <a:r>
              <a:rPr lang="en-US" sz="2400" smtClean="0"/>
              <a:t>3 solenoids</a:t>
            </a:r>
          </a:p>
          <a:p>
            <a:pPr lvl="1"/>
            <a:r>
              <a:rPr lang="en-US" sz="2400" smtClean="0"/>
              <a:t>2 cavity strings</a:t>
            </a:r>
          </a:p>
          <a:p>
            <a:pPr lvl="1"/>
            <a:r>
              <a:rPr lang="en-US" sz="2400" smtClean="0"/>
              <a:t>1 LiH absorber</a:t>
            </a:r>
          </a:p>
          <a:p>
            <a:pPr lvl="1"/>
            <a:endParaRPr lang="en-US" smtClean="0"/>
          </a:p>
          <a:p>
            <a:pPr>
              <a:buFont typeface="Arial" charset="0"/>
              <a:buNone/>
            </a:pPr>
            <a:endParaRPr lang="en-US" smtClean="0"/>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7D2A33BB-F015-4AAB-93B5-BC04B82916D8}" type="slidenum">
              <a:rPr lang="en-US" smtClean="0"/>
              <a:pPr>
                <a:defRPr/>
              </a:pPr>
              <a:t>8</a:t>
            </a:fld>
            <a:endParaRPr lang="en-US" dirty="0"/>
          </a:p>
        </p:txBody>
      </p:sp>
      <p:pic>
        <p:nvPicPr>
          <p:cNvPr id="12294" name="Picture 2"/>
          <p:cNvPicPr>
            <a:picLocks noChangeAspect="1" noChangeArrowheads="1"/>
          </p:cNvPicPr>
          <p:nvPr/>
        </p:nvPicPr>
        <p:blipFill>
          <a:blip r:embed="rId2"/>
          <a:srcRect/>
          <a:stretch>
            <a:fillRect/>
          </a:stretch>
        </p:blipFill>
        <p:spPr bwMode="auto">
          <a:xfrm>
            <a:off x="838200" y="4572000"/>
            <a:ext cx="7329488" cy="1752600"/>
          </a:xfrm>
          <a:prstGeom prst="rect">
            <a:avLst/>
          </a:prstGeom>
          <a:noFill/>
          <a:ln w="9525">
            <a:noFill/>
            <a:miter lim="800000"/>
            <a:headEnd/>
            <a:tailEnd/>
          </a:ln>
        </p:spPr>
      </p:pic>
      <p:sp>
        <p:nvSpPr>
          <p:cNvPr id="8" name="Rectangle 7"/>
          <p:cNvSpPr/>
          <p:nvPr/>
        </p:nvSpPr>
        <p:spPr>
          <a:xfrm>
            <a:off x="2438400" y="4495800"/>
            <a:ext cx="2819400" cy="1981200"/>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txBox="1">
            <a:spLocks/>
          </p:cNvSpPr>
          <p:nvPr/>
        </p:nvSpPr>
        <p:spPr bwMode="auto">
          <a:xfrm>
            <a:off x="304800" y="1066800"/>
            <a:ext cx="8839200" cy="15240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800" dirty="0">
                <a:latin typeface="+mn-lt"/>
              </a:rPr>
              <a:t>Helical FOFO Snake channel: </a:t>
            </a:r>
          </a:p>
          <a:p>
            <a:pPr marL="742950" lvl="1" indent="-285750">
              <a:spcBef>
                <a:spcPct val="20000"/>
              </a:spcBef>
              <a:buFont typeface="Arial" charset="0"/>
              <a:buChar char="–"/>
              <a:defRPr/>
            </a:pPr>
            <a:r>
              <a:rPr lang="en-US" sz="2400" dirty="0">
                <a:solidFill>
                  <a:schemeClr val="tx2"/>
                </a:solidFill>
                <a:latin typeface="+mn-lt"/>
              </a:rPr>
              <a:t>Simple, straight lattice with tilted solenoids</a:t>
            </a:r>
          </a:p>
          <a:p>
            <a:pPr marL="742950" lvl="1" indent="-285750">
              <a:spcBef>
                <a:spcPct val="20000"/>
              </a:spcBef>
              <a:buFont typeface="Arial" charset="0"/>
              <a:buChar char="–"/>
              <a:defRPr/>
            </a:pPr>
            <a:r>
              <a:rPr lang="en-US" sz="2400" dirty="0">
                <a:solidFill>
                  <a:schemeClr val="tx2"/>
                </a:solidFill>
                <a:latin typeface="+mn-lt"/>
              </a:rPr>
              <a:t>Accepts </a:t>
            </a:r>
            <a:r>
              <a:rPr lang="en-US" sz="2400" dirty="0" err="1">
                <a:solidFill>
                  <a:schemeClr val="tx2"/>
                </a:solidFill>
                <a:latin typeface="+mn-lt"/>
              </a:rPr>
              <a:t>muons</a:t>
            </a:r>
            <a:r>
              <a:rPr lang="en-US" sz="2400" dirty="0">
                <a:solidFill>
                  <a:schemeClr val="tx2"/>
                </a:solidFill>
                <a:latin typeface="+mn-lt"/>
              </a:rPr>
              <a:t> of both charges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Timeline and Milestones</a:t>
            </a:r>
          </a:p>
        </p:txBody>
      </p:sp>
      <p:sp>
        <p:nvSpPr>
          <p:cNvPr id="13314" name="Content Placeholder 2"/>
          <p:cNvSpPr>
            <a:spLocks noGrp="1"/>
          </p:cNvSpPr>
          <p:nvPr>
            <p:ph idx="1"/>
          </p:nvPr>
        </p:nvSpPr>
        <p:spPr>
          <a:xfrm>
            <a:off x="381000" y="5638800"/>
            <a:ext cx="8763000" cy="685800"/>
          </a:xfrm>
        </p:spPr>
        <p:txBody>
          <a:bodyPr/>
          <a:lstStyle/>
          <a:p>
            <a:pPr>
              <a:buFont typeface="Arial" charset="0"/>
              <a:buNone/>
            </a:pPr>
            <a:r>
              <a:rPr lang="en-US" sz="1800" i="1" smtClean="0"/>
              <a:t>DR: design report (MAP technical note); ER: external review; FR: formal report;</a:t>
            </a:r>
          </a:p>
          <a:p>
            <a:pPr>
              <a:buFont typeface="Arial" charset="0"/>
              <a:buNone/>
            </a:pPr>
            <a:r>
              <a:rPr lang="en-US" sz="1800" i="1" smtClean="0"/>
              <a:t>MR: MAP (internal) review.</a:t>
            </a:r>
          </a:p>
        </p:txBody>
      </p:sp>
      <p:sp>
        <p:nvSpPr>
          <p:cNvPr id="4" name="Date Placeholder 3"/>
          <p:cNvSpPr>
            <a:spLocks noGrp="1"/>
          </p:cNvSpPr>
          <p:nvPr>
            <p:ph type="dt" sz="quarter" idx="10"/>
          </p:nvPr>
        </p:nvSpPr>
        <p:spPr/>
        <p:txBody>
          <a:bodyPr/>
          <a:lstStyle/>
          <a:p>
            <a:pPr>
              <a:defRPr/>
            </a:pPr>
            <a:r>
              <a:rPr lang="en-US"/>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CFC94539-8429-48EF-875E-89AB1068A17A}" type="slidenum">
              <a:rPr lang="en-US" smtClean="0"/>
              <a:pPr>
                <a:defRPr/>
              </a:pPr>
              <a:t>9</a:t>
            </a:fld>
            <a:endParaRPr lang="en-US" dirty="0"/>
          </a:p>
        </p:txBody>
      </p:sp>
      <p:graphicFrame>
        <p:nvGraphicFramePr>
          <p:cNvPr id="7" name="Table 6"/>
          <p:cNvGraphicFramePr>
            <a:graphicFrameLocks noGrp="1"/>
          </p:cNvGraphicFramePr>
          <p:nvPr/>
        </p:nvGraphicFramePr>
        <p:xfrm>
          <a:off x="228600" y="1173163"/>
          <a:ext cx="8534400" cy="4389437"/>
        </p:xfrm>
        <a:graphic>
          <a:graphicData uri="http://schemas.openxmlformats.org/drawingml/2006/table">
            <a:tbl>
              <a:tblPr/>
              <a:tblGrid>
                <a:gridCol w="910136"/>
                <a:gridCol w="3879272"/>
                <a:gridCol w="1611391"/>
                <a:gridCol w="2133600"/>
              </a:tblGrid>
              <a:tr h="170517">
                <a:tc>
                  <a:txBody>
                    <a:bodyPr/>
                    <a:lstStyle/>
                    <a:p>
                      <a:pPr marL="0" marR="0">
                        <a:spcBef>
                          <a:spcPts val="0"/>
                        </a:spcBef>
                        <a:spcAft>
                          <a:spcPts val="0"/>
                        </a:spcAft>
                      </a:pPr>
                      <a:r>
                        <a:rPr lang="en-US" sz="1800" dirty="0">
                          <a:latin typeface="TimesNewRomanPSMT"/>
                          <a:ea typeface="Times New Roman"/>
                          <a:cs typeface="TimesNewRomanPSMT"/>
                        </a:rPr>
                        <a:t>Date</a:t>
                      </a:r>
                      <a:endParaRPr lang="en-US" sz="1800" dirty="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Milestone</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Designation</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Deliverables</a:t>
                      </a:r>
                      <a:r>
                        <a:rPr lang="en-US" sz="1050">
                          <a:latin typeface="TimesNewRomanPSMT"/>
                          <a:ea typeface="Times New Roman"/>
                          <a:cs typeface="TimesNewRomanPSMT"/>
                        </a:rPr>
                        <a:t>a)</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517">
                <a:tc>
                  <a:txBody>
                    <a:bodyPr/>
                    <a:lstStyle/>
                    <a:p>
                      <a:pPr marL="0" marR="0">
                        <a:spcBef>
                          <a:spcPts val="0"/>
                        </a:spcBef>
                        <a:spcAft>
                          <a:spcPts val="0"/>
                        </a:spcAft>
                      </a:pPr>
                      <a:r>
                        <a:rPr lang="en-US" sz="1800">
                          <a:latin typeface="TimesNewRomanPSMT"/>
                          <a:ea typeface="Times New Roman"/>
                          <a:cs typeface="TimesNewRomanPSMT"/>
                        </a:rPr>
                        <a:t>FY10</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NewRomanPSMT"/>
                          <a:ea typeface="Times New Roman"/>
                          <a:cs typeface="TimesNewRomanPSMT"/>
                        </a:rPr>
                        <a:t>Study possible minor extensions to MICE</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NewRomanPSMT"/>
                          <a:ea typeface="Times New Roman"/>
                          <a:cs typeface="TimesNewRomanPSMT"/>
                        </a:rPr>
                        <a:t>ST10.1</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NewRomanPSMT"/>
                          <a:ea typeface="Times New Roman"/>
                          <a:cs typeface="TimesNewRomanPSMT"/>
                        </a:rPr>
                        <a:t>DR</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r>
              <a:tr h="170517">
                <a:tc>
                  <a:txBody>
                    <a:bodyPr/>
                    <a:lstStyle/>
                    <a:p>
                      <a:pPr marL="0" marR="0">
                        <a:spcBef>
                          <a:spcPts val="0"/>
                        </a:spcBef>
                        <a:spcAft>
                          <a:spcPts val="0"/>
                        </a:spcAft>
                      </a:pPr>
                      <a:r>
                        <a:rPr lang="en-US" sz="1800">
                          <a:latin typeface="TimesNewRomanPSMT"/>
                          <a:ea typeface="Times New Roman"/>
                          <a:cs typeface="TimesNewRomanPSMT"/>
                        </a:rPr>
                        <a:t>FY11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Deliver Spectrometer Solenoids to RAL</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ST11.1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a:t>
                      </a:r>
                      <a:endParaRPr lang="en-US" sz="1800">
                        <a:latin typeface="Times"/>
                        <a:ea typeface="Times New Roman"/>
                        <a:cs typeface="Times New Roman"/>
                      </a:endParaRPr>
                    </a:p>
                  </a:txBody>
                  <a:tcPr marL="63944" marR="63944" marT="0" marB="0">
                    <a:lnL>
                      <a:noFill/>
                    </a:lnL>
                    <a:lnR>
                      <a:noFill/>
                    </a:lnR>
                    <a:lnT>
                      <a:noFill/>
                    </a:lnT>
                    <a:lnB>
                      <a:noFill/>
                    </a:lnB>
                  </a:tcPr>
                </a:tc>
              </a:tr>
              <a:tr h="170517">
                <a:tc>
                  <a:txBody>
                    <a:bodyPr/>
                    <a:lstStyle/>
                    <a:p>
                      <a:pPr marL="0" marR="0">
                        <a:spcBef>
                          <a:spcPts val="0"/>
                        </a:spcBef>
                        <a:spcAft>
                          <a:spcPts val="0"/>
                        </a:spcAft>
                      </a:pPr>
                      <a:r>
                        <a:rPr lang="en-US" sz="1800">
                          <a:latin typeface="TimesNewRomanPSMT"/>
                          <a:ea typeface="Times New Roman"/>
                          <a:cs typeface="TimesNewRomanPSMT"/>
                        </a:rPr>
                        <a:t>FY12</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Deliver first RFCC module to RAL</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ST12.1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 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FY13</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Initial specification of 6D cooling bench test</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ST13.1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 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FY14</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Finalize 6D cooling bench test specification</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ST14.1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 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FY15</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Initial component specifications for 6D cooling experiment</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ST15.1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dirty="0">
                          <a:latin typeface="TimesNewRomanPSMT"/>
                          <a:ea typeface="Times New Roman"/>
                          <a:cs typeface="TimesNewRomanPSMT"/>
                        </a:rPr>
                        <a:t>MR</a:t>
                      </a:r>
                      <a:endParaRPr lang="en-US" sz="1800" dirty="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FY16</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Install 6D cooling bench test section in MTA</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ST16.1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endParaRPr lang="en-US" sz="1800">
                        <a:latin typeface="TimesNewRomanPSMT"/>
                        <a:ea typeface="Times New Roman"/>
                        <a:cs typeface="TimesNewRomanPSMT"/>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NewRomanPSMT"/>
                          <a:ea typeface="Times New Roman"/>
                          <a:cs typeface="TimesNewRomanPSMT"/>
                        </a:rPr>
                        <a:t>Prepare proposal for 6D cooling experiment</a:t>
                      </a:r>
                      <a:endParaRPr lang="en-US" sz="1800" dirty="0">
                        <a:latin typeface="Times"/>
                        <a:ea typeface="Times New Roman"/>
                        <a:cs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ST16.2</a:t>
                      </a:r>
                      <a:endParaRPr lang="en-US" sz="1800">
                        <a:latin typeface="Times"/>
                        <a:ea typeface="Times New Roman"/>
                        <a:cs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NewRomanPSMT"/>
                          <a:ea typeface="Times New Roman"/>
                          <a:cs typeface="TimesNewRomanPSMT"/>
                        </a:rPr>
                        <a:t>FR, ER</a:t>
                      </a:r>
                      <a:endParaRPr lang="en-US" sz="1800" dirty="0">
                        <a:latin typeface="Times"/>
                        <a:ea typeface="Times New Roman"/>
                        <a:cs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Rounded Rectangle 7"/>
          <p:cNvSpPr/>
          <p:nvPr/>
        </p:nvSpPr>
        <p:spPr>
          <a:xfrm>
            <a:off x="76200" y="2819400"/>
            <a:ext cx="8001000" cy="2743200"/>
          </a:xfrm>
          <a:prstGeom prst="roundRect">
            <a:avLst/>
          </a:prstGeom>
          <a:solidFill>
            <a:schemeClr val="accent2">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P Review Templat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 Review Template-R2</Template>
  <TotalTime>7504</TotalTime>
  <Words>1342</Words>
  <Application>Microsoft Office PowerPoint</Application>
  <PresentationFormat>On-screen Show (4:3)</PresentationFormat>
  <Paragraphs>232</Paragraphs>
  <Slides>19</Slides>
  <Notes>1</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19</vt:i4>
      </vt:variant>
    </vt:vector>
  </HeadingPairs>
  <TitlesOfParts>
    <vt:vector size="28" baseType="lpstr">
      <vt:lpstr>Arial</vt:lpstr>
      <vt:lpstr>Calibri</vt:lpstr>
      <vt:lpstr>TimesNewRomanPSMT</vt:lpstr>
      <vt:lpstr>Times New Roman</vt:lpstr>
      <vt:lpstr>Times</vt:lpstr>
      <vt:lpstr>Wingdings</vt:lpstr>
      <vt:lpstr>MAP Review Template-R2</vt:lpstr>
      <vt:lpstr>MAP Review Template-R2</vt:lpstr>
      <vt:lpstr>MAP Review Template-R2</vt:lpstr>
      <vt:lpstr>Slide 1</vt:lpstr>
      <vt:lpstr>Content</vt:lpstr>
      <vt:lpstr>6D Demo Strategy</vt:lpstr>
      <vt:lpstr>6D Channel Section Bench Test</vt:lpstr>
      <vt:lpstr>Bench Test in MAP</vt:lpstr>
      <vt:lpstr>HCC Bench Test</vt:lpstr>
      <vt:lpstr>Guggenheim Bench Test</vt:lpstr>
      <vt:lpstr>Helical FOFO Snake Bench Test</vt:lpstr>
      <vt:lpstr>Timeline and Milestones</vt:lpstr>
      <vt:lpstr>6D Experiment Strategy</vt:lpstr>
      <vt:lpstr>Examples: MICE Emittance vs Initial Angle &amp; MUSCAT</vt:lpstr>
      <vt:lpstr>Simulation Effort</vt:lpstr>
      <vt:lpstr>Simulation Effort</vt:lpstr>
      <vt:lpstr>Muon Accelerator R&amp;D  Test Facilities</vt:lpstr>
      <vt:lpstr>6D Facility Requirements</vt:lpstr>
      <vt:lpstr>MICE Hall</vt:lpstr>
      <vt:lpstr> KTeV Hall</vt:lpstr>
      <vt:lpstr>Muon R&amp;D Facility  at KTeV Hall</vt:lpstr>
      <vt:lpstr>Summary</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on slides</dc:title>
  <dc:creator>jansson</dc:creator>
  <cp:lastModifiedBy>Mike Zisman</cp:lastModifiedBy>
  <cp:revision>66</cp:revision>
  <dcterms:created xsi:type="dcterms:W3CDTF">2010-08-04T21:27:56Z</dcterms:created>
  <dcterms:modified xsi:type="dcterms:W3CDTF">2010-08-21T00:47:56Z</dcterms:modified>
</cp:coreProperties>
</file>