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1"/>
  </p:sldMasterIdLst>
  <p:notesMasterIdLst>
    <p:notesMasterId r:id="rId22"/>
  </p:notesMasterIdLst>
  <p:handoutMasterIdLst>
    <p:handoutMasterId r:id="rId23"/>
  </p:handoutMasterIdLst>
  <p:sldIdLst>
    <p:sldId id="256" r:id="rId2"/>
    <p:sldId id="257" r:id="rId3"/>
    <p:sldId id="258" r:id="rId4"/>
    <p:sldId id="270" r:id="rId5"/>
    <p:sldId id="271" r:id="rId6"/>
    <p:sldId id="272" r:id="rId7"/>
    <p:sldId id="275" r:id="rId8"/>
    <p:sldId id="274" r:id="rId9"/>
    <p:sldId id="273" r:id="rId10"/>
    <p:sldId id="260" r:id="rId11"/>
    <p:sldId id="261" r:id="rId12"/>
    <p:sldId id="268" r:id="rId13"/>
    <p:sldId id="262" r:id="rId14"/>
    <p:sldId id="263" r:id="rId15"/>
    <p:sldId id="264" r:id="rId16"/>
    <p:sldId id="265" r:id="rId17"/>
    <p:sldId id="266" r:id="rId18"/>
    <p:sldId id="269" r:id="rId19"/>
    <p:sldId id="267" r:id="rId20"/>
    <p:sldId id="259" r:id="rId21"/>
  </p:sldIdLst>
  <p:sldSz cx="9144000" cy="6858000" type="screen4x3"/>
  <p:notesSz cx="69977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66"/>
    <a:srgbClr val="FF00FF"/>
    <a:srgbClr val="FF0000"/>
    <a:srgbClr val="9900FF"/>
    <a:srgbClr val="663300"/>
    <a:srgbClr val="009999"/>
    <a:srgbClr val="0066FF"/>
    <a:srgbClr val="008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54" d="100"/>
          <a:sy n="54" d="100"/>
        </p:scale>
        <p:origin x="-1373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965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defTabSz="93027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3988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algn="r" defTabSz="930275">
              <a:defRPr sz="1200"/>
            </a:lvl1pPr>
          </a:lstStyle>
          <a:p>
            <a:pPr>
              <a:defRPr/>
            </a:pPr>
            <a:fld id="{6ECBDE31-4416-4B72-9D03-87D12BB7DF95}" type="datetimeFigureOut">
              <a:rPr lang="en-US"/>
              <a:pPr>
                <a:defRPr/>
              </a:pPr>
              <a:t>8/25/2010</a:t>
            </a:fld>
            <a:endParaRPr lang="en-US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185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defTabSz="93027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3988" y="88185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algn="r" defTabSz="930275">
              <a:defRPr sz="1200"/>
            </a:lvl1pPr>
          </a:lstStyle>
          <a:p>
            <a:pPr>
              <a:defRPr/>
            </a:pPr>
            <a:fld id="{A5446F38-56D7-424A-A60F-013F4864EF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defTabSz="930275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963988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algn="r" defTabSz="930275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4275E15B-9830-4497-9FCC-05EC7DA72F34}" type="datetimeFigureOut">
              <a:rPr lang="en-US"/>
              <a:pPr>
                <a:defRPr/>
              </a:pPr>
              <a:t>8/25/2010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700088" y="4410075"/>
            <a:ext cx="5597525" cy="417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8185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defTabSz="930275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963988" y="88185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algn="r" defTabSz="930275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B477843B-E294-4F8C-A0E1-7A7AB91A71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 userDrawn="1"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5" name="Picture 2" descr="C:\Documents and Settings\sgeer\My Documents\MAP\MAP-LOGO.pn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286750" y="15875"/>
            <a:ext cx="857250" cy="974725"/>
          </a:xfrm>
          <a:prstGeom prst="rect">
            <a:avLst/>
          </a:prstGeom>
          <a:noFill/>
          <a:ln w="38100">
            <a:solidFill>
              <a:schemeClr val="bg1">
                <a:lumMod val="85000"/>
              </a:schemeClr>
            </a:solidFill>
          </a:ln>
        </p:spPr>
      </p:pic>
      <p:cxnSp>
        <p:nvCxnSpPr>
          <p:cNvPr id="6" name="Straight Connector 8"/>
          <p:cNvCxnSpPr/>
          <p:nvPr userDrawn="1"/>
        </p:nvCxnSpPr>
        <p:spPr>
          <a:xfrm>
            <a:off x="304800" y="6384925"/>
            <a:ext cx="84582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Group 10"/>
          <p:cNvGrpSpPr>
            <a:grpSpLocks/>
          </p:cNvGrpSpPr>
          <p:nvPr userDrawn="1"/>
        </p:nvGrpSpPr>
        <p:grpSpPr bwMode="auto">
          <a:xfrm>
            <a:off x="0" y="0"/>
            <a:ext cx="1066800" cy="914400"/>
            <a:chOff x="1143000" y="990600"/>
            <a:chExt cx="1295400" cy="914400"/>
          </a:xfrm>
        </p:grpSpPr>
        <p:sp>
          <p:nvSpPr>
            <p:cNvPr id="8" name="Rounded Rectangle 11"/>
            <p:cNvSpPr/>
            <p:nvPr userDrawn="1"/>
          </p:nvSpPr>
          <p:spPr>
            <a:xfrm>
              <a:off x="1143000" y="990600"/>
              <a:ext cx="1295400" cy="914400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" name="TextBox 12"/>
            <p:cNvSpPr txBox="1"/>
            <p:nvPr userDrawn="1"/>
          </p:nvSpPr>
          <p:spPr>
            <a:xfrm>
              <a:off x="1659618" y="1082675"/>
              <a:ext cx="223611" cy="30480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>
                <a:defRPr/>
              </a:pPr>
              <a:endParaRPr lang="en-US" sz="1400"/>
            </a:p>
          </p:txBody>
        </p:sp>
      </p:grpSp>
      <p:pic>
        <p:nvPicPr>
          <p:cNvPr id="10" name="Picture 13" descr="sm3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76200" y="169863"/>
            <a:ext cx="977900" cy="59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0"/>
            <a:ext cx="6324600" cy="10668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876800"/>
          </a:xfrm>
        </p:spPr>
        <p:txBody>
          <a:bodyPr/>
          <a:lstStyle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accent3"/>
                </a:solidFill>
              </a:defRPr>
            </a:lvl3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66E7B5A-7F5E-41CA-8CDC-8C9FBABF9741}" type="datetimeFigureOut">
              <a:rPr lang="en-US"/>
              <a:pPr/>
              <a:t>8/25/2010</a:t>
            </a:fld>
            <a:r>
              <a:rPr lang="en-US"/>
              <a:t>August 24-26, 2010</a:t>
            </a: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Final Remarks - Zisman</a:t>
            </a: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B4EA1D8F-4FEF-4814-9A40-A6DEDB34A6E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0" y="1295400"/>
            <a:ext cx="9144000" cy="4830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7" name="Date Placeholder 3"/>
          <p:cNvSpPr>
            <a:spLocks noGrp="1"/>
          </p:cNvSpPr>
          <p:nvPr>
            <p:ph type="dt" sz="half" idx="2"/>
          </p:nvPr>
        </p:nvSpPr>
        <p:spPr>
          <a:xfrm>
            <a:off x="0" y="649287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fld id="{F65F9551-79D9-41E6-88B4-79AA92E7D9D7}" type="datetimeFigureOut">
              <a:rPr lang="en-US"/>
              <a:pPr/>
              <a:t>8/25/2010</a:t>
            </a:fld>
            <a:r>
              <a:rPr lang="en-US"/>
              <a:t>August 24-26, 2010</a:t>
            </a:r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5600" y="6492875"/>
            <a:ext cx="3352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r>
              <a:rPr lang="en-US"/>
              <a:t>Final Remarks - Zisman</a:t>
            </a:r>
          </a:p>
        </p:txBody>
      </p:sp>
      <p:sp>
        <p:nvSpPr>
          <p:cNvPr id="1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53CAA62E-AF8D-49CC-8626-3E18E4B61F7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rgbClr val="0066FF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rgbClr val="009999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folHlink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s"/>
        <a:defRPr sz="2000" kern="1200">
          <a:solidFill>
            <a:srgbClr val="6633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August 24-26, 2010</a:t>
            </a:r>
          </a:p>
        </p:txBody>
      </p:sp>
      <p:sp>
        <p:nvSpPr>
          <p:cNvPr id="5122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Final Remarks - Zisman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9C56FF-B3CE-42BF-8121-363AEEAF9A8B}" type="slidenum">
              <a:rPr lang="en-US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5124" name="Date Placeholder 3"/>
          <p:cNvSpPr txBox="1">
            <a:spLocks noGrp="1"/>
          </p:cNvSpPr>
          <p:nvPr/>
        </p:nvSpPr>
        <p:spPr bwMode="auto">
          <a:xfrm>
            <a:off x="0" y="6492875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1200">
                <a:latin typeface="Calibri" pitchFamily="34" charset="0"/>
              </a:rPr>
              <a:t>August 24-26, 2010</a:t>
            </a:r>
          </a:p>
        </p:txBody>
      </p:sp>
      <p:sp>
        <p:nvSpPr>
          <p:cNvPr id="9" name="Slide Number Placeholder 5"/>
          <p:cNvSpPr txBox="1">
            <a:spLocks noGrp="1"/>
          </p:cNvSpPr>
          <p:nvPr/>
        </p:nvSpPr>
        <p:spPr>
          <a:xfrm>
            <a:off x="7010400" y="6492875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0F3614C0-A3D4-492F-A07B-6601F2EC8687}" type="slidenum">
              <a:rPr lang="en-US" sz="1200"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</a:t>
            </a:fld>
            <a:endParaRPr lang="en-US" sz="1200" dirty="0">
              <a:latin typeface="+mn-lt"/>
            </a:endParaRPr>
          </a:p>
        </p:txBody>
      </p:sp>
      <p:sp>
        <p:nvSpPr>
          <p:cNvPr id="5126" name="Title 1"/>
          <p:cNvSpPr>
            <a:spLocks noGrp="1"/>
          </p:cNvSpPr>
          <p:nvPr>
            <p:ph type="ctrTitle"/>
          </p:nvPr>
        </p:nvSpPr>
        <p:spPr>
          <a:xfrm>
            <a:off x="1524000" y="76200"/>
            <a:ext cx="6324600" cy="1143000"/>
          </a:xfrm>
        </p:spPr>
        <p:txBody>
          <a:bodyPr/>
          <a:lstStyle/>
          <a:p>
            <a:pPr eaLnBrk="1" hangingPunct="1"/>
            <a:r>
              <a:rPr lang="en-US" sz="1600" smtClean="0">
                <a:latin typeface="Calibri" pitchFamily="34" charset="0"/>
              </a:rPr>
              <a:t>  </a:t>
            </a:r>
          </a:p>
        </p:txBody>
      </p:sp>
      <p:sp>
        <p:nvSpPr>
          <p:cNvPr id="5127" name="Subtitle 2"/>
          <p:cNvSpPr>
            <a:spLocks noGrp="1"/>
          </p:cNvSpPr>
          <p:nvPr>
            <p:ph type="subTitle" idx="1"/>
          </p:nvPr>
        </p:nvSpPr>
        <p:spPr>
          <a:xfrm>
            <a:off x="1016000" y="2268538"/>
            <a:ext cx="7112000" cy="3848100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Font typeface="Arial" charset="0"/>
              <a:buNone/>
            </a:pPr>
            <a:r>
              <a:rPr lang="en-US" sz="2400" smtClean="0">
                <a:cs typeface="Arial" charset="0"/>
              </a:rPr>
              <a:t> </a:t>
            </a:r>
            <a:r>
              <a:rPr lang="en-US" smtClean="0">
                <a:cs typeface="Arial" charset="0"/>
              </a:rPr>
              <a:t>Final Remarks</a:t>
            </a:r>
          </a:p>
          <a:p>
            <a:pPr marL="0" indent="0" algn="ctr" eaLnBrk="1" hangingPunct="1">
              <a:spcBef>
                <a:spcPct val="0"/>
              </a:spcBef>
              <a:buFont typeface="Arial" charset="0"/>
              <a:buNone/>
            </a:pPr>
            <a:endParaRPr lang="en-US" sz="2800" smtClean="0">
              <a:cs typeface="Arial" charset="0"/>
            </a:endParaRPr>
          </a:p>
          <a:p>
            <a:pPr marL="0" indent="0" algn="ctr" eaLnBrk="1" hangingPunct="1">
              <a:spcBef>
                <a:spcPct val="0"/>
              </a:spcBef>
              <a:buFont typeface="Arial" charset="0"/>
              <a:buNone/>
            </a:pPr>
            <a:r>
              <a:rPr lang="en-US" sz="2400" smtClean="0">
                <a:cs typeface="Arial" charset="0"/>
              </a:rPr>
              <a:t>Michael S. Zisman</a:t>
            </a:r>
          </a:p>
          <a:p>
            <a:pPr marL="0" indent="0" algn="ctr" eaLnBrk="1" hangingPunct="1">
              <a:spcBef>
                <a:spcPct val="0"/>
              </a:spcBef>
              <a:buFont typeface="Arial" charset="0"/>
              <a:buNone/>
            </a:pPr>
            <a:r>
              <a:rPr lang="en-US" sz="2000" smtClean="0">
                <a:solidFill>
                  <a:schemeClr val="hlink"/>
                </a:solidFill>
                <a:cs typeface="Arial" charset="0"/>
              </a:rPr>
              <a:t>C</a:t>
            </a:r>
            <a:r>
              <a:rPr lang="en-US" sz="2000" smtClean="0">
                <a:cs typeface="Arial" charset="0"/>
              </a:rPr>
              <a:t>enter for </a:t>
            </a:r>
            <a:r>
              <a:rPr lang="en-US" sz="2000" smtClean="0">
                <a:solidFill>
                  <a:schemeClr val="hlink"/>
                </a:solidFill>
                <a:cs typeface="Arial" charset="0"/>
              </a:rPr>
              <a:t>B</a:t>
            </a:r>
            <a:r>
              <a:rPr lang="en-US" sz="2000" smtClean="0">
                <a:cs typeface="Arial" charset="0"/>
              </a:rPr>
              <a:t>eam </a:t>
            </a:r>
            <a:r>
              <a:rPr lang="en-US" sz="2000" smtClean="0">
                <a:solidFill>
                  <a:schemeClr val="hlink"/>
                </a:solidFill>
                <a:cs typeface="Arial" charset="0"/>
              </a:rPr>
              <a:t>P</a:t>
            </a:r>
            <a:r>
              <a:rPr lang="en-US" sz="2000" smtClean="0">
                <a:cs typeface="Arial" charset="0"/>
              </a:rPr>
              <a:t>hysics</a:t>
            </a:r>
          </a:p>
          <a:p>
            <a:pPr marL="0" indent="0" algn="ctr" eaLnBrk="1" hangingPunct="1">
              <a:spcBef>
                <a:spcPct val="0"/>
              </a:spcBef>
              <a:buFont typeface="Arial" charset="0"/>
              <a:buNone/>
            </a:pPr>
            <a:r>
              <a:rPr lang="en-US" sz="2000" smtClean="0">
                <a:cs typeface="Arial" charset="0"/>
              </a:rPr>
              <a:t>Accelerator &amp; Fusion Research Division</a:t>
            </a:r>
          </a:p>
          <a:p>
            <a:pPr marL="0" indent="0" algn="ctr" eaLnBrk="1" hangingPunct="1">
              <a:spcBef>
                <a:spcPct val="0"/>
              </a:spcBef>
              <a:buFont typeface="Arial" charset="0"/>
              <a:buNone/>
            </a:pPr>
            <a:r>
              <a:rPr lang="en-US" sz="2000" smtClean="0">
                <a:cs typeface="Arial" charset="0"/>
              </a:rPr>
              <a:t>Lawrence Berkeley National Laboratory</a:t>
            </a:r>
          </a:p>
          <a:p>
            <a:pPr marL="0" indent="0" algn="ctr" eaLnBrk="1" hangingPunct="1">
              <a:spcBef>
                <a:spcPct val="0"/>
              </a:spcBef>
              <a:buFont typeface="Arial" charset="0"/>
              <a:buNone/>
            </a:pPr>
            <a:endParaRPr lang="en-US" sz="2000" smtClean="0">
              <a:cs typeface="Arial" charset="0"/>
            </a:endParaRPr>
          </a:p>
          <a:p>
            <a:pPr marL="0" indent="0" algn="ctr" eaLnBrk="1" hangingPunct="1">
              <a:spcBef>
                <a:spcPct val="0"/>
              </a:spcBef>
              <a:buFont typeface="Arial" charset="0"/>
              <a:buNone/>
            </a:pPr>
            <a:endParaRPr lang="en-US" sz="2000" smtClean="0">
              <a:cs typeface="Arial" charset="0"/>
            </a:endParaRPr>
          </a:p>
          <a:p>
            <a:pPr marL="0" indent="0" algn="ctr" eaLnBrk="1" hangingPunct="1">
              <a:spcBef>
                <a:spcPct val="0"/>
              </a:spcBef>
              <a:buFont typeface="Arial" charset="0"/>
              <a:buNone/>
            </a:pPr>
            <a:r>
              <a:rPr lang="en-US" sz="1800" smtClean="0">
                <a:cs typeface="Arial" charset="0"/>
              </a:rPr>
              <a:t>Muon Accelerator Program Review-Fermilab</a:t>
            </a:r>
          </a:p>
          <a:p>
            <a:pPr marL="0" indent="0" algn="ctr" eaLnBrk="1" hangingPunct="1">
              <a:spcBef>
                <a:spcPct val="0"/>
              </a:spcBef>
              <a:buFont typeface="Arial" charset="0"/>
              <a:buNone/>
            </a:pPr>
            <a:r>
              <a:rPr lang="en-US" sz="1800" smtClean="0">
                <a:cs typeface="Arial" charset="0"/>
              </a:rPr>
              <a:t>August 25, 2010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August 24-26, 2010</a:t>
            </a:r>
          </a:p>
        </p:txBody>
      </p:sp>
      <p:sp>
        <p:nvSpPr>
          <p:cNvPr id="12290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Final Remarks - Zisman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C380EE-D5B0-46FE-A610-72B6887EB3BF}" type="slidenum">
              <a:rPr lang="en-US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12292" name="Rectangle 2"/>
          <p:cNvSpPr>
            <a:spLocks noGrp="1"/>
          </p:cNvSpPr>
          <p:nvPr>
            <p:ph type="title" idx="4294967295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sz="3600" smtClean="0"/>
              <a:t>Scientific and Technical Merit</a:t>
            </a:r>
          </a:p>
        </p:txBody>
      </p:sp>
      <p:sp>
        <p:nvSpPr>
          <p:cNvPr id="12293" name="Rectangle 3"/>
          <p:cNvSpPr>
            <a:spLocks noGrp="1"/>
          </p:cNvSpPr>
          <p:nvPr>
            <p:ph type="body" idx="4294967295"/>
          </p:nvPr>
        </p:nvSpPr>
        <p:spPr>
          <a:xfrm>
            <a:off x="0" y="1143000"/>
            <a:ext cx="9144000" cy="4983163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smtClean="0"/>
              <a:t>Design &amp; Simulations will:</a:t>
            </a:r>
          </a:p>
          <a:p>
            <a:pPr lvl="1">
              <a:spcBef>
                <a:spcPct val="0"/>
              </a:spcBef>
            </a:pPr>
            <a:r>
              <a:rPr lang="en-US" smtClean="0"/>
              <a:t>deliver first end-to-end MC design (and cost range)</a:t>
            </a:r>
          </a:p>
          <a:p>
            <a:pPr lvl="1">
              <a:spcBef>
                <a:spcPct val="0"/>
              </a:spcBef>
            </a:pPr>
            <a:r>
              <a:rPr lang="en-US" smtClean="0"/>
              <a:t>participate in NF RDR (under IDS-NF auspices)</a:t>
            </a:r>
          </a:p>
          <a:p>
            <a:pPr>
              <a:spcBef>
                <a:spcPct val="0"/>
              </a:spcBef>
            </a:pPr>
            <a:r>
              <a:rPr lang="en-US" smtClean="0"/>
              <a:t>Technology Development will:</a:t>
            </a:r>
          </a:p>
          <a:p>
            <a:pPr lvl="1">
              <a:spcBef>
                <a:spcPct val="0"/>
              </a:spcBef>
            </a:pPr>
            <a:r>
              <a:rPr lang="en-US" smtClean="0"/>
              <a:t>develop high-gradient RF cavities</a:t>
            </a:r>
          </a:p>
          <a:p>
            <a:pPr lvl="2">
              <a:spcBef>
                <a:spcPct val="0"/>
              </a:spcBef>
            </a:pPr>
            <a:r>
              <a:rPr lang="en-US" smtClean="0">
                <a:solidFill>
                  <a:srgbClr val="008000"/>
                </a:solidFill>
              </a:rPr>
              <a:t>better understanding of NCRF breakdown phenomena</a:t>
            </a:r>
          </a:p>
          <a:p>
            <a:pPr lvl="2">
              <a:spcBef>
                <a:spcPct val="0"/>
              </a:spcBef>
            </a:pPr>
            <a:r>
              <a:rPr lang="en-US" smtClean="0">
                <a:solidFill>
                  <a:srgbClr val="008000"/>
                </a:solidFill>
              </a:rPr>
              <a:t>more effective methods for SRF fabrication</a:t>
            </a:r>
          </a:p>
          <a:p>
            <a:pPr lvl="1">
              <a:spcBef>
                <a:spcPct val="0"/>
              </a:spcBef>
            </a:pPr>
            <a:r>
              <a:rPr lang="en-US" smtClean="0"/>
              <a:t>push limits of magnet technology</a:t>
            </a:r>
          </a:p>
          <a:p>
            <a:pPr lvl="2">
              <a:spcBef>
                <a:spcPct val="0"/>
              </a:spcBef>
            </a:pPr>
            <a:r>
              <a:rPr lang="en-US" smtClean="0">
                <a:solidFill>
                  <a:srgbClr val="008000"/>
                </a:solidFill>
              </a:rPr>
              <a:t>high field solenoids with HTS, open mid-plane dipoles</a:t>
            </a:r>
          </a:p>
          <a:p>
            <a:pPr>
              <a:spcBef>
                <a:spcPct val="0"/>
              </a:spcBef>
            </a:pPr>
            <a:r>
              <a:rPr lang="en-US" smtClean="0"/>
              <a:t>Systems Tests will:</a:t>
            </a:r>
          </a:p>
          <a:p>
            <a:pPr lvl="1">
              <a:spcBef>
                <a:spcPct val="0"/>
              </a:spcBef>
            </a:pPr>
            <a:r>
              <a:rPr lang="en-US" smtClean="0"/>
              <a:t>demonstrate 4D (and maybe 6D) cooling in MICE</a:t>
            </a:r>
          </a:p>
          <a:p>
            <a:pPr lvl="1">
              <a:spcBef>
                <a:spcPct val="0"/>
              </a:spcBef>
            </a:pPr>
            <a:r>
              <a:rPr lang="en-US" smtClean="0"/>
              <a:t>define and prepare for 6D cooling test (if needed)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August 24-26, 2010</a:t>
            </a:r>
          </a:p>
        </p:txBody>
      </p:sp>
      <p:sp>
        <p:nvSpPr>
          <p:cNvPr id="13314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Final Remarks - Zisman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2387C4-9F6B-438A-822C-DF4712376272}" type="slidenum">
              <a:rPr lang="en-US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13316" name="Rectangle 2"/>
          <p:cNvSpPr>
            <a:spLocks noGrp="1"/>
          </p:cNvSpPr>
          <p:nvPr>
            <p:ph type="title" idx="4294967295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sz="3600" smtClean="0"/>
              <a:t>Appropriateness of Approach (1)</a:t>
            </a:r>
          </a:p>
        </p:txBody>
      </p:sp>
      <p:sp>
        <p:nvSpPr>
          <p:cNvPr id="13317" name="Rectangle 3"/>
          <p:cNvSpPr>
            <a:spLocks noGrp="1"/>
          </p:cNvSpPr>
          <p:nvPr>
            <p:ph type="body" idx="4294967295"/>
          </p:nvPr>
        </p:nvSpPr>
        <p:spPr>
          <a:xfrm>
            <a:off x="0" y="1143000"/>
            <a:ext cx="9144000" cy="4983163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smtClean="0"/>
              <a:t>Design &amp; Simulations</a:t>
            </a:r>
          </a:p>
          <a:p>
            <a:pPr lvl="1">
              <a:spcBef>
                <a:spcPct val="0"/>
              </a:spcBef>
            </a:pPr>
            <a:r>
              <a:rPr lang="en-US" smtClean="0"/>
              <a:t>continuing development of required simulation tools (ICOOL, G4beamline)</a:t>
            </a:r>
          </a:p>
          <a:p>
            <a:pPr lvl="2">
              <a:spcBef>
                <a:spcPct val="0"/>
              </a:spcBef>
            </a:pPr>
            <a:r>
              <a:rPr lang="en-US" smtClean="0">
                <a:solidFill>
                  <a:srgbClr val="008000"/>
                </a:solidFill>
              </a:rPr>
              <a:t>testing against each other and experimental results</a:t>
            </a:r>
          </a:p>
          <a:p>
            <a:pPr lvl="1">
              <a:spcBef>
                <a:spcPct val="0"/>
              </a:spcBef>
            </a:pPr>
            <a:r>
              <a:rPr lang="en-US" smtClean="0"/>
              <a:t>developing cost-effective acceleration schemes</a:t>
            </a:r>
          </a:p>
          <a:p>
            <a:pPr lvl="2">
              <a:spcBef>
                <a:spcPct val="0"/>
              </a:spcBef>
            </a:pPr>
            <a:r>
              <a:rPr lang="en-US" smtClean="0">
                <a:solidFill>
                  <a:srgbClr val="008000"/>
                </a:solidFill>
              </a:rPr>
              <a:t>dog-bone RLAs; non-scaling FFAGs</a:t>
            </a:r>
          </a:p>
          <a:p>
            <a:pPr lvl="1">
              <a:spcBef>
                <a:spcPct val="0"/>
              </a:spcBef>
            </a:pPr>
            <a:r>
              <a:rPr lang="en-US" smtClean="0"/>
              <a:t>developing plausible 4D and 6D muon cooling channels</a:t>
            </a:r>
          </a:p>
          <a:p>
            <a:pPr lvl="1">
              <a:spcBef>
                <a:spcPct val="0"/>
              </a:spcBef>
            </a:pPr>
            <a:r>
              <a:rPr lang="en-US" smtClean="0"/>
              <a:t>contributing to high-power proton driver design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Date Placeholder 3"/>
          <p:cNvSpPr txBox="1">
            <a:spLocks noGrp="1"/>
          </p:cNvSpPr>
          <p:nvPr/>
        </p:nvSpPr>
        <p:spPr bwMode="auto">
          <a:xfrm>
            <a:off x="0" y="6492875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1200">
                <a:latin typeface="Calibri" pitchFamily="34" charset="0"/>
              </a:rPr>
              <a:t>August 24-26, 2010</a:t>
            </a:r>
          </a:p>
        </p:txBody>
      </p:sp>
      <p:sp>
        <p:nvSpPr>
          <p:cNvPr id="14338" name="Footer Placeholder 4"/>
          <p:cNvSpPr txBox="1">
            <a:spLocks noGrp="1"/>
          </p:cNvSpPr>
          <p:nvPr/>
        </p:nvSpPr>
        <p:spPr bwMode="auto">
          <a:xfrm>
            <a:off x="2895600" y="6492875"/>
            <a:ext cx="33528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200">
                <a:latin typeface="Calibri" pitchFamily="34" charset="0"/>
              </a:rPr>
              <a:t>Final Remarks - Zisman</a:t>
            </a:r>
          </a:p>
        </p:txBody>
      </p:sp>
      <p:sp>
        <p:nvSpPr>
          <p:cNvPr id="6" name="Slide Number Placeholder 5"/>
          <p:cNvSpPr txBox="1">
            <a:spLocks noGrp="1"/>
          </p:cNvSpPr>
          <p:nvPr/>
        </p:nvSpPr>
        <p:spPr>
          <a:xfrm>
            <a:off x="7010400" y="6492875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98E05640-5E12-4140-9D4B-1F9D5BDBFC79}" type="slidenum">
              <a:rPr lang="en-US" sz="1200"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12</a:t>
            </a:fld>
            <a:endParaRPr lang="en-US" sz="1200" dirty="0">
              <a:latin typeface="+mn-lt"/>
            </a:endParaRPr>
          </a:p>
        </p:txBody>
      </p:sp>
      <p:sp>
        <p:nvSpPr>
          <p:cNvPr id="14340" name="Rectangle 2"/>
          <p:cNvSpPr>
            <a:spLocks noGrp="1"/>
          </p:cNvSpPr>
          <p:nvPr>
            <p:ph type="title" idx="4294967295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sz="3600" smtClean="0"/>
              <a:t>Appropriateness of Approach (2)</a:t>
            </a:r>
          </a:p>
        </p:txBody>
      </p:sp>
      <p:sp>
        <p:nvSpPr>
          <p:cNvPr id="14341" name="Rectangle 3"/>
          <p:cNvSpPr>
            <a:spLocks noGrp="1"/>
          </p:cNvSpPr>
          <p:nvPr>
            <p:ph type="body" idx="4294967295"/>
          </p:nvPr>
        </p:nvSpPr>
        <p:spPr>
          <a:xfrm>
            <a:off x="0" y="1066800"/>
            <a:ext cx="9144000" cy="5059363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smtClean="0"/>
              <a:t>Technology Development</a:t>
            </a:r>
          </a:p>
          <a:p>
            <a:pPr lvl="1">
              <a:spcBef>
                <a:spcPct val="0"/>
              </a:spcBef>
            </a:pPr>
            <a:r>
              <a:rPr lang="en-US" smtClean="0"/>
              <a:t>developing promising approaches for high-gradient NCRF cavities</a:t>
            </a:r>
          </a:p>
          <a:p>
            <a:pPr lvl="2">
              <a:spcBef>
                <a:spcPct val="0"/>
              </a:spcBef>
            </a:pPr>
            <a:r>
              <a:rPr lang="en-US" smtClean="0">
                <a:solidFill>
                  <a:srgbClr val="008000"/>
                </a:solidFill>
              </a:rPr>
              <a:t>Be windows; magnetic insulation, ALD, HPRF,...</a:t>
            </a:r>
          </a:p>
          <a:p>
            <a:pPr lvl="2">
              <a:spcBef>
                <a:spcPct val="0"/>
              </a:spcBef>
            </a:pPr>
            <a:r>
              <a:rPr lang="en-US" smtClean="0">
                <a:solidFill>
                  <a:srgbClr val="008000"/>
                </a:solidFill>
              </a:rPr>
              <a:t>created MTA as dedicated test facility</a:t>
            </a:r>
          </a:p>
          <a:p>
            <a:pPr lvl="1">
              <a:spcBef>
                <a:spcPct val="0"/>
              </a:spcBef>
            </a:pPr>
            <a:r>
              <a:rPr lang="en-US" smtClean="0"/>
              <a:t>exploring cost-effective fabrication methods for low-frequency SRF (~201 MHz) </a:t>
            </a:r>
            <a:r>
              <a:rPr lang="en-US" smtClean="0">
                <a:solidFill>
                  <a:srgbClr val="FF0000"/>
                </a:solidFill>
              </a:rPr>
              <a:t>[NSF contribution]</a:t>
            </a:r>
          </a:p>
          <a:p>
            <a:pPr lvl="1">
              <a:spcBef>
                <a:spcPct val="0"/>
              </a:spcBef>
            </a:pPr>
            <a:r>
              <a:rPr lang="en-US" smtClean="0"/>
              <a:t>exploring limits of HTS magnet technology</a:t>
            </a:r>
          </a:p>
          <a:p>
            <a:pPr lvl="1">
              <a:spcBef>
                <a:spcPct val="0"/>
              </a:spcBef>
            </a:pPr>
            <a:r>
              <a:rPr lang="en-US" smtClean="0"/>
              <a:t>continuing development of free Hg-jet target facility</a:t>
            </a:r>
          </a:p>
          <a:p>
            <a:pPr>
              <a:spcBef>
                <a:spcPct val="0"/>
              </a:spcBef>
            </a:pPr>
            <a:r>
              <a:rPr lang="en-US" smtClean="0"/>
              <a:t>Systems Tests</a:t>
            </a:r>
          </a:p>
          <a:p>
            <a:pPr lvl="1">
              <a:spcBef>
                <a:spcPct val="0"/>
              </a:spcBef>
            </a:pPr>
            <a:r>
              <a:rPr lang="en-US" smtClean="0"/>
              <a:t>participating in MICE </a:t>
            </a:r>
            <a:r>
              <a:rPr lang="en-US" smtClean="0">
                <a:solidFill>
                  <a:srgbClr val="FF0000"/>
                </a:solidFill>
              </a:rPr>
              <a:t>[includes NSF contribution]</a:t>
            </a:r>
          </a:p>
          <a:p>
            <a:pPr lvl="1">
              <a:spcBef>
                <a:spcPct val="0"/>
              </a:spcBef>
            </a:pPr>
            <a:r>
              <a:rPr lang="en-US" smtClean="0"/>
              <a:t>iterating with D&amp;S and TD </a:t>
            </a:r>
            <a:r>
              <a:rPr lang="en-US" smtClean="0">
                <a:sym typeface="Symbol" pitchFamily="18" charset="2"/>
              </a:rPr>
              <a:t></a:t>
            </a:r>
            <a:r>
              <a:rPr lang="en-US" smtClean="0"/>
              <a:t> bench test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August 24-26, 2010</a:t>
            </a:r>
          </a:p>
        </p:txBody>
      </p:sp>
      <p:sp>
        <p:nvSpPr>
          <p:cNvPr id="15362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Final Remarks - Zisman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5598CC-BEAD-47CA-B899-00766508C48E}" type="slidenum">
              <a:rPr lang="en-US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15364" name="Rectangle 2"/>
          <p:cNvSpPr>
            <a:spLocks noGrp="1"/>
          </p:cNvSpPr>
          <p:nvPr>
            <p:ph type="title" idx="4294967295"/>
          </p:nvPr>
        </p:nvSpPr>
        <p:spPr>
          <a:xfrm>
            <a:off x="533400" y="0"/>
            <a:ext cx="8229600" cy="1143000"/>
          </a:xfrm>
        </p:spPr>
        <p:txBody>
          <a:bodyPr/>
          <a:lstStyle/>
          <a:p>
            <a:r>
              <a:rPr lang="en-US" sz="3200" smtClean="0"/>
              <a:t>Competency of Personnel &amp; Resources</a:t>
            </a:r>
          </a:p>
        </p:txBody>
      </p:sp>
      <p:sp>
        <p:nvSpPr>
          <p:cNvPr id="15365" name="Rectangle 3"/>
          <p:cNvSpPr>
            <a:spLocks noGrp="1"/>
          </p:cNvSpPr>
          <p:nvPr>
            <p:ph type="body" idx="4294967295"/>
          </p:nvPr>
        </p:nvSpPr>
        <p:spPr>
          <a:xfrm>
            <a:off x="0" y="990600"/>
            <a:ext cx="9144000" cy="5257800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smtClean="0"/>
              <a:t>Core group of NFMCC and MCTF scientists and engineers involved since 1996</a:t>
            </a:r>
          </a:p>
          <a:p>
            <a:pPr lvl="1">
              <a:spcBef>
                <a:spcPct val="0"/>
              </a:spcBef>
            </a:pPr>
            <a:r>
              <a:rPr lang="en-US" smtClean="0"/>
              <a:t>augmented by experienced design and operations effort from Tevatron, B factory, and RHIC</a:t>
            </a:r>
          </a:p>
          <a:p>
            <a:pPr lvl="1">
              <a:spcBef>
                <a:spcPct val="0"/>
              </a:spcBef>
            </a:pPr>
            <a:r>
              <a:rPr lang="en-US" smtClean="0"/>
              <a:t>significant accomplishments already</a:t>
            </a:r>
          </a:p>
          <a:p>
            <a:pPr lvl="2">
              <a:spcBef>
                <a:spcPct val="0"/>
              </a:spcBef>
            </a:pPr>
            <a:r>
              <a:rPr lang="en-US" smtClean="0"/>
              <a:t>MERIT, NF design studies,…</a:t>
            </a:r>
          </a:p>
          <a:p>
            <a:pPr>
              <a:spcBef>
                <a:spcPct val="0"/>
              </a:spcBef>
            </a:pPr>
            <a:r>
              <a:rPr lang="en-US" smtClean="0"/>
              <a:t>Broad participation</a:t>
            </a:r>
          </a:p>
          <a:p>
            <a:pPr lvl="1">
              <a:spcBef>
                <a:spcPct val="0"/>
              </a:spcBef>
            </a:pPr>
            <a:r>
              <a:rPr lang="en-US" smtClean="0"/>
              <a:t>labs, universities, SBIR companies</a:t>
            </a:r>
          </a:p>
          <a:p>
            <a:pPr lvl="2">
              <a:spcBef>
                <a:spcPct val="0"/>
              </a:spcBef>
            </a:pPr>
            <a:r>
              <a:rPr lang="en-US" smtClean="0">
                <a:solidFill>
                  <a:srgbClr val="008000"/>
                </a:solidFill>
              </a:rPr>
              <a:t>brings particle physicists into the accelerator game</a:t>
            </a:r>
          </a:p>
          <a:p>
            <a:pPr>
              <a:spcBef>
                <a:spcPct val="0"/>
              </a:spcBef>
            </a:pPr>
            <a:r>
              <a:rPr lang="en-US" smtClean="0"/>
              <a:t>MAP provides excellent opportunity for training</a:t>
            </a:r>
          </a:p>
          <a:p>
            <a:pPr lvl="1">
              <a:spcBef>
                <a:spcPct val="0"/>
              </a:spcBef>
            </a:pPr>
            <a:r>
              <a:rPr lang="en-US" smtClean="0"/>
              <a:t>hands on participation; guidance from senior physicists and engineers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August 24-26, 2010</a:t>
            </a:r>
          </a:p>
        </p:txBody>
      </p:sp>
      <p:sp>
        <p:nvSpPr>
          <p:cNvPr id="16386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Final Remarks - Zisman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2B8171-EB44-4183-ADD2-871EC9F795B1}" type="slidenum">
              <a:rPr lang="en-US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16388" name="Rectangle 2"/>
          <p:cNvSpPr>
            <a:spLocks noGrp="1"/>
          </p:cNvSpPr>
          <p:nvPr>
            <p:ph type="title" idx="4294967295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sz="3600" smtClean="0"/>
              <a:t>Reasonableness of Budget</a:t>
            </a:r>
          </a:p>
        </p:txBody>
      </p:sp>
      <p:sp>
        <p:nvSpPr>
          <p:cNvPr id="16389" name="Rectangle 3"/>
          <p:cNvSpPr>
            <a:spLocks noGrp="1"/>
          </p:cNvSpPr>
          <p:nvPr>
            <p:ph type="body" idx="4294967295"/>
          </p:nvPr>
        </p:nvSpPr>
        <p:spPr>
          <a:xfrm>
            <a:off x="0" y="1066800"/>
            <a:ext cx="9144000" cy="5181600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smtClean="0"/>
              <a:t>Effort needs and corresponding budgets based on experience in similar tasks</a:t>
            </a:r>
          </a:p>
          <a:p>
            <a:pPr lvl="1">
              <a:spcBef>
                <a:spcPct val="0"/>
              </a:spcBef>
            </a:pPr>
            <a:r>
              <a:rPr lang="en-US" smtClean="0"/>
              <a:t>SWF dominates the funding request</a:t>
            </a:r>
          </a:p>
          <a:p>
            <a:pPr lvl="2">
              <a:spcBef>
                <a:spcPct val="0"/>
              </a:spcBef>
            </a:pPr>
            <a:r>
              <a:rPr lang="en-US" smtClean="0">
                <a:solidFill>
                  <a:srgbClr val="008000"/>
                </a:solidFill>
              </a:rPr>
              <a:t>Feasibility Studies 1, 2, 2a serve as good models</a:t>
            </a:r>
          </a:p>
          <a:p>
            <a:pPr lvl="2">
              <a:spcBef>
                <a:spcPct val="0"/>
              </a:spcBef>
            </a:pPr>
            <a:r>
              <a:rPr lang="en-US" smtClean="0">
                <a:solidFill>
                  <a:srgbClr val="008000"/>
                </a:solidFill>
              </a:rPr>
              <a:t>effort needed for major hardware tasks well calibrated</a:t>
            </a:r>
          </a:p>
          <a:p>
            <a:pPr>
              <a:spcBef>
                <a:spcPct val="0"/>
              </a:spcBef>
            </a:pPr>
            <a:r>
              <a:rPr lang="en-US" smtClean="0"/>
              <a:t>M&amp;S needs based on scaling from ongoing FY10 development activities</a:t>
            </a:r>
          </a:p>
          <a:p>
            <a:pPr lvl="1">
              <a:spcBef>
                <a:spcPct val="0"/>
              </a:spcBef>
            </a:pPr>
            <a:r>
              <a:rPr lang="en-US" smtClean="0"/>
              <a:t>milestones, and procedures for choosing, in place</a:t>
            </a:r>
          </a:p>
          <a:p>
            <a:pPr lvl="2">
              <a:spcBef>
                <a:spcPct val="0"/>
              </a:spcBef>
            </a:pPr>
            <a:r>
              <a:rPr lang="en-US" smtClean="0">
                <a:solidFill>
                  <a:srgbClr val="008000"/>
                </a:solidFill>
              </a:rPr>
              <a:t>need discipline to avoid following too many parallel paths for too long (built into our plan)</a:t>
            </a:r>
          </a:p>
          <a:p>
            <a:pPr>
              <a:spcBef>
                <a:spcPct val="0"/>
              </a:spcBef>
            </a:pPr>
            <a:r>
              <a:rPr lang="en-US" smtClean="0"/>
              <a:t>Inevitable adjustments to R&amp;D plan will be accommodated within MAP budget envelope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August 24-26, 2010</a:t>
            </a:r>
          </a:p>
        </p:txBody>
      </p:sp>
      <p:sp>
        <p:nvSpPr>
          <p:cNvPr id="17410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Final Remarks - Zisman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CD99F4-EAD1-43EC-9755-4149E3F450D2}" type="slidenum">
              <a:rPr lang="en-US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17412" name="Rectangle 2"/>
          <p:cNvSpPr>
            <a:spLocks noGrp="1"/>
          </p:cNvSpPr>
          <p:nvPr>
            <p:ph type="title" idx="4294967295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sz="3600" smtClean="0"/>
              <a:t>Critical Technical Issues</a:t>
            </a:r>
          </a:p>
        </p:txBody>
      </p:sp>
      <p:sp>
        <p:nvSpPr>
          <p:cNvPr id="17413" name="Rectangle 3"/>
          <p:cNvSpPr>
            <a:spLocks noGrp="1"/>
          </p:cNvSpPr>
          <p:nvPr>
            <p:ph type="body" idx="4294967295"/>
          </p:nvPr>
        </p:nvSpPr>
        <p:spPr>
          <a:xfrm>
            <a:off x="0" y="1066800"/>
            <a:ext cx="9144000" cy="4906963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smtClean="0"/>
              <a:t>Identified several critical issues</a:t>
            </a:r>
          </a:p>
          <a:p>
            <a:pPr lvl="1">
              <a:spcBef>
                <a:spcPct val="0"/>
              </a:spcBef>
            </a:pPr>
            <a:r>
              <a:rPr lang="en-US" smtClean="0"/>
              <a:t>Design &amp; Simulation</a:t>
            </a:r>
          </a:p>
          <a:p>
            <a:pPr lvl="2">
              <a:spcBef>
                <a:spcPct val="0"/>
              </a:spcBef>
            </a:pPr>
            <a:r>
              <a:rPr lang="en-US" smtClean="0">
                <a:solidFill>
                  <a:srgbClr val="008000"/>
                </a:solidFill>
              </a:rPr>
              <a:t>designing and simulating </a:t>
            </a:r>
            <a:r>
              <a:rPr lang="en-US" i="1" smtClean="0">
                <a:solidFill>
                  <a:srgbClr val="008000"/>
                </a:solidFill>
              </a:rPr>
              <a:t>all</a:t>
            </a:r>
            <a:r>
              <a:rPr lang="en-US" smtClean="0">
                <a:solidFill>
                  <a:srgbClr val="008000"/>
                </a:solidFill>
              </a:rPr>
              <a:t> portions of MC facility</a:t>
            </a:r>
          </a:p>
          <a:p>
            <a:pPr lvl="3">
              <a:spcBef>
                <a:spcPct val="0"/>
              </a:spcBef>
            </a:pPr>
            <a:r>
              <a:rPr lang="en-US" smtClean="0"/>
              <a:t>need complete description to permit end-to-end simulations</a:t>
            </a:r>
          </a:p>
          <a:p>
            <a:pPr lvl="2">
              <a:spcBef>
                <a:spcPct val="0"/>
              </a:spcBef>
            </a:pPr>
            <a:r>
              <a:rPr lang="en-US" smtClean="0"/>
              <a:t>RF breakdown simulations</a:t>
            </a:r>
          </a:p>
          <a:p>
            <a:pPr lvl="1">
              <a:spcBef>
                <a:spcPct val="0"/>
              </a:spcBef>
            </a:pPr>
            <a:r>
              <a:rPr lang="en-US" smtClean="0"/>
              <a:t>Technology Development</a:t>
            </a:r>
          </a:p>
          <a:p>
            <a:pPr lvl="2">
              <a:spcBef>
                <a:spcPct val="0"/>
              </a:spcBef>
            </a:pPr>
            <a:r>
              <a:rPr lang="en-US" smtClean="0">
                <a:solidFill>
                  <a:srgbClr val="008000"/>
                </a:solidFill>
              </a:rPr>
              <a:t>producing high-gradient NCRF in strong magnetic field</a:t>
            </a:r>
          </a:p>
          <a:p>
            <a:pPr lvl="2">
              <a:spcBef>
                <a:spcPct val="0"/>
              </a:spcBef>
            </a:pPr>
            <a:r>
              <a:rPr lang="en-US" smtClean="0">
                <a:solidFill>
                  <a:srgbClr val="008000"/>
                </a:solidFill>
              </a:rPr>
              <a:t>producing very high field solenoids for final cooling</a:t>
            </a:r>
          </a:p>
          <a:p>
            <a:pPr lvl="3">
              <a:spcBef>
                <a:spcPct val="0"/>
              </a:spcBef>
            </a:pPr>
            <a:r>
              <a:rPr lang="en-US" smtClean="0"/>
              <a:t>within reason, neither of these represents a potentially fatal flaw</a:t>
            </a:r>
          </a:p>
          <a:p>
            <a:pPr lvl="4">
              <a:spcBef>
                <a:spcPct val="0"/>
              </a:spcBef>
            </a:pPr>
            <a:r>
              <a:rPr lang="en-US" smtClean="0"/>
              <a:t>partial mitigation should be possible as limits understood</a:t>
            </a:r>
          </a:p>
          <a:p>
            <a:pPr lvl="1">
              <a:spcBef>
                <a:spcPct val="0"/>
              </a:spcBef>
            </a:pPr>
            <a:r>
              <a:rPr lang="en-US" smtClean="0"/>
              <a:t>System Tests</a:t>
            </a:r>
          </a:p>
          <a:p>
            <a:pPr lvl="2">
              <a:spcBef>
                <a:spcPct val="0"/>
              </a:spcBef>
            </a:pPr>
            <a:r>
              <a:rPr lang="en-US" smtClean="0">
                <a:solidFill>
                  <a:srgbClr val="008000"/>
                </a:solidFill>
              </a:rPr>
              <a:t>timely and successful completion of MICE</a:t>
            </a:r>
          </a:p>
          <a:p>
            <a:pPr lvl="3">
              <a:spcBef>
                <a:spcPct val="0"/>
              </a:spcBef>
            </a:pPr>
            <a:r>
              <a:rPr lang="en-US" smtClean="0"/>
              <a:t>delays we face not intrinsically related to MICE or MC design</a:t>
            </a:r>
          </a:p>
          <a:p>
            <a:pPr lvl="4">
              <a:spcBef>
                <a:spcPct val="0"/>
              </a:spcBef>
            </a:pPr>
            <a:r>
              <a:rPr lang="en-US" smtClean="0"/>
              <a:t>mainly thermal issues due to the choice in cooling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August 24-26, 2010</a:t>
            </a:r>
          </a:p>
        </p:txBody>
      </p:sp>
      <p:sp>
        <p:nvSpPr>
          <p:cNvPr id="18434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Final Remarks - Zisman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D642D4-4895-445A-A079-220F227B8D13}" type="slidenum">
              <a:rPr lang="en-US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18436" name="Rectangle 2"/>
          <p:cNvSpPr>
            <a:spLocks noGrp="1"/>
          </p:cNvSpPr>
          <p:nvPr>
            <p:ph type="title" idx="4294967295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sz="3600" smtClean="0"/>
              <a:t>Milestones</a:t>
            </a:r>
          </a:p>
        </p:txBody>
      </p:sp>
      <p:sp>
        <p:nvSpPr>
          <p:cNvPr id="18437" name="Rectangle 3"/>
          <p:cNvSpPr>
            <a:spLocks noGrp="1"/>
          </p:cNvSpPr>
          <p:nvPr>
            <p:ph type="body" idx="4294967295"/>
          </p:nvPr>
        </p:nvSpPr>
        <p:spPr>
          <a:xfrm>
            <a:off x="0" y="1066800"/>
            <a:ext cx="9144000" cy="5059363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smtClean="0"/>
              <a:t>Milestones identified down to Level 2</a:t>
            </a:r>
          </a:p>
          <a:p>
            <a:pPr lvl="1">
              <a:spcBef>
                <a:spcPct val="0"/>
              </a:spcBef>
            </a:pPr>
            <a:r>
              <a:rPr lang="en-US" smtClean="0"/>
              <a:t>these will enable MAP to deliver on its primary goals</a:t>
            </a:r>
          </a:p>
          <a:p>
            <a:pPr lvl="2">
              <a:spcBef>
                <a:spcPct val="0"/>
              </a:spcBef>
            </a:pPr>
            <a:r>
              <a:rPr lang="en-US" smtClean="0">
                <a:solidFill>
                  <a:srgbClr val="008000"/>
                </a:solidFill>
              </a:rPr>
              <a:t>MC-DFS; NF-RDR; MICE; 6D bench test</a:t>
            </a:r>
          </a:p>
          <a:p>
            <a:pPr lvl="1">
              <a:spcBef>
                <a:spcPct val="0"/>
              </a:spcBef>
            </a:pPr>
            <a:r>
              <a:rPr lang="en-US" smtClean="0"/>
              <a:t>“down-selection” explicitly called out</a:t>
            </a:r>
          </a:p>
          <a:p>
            <a:pPr lvl="2">
              <a:spcBef>
                <a:spcPct val="0"/>
              </a:spcBef>
            </a:pPr>
            <a:r>
              <a:rPr lang="en-US" smtClean="0">
                <a:solidFill>
                  <a:srgbClr val="008000"/>
                </a:solidFill>
              </a:rPr>
              <a:t>Project Director will ensure that this happens</a:t>
            </a:r>
          </a:p>
          <a:p>
            <a:pPr lvl="2">
              <a:spcBef>
                <a:spcPct val="0"/>
              </a:spcBef>
            </a:pPr>
            <a:r>
              <a:rPr lang="en-US" smtClean="0">
                <a:solidFill>
                  <a:srgbClr val="008000"/>
                </a:solidFill>
              </a:rPr>
              <a:t>will define criteria well in advance</a:t>
            </a:r>
          </a:p>
          <a:p>
            <a:pPr>
              <a:spcBef>
                <a:spcPct val="0"/>
              </a:spcBef>
            </a:pPr>
            <a:r>
              <a:rPr lang="en-US" smtClean="0"/>
              <a:t>Milestones will be monitored and updated as appropriate depending on outcome of initial R&amp;D</a:t>
            </a:r>
          </a:p>
          <a:p>
            <a:pPr lvl="1">
              <a:spcBef>
                <a:spcPct val="0"/>
              </a:spcBef>
            </a:pPr>
            <a:r>
              <a:rPr lang="en-US" smtClean="0"/>
              <a:t>we cannot predict in advance all R&amp;D results</a:t>
            </a:r>
          </a:p>
          <a:p>
            <a:pPr lvl="2">
              <a:spcBef>
                <a:spcPct val="0"/>
              </a:spcBef>
            </a:pPr>
            <a:r>
              <a:rPr lang="en-US" smtClean="0">
                <a:solidFill>
                  <a:srgbClr val="008000"/>
                </a:solidFill>
              </a:rPr>
              <a:t>must (and will) stay “light on our feet”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August 24-26, 2010</a:t>
            </a:r>
          </a:p>
        </p:txBody>
      </p:sp>
      <p:sp>
        <p:nvSpPr>
          <p:cNvPr id="19458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Final Remarks - Zisman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06B73E-CF63-4B52-A916-F8233D265C73}" type="slidenum">
              <a:rPr lang="en-US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19460" name="Rectangle 2"/>
          <p:cNvSpPr>
            <a:spLocks noGrp="1"/>
          </p:cNvSpPr>
          <p:nvPr>
            <p:ph type="title" idx="4294967295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sz="3600" smtClean="0"/>
              <a:t>Management Structure</a:t>
            </a:r>
          </a:p>
        </p:txBody>
      </p:sp>
      <p:sp>
        <p:nvSpPr>
          <p:cNvPr id="19461" name="Rectangle 3"/>
          <p:cNvSpPr>
            <a:spLocks noGrp="1"/>
          </p:cNvSpPr>
          <p:nvPr>
            <p:ph type="body" idx="4294967295"/>
          </p:nvPr>
        </p:nvSpPr>
        <p:spPr>
          <a:xfrm>
            <a:off x="0" y="1066800"/>
            <a:ext cx="9144000" cy="5059363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smtClean="0"/>
              <a:t>MAP management structure in place and functioning</a:t>
            </a:r>
          </a:p>
          <a:p>
            <a:pPr lvl="1">
              <a:spcBef>
                <a:spcPct val="0"/>
              </a:spcBef>
            </a:pPr>
            <a:r>
              <a:rPr lang="en-US" smtClean="0"/>
              <a:t>Program Director has authority to make decisions on technical directions and budget allocations</a:t>
            </a:r>
          </a:p>
          <a:p>
            <a:pPr lvl="2">
              <a:spcBef>
                <a:spcPct val="0"/>
              </a:spcBef>
            </a:pPr>
            <a:r>
              <a:rPr lang="en-US" smtClean="0">
                <a:solidFill>
                  <a:srgbClr val="008000"/>
                </a:solidFill>
              </a:rPr>
              <a:t>mechanisms for obtaining advice on both are in place</a:t>
            </a:r>
          </a:p>
          <a:p>
            <a:pPr lvl="3">
              <a:spcBef>
                <a:spcPct val="0"/>
              </a:spcBef>
            </a:pPr>
            <a:r>
              <a:rPr lang="en-US" smtClean="0"/>
              <a:t>Technical Board; Institutional Board</a:t>
            </a:r>
          </a:p>
          <a:p>
            <a:pPr lvl="1">
              <a:spcBef>
                <a:spcPct val="0"/>
              </a:spcBef>
            </a:pPr>
            <a:r>
              <a:rPr lang="en-US" smtClean="0"/>
              <a:t>roles for all high-level functions defined in Management Plan</a:t>
            </a:r>
          </a:p>
          <a:p>
            <a:pPr>
              <a:spcBef>
                <a:spcPct val="0"/>
              </a:spcBef>
            </a:pPr>
            <a:r>
              <a:rPr lang="en-US" smtClean="0"/>
              <a:t>Strong oversight roles defined</a:t>
            </a:r>
          </a:p>
          <a:p>
            <a:pPr lvl="1">
              <a:spcBef>
                <a:spcPct val="0"/>
              </a:spcBef>
            </a:pPr>
            <a:r>
              <a:rPr lang="en-US" smtClean="0"/>
              <a:t>Fermilab Director; MCOG+MUTAC; PMG; DOE PM; DOE program reviews</a:t>
            </a:r>
          </a:p>
          <a:p>
            <a:pPr lvl="2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/>
          </p:cNvSpPr>
          <p:nvPr>
            <p:ph type="title" idx="4294967295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smtClean="0"/>
              <a:t>Timing</a:t>
            </a:r>
          </a:p>
        </p:txBody>
      </p:sp>
      <p:sp>
        <p:nvSpPr>
          <p:cNvPr id="21506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smtClean="0"/>
              <a:t>International decisions on what the next big project(s) will be are expected in a 2014 time frame</a:t>
            </a:r>
          </a:p>
          <a:p>
            <a:pPr lvl="1"/>
            <a:r>
              <a:rPr lang="en-US" smtClean="0"/>
              <a:t>if the MC is to have a “seat at the table” the proposed R&amp;D effort is urgent</a:t>
            </a:r>
          </a:p>
          <a:p>
            <a:pPr lvl="2"/>
            <a:r>
              <a:rPr lang="en-US" smtClean="0"/>
              <a:t>at the nominal funding level, we must stay very focused to be ready in time</a:t>
            </a:r>
          </a:p>
          <a:p>
            <a:pPr lvl="3"/>
            <a:r>
              <a:rPr lang="en-US" smtClean="0"/>
              <a:t>augmented funding and more community involvement would therefore be of great benefit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August 24-26, 2010</a:t>
            </a:r>
          </a:p>
        </p:txBody>
      </p:sp>
      <p:sp>
        <p:nvSpPr>
          <p:cNvPr id="20482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Final Remarks - Zisman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E8A4F9-892F-4BD4-8623-79032293E639}" type="slidenum">
              <a:rPr lang="en-US"/>
              <a:pPr>
                <a:defRPr/>
              </a:pPr>
              <a:t>19</a:t>
            </a:fld>
            <a:endParaRPr lang="en-US" dirty="0"/>
          </a:p>
        </p:txBody>
      </p:sp>
      <p:sp>
        <p:nvSpPr>
          <p:cNvPr id="20484" name="Rectangle 2"/>
          <p:cNvSpPr>
            <a:spLocks noGrp="1"/>
          </p:cNvSpPr>
          <p:nvPr>
            <p:ph type="title" idx="4294967295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sz="3600" smtClean="0"/>
              <a:t>Summary</a:t>
            </a:r>
          </a:p>
        </p:txBody>
      </p:sp>
      <p:sp>
        <p:nvSpPr>
          <p:cNvPr id="20485" name="Rectangle 3"/>
          <p:cNvSpPr>
            <a:spLocks noGrp="1"/>
          </p:cNvSpPr>
          <p:nvPr>
            <p:ph type="body" idx="4294967295"/>
          </p:nvPr>
        </p:nvSpPr>
        <p:spPr>
          <a:xfrm>
            <a:off x="0" y="1066800"/>
            <a:ext cx="9144000" cy="5059363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smtClean="0"/>
              <a:t>MAP explores a </a:t>
            </a:r>
            <a:r>
              <a:rPr lang="en-US" smtClean="0">
                <a:solidFill>
                  <a:srgbClr val="FF0000"/>
                </a:solidFill>
              </a:rPr>
              <a:t>possible scientific future for Fermilab and U.S. particle physics</a:t>
            </a:r>
          </a:p>
          <a:p>
            <a:pPr lvl="1">
              <a:spcBef>
                <a:spcPct val="0"/>
              </a:spcBef>
            </a:pPr>
            <a:r>
              <a:rPr lang="en-US" smtClean="0"/>
              <a:t>innovative and cost-effective lepton collider</a:t>
            </a:r>
          </a:p>
          <a:p>
            <a:pPr lvl="2">
              <a:spcBef>
                <a:spcPct val="0"/>
              </a:spcBef>
            </a:pPr>
            <a:r>
              <a:rPr lang="en-US" smtClean="0">
                <a:solidFill>
                  <a:srgbClr val="008000"/>
                </a:solidFill>
              </a:rPr>
              <a:t>would bring energy frontier back to U.S.</a:t>
            </a:r>
          </a:p>
          <a:p>
            <a:pPr>
              <a:spcBef>
                <a:spcPct val="0"/>
              </a:spcBef>
            </a:pPr>
            <a:r>
              <a:rPr lang="en-US" smtClean="0"/>
              <a:t>MAP participants well-motivated to succeed</a:t>
            </a:r>
          </a:p>
          <a:p>
            <a:pPr lvl="1">
              <a:spcBef>
                <a:spcPct val="0"/>
              </a:spcBef>
            </a:pPr>
            <a:r>
              <a:rPr lang="en-US" smtClean="0"/>
              <a:t>accelerator and particle physicists working together toward common goal</a:t>
            </a:r>
          </a:p>
          <a:p>
            <a:pPr lvl="2">
              <a:spcBef>
                <a:spcPct val="0"/>
              </a:spcBef>
            </a:pPr>
            <a:r>
              <a:rPr lang="en-US" smtClean="0">
                <a:solidFill>
                  <a:srgbClr val="008000"/>
                </a:solidFill>
              </a:rPr>
              <a:t>support from DOE, NSF and Fermilab management</a:t>
            </a:r>
          </a:p>
          <a:p>
            <a:pPr lvl="3">
              <a:spcBef>
                <a:spcPct val="0"/>
              </a:spcBef>
            </a:pPr>
            <a:r>
              <a:rPr lang="en-US" smtClean="0"/>
              <a:t>these are strengths of our program</a:t>
            </a:r>
          </a:p>
          <a:p>
            <a:pPr>
              <a:spcBef>
                <a:spcPct val="0"/>
              </a:spcBef>
            </a:pPr>
            <a:r>
              <a:rPr lang="en-US" smtClean="0">
                <a:solidFill>
                  <a:srgbClr val="FF0000"/>
                </a:solidFill>
              </a:rPr>
              <a:t>Benefits of a Muon Collider facility easily justify the proposed MAP plan</a:t>
            </a:r>
            <a:r>
              <a:rPr lang="en-US" smtClean="0"/>
              <a:t> </a:t>
            </a:r>
            <a:r>
              <a:rPr lang="en-US" smtClean="0">
                <a:solidFill>
                  <a:srgbClr val="FF0000"/>
                </a:solidFill>
              </a:rPr>
              <a:t>as the appropriate next step</a:t>
            </a:r>
            <a:r>
              <a:rPr lang="en-US" smtClean="0"/>
              <a:t> to assess its feasibility and cost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August 24-26, 2010</a:t>
            </a:r>
          </a:p>
        </p:txBody>
      </p:sp>
      <p:sp>
        <p:nvSpPr>
          <p:cNvPr id="6146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Final Remarks - Zisman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6F2D44-0183-47EA-B266-D9CBC04EE38F}" type="slidenum">
              <a:rPr lang="en-US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6148" name="Date Placeholder 3"/>
          <p:cNvSpPr txBox="1">
            <a:spLocks noGrp="1"/>
          </p:cNvSpPr>
          <p:nvPr/>
        </p:nvSpPr>
        <p:spPr bwMode="auto">
          <a:xfrm>
            <a:off x="0" y="6492875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1200">
                <a:latin typeface="Calibri" pitchFamily="34" charset="0"/>
              </a:rPr>
              <a:t>August 24-26, 2010</a:t>
            </a:r>
          </a:p>
        </p:txBody>
      </p:sp>
      <p:sp>
        <p:nvSpPr>
          <p:cNvPr id="9" name="Slide Number Placeholder 5"/>
          <p:cNvSpPr txBox="1">
            <a:spLocks noGrp="1"/>
          </p:cNvSpPr>
          <p:nvPr/>
        </p:nvSpPr>
        <p:spPr>
          <a:xfrm>
            <a:off x="7010400" y="6492875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3DBFBC4C-4D6B-4822-A4A3-C3078D2DE909}" type="slidenum">
              <a:rPr lang="en-US" sz="1200"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2</a:t>
            </a:fld>
            <a:endParaRPr lang="en-US" sz="1200" dirty="0">
              <a:latin typeface="+mn-lt"/>
            </a:endParaRPr>
          </a:p>
        </p:txBody>
      </p:sp>
      <p:sp>
        <p:nvSpPr>
          <p:cNvPr id="6150" name="Title 1"/>
          <p:cNvSpPr>
            <a:spLocks noGrp="1"/>
          </p:cNvSpPr>
          <p:nvPr>
            <p:ph type="title"/>
          </p:nvPr>
        </p:nvSpPr>
        <p:spPr>
          <a:xfrm>
            <a:off x="1524000" y="76200"/>
            <a:ext cx="6324600" cy="1066800"/>
          </a:xfrm>
        </p:spPr>
        <p:txBody>
          <a:bodyPr/>
          <a:lstStyle/>
          <a:p>
            <a:pPr eaLnBrk="1" hangingPunct="1"/>
            <a:r>
              <a:rPr lang="en-US" sz="3600" smtClean="0"/>
              <a:t>Outline</a:t>
            </a:r>
          </a:p>
        </p:txBody>
      </p:sp>
      <p:sp>
        <p:nvSpPr>
          <p:cNvPr id="6151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4757738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smtClean="0"/>
              <a:t>Introduction</a:t>
            </a:r>
          </a:p>
          <a:p>
            <a:pPr eaLnBrk="1" hangingPunct="1">
              <a:spcBef>
                <a:spcPct val="0"/>
              </a:spcBef>
            </a:pPr>
            <a:r>
              <a:rPr lang="en-US" smtClean="0"/>
              <a:t>Responses to selected review topics</a:t>
            </a:r>
          </a:p>
          <a:p>
            <a:pPr eaLnBrk="1" hangingPunct="1">
              <a:spcBef>
                <a:spcPct val="0"/>
              </a:spcBef>
            </a:pPr>
            <a:r>
              <a:rPr lang="en-US" smtClean="0"/>
              <a:t>Charge topics</a:t>
            </a:r>
          </a:p>
          <a:p>
            <a:pPr lvl="1" eaLnBrk="1" hangingPunct="1">
              <a:spcBef>
                <a:spcPct val="0"/>
              </a:spcBef>
            </a:pPr>
            <a:r>
              <a:rPr lang="en-US" smtClean="0">
                <a:solidFill>
                  <a:srgbClr val="0066FF"/>
                </a:solidFill>
              </a:rPr>
              <a:t>Scientific and technical merit</a:t>
            </a:r>
          </a:p>
          <a:p>
            <a:pPr lvl="1" eaLnBrk="1" hangingPunct="1">
              <a:spcBef>
                <a:spcPct val="0"/>
              </a:spcBef>
            </a:pPr>
            <a:r>
              <a:rPr lang="en-US" smtClean="0">
                <a:solidFill>
                  <a:srgbClr val="0066FF"/>
                </a:solidFill>
              </a:rPr>
              <a:t>Appropriateness of approach</a:t>
            </a:r>
          </a:p>
          <a:p>
            <a:pPr lvl="1" eaLnBrk="1" hangingPunct="1">
              <a:spcBef>
                <a:spcPct val="0"/>
              </a:spcBef>
            </a:pPr>
            <a:r>
              <a:rPr lang="en-US" smtClean="0">
                <a:solidFill>
                  <a:srgbClr val="0066FF"/>
                </a:solidFill>
              </a:rPr>
              <a:t>Competency of personnel and resources</a:t>
            </a:r>
          </a:p>
          <a:p>
            <a:pPr lvl="1" eaLnBrk="1" hangingPunct="1">
              <a:spcBef>
                <a:spcPct val="0"/>
              </a:spcBef>
            </a:pPr>
            <a:r>
              <a:rPr lang="en-US" smtClean="0">
                <a:solidFill>
                  <a:srgbClr val="0066FF"/>
                </a:solidFill>
              </a:rPr>
              <a:t>Reasonableness of budget</a:t>
            </a:r>
          </a:p>
          <a:p>
            <a:pPr lvl="1" eaLnBrk="1" hangingPunct="1">
              <a:spcBef>
                <a:spcPct val="0"/>
              </a:spcBef>
            </a:pPr>
            <a:r>
              <a:rPr lang="en-US" smtClean="0">
                <a:solidFill>
                  <a:srgbClr val="0066FF"/>
                </a:solidFill>
              </a:rPr>
              <a:t>Critical technical issues</a:t>
            </a:r>
          </a:p>
          <a:p>
            <a:pPr lvl="1" eaLnBrk="1" hangingPunct="1">
              <a:spcBef>
                <a:spcPct val="0"/>
              </a:spcBef>
            </a:pPr>
            <a:r>
              <a:rPr lang="en-US" smtClean="0">
                <a:solidFill>
                  <a:srgbClr val="0066FF"/>
                </a:solidFill>
              </a:rPr>
              <a:t>Milestones</a:t>
            </a:r>
          </a:p>
          <a:p>
            <a:pPr lvl="1" eaLnBrk="1" hangingPunct="1">
              <a:spcBef>
                <a:spcPct val="0"/>
              </a:spcBef>
            </a:pPr>
            <a:r>
              <a:rPr lang="en-US" smtClean="0">
                <a:solidFill>
                  <a:srgbClr val="0066FF"/>
                </a:solidFill>
              </a:rPr>
              <a:t>Management structure</a:t>
            </a:r>
          </a:p>
          <a:p>
            <a:pPr eaLnBrk="1" hangingPunct="1">
              <a:spcBef>
                <a:spcPct val="0"/>
              </a:spcBef>
            </a:pPr>
            <a:r>
              <a:rPr lang="en-US" smtClean="0"/>
              <a:t>Summary</a:t>
            </a:r>
            <a:endParaRPr lang="en-US" sz="2800" smtClean="0">
              <a:solidFill>
                <a:schemeClr val="folHlin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August 24-26, 2010</a:t>
            </a:r>
          </a:p>
        </p:txBody>
      </p:sp>
      <p:sp>
        <p:nvSpPr>
          <p:cNvPr id="22530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Final Remarks - Zisman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0DC1C2-4ED6-440D-9157-411009E01A5E}" type="slidenum">
              <a:rPr lang="en-US"/>
              <a:pPr>
                <a:defRPr/>
              </a:pPr>
              <a:t>20</a:t>
            </a:fld>
            <a:endParaRPr lang="en-US" dirty="0"/>
          </a:p>
        </p:txBody>
      </p:sp>
      <p:pic>
        <p:nvPicPr>
          <p:cNvPr id="2253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0" y="2251075"/>
            <a:ext cx="3235325" cy="398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3" name="Rectangle 2"/>
          <p:cNvSpPr>
            <a:spLocks noGrp="1"/>
          </p:cNvSpPr>
          <p:nvPr>
            <p:ph type="title" idx="4294967295"/>
          </p:nvPr>
        </p:nvSpPr>
        <p:spPr>
          <a:xfrm>
            <a:off x="457200" y="0"/>
            <a:ext cx="8229600" cy="762000"/>
          </a:xfrm>
        </p:spPr>
        <p:txBody>
          <a:bodyPr/>
          <a:lstStyle/>
          <a:p>
            <a:r>
              <a:rPr lang="en-US" sz="3600" smtClean="0"/>
              <a:t>Final Thought</a:t>
            </a:r>
          </a:p>
        </p:txBody>
      </p:sp>
      <p:sp>
        <p:nvSpPr>
          <p:cNvPr id="22534" name="Rectangle 3"/>
          <p:cNvSpPr>
            <a:spLocks noGrp="1"/>
          </p:cNvSpPr>
          <p:nvPr>
            <p:ph type="body" idx="4294967295"/>
          </p:nvPr>
        </p:nvSpPr>
        <p:spPr>
          <a:xfrm>
            <a:off x="0" y="1143000"/>
            <a:ext cx="4876800" cy="5334000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smtClean="0">
                <a:sym typeface="Symbol" pitchFamily="18" charset="2"/>
              </a:rPr>
              <a:t>Challenges of a muon accelerator complex go well beyond those of standard beams</a:t>
            </a:r>
          </a:p>
          <a:p>
            <a:pPr lvl="1">
              <a:spcBef>
                <a:spcPct val="0"/>
              </a:spcBef>
            </a:pPr>
            <a:r>
              <a:rPr lang="en-US" smtClean="0">
                <a:solidFill>
                  <a:srgbClr val="0000FF"/>
                </a:solidFill>
                <a:sym typeface="Symbol" pitchFamily="18" charset="2"/>
              </a:rPr>
              <a:t>developing solutions requires substantial R&amp;D effort to specify</a:t>
            </a:r>
          </a:p>
          <a:p>
            <a:pPr lvl="2">
              <a:spcBef>
                <a:spcPct val="0"/>
              </a:spcBef>
            </a:pPr>
            <a:r>
              <a:rPr lang="en-US" smtClean="0">
                <a:solidFill>
                  <a:srgbClr val="006666"/>
                </a:solidFill>
                <a:sym typeface="Symbol" pitchFamily="18" charset="2"/>
              </a:rPr>
              <a:t>expected performance, technical feasibility/risk, cost (</a:t>
            </a:r>
            <a:r>
              <a:rPr lang="en-US" smtClean="0">
                <a:solidFill>
                  <a:srgbClr val="FF0000"/>
                </a:solidFill>
                <a:sym typeface="Symbol" pitchFamily="18" charset="2"/>
              </a:rPr>
              <a:t>matters!</a:t>
            </a:r>
            <a:r>
              <a:rPr lang="en-US" smtClean="0">
                <a:solidFill>
                  <a:srgbClr val="006666"/>
                </a:solidFill>
                <a:sym typeface="Symbol" pitchFamily="18" charset="2"/>
              </a:rPr>
              <a:t>)</a:t>
            </a:r>
          </a:p>
          <a:p>
            <a:pPr lvl="2">
              <a:spcBef>
                <a:spcPct val="0"/>
              </a:spcBef>
            </a:pPr>
            <a:endParaRPr lang="en-US" smtClean="0">
              <a:solidFill>
                <a:srgbClr val="006666"/>
              </a:solidFill>
              <a:sym typeface="Symbol" pitchFamily="18" charset="2"/>
            </a:endParaRPr>
          </a:p>
        </p:txBody>
      </p:sp>
      <p:sp>
        <p:nvSpPr>
          <p:cNvPr id="22535" name="Text Box 5"/>
          <p:cNvSpPr txBox="1">
            <a:spLocks noChangeArrowheads="1"/>
          </p:cNvSpPr>
          <p:nvPr/>
        </p:nvSpPr>
        <p:spPr bwMode="auto">
          <a:xfrm>
            <a:off x="5106988" y="1219200"/>
            <a:ext cx="4037012" cy="155257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  <a:latin typeface="Comic Sans MS" pitchFamily="66" charset="0"/>
              </a:rPr>
              <a:t>Critical to do experiments and build components. </a:t>
            </a:r>
            <a:r>
              <a:rPr lang="en-US" sz="2400">
                <a:solidFill>
                  <a:srgbClr val="FF0000"/>
                </a:solidFill>
                <a:latin typeface="Comic Sans MS" pitchFamily="66" charset="0"/>
              </a:rPr>
              <a:t>Paper studies are not enough!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August 24-26, 2010</a:t>
            </a:r>
          </a:p>
        </p:txBody>
      </p:sp>
      <p:sp>
        <p:nvSpPr>
          <p:cNvPr id="7170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Final Remarks - Zisman</a:t>
            </a: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E1D5DC-0164-4356-BC20-2BFCC808AD33}" type="slidenum">
              <a:rPr lang="en-US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7172" name="Date Placeholder 3"/>
          <p:cNvSpPr txBox="1">
            <a:spLocks noGrp="1"/>
          </p:cNvSpPr>
          <p:nvPr/>
        </p:nvSpPr>
        <p:spPr bwMode="auto">
          <a:xfrm>
            <a:off x="0" y="6492875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1200">
                <a:latin typeface="Calibri" pitchFamily="34" charset="0"/>
              </a:rPr>
              <a:t>August 24-26, 2010</a:t>
            </a:r>
          </a:p>
        </p:txBody>
      </p:sp>
      <p:sp>
        <p:nvSpPr>
          <p:cNvPr id="7173" name="Footer Placeholder 4"/>
          <p:cNvSpPr txBox="1">
            <a:spLocks noGrp="1"/>
          </p:cNvSpPr>
          <p:nvPr/>
        </p:nvSpPr>
        <p:spPr bwMode="auto">
          <a:xfrm>
            <a:off x="2895600" y="6492875"/>
            <a:ext cx="33528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1200">
              <a:latin typeface="Calibri" pitchFamily="34" charset="0"/>
            </a:endParaRPr>
          </a:p>
        </p:txBody>
      </p:sp>
      <p:sp>
        <p:nvSpPr>
          <p:cNvPr id="9" name="Slide Number Placeholder 5"/>
          <p:cNvSpPr txBox="1">
            <a:spLocks noGrp="1"/>
          </p:cNvSpPr>
          <p:nvPr/>
        </p:nvSpPr>
        <p:spPr>
          <a:xfrm>
            <a:off x="7010400" y="6492875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6850CBFF-B0C7-40D7-9ACE-83E0C4D53428}" type="slidenum">
              <a:rPr lang="en-US" sz="1200"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3</a:t>
            </a:fld>
            <a:endParaRPr lang="en-US" sz="1200" dirty="0">
              <a:latin typeface="+mn-lt"/>
            </a:endParaRPr>
          </a:p>
        </p:txBody>
      </p:sp>
      <p:sp>
        <p:nvSpPr>
          <p:cNvPr id="7175" name="Date Placeholder 3"/>
          <p:cNvSpPr txBox="1">
            <a:spLocks noGrp="1"/>
          </p:cNvSpPr>
          <p:nvPr/>
        </p:nvSpPr>
        <p:spPr bwMode="auto">
          <a:xfrm>
            <a:off x="0" y="6492875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en-US" sz="1200">
              <a:latin typeface="Calibri" pitchFamily="34" charset="0"/>
            </a:endParaRPr>
          </a:p>
        </p:txBody>
      </p:sp>
      <p:sp>
        <p:nvSpPr>
          <p:cNvPr id="7176" name="Slide Number Placeholder 5"/>
          <p:cNvSpPr txBox="1">
            <a:spLocks noGrp="1"/>
          </p:cNvSpPr>
          <p:nvPr/>
        </p:nvSpPr>
        <p:spPr bwMode="auto">
          <a:xfrm>
            <a:off x="7010400" y="6492875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endParaRPr lang="en-US" sz="1200"/>
          </a:p>
        </p:txBody>
      </p:sp>
      <p:sp>
        <p:nvSpPr>
          <p:cNvPr id="7177" name="Rectangle 2"/>
          <p:cNvSpPr>
            <a:spLocks noGrp="1"/>
          </p:cNvSpPr>
          <p:nvPr>
            <p:ph type="title" idx="4294967295"/>
          </p:nvPr>
        </p:nvSpPr>
        <p:spPr>
          <a:xfrm>
            <a:off x="457200" y="0"/>
            <a:ext cx="8229600" cy="990600"/>
          </a:xfrm>
        </p:spPr>
        <p:txBody>
          <a:bodyPr/>
          <a:lstStyle/>
          <a:p>
            <a:r>
              <a:rPr lang="en-US" sz="3600" smtClean="0"/>
              <a:t>Introduction</a:t>
            </a:r>
          </a:p>
        </p:txBody>
      </p:sp>
      <p:sp>
        <p:nvSpPr>
          <p:cNvPr id="7178" name="Rectangle 3"/>
          <p:cNvSpPr>
            <a:spLocks noGrp="1"/>
          </p:cNvSpPr>
          <p:nvPr>
            <p:ph type="body" idx="4294967295"/>
          </p:nvPr>
        </p:nvSpPr>
        <p:spPr>
          <a:xfrm>
            <a:off x="0" y="1143000"/>
            <a:ext cx="9144000" cy="5334000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smtClean="0"/>
              <a:t>In past two days the MAP R&amp;D plan has been presented</a:t>
            </a:r>
          </a:p>
          <a:p>
            <a:pPr lvl="1">
              <a:spcBef>
                <a:spcPct val="0"/>
              </a:spcBef>
            </a:pPr>
            <a:r>
              <a:rPr lang="en-US" smtClean="0">
                <a:solidFill>
                  <a:srgbClr val="0000FF"/>
                </a:solidFill>
              </a:rPr>
              <a:t>design and simulation</a:t>
            </a:r>
          </a:p>
          <a:p>
            <a:pPr lvl="1">
              <a:spcBef>
                <a:spcPct val="0"/>
              </a:spcBef>
            </a:pPr>
            <a:r>
              <a:rPr lang="en-US" smtClean="0">
                <a:solidFill>
                  <a:srgbClr val="0000FF"/>
                </a:solidFill>
              </a:rPr>
              <a:t>technology development</a:t>
            </a:r>
          </a:p>
          <a:p>
            <a:pPr lvl="1">
              <a:spcBef>
                <a:spcPct val="0"/>
              </a:spcBef>
            </a:pPr>
            <a:r>
              <a:rPr lang="en-US" smtClean="0">
                <a:solidFill>
                  <a:srgbClr val="0000FF"/>
                </a:solidFill>
              </a:rPr>
              <a:t>system tests</a:t>
            </a:r>
          </a:p>
          <a:p>
            <a:pPr>
              <a:spcBef>
                <a:spcPct val="0"/>
              </a:spcBef>
            </a:pPr>
            <a:r>
              <a:rPr lang="en-US" smtClean="0"/>
              <a:t>Natural and seamless extension of predecessor programs</a:t>
            </a:r>
          </a:p>
          <a:p>
            <a:pPr lvl="1">
              <a:spcBef>
                <a:spcPct val="0"/>
              </a:spcBef>
            </a:pPr>
            <a:r>
              <a:rPr lang="en-US" smtClean="0">
                <a:solidFill>
                  <a:srgbClr val="0000FF"/>
                </a:solidFill>
              </a:rPr>
              <a:t>NFMCC + MCTF</a:t>
            </a:r>
          </a:p>
          <a:p>
            <a:pPr>
              <a:spcBef>
                <a:spcPct val="0"/>
              </a:spcBef>
            </a:pPr>
            <a:r>
              <a:rPr lang="en-US" smtClean="0"/>
              <a:t>Development of intense muon beam facilities offers potential of unique and powerful scientific program, in line with P5 recommendations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August 24-26, 2010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Final Remarks - Zisman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D8057B-2171-42D4-9008-536ECD403D07}" type="slidenum">
              <a:rPr lang="en-US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8193" name="Rectangle 2"/>
          <p:cNvSpPr>
            <a:spLocks noGrp="1"/>
          </p:cNvSpPr>
          <p:nvPr>
            <p:ph type="title" idx="4294967295"/>
          </p:nvPr>
        </p:nvSpPr>
        <p:spPr>
          <a:xfrm>
            <a:off x="381000" y="0"/>
            <a:ext cx="8229600" cy="1143000"/>
          </a:xfrm>
        </p:spPr>
        <p:txBody>
          <a:bodyPr/>
          <a:lstStyle/>
          <a:p>
            <a:r>
              <a:rPr lang="en-US" sz="3600" smtClean="0"/>
              <a:t>Review Comments (1)</a:t>
            </a:r>
          </a:p>
        </p:txBody>
      </p:sp>
      <p:sp>
        <p:nvSpPr>
          <p:cNvPr id="8194" name="Rectangle 3"/>
          <p:cNvSpPr>
            <a:spLocks noGrp="1"/>
          </p:cNvSpPr>
          <p:nvPr>
            <p:ph type="body" idx="4294967295"/>
          </p:nvPr>
        </p:nvSpPr>
        <p:spPr>
          <a:xfrm>
            <a:off x="0" y="1219200"/>
            <a:ext cx="9144000" cy="4906963"/>
          </a:xfrm>
        </p:spPr>
        <p:txBody>
          <a:bodyPr/>
          <a:lstStyle/>
          <a:p>
            <a:r>
              <a:rPr lang="en-US" smtClean="0"/>
              <a:t>“Go/No-Go” risk list</a:t>
            </a:r>
          </a:p>
          <a:p>
            <a:pPr lvl="1"/>
            <a:r>
              <a:rPr lang="en-US" smtClean="0"/>
              <a:t>6D cooling</a:t>
            </a:r>
          </a:p>
          <a:p>
            <a:r>
              <a:rPr lang="en-US" smtClean="0"/>
              <a:t>Performance risk list</a:t>
            </a:r>
          </a:p>
          <a:p>
            <a:pPr lvl="1"/>
            <a:r>
              <a:rPr lang="en-US" smtClean="0"/>
              <a:t>proton driver intensity</a:t>
            </a:r>
          </a:p>
          <a:p>
            <a:pPr lvl="1"/>
            <a:r>
              <a:rPr lang="en-US" smtClean="0"/>
              <a:t>final cooling</a:t>
            </a:r>
          </a:p>
          <a:p>
            <a:pPr lvl="1"/>
            <a:r>
              <a:rPr lang="en-US" smtClean="0"/>
              <a:t>final focus (detector backgrounds)</a:t>
            </a:r>
            <a:endParaRPr lang="en-US" smtClean="0"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August 24-26, 2010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Final Remarks - Zisman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B14AEF-6FBD-4F97-BAA0-FD74E6711CD9}" type="slidenum">
              <a:rPr lang="en-US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9217" name="Rectangle 2"/>
          <p:cNvSpPr>
            <a:spLocks noGrp="1"/>
          </p:cNvSpPr>
          <p:nvPr>
            <p:ph type="title" idx="4294967295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sz="3600" smtClean="0"/>
              <a:t>Review Comments (2)</a:t>
            </a:r>
          </a:p>
        </p:txBody>
      </p:sp>
      <p:sp>
        <p:nvSpPr>
          <p:cNvPr id="9218" name="Rectangle 3"/>
          <p:cNvSpPr>
            <a:spLocks noGrp="1"/>
          </p:cNvSpPr>
          <p:nvPr>
            <p:ph type="body" idx="4294967295"/>
          </p:nvPr>
        </p:nvSpPr>
        <p:spPr>
          <a:xfrm>
            <a:off x="0" y="1219200"/>
            <a:ext cx="9144000" cy="4906963"/>
          </a:xfrm>
        </p:spPr>
        <p:txBody>
          <a:bodyPr/>
          <a:lstStyle/>
          <a:p>
            <a:r>
              <a:rPr lang="en-US" smtClean="0"/>
              <a:t>Total power consumption</a:t>
            </a:r>
          </a:p>
          <a:p>
            <a:pPr lvl="1"/>
            <a:r>
              <a:rPr lang="en-US" smtClean="0"/>
              <a:t>estimated (Study 2) for NF at ~50-60 MW (at 15 Hz)</a:t>
            </a:r>
          </a:p>
          <a:p>
            <a:pPr lvl="1"/>
            <a:r>
              <a:rPr lang="en-US" smtClean="0"/>
              <a:t>no detailed estimate for MC yet, as design incomplete</a:t>
            </a:r>
          </a:p>
          <a:p>
            <a:pPr lvl="2"/>
            <a:r>
              <a:rPr lang="en-US" smtClean="0"/>
              <a:t>range expected to be ~120-200 MW</a:t>
            </a:r>
          </a:p>
          <a:p>
            <a:pPr lvl="3"/>
            <a:r>
              <a:rPr lang="en-US" smtClean="0"/>
              <a:t>design choices (especially </a:t>
            </a:r>
            <a:r>
              <a:rPr lang="en-US" i="1" smtClean="0"/>
              <a:t>E</a:t>
            </a:r>
            <a:r>
              <a:rPr lang="en-US" smtClean="0"/>
              <a:t>) will affect this</a:t>
            </a:r>
          </a:p>
          <a:p>
            <a:pPr lvl="3"/>
            <a:r>
              <a:rPr lang="en-US" smtClean="0">
                <a:solidFill>
                  <a:srgbClr val="FF0000"/>
                </a:solidFill>
              </a:rPr>
              <a:t>advantage of MC over other lepton colliders</a:t>
            </a:r>
          </a:p>
          <a:p>
            <a:r>
              <a:rPr lang="en-US" smtClean="0"/>
              <a:t>Muon polarization</a:t>
            </a:r>
          </a:p>
          <a:p>
            <a:pPr lvl="1"/>
            <a:r>
              <a:rPr lang="en-US" smtClean="0"/>
              <a:t>“if we had it, theorists would find clever ways to use it; if not theorists will find clever ways around it”</a:t>
            </a:r>
          </a:p>
          <a:p>
            <a:pPr lvl="2"/>
            <a:r>
              <a:rPr lang="en-US" smtClean="0"/>
              <a:t>E. Eichten, this review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August 24-26, 2010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Final Remarks - Zisman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4005DC-7D08-407B-ACC3-D1DE9797007B}" type="slidenum">
              <a:rPr lang="en-US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10241" name="Rectangle 2"/>
          <p:cNvSpPr>
            <a:spLocks noGrp="1"/>
          </p:cNvSpPr>
          <p:nvPr>
            <p:ph type="title" idx="4294967295"/>
          </p:nvPr>
        </p:nvSpPr>
        <p:spPr>
          <a:xfrm>
            <a:off x="381000" y="0"/>
            <a:ext cx="8229600" cy="1143000"/>
          </a:xfrm>
        </p:spPr>
        <p:txBody>
          <a:bodyPr/>
          <a:lstStyle/>
          <a:p>
            <a:r>
              <a:rPr lang="en-US" sz="3600" smtClean="0"/>
              <a:t>Review Comments (3)</a:t>
            </a:r>
          </a:p>
        </p:txBody>
      </p:sp>
      <p:sp>
        <p:nvSpPr>
          <p:cNvPr id="10242" name="Rectangle 3"/>
          <p:cNvSpPr>
            <a:spLocks noGrp="1"/>
          </p:cNvSpPr>
          <p:nvPr>
            <p:ph type="body" idx="4294967295"/>
          </p:nvPr>
        </p:nvSpPr>
        <p:spPr>
          <a:xfrm>
            <a:off x="0" y="1143000"/>
            <a:ext cx="9144000" cy="4983163"/>
          </a:xfrm>
        </p:spPr>
        <p:txBody>
          <a:bodyPr/>
          <a:lstStyle/>
          <a:p>
            <a:r>
              <a:rPr lang="en-US" smtClean="0"/>
              <a:t>MICE magnets</a:t>
            </a:r>
          </a:p>
          <a:p>
            <a:pPr lvl="1"/>
            <a:r>
              <a:rPr lang="en-US" smtClean="0"/>
              <a:t>recognized as critical </a:t>
            </a:r>
            <a:r>
              <a:rPr lang="en-US" smtClean="0">
                <a:solidFill>
                  <a:srgbClr val="FF0000"/>
                </a:solidFill>
              </a:rPr>
              <a:t>and getting attention</a:t>
            </a:r>
          </a:p>
          <a:p>
            <a:pPr lvl="2"/>
            <a:r>
              <a:rPr lang="en-US" smtClean="0"/>
              <a:t>plans being formulated and resources to carry them out have been identified</a:t>
            </a:r>
          </a:p>
          <a:p>
            <a:r>
              <a:rPr lang="en-US" smtClean="0"/>
              <a:t>Pre-installation test of MICE RF</a:t>
            </a:r>
          </a:p>
          <a:p>
            <a:pPr lvl="1"/>
            <a:r>
              <a:rPr lang="en-US" smtClean="0"/>
              <a:t>such a test anticipated, either at MTA or RAL</a:t>
            </a:r>
          </a:p>
          <a:p>
            <a:pPr lvl="2"/>
            <a:r>
              <a:rPr lang="en-US" smtClean="0"/>
              <a:t>FY10 supplemental funds will permit test vacuum vessel</a:t>
            </a:r>
          </a:p>
          <a:p>
            <a:pPr lvl="3"/>
            <a:r>
              <a:rPr lang="en-US" smtClean="0"/>
              <a:t>can also test LN-temperature operation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August 24-26, 2010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Final Remarks - Zisman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8F3218-6920-42F4-BCBA-F5E6B8821331}" type="slidenum">
              <a:rPr lang="en-US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25602" name="Rectangle 2"/>
          <p:cNvSpPr>
            <a:spLocks noGrp="1"/>
          </p:cNvSpPr>
          <p:nvPr>
            <p:ph type="title" idx="4294967295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sz="3600" smtClean="0"/>
              <a:t>Review Comments (4)</a:t>
            </a:r>
          </a:p>
        </p:txBody>
      </p:sp>
      <p:sp>
        <p:nvSpPr>
          <p:cNvPr id="25603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smtClean="0"/>
              <a:t>Magnet program</a:t>
            </a:r>
          </a:p>
          <a:p>
            <a:pPr lvl="1"/>
            <a:r>
              <a:rPr lang="en-US" smtClean="0"/>
              <a:t>involves participants (and expertise) from many institutions</a:t>
            </a:r>
          </a:p>
          <a:p>
            <a:pPr lvl="2"/>
            <a:r>
              <a:rPr lang="en-US" smtClean="0"/>
              <a:t>BNL, LBNL, Fermilab, U.-Miss.</a:t>
            </a:r>
          </a:p>
          <a:p>
            <a:pPr lvl="2"/>
            <a:r>
              <a:rPr lang="en-US" smtClean="0"/>
              <a:t>leveraged by</a:t>
            </a:r>
          </a:p>
          <a:p>
            <a:pPr lvl="3"/>
            <a:r>
              <a:rPr lang="en-US" smtClean="0"/>
              <a:t>funded SBIR projects </a:t>
            </a:r>
          </a:p>
          <a:p>
            <a:pPr lvl="3"/>
            <a:r>
              <a:rPr lang="en-US" smtClean="0"/>
              <a:t>work of core programs and LARP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August 24-26, 2010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Final Remarks - Zisman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180796-E14E-4B12-A266-935F3718E47D}" type="slidenum">
              <a:rPr lang="en-US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24578" name="Rectangle 2"/>
          <p:cNvSpPr>
            <a:spLocks noGrp="1"/>
          </p:cNvSpPr>
          <p:nvPr>
            <p:ph type="title" idx="4294967295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sz="4000" smtClean="0"/>
              <a:t>Review Comments (5)</a:t>
            </a:r>
          </a:p>
        </p:txBody>
      </p:sp>
      <p:sp>
        <p:nvSpPr>
          <p:cNvPr id="24579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smtClean="0"/>
              <a:t>HTS contributions</a:t>
            </a:r>
          </a:p>
          <a:p>
            <a:pPr lvl="1"/>
            <a:r>
              <a:rPr lang="en-US" smtClean="0"/>
              <a:t>MAP becoming involved in broad effort to develop and explore HTS technology</a:t>
            </a:r>
          </a:p>
          <a:p>
            <a:pPr lvl="2"/>
            <a:r>
              <a:rPr lang="en-US" smtClean="0"/>
              <a:t>VHFSMC, NHMFL, SBIR companies</a:t>
            </a:r>
          </a:p>
          <a:p>
            <a:pPr lvl="1"/>
            <a:r>
              <a:rPr lang="en-US" smtClean="0"/>
              <a:t>MAP is both a contributor and a customer</a:t>
            </a:r>
          </a:p>
          <a:p>
            <a:pPr lvl="2"/>
            <a:r>
              <a:rPr lang="en-US" smtClean="0"/>
              <a:t>as </a:t>
            </a:r>
            <a:r>
              <a:rPr lang="en-US" smtClean="0">
                <a:solidFill>
                  <a:srgbClr val="FF0000"/>
                </a:solidFill>
              </a:rPr>
              <a:t>contributor</a:t>
            </a:r>
            <a:r>
              <a:rPr lang="en-US" smtClean="0"/>
              <a:t>, we take responsibility for specific aspects of the development program</a:t>
            </a:r>
          </a:p>
          <a:p>
            <a:pPr lvl="2"/>
            <a:r>
              <a:rPr lang="en-US" smtClean="0"/>
              <a:t>as </a:t>
            </a:r>
            <a:r>
              <a:rPr lang="en-US" smtClean="0">
                <a:solidFill>
                  <a:srgbClr val="FF0000"/>
                </a:solidFill>
              </a:rPr>
              <a:t>customer</a:t>
            </a:r>
            <a:r>
              <a:rPr lang="en-US" smtClean="0"/>
              <a:t>, we provide a concrete focus and incentive for sustained development effort</a:t>
            </a:r>
          </a:p>
          <a:p>
            <a:pPr lvl="2"/>
            <a:r>
              <a:rPr lang="en-US" smtClean="0">
                <a:solidFill>
                  <a:srgbClr val="FF0000"/>
                </a:solidFill>
              </a:rPr>
              <a:t>it is important for MAP to play both these roles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2"/>
          <p:cNvSpPr>
            <a:spLocks noGrp="1"/>
          </p:cNvSpPr>
          <p:nvPr>
            <p:ph type="title" idx="4294967295"/>
          </p:nvPr>
        </p:nvSpPr>
        <p:spPr>
          <a:xfrm>
            <a:off x="381000" y="0"/>
            <a:ext cx="8229600" cy="1143000"/>
          </a:xfrm>
        </p:spPr>
        <p:txBody>
          <a:bodyPr/>
          <a:lstStyle/>
          <a:p>
            <a:r>
              <a:rPr lang="en-US" sz="3600" smtClean="0"/>
              <a:t>Review Comments (6)</a:t>
            </a:r>
          </a:p>
        </p:txBody>
      </p:sp>
      <p:sp>
        <p:nvSpPr>
          <p:cNvPr id="11266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smtClean="0"/>
              <a:t>Organizational structure</a:t>
            </a:r>
          </a:p>
          <a:p>
            <a:pPr lvl="1"/>
            <a:r>
              <a:rPr lang="en-US" smtClean="0"/>
              <a:t>based on discussions with FNAL director and DOE</a:t>
            </a:r>
          </a:p>
          <a:p>
            <a:pPr lvl="2"/>
            <a:r>
              <a:rPr lang="en-US" smtClean="0"/>
              <a:t>balance between R&amp;D task and oversight will likely be discussed further</a:t>
            </a:r>
          </a:p>
          <a:p>
            <a:pPr lvl="1"/>
            <a:r>
              <a:rPr lang="en-US" smtClean="0"/>
              <a:t>structures within MAP are believed to be helpful to Program Director</a:t>
            </a:r>
          </a:p>
          <a:p>
            <a:pPr lvl="2"/>
            <a:r>
              <a:rPr lang="en-US" smtClean="0"/>
              <a:t>“collaboration” aspects have proven in the past to benefit our efficiency and ability to get buy-in on priority and technical decisions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3289</TotalTime>
  <Words>1217</Words>
  <Application>Microsoft Office PowerPoint</Application>
  <PresentationFormat>On-screen Show (4:3)</PresentationFormat>
  <Paragraphs>225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Design Template</vt:lpstr>
      </vt:variant>
      <vt:variant>
        <vt:i4>2</vt:i4>
      </vt:variant>
      <vt:variant>
        <vt:lpstr>Slide Titles</vt:lpstr>
      </vt:variant>
      <vt:variant>
        <vt:i4>20</vt:i4>
      </vt:variant>
    </vt:vector>
  </HeadingPairs>
  <TitlesOfParts>
    <vt:vector size="27" baseType="lpstr">
      <vt:lpstr>Arial</vt:lpstr>
      <vt:lpstr>Wingdings</vt:lpstr>
      <vt:lpstr>Calibri</vt:lpstr>
      <vt:lpstr>Symbol</vt:lpstr>
      <vt:lpstr>Comic Sans MS</vt:lpstr>
      <vt:lpstr>Template</vt:lpstr>
      <vt:lpstr>Template</vt:lpstr>
      <vt:lpstr>  </vt:lpstr>
      <vt:lpstr>Outline</vt:lpstr>
      <vt:lpstr>Introduction</vt:lpstr>
      <vt:lpstr>Review Comments (1)</vt:lpstr>
      <vt:lpstr>Review Comments (2)</vt:lpstr>
      <vt:lpstr>Review Comments (3)</vt:lpstr>
      <vt:lpstr>Review Comments (4)</vt:lpstr>
      <vt:lpstr>Review Comments (5)</vt:lpstr>
      <vt:lpstr>Review Comments (6)</vt:lpstr>
      <vt:lpstr>Scientific and Technical Merit</vt:lpstr>
      <vt:lpstr>Appropriateness of Approach (1)</vt:lpstr>
      <vt:lpstr>Appropriateness of Approach (2)</vt:lpstr>
      <vt:lpstr>Competency of Personnel &amp; Resources</vt:lpstr>
      <vt:lpstr>Reasonableness of Budget</vt:lpstr>
      <vt:lpstr>Critical Technical Issues</vt:lpstr>
      <vt:lpstr>Milestones</vt:lpstr>
      <vt:lpstr>Management Structure</vt:lpstr>
      <vt:lpstr>Timing</vt:lpstr>
      <vt:lpstr>Summary</vt:lpstr>
      <vt:lpstr>Final Thought</vt:lpstr>
    </vt:vector>
  </TitlesOfParts>
  <Company>Fermilab | Accelerator Division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 </dc:creator>
  <cp:lastModifiedBy>mszisman</cp:lastModifiedBy>
  <cp:revision>88</cp:revision>
  <dcterms:created xsi:type="dcterms:W3CDTF">2010-07-19T19:50:42Z</dcterms:created>
  <dcterms:modified xsi:type="dcterms:W3CDTF">2010-08-25T20:35:02Z</dcterms:modified>
</cp:coreProperties>
</file>