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8" r:id="rId1"/>
  </p:sldMasterIdLst>
  <p:notesMasterIdLst>
    <p:notesMasterId r:id="rId18"/>
  </p:notesMasterIdLst>
  <p:handoutMasterIdLst>
    <p:handoutMasterId r:id="rId19"/>
  </p:handoutMasterIdLst>
  <p:sldIdLst>
    <p:sldId id="271" r:id="rId2"/>
    <p:sldId id="399" r:id="rId3"/>
    <p:sldId id="385" r:id="rId4"/>
    <p:sldId id="384" r:id="rId5"/>
    <p:sldId id="386" r:id="rId6"/>
    <p:sldId id="387" r:id="rId7"/>
    <p:sldId id="388" r:id="rId8"/>
    <p:sldId id="389" r:id="rId9"/>
    <p:sldId id="390" r:id="rId10"/>
    <p:sldId id="391" r:id="rId11"/>
    <p:sldId id="392" r:id="rId12"/>
    <p:sldId id="394" r:id="rId13"/>
    <p:sldId id="395" r:id="rId14"/>
    <p:sldId id="396" r:id="rId15"/>
    <p:sldId id="397" r:id="rId16"/>
    <p:sldId id="398" r:id="rId17"/>
  </p:sldIdLst>
  <p:sldSz cx="9144000" cy="6858000" type="screen4x3"/>
  <p:notesSz cx="7099300" cy="102346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0033CC"/>
    <a:srgbClr val="FF0000"/>
    <a:srgbClr val="00863D"/>
    <a:srgbClr val="FF1F1F"/>
    <a:srgbClr val="E1F4FF"/>
    <a:srgbClr val="CCECFF"/>
    <a:srgbClr val="FFCC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0" autoAdjust="0"/>
    <p:restoredTop sz="94678" autoAdjust="0"/>
  </p:normalViewPr>
  <p:slideViewPr>
    <p:cSldViewPr>
      <p:cViewPr varScale="1">
        <p:scale>
          <a:sx n="70" d="100"/>
          <a:sy n="70" d="100"/>
        </p:scale>
        <p:origin x="-112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8001" tIns="49001" rIns="98001" bIns="49001" numCol="1" anchor="t" anchorCtr="0" compatLnSpc="1">
            <a:prstTxWarp prst="textNoShape">
              <a:avLst/>
            </a:prstTxWarp>
          </a:bodyPr>
          <a:lstStyle>
            <a:lvl1pPr algn="l" defTabSz="976924">
              <a:defRPr sz="1300">
                <a:latin typeface="Arial" charset="0"/>
              </a:defRPr>
            </a:lvl1pPr>
          </a:lstStyle>
          <a:p>
            <a:pPr>
              <a:defRPr/>
            </a:pPr>
            <a:endParaRPr lang="en-US"/>
          </a:p>
        </p:txBody>
      </p:sp>
      <p:sp>
        <p:nvSpPr>
          <p:cNvPr id="17411"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8001" tIns="49001" rIns="98001" bIns="49001" numCol="1" anchor="t" anchorCtr="0" compatLnSpc="1">
            <a:prstTxWarp prst="textNoShape">
              <a:avLst/>
            </a:prstTxWarp>
          </a:bodyPr>
          <a:lstStyle>
            <a:lvl1pPr algn="r" defTabSz="976924">
              <a:defRPr sz="1300">
                <a:latin typeface="Arial" charset="0"/>
              </a:defRPr>
            </a:lvl1pPr>
          </a:lstStyle>
          <a:p>
            <a:pPr>
              <a:defRPr/>
            </a:pPr>
            <a:endParaRPr lang="en-US"/>
          </a:p>
        </p:txBody>
      </p:sp>
      <p:sp>
        <p:nvSpPr>
          <p:cNvPr id="17412"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98001" tIns="49001" rIns="98001" bIns="49001" numCol="1" anchor="b" anchorCtr="0" compatLnSpc="1">
            <a:prstTxWarp prst="textNoShape">
              <a:avLst/>
            </a:prstTxWarp>
          </a:bodyPr>
          <a:lstStyle>
            <a:lvl1pPr algn="l" defTabSz="976924">
              <a:defRPr sz="1300">
                <a:latin typeface="Arial" charset="0"/>
              </a:defRPr>
            </a:lvl1pPr>
          </a:lstStyle>
          <a:p>
            <a:pPr>
              <a:defRPr/>
            </a:pPr>
            <a:endParaRPr lang="en-US"/>
          </a:p>
        </p:txBody>
      </p:sp>
      <p:sp>
        <p:nvSpPr>
          <p:cNvPr id="17413"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8001" tIns="49001" rIns="98001" bIns="49001" numCol="1" anchor="b" anchorCtr="0" compatLnSpc="1">
            <a:prstTxWarp prst="textNoShape">
              <a:avLst/>
            </a:prstTxWarp>
          </a:bodyPr>
          <a:lstStyle>
            <a:lvl1pPr algn="r" defTabSz="976924">
              <a:defRPr sz="1300">
                <a:latin typeface="Arial" charset="0"/>
              </a:defRPr>
            </a:lvl1pPr>
          </a:lstStyle>
          <a:p>
            <a:pPr>
              <a:defRPr/>
            </a:pPr>
            <a:fld id="{68931988-8C62-4B5A-B59D-721E945C5C6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8001" tIns="49001" rIns="98001" bIns="49001" numCol="1" anchor="t" anchorCtr="0" compatLnSpc="1">
            <a:prstTxWarp prst="textNoShape">
              <a:avLst/>
            </a:prstTxWarp>
          </a:bodyPr>
          <a:lstStyle>
            <a:lvl1pPr algn="l" defTabSz="976924">
              <a:defRPr sz="1300">
                <a:latin typeface="Arial" charset="0"/>
              </a:defRPr>
            </a:lvl1pPr>
          </a:lstStyle>
          <a:p>
            <a:pPr>
              <a:defRPr/>
            </a:pPr>
            <a:endParaRPr lang="en-US"/>
          </a:p>
        </p:txBody>
      </p:sp>
      <p:sp>
        <p:nvSpPr>
          <p:cNvPr id="11673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8001" tIns="49001" rIns="98001" bIns="49001" numCol="1" anchor="t" anchorCtr="0" compatLnSpc="1">
            <a:prstTxWarp prst="textNoShape">
              <a:avLst/>
            </a:prstTxWarp>
          </a:bodyPr>
          <a:lstStyle>
            <a:lvl1pPr algn="r" defTabSz="976924">
              <a:defRPr sz="1300">
                <a:latin typeface="Arial" charset="0"/>
              </a:defRPr>
            </a:lvl1pPr>
          </a:lstStyle>
          <a:p>
            <a:pPr>
              <a:defRPr/>
            </a:pPr>
            <a:endParaRPr lang="en-US"/>
          </a:p>
        </p:txBody>
      </p:sp>
      <p:sp>
        <p:nvSpPr>
          <p:cNvPr id="39940" name="Rectangle 4"/>
          <p:cNvSpPr>
            <a:spLocks noGrp="1" noRot="1" noChangeAspect="1" noChangeArrowheads="1" noTextEdit="1"/>
          </p:cNvSpPr>
          <p:nvPr>
            <p:ph type="sldImg" idx="2"/>
          </p:nvPr>
        </p:nvSpPr>
        <p:spPr bwMode="auto">
          <a:xfrm>
            <a:off x="992188" y="768350"/>
            <a:ext cx="5116512" cy="3838575"/>
          </a:xfrm>
          <a:prstGeom prst="rect">
            <a:avLst/>
          </a:prstGeom>
          <a:noFill/>
          <a:ln w="9525">
            <a:solidFill>
              <a:srgbClr val="000000"/>
            </a:solidFill>
            <a:miter lim="800000"/>
            <a:headEnd/>
            <a:tailEnd/>
          </a:ln>
        </p:spPr>
      </p:sp>
      <p:sp>
        <p:nvSpPr>
          <p:cNvPr id="116741" name="Rectangle 5"/>
          <p:cNvSpPr>
            <a:spLocks noGrp="1" noChangeArrowheads="1"/>
          </p:cNvSpPr>
          <p:nvPr>
            <p:ph type="body" sz="quarter" idx="3"/>
          </p:nvPr>
        </p:nvSpPr>
        <p:spPr bwMode="auto">
          <a:xfrm>
            <a:off x="711200" y="4862513"/>
            <a:ext cx="5676900" cy="4603750"/>
          </a:xfrm>
          <a:prstGeom prst="rect">
            <a:avLst/>
          </a:prstGeom>
          <a:noFill/>
          <a:ln w="9525">
            <a:noFill/>
            <a:miter lim="800000"/>
            <a:headEnd/>
            <a:tailEnd/>
          </a:ln>
          <a:effectLst/>
        </p:spPr>
        <p:txBody>
          <a:bodyPr vert="horz" wrap="square" lIns="98001" tIns="49001" rIns="98001" bIns="4900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674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8001" tIns="49001" rIns="98001" bIns="49001" numCol="1" anchor="b" anchorCtr="0" compatLnSpc="1">
            <a:prstTxWarp prst="textNoShape">
              <a:avLst/>
            </a:prstTxWarp>
          </a:bodyPr>
          <a:lstStyle>
            <a:lvl1pPr algn="l" defTabSz="976924">
              <a:defRPr sz="1300">
                <a:latin typeface="Arial" charset="0"/>
              </a:defRPr>
            </a:lvl1pPr>
          </a:lstStyle>
          <a:p>
            <a:pPr>
              <a:defRPr/>
            </a:pPr>
            <a:endParaRPr lang="en-US"/>
          </a:p>
        </p:txBody>
      </p:sp>
      <p:sp>
        <p:nvSpPr>
          <p:cNvPr id="11674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8001" tIns="49001" rIns="98001" bIns="49001" numCol="1" anchor="b" anchorCtr="0" compatLnSpc="1">
            <a:prstTxWarp prst="textNoShape">
              <a:avLst/>
            </a:prstTxWarp>
          </a:bodyPr>
          <a:lstStyle>
            <a:lvl1pPr algn="r" defTabSz="976924">
              <a:defRPr sz="1300">
                <a:latin typeface="Arial" charset="0"/>
              </a:defRPr>
            </a:lvl1pPr>
          </a:lstStyle>
          <a:p>
            <a:pPr>
              <a:defRPr/>
            </a:pPr>
            <a:fld id="{4B0B370B-120F-49DB-B7AC-607171248D3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5"/>
          <p:cNvSpPr>
            <a:spLocks noGrp="1" noChangeArrowheads="1"/>
          </p:cNvSpPr>
          <p:nvPr>
            <p:ph type="sldNum" sz="quarter" idx="5"/>
          </p:nvPr>
        </p:nvSpPr>
        <p:spPr>
          <a:noFill/>
        </p:spPr>
        <p:txBody>
          <a:bodyPr/>
          <a:lstStyle/>
          <a:p>
            <a:fld id="{57705064-864D-4E73-BB99-9B52D38D373F}" type="slidenum">
              <a:rPr lang="en-US">
                <a:solidFill>
                  <a:srgbClr val="C0504D"/>
                </a:solidFill>
              </a:rPr>
              <a:pPr/>
              <a:t>3</a:t>
            </a:fld>
            <a:endParaRPr lang="en-US">
              <a:solidFill>
                <a:srgbClr val="C0504D"/>
              </a:solidFill>
            </a:endParaRPr>
          </a:p>
        </p:txBody>
      </p:sp>
      <p:sp>
        <p:nvSpPr>
          <p:cNvPr id="176131" name="Rectangle 2"/>
          <p:cNvSpPr>
            <a:spLocks noChangeArrowheads="1" noTextEdit="1"/>
          </p:cNvSpPr>
          <p:nvPr>
            <p:ph type="sldImg"/>
          </p:nvPr>
        </p:nvSpPr>
        <p:spPr>
          <a:ln/>
        </p:spPr>
      </p:sp>
      <p:sp>
        <p:nvSpPr>
          <p:cNvPr id="176132" name="Rectangle 3"/>
          <p:cNvSpPr>
            <a:spLocks noGrp="1" noChangeArrowheads="1"/>
          </p:cNvSpPr>
          <p:nvPr>
            <p:ph type="body" idx="1"/>
          </p:nvPr>
        </p:nvSpPr>
        <p:spPr>
          <a:noFill/>
          <a:ln/>
        </p:spPr>
        <p:txBody>
          <a:bodyPr/>
          <a:lstStyle/>
          <a:p>
            <a:pPr eaLnBrk="1" hangingPunct="1"/>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5"/>
          <p:cNvSpPr>
            <a:spLocks noGrp="1" noChangeArrowheads="1"/>
          </p:cNvSpPr>
          <p:nvPr>
            <p:ph type="sldNum" sz="quarter" idx="5"/>
          </p:nvPr>
        </p:nvSpPr>
        <p:spPr>
          <a:noFill/>
        </p:spPr>
        <p:txBody>
          <a:bodyPr/>
          <a:lstStyle/>
          <a:p>
            <a:fld id="{CCF6F7E4-57CD-4F8E-934C-FE655FDF1A66}" type="slidenum">
              <a:rPr lang="en-US">
                <a:solidFill>
                  <a:srgbClr val="C0504D"/>
                </a:solidFill>
              </a:rPr>
              <a:pPr/>
              <a:t>5</a:t>
            </a:fld>
            <a:endParaRPr lang="en-US">
              <a:solidFill>
                <a:srgbClr val="C0504D"/>
              </a:solidFill>
            </a:endParaRPr>
          </a:p>
        </p:txBody>
      </p:sp>
      <p:sp>
        <p:nvSpPr>
          <p:cNvPr id="183299" name="Rectangle 2"/>
          <p:cNvSpPr>
            <a:spLocks noChangeArrowheads="1" noTextEdit="1"/>
          </p:cNvSpPr>
          <p:nvPr>
            <p:ph type="sldImg"/>
          </p:nvPr>
        </p:nvSpPr>
        <p:spPr>
          <a:ln/>
        </p:spPr>
      </p:sp>
      <p:sp>
        <p:nvSpPr>
          <p:cNvPr id="183300" name="Rectangle 3"/>
          <p:cNvSpPr>
            <a:spLocks noGrp="1" noChangeArrowheads="1"/>
          </p:cNvSpPr>
          <p:nvPr>
            <p:ph type="body" idx="1"/>
          </p:nvPr>
        </p:nvSpPr>
        <p:spPr>
          <a:noFill/>
          <a:ln/>
        </p:spPr>
        <p:txBody>
          <a:bodyPr/>
          <a:lstStyle/>
          <a:p>
            <a:pPr eaLnBrk="1" hangingPunct="1"/>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5"/>
          <p:cNvSpPr>
            <a:spLocks noGrp="1" noChangeArrowheads="1"/>
          </p:cNvSpPr>
          <p:nvPr>
            <p:ph type="sldNum" sz="quarter" idx="5"/>
          </p:nvPr>
        </p:nvSpPr>
        <p:spPr>
          <a:noFill/>
        </p:spPr>
        <p:txBody>
          <a:bodyPr/>
          <a:lstStyle/>
          <a:p>
            <a:fld id="{6DAF3A37-2C56-44D1-B3A7-6C4936E38DF4}" type="slidenum">
              <a:rPr lang="en-US">
                <a:solidFill>
                  <a:srgbClr val="C0504D"/>
                </a:solidFill>
              </a:rPr>
              <a:pPr/>
              <a:t>6</a:t>
            </a:fld>
            <a:endParaRPr lang="en-US">
              <a:solidFill>
                <a:srgbClr val="C0504D"/>
              </a:solidFill>
            </a:endParaRPr>
          </a:p>
        </p:txBody>
      </p:sp>
      <p:sp>
        <p:nvSpPr>
          <p:cNvPr id="185347" name="Rectangle 2"/>
          <p:cNvSpPr>
            <a:spLocks noChangeArrowheads="1" noTextEdit="1"/>
          </p:cNvSpPr>
          <p:nvPr>
            <p:ph type="sldImg"/>
          </p:nvPr>
        </p:nvSpPr>
        <p:spPr>
          <a:ln/>
        </p:spPr>
      </p:sp>
      <p:sp>
        <p:nvSpPr>
          <p:cNvPr id="185348" name="Rectangle 3"/>
          <p:cNvSpPr>
            <a:spLocks noGrp="1" noChangeArrowheads="1"/>
          </p:cNvSpPr>
          <p:nvPr>
            <p:ph type="body" idx="1"/>
          </p:nvPr>
        </p:nvSpPr>
        <p:spPr>
          <a:noFill/>
          <a:ln/>
        </p:spPr>
        <p:txBody>
          <a:bodyPr/>
          <a:lstStyle/>
          <a:p>
            <a:pPr eaLnBrk="1" hangingPunct="1"/>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5"/>
          <p:cNvSpPr>
            <a:spLocks noGrp="1" noChangeArrowheads="1"/>
          </p:cNvSpPr>
          <p:nvPr>
            <p:ph type="sldNum" sz="quarter" idx="5"/>
          </p:nvPr>
        </p:nvSpPr>
        <p:spPr>
          <a:noFill/>
        </p:spPr>
        <p:txBody>
          <a:bodyPr/>
          <a:lstStyle/>
          <a:p>
            <a:fld id="{468D412D-3BDE-4F63-A0E7-03704F231622}" type="slidenum">
              <a:rPr lang="en-US">
                <a:solidFill>
                  <a:srgbClr val="C0504D"/>
                </a:solidFill>
              </a:rPr>
              <a:pPr/>
              <a:t>7</a:t>
            </a:fld>
            <a:endParaRPr lang="en-US">
              <a:solidFill>
                <a:srgbClr val="C0504D"/>
              </a:solidFill>
            </a:endParaRPr>
          </a:p>
        </p:txBody>
      </p:sp>
      <p:sp>
        <p:nvSpPr>
          <p:cNvPr id="187395" name="Rectangle 2"/>
          <p:cNvSpPr>
            <a:spLocks noChangeArrowheads="1" noTextEdit="1"/>
          </p:cNvSpPr>
          <p:nvPr>
            <p:ph type="sldImg"/>
          </p:nvPr>
        </p:nvSpPr>
        <p:spPr>
          <a:ln/>
        </p:spPr>
      </p:sp>
      <p:sp>
        <p:nvSpPr>
          <p:cNvPr id="187396" name="Rectangle 3"/>
          <p:cNvSpPr>
            <a:spLocks noGrp="1" noChangeArrowheads="1"/>
          </p:cNvSpPr>
          <p:nvPr>
            <p:ph type="body" idx="1"/>
          </p:nvPr>
        </p:nvSpPr>
        <p:spPr>
          <a:noFill/>
          <a:ln/>
        </p:spPr>
        <p:txBody>
          <a:bodyPr/>
          <a:lstStyle/>
          <a:p>
            <a:pPr eaLnBrk="1" hangingPunct="1"/>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uslarp.org/" TargetMode="External"/><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4" name="Rectangle 3"/>
          <p:cNvSpPr/>
          <p:nvPr/>
        </p:nvSpPr>
        <p:spPr>
          <a:xfrm flipH="1">
            <a:off x="0" y="0"/>
            <a:ext cx="9144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Straight Connector 4"/>
          <p:cNvSpPr>
            <a:spLocks noChangeShapeType="1"/>
          </p:cNvSpPr>
          <p:nvPr/>
        </p:nvSpPr>
        <p:spPr bwMode="auto">
          <a:xfrm rot="16200000">
            <a:off x="-2536825"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lgn="ctr">
              <a:defRPr/>
            </a:pPr>
            <a:endParaRPr lang="en-US">
              <a:latin typeface="Arial" charset="0"/>
            </a:endParaRPr>
          </a:p>
        </p:txBody>
      </p:sp>
      <p:pic>
        <p:nvPicPr>
          <p:cNvPr id="6" name="Picture 11" descr="LARP">
            <a:hlinkClick r:id="rId3"/>
          </p:cNvPr>
          <p:cNvPicPr>
            <a:picLocks noChangeAspect="1" noChangeArrowheads="1"/>
          </p:cNvPicPr>
          <p:nvPr userDrawn="1"/>
        </p:nvPicPr>
        <p:blipFill>
          <a:blip r:embed="rId4" cstate="print"/>
          <a:srcRect/>
          <a:stretch>
            <a:fillRect/>
          </a:stretch>
        </p:blipFill>
        <p:spPr bwMode="auto">
          <a:xfrm>
            <a:off x="0" y="0"/>
            <a:ext cx="896938" cy="1189038"/>
          </a:xfrm>
          <a:prstGeom prst="rect">
            <a:avLst/>
          </a:prstGeom>
          <a:noFill/>
          <a:ln w="9525">
            <a:noFill/>
            <a:miter lim="800000"/>
            <a:headEnd/>
            <a:tailEnd/>
          </a:ln>
        </p:spPr>
      </p:pic>
      <p:pic>
        <p:nvPicPr>
          <p:cNvPr id="7" name="Picture 2" descr="http://home.fnal.gov/~prebys/index_files/FNAL_logo_sm.gif"/>
          <p:cNvPicPr>
            <a:picLocks noChangeAspect="1" noChangeArrowheads="1"/>
          </p:cNvPicPr>
          <p:nvPr userDrawn="1"/>
        </p:nvPicPr>
        <p:blipFill>
          <a:blip r:embed="rId5" cstate="print"/>
          <a:srcRect/>
          <a:stretch>
            <a:fillRect/>
          </a:stretch>
        </p:blipFill>
        <p:spPr bwMode="auto">
          <a:xfrm>
            <a:off x="0" y="5943600"/>
            <a:ext cx="892175" cy="914400"/>
          </a:xfrm>
          <a:prstGeom prst="rect">
            <a:avLst/>
          </a:prstGeom>
          <a:noFill/>
          <a:ln w="9525">
            <a:noFill/>
            <a:miter lim="800000"/>
            <a:headEnd/>
            <a:tailEnd/>
          </a:ln>
        </p:spPr>
      </p:pic>
      <p:sp>
        <p:nvSpPr>
          <p:cNvPr id="12" name="Title 11"/>
          <p:cNvSpPr>
            <a:spLocks noGrp="1"/>
          </p:cNvSpPr>
          <p:nvPr>
            <p:ph type="ctrTitle"/>
          </p:nvPr>
        </p:nvSpPr>
        <p:spPr>
          <a:xfrm>
            <a:off x="3366868" y="533400"/>
            <a:ext cx="5105400" cy="2868168"/>
          </a:xfrm>
        </p:spPr>
        <p:txBody>
          <a:bodyPr/>
          <a:lstStyle>
            <a:lvl1pPr algn="r">
              <a:defRPr sz="4200" b="1"/>
            </a:lvl1pPr>
            <a:extLst/>
          </a:lstStyle>
          <a:p>
            <a:r>
              <a:rPr lang="en-US" smtClean="0"/>
              <a:t>Click to edit Master title style</a:t>
            </a:r>
            <a:endParaRPr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8" name="Date Placeholder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r>
              <a:rPr lang="en-US" smtClean="0"/>
              <a:t>November 1, 2010</a:t>
            </a:r>
            <a:endParaRPr/>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5"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6" name="Slide Number Placeholder 15"/>
          <p:cNvSpPr>
            <a:spLocks noGrp="1"/>
          </p:cNvSpPr>
          <p:nvPr>
            <p:ph type="sldNum" sz="quarter" idx="12"/>
          </p:nvPr>
        </p:nvSpPr>
        <p:spPr/>
        <p:txBody>
          <a:bodyPr/>
          <a:lstStyle>
            <a:lvl1pPr>
              <a:defRPr/>
            </a:lvl1pPr>
          </a:lstStyle>
          <a:p>
            <a:pPr>
              <a:defRPr/>
            </a:pPr>
            <a:fld id="{F9ABB350-4E54-490F-9BD1-477CE18F1195}" type="slidenum">
              <a:rPr lang="en-US"/>
              <a:pPr>
                <a:defRPr/>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243388" y="6557963"/>
            <a:ext cx="2001837" cy="227012"/>
          </a:xfrm>
        </p:spPr>
        <p:txBody>
          <a:bodyPr/>
          <a:lstStyle>
            <a:lvl1pPr>
              <a:defRPr/>
            </a:lvl1pPr>
            <a:extLst/>
          </a:lstStyle>
          <a:p>
            <a:pPr>
              <a:defRPr/>
            </a:pPr>
            <a:r>
              <a:rPr lang="en-US" smtClean="0"/>
              <a:t>November 1, 2010</a:t>
            </a:r>
            <a:endParaRPr lang="en-US"/>
          </a:p>
        </p:txBody>
      </p:sp>
      <p:sp>
        <p:nvSpPr>
          <p:cNvPr id="5" name="Footer Placeholder 4"/>
          <p:cNvSpPr>
            <a:spLocks noGrp="1"/>
          </p:cNvSpPr>
          <p:nvPr>
            <p:ph type="ftr" sz="quarter" idx="11"/>
          </p:nvPr>
        </p:nvSpPr>
        <p:spPr>
          <a:xfrm>
            <a:off x="457200" y="6556375"/>
            <a:ext cx="3657600" cy="228600"/>
          </a:xfrm>
        </p:spPr>
        <p:txBody>
          <a:bodyPr/>
          <a:lstStyle>
            <a:lvl1pPr>
              <a:defRPr/>
            </a:lvl1pPr>
            <a:extLst/>
          </a:lstStyle>
          <a:p>
            <a:pPr>
              <a:defRPr/>
            </a:pPr>
            <a:r>
              <a:rPr lang="en-US" smtClean="0"/>
              <a:t>LARP CM15 Introduction - Prebys</a:t>
            </a:r>
            <a:endParaRPr lang="en-US"/>
          </a:p>
        </p:txBody>
      </p:sp>
      <p:sp>
        <p:nvSpPr>
          <p:cNvPr id="6" name="Slide Number Placeholder 5"/>
          <p:cNvSpPr>
            <a:spLocks noGrp="1"/>
          </p:cNvSpPr>
          <p:nvPr>
            <p:ph type="sldNum" sz="quarter" idx="12"/>
          </p:nvPr>
        </p:nvSpPr>
        <p:spPr>
          <a:xfrm>
            <a:off x="6254750" y="6553200"/>
            <a:ext cx="587375" cy="228600"/>
          </a:xfrm>
        </p:spPr>
        <p:txBody>
          <a:bodyPr/>
          <a:lstStyle>
            <a:lvl1pPr>
              <a:defRPr>
                <a:solidFill>
                  <a:schemeClr val="tx2"/>
                </a:solidFill>
              </a:defRPr>
            </a:lvl1pPr>
            <a:extLst/>
          </a:lstStyle>
          <a:p>
            <a:pPr>
              <a:defRPr/>
            </a:pPr>
            <a:fld id="{B1362D93-E82A-4FB5-B151-E8C226A41A93}"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atin typeface="+mj-lt"/>
              </a:defRPr>
            </a:lvl1pPr>
            <a:extLst/>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400"/>
            </a:lvl1pPr>
            <a:lvl2pPr>
              <a:defRPr sz="2000"/>
            </a:lvl2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5"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6" name="Slide Number Placeholder 15"/>
          <p:cNvSpPr>
            <a:spLocks noGrp="1"/>
          </p:cNvSpPr>
          <p:nvPr>
            <p:ph type="sldNum" sz="quarter" idx="12"/>
          </p:nvPr>
        </p:nvSpPr>
        <p:spPr/>
        <p:txBody>
          <a:bodyPr/>
          <a:lstStyle>
            <a:lvl1pPr>
              <a:defRPr/>
            </a:lvl1pPr>
          </a:lstStyle>
          <a:p>
            <a:pPr>
              <a:defRPr/>
            </a:pPr>
            <a:fld id="{F0B2EA44-5E2E-4D6B-A937-E10A2D12C1B6}"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6800" y="1657065"/>
            <a:ext cx="6255488" cy="1362075"/>
          </a:xfrm>
        </p:spPr>
        <p:txBody>
          <a:bodyPr anchor="t"/>
          <a:lstStyle>
            <a:lvl1pPr algn="r">
              <a:buNone/>
              <a:defRPr sz="42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1045029" y="3145972"/>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r>
              <a:rPr lang="en-US" smtClean="0"/>
              <a:t>November 1, 2010</a:t>
            </a:r>
            <a:endParaRPr lang="en-US"/>
          </a:p>
        </p:txBody>
      </p:sp>
      <p:sp>
        <p:nvSpPr>
          <p:cNvPr id="5" name="Footer Placeholder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r>
              <a:rPr lang="en-US" smtClean="0"/>
              <a:t>LARP CM15 Introduction - Prebys</a:t>
            </a:r>
            <a:endParaRPr lang="en-US"/>
          </a:p>
        </p:txBody>
      </p:sp>
      <p:sp>
        <p:nvSpPr>
          <p:cNvPr id="6" name="Slide Number Placeholder 5"/>
          <p:cNvSpPr>
            <a:spLocks noGrp="1"/>
          </p:cNvSpPr>
          <p:nvPr>
            <p:ph type="sldNum" sz="quarter" idx="12"/>
          </p:nvPr>
        </p:nvSpPr>
        <p:spPr>
          <a:xfrm>
            <a:off x="6734175" y="6554788"/>
            <a:ext cx="587375" cy="228600"/>
          </a:xfrm>
        </p:spPr>
        <p:txBody>
          <a:bodyPr/>
          <a:lstStyle>
            <a:lvl1pPr>
              <a:defRPr/>
            </a:lvl1pPr>
            <a:extLst/>
          </a:lstStyle>
          <a:p>
            <a:pPr>
              <a:defRPr/>
            </a:pPr>
            <a:fld id="{095322D8-535E-4F92-89B5-4B6819CE6C3D}"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4286" y="330925"/>
            <a:ext cx="8371114" cy="507274"/>
          </a:xfrm>
        </p:spPr>
        <p:txBody>
          <a:bodyPr/>
          <a:lstStyle>
            <a:extLst/>
          </a:lstStyle>
          <a:p>
            <a:r>
              <a:rPr lang="en-US" dirty="0" smtClean="0"/>
              <a:t>Click to edit Master title style</a:t>
            </a:r>
            <a:endParaRPr lang="en-US" dirty="0"/>
          </a:p>
        </p:txBody>
      </p:sp>
      <p:sp>
        <p:nvSpPr>
          <p:cNvPr id="3" name="Content Placeholder 2"/>
          <p:cNvSpPr>
            <a:spLocks noGrp="1"/>
          </p:cNvSpPr>
          <p:nvPr>
            <p:ph sz="half" idx="1"/>
          </p:nvPr>
        </p:nvSpPr>
        <p:spPr>
          <a:xfrm>
            <a:off x="555172" y="968829"/>
            <a:ext cx="4060371" cy="5146449"/>
          </a:xfrm>
        </p:spPr>
        <p:txBody>
          <a:bodyPr/>
          <a:lstStyle>
            <a:lvl1pPr>
              <a:defRPr sz="2800"/>
            </a:lvl1pPr>
            <a:lvl2pPr>
              <a:defRPr sz="2400"/>
            </a:lvl2pPr>
            <a:lvl3pPr>
              <a:defRPr sz="2000"/>
            </a:lvl3pPr>
            <a:lvl4pPr>
              <a:defRPr sz="1800"/>
            </a:lvl4pPr>
            <a:lvl5pPr>
              <a:defRPr sz="18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735286" y="968829"/>
            <a:ext cx="4172275" cy="5179106"/>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6"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7" name="Slide Number Placeholder 15"/>
          <p:cNvSpPr>
            <a:spLocks noGrp="1"/>
          </p:cNvSpPr>
          <p:nvPr>
            <p:ph type="sldNum" sz="quarter" idx="12"/>
          </p:nvPr>
        </p:nvSpPr>
        <p:spPr/>
        <p:txBody>
          <a:bodyPr/>
          <a:lstStyle>
            <a:lvl1pPr>
              <a:defRPr/>
            </a:lvl1pPr>
          </a:lstStyle>
          <a:p>
            <a:pPr>
              <a:defRPr/>
            </a:pPr>
            <a:fld id="{33884896-F040-4F66-B598-283633170D53}" type="slidenum">
              <a:rPr lang="en-US"/>
              <a:pPr>
                <a:defRPr/>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507274"/>
          </a:xfrm>
        </p:spPr>
        <p:txBody>
          <a:bodyPr/>
          <a:lstStyle>
            <a:lvl1pPr>
              <a:defRPr/>
            </a:lvl1pPr>
            <a:extLst/>
          </a:lstStyle>
          <a:p>
            <a:r>
              <a:rPr lang="en-US" dirty="0" smtClean="0"/>
              <a:t>Click to edit Master title style</a:t>
            </a:r>
            <a:endParaRPr lang="en-US" dirty="0"/>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dirty="0"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8829"/>
            <a:ext cx="3520440" cy="4857811"/>
          </a:xfrm>
        </p:spPr>
        <p:txBody>
          <a:bodyPr/>
          <a:lstStyle>
            <a:lvl1pPr>
              <a:defRPr sz="2400"/>
            </a:lvl1pPr>
            <a:lvl2pPr>
              <a:defRPr sz="2000"/>
            </a:lvl2pPr>
            <a:lvl3pPr>
              <a:defRPr sz="1800"/>
            </a:lvl3pPr>
            <a:lvl4pPr>
              <a:defRPr sz="1600"/>
            </a:lvl4pPr>
            <a:lvl5pPr>
              <a:defRPr sz="1600"/>
            </a:lvl5pPr>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p:nvPr>
        </p:nvSpPr>
        <p:spPr>
          <a:xfrm>
            <a:off x="4178808" y="979714"/>
            <a:ext cx="3520440" cy="4846926"/>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8"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9" name="Slide Number Placeholder 15"/>
          <p:cNvSpPr>
            <a:spLocks noGrp="1"/>
          </p:cNvSpPr>
          <p:nvPr>
            <p:ph type="sldNum" sz="quarter" idx="12"/>
          </p:nvPr>
        </p:nvSpPr>
        <p:spPr/>
        <p:txBody>
          <a:bodyPr/>
          <a:lstStyle>
            <a:lvl1pPr>
              <a:defRPr/>
            </a:lvl1pPr>
          </a:lstStyle>
          <a:p>
            <a:pPr>
              <a:defRPr/>
            </a:pPr>
            <a:fld id="{C73521D4-16E4-420D-B6B0-F03C1DA2A270}" type="slidenum">
              <a:rPr lang="en-US"/>
              <a:pPr>
                <a:defRPr/>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199" y="320040"/>
            <a:ext cx="8490857" cy="463731"/>
          </a:xfrm>
        </p:spPr>
        <p:txBody>
          <a:bodyPr/>
          <a:lstStyle>
            <a:extLst/>
          </a:lstStyle>
          <a:p>
            <a:r>
              <a:rPr lang="en-US" dirty="0" smtClean="0"/>
              <a:t>Click to edit Master title style</a:t>
            </a:r>
            <a:endParaRPr lang="en-US" dirty="0"/>
          </a:p>
        </p:txBody>
      </p:sp>
      <p:sp>
        <p:nvSpPr>
          <p:cNvPr id="3"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4"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5" name="Slide Number Placeholder 15"/>
          <p:cNvSpPr>
            <a:spLocks noGrp="1"/>
          </p:cNvSpPr>
          <p:nvPr>
            <p:ph type="sldNum" sz="quarter" idx="12"/>
          </p:nvPr>
        </p:nvSpPr>
        <p:spPr/>
        <p:txBody>
          <a:bodyPr/>
          <a:lstStyle>
            <a:lvl1pPr>
              <a:defRPr/>
            </a:lvl1pPr>
          </a:lstStyle>
          <a:p>
            <a:pPr>
              <a:defRPr/>
            </a:pPr>
            <a:fld id="{BA824091-222A-4ED8-A56E-1EAD5F75553B}" type="slidenum">
              <a:rPr lang="en-US"/>
              <a:pPr>
                <a:defRPr/>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3"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4" name="Slide Number Placeholder 15"/>
          <p:cNvSpPr>
            <a:spLocks noGrp="1"/>
          </p:cNvSpPr>
          <p:nvPr>
            <p:ph type="sldNum" sz="quarter" idx="12"/>
          </p:nvPr>
        </p:nvSpPr>
        <p:spPr/>
        <p:txBody>
          <a:bodyPr/>
          <a:lstStyle>
            <a:lvl1pPr>
              <a:defRPr/>
            </a:lvl1pPr>
          </a:lstStyle>
          <a:p>
            <a:pPr>
              <a:defRPr/>
            </a:pPr>
            <a:fld id="{BFC21C07-4A12-4CFE-A57E-AFE3B404197B}" type="slidenum">
              <a:rPr lang="en-US"/>
              <a:pPr>
                <a:defRPr/>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6"/>
          <p:cNvSpPr>
            <a:spLocks noGrp="1"/>
          </p:cNvSpPr>
          <p:nvPr>
            <p:ph type="dt" sz="half" idx="10"/>
          </p:nvPr>
        </p:nvSpPr>
        <p:spPr/>
        <p:txBody>
          <a:bodyPr/>
          <a:lstStyle>
            <a:lvl1pPr>
              <a:defRPr/>
            </a:lvl1pPr>
          </a:lstStyle>
          <a:p>
            <a:pPr>
              <a:defRPr/>
            </a:pPr>
            <a:r>
              <a:rPr lang="en-US" smtClean="0"/>
              <a:t>November 1, 2010</a:t>
            </a:r>
            <a:endParaRPr lang="en-US" dirty="0"/>
          </a:p>
        </p:txBody>
      </p:sp>
      <p:sp>
        <p:nvSpPr>
          <p:cNvPr id="6" name="Footer Placeholder 3"/>
          <p:cNvSpPr>
            <a:spLocks noGrp="1"/>
          </p:cNvSpPr>
          <p:nvPr>
            <p:ph type="ftr" sz="quarter" idx="11"/>
          </p:nvPr>
        </p:nvSpPr>
        <p:spPr/>
        <p:txBody>
          <a:bodyPr/>
          <a:lstStyle>
            <a:lvl1pPr>
              <a:defRPr/>
            </a:lvl1pPr>
          </a:lstStyle>
          <a:p>
            <a:pPr>
              <a:defRPr/>
            </a:pPr>
            <a:r>
              <a:rPr lang="en-US" smtClean="0"/>
              <a:t>LARP CM15 Introduction - Prebys</a:t>
            </a:r>
            <a:endParaRPr lang="en-US"/>
          </a:p>
        </p:txBody>
      </p:sp>
      <p:sp>
        <p:nvSpPr>
          <p:cNvPr id="7" name="Slide Number Placeholder 15"/>
          <p:cNvSpPr>
            <a:spLocks noGrp="1"/>
          </p:cNvSpPr>
          <p:nvPr>
            <p:ph type="sldNum" sz="quarter" idx="12"/>
          </p:nvPr>
        </p:nvSpPr>
        <p:spPr/>
        <p:txBody>
          <a:bodyPr/>
          <a:lstStyle>
            <a:lvl1pPr>
              <a:defRPr/>
            </a:lvl1pPr>
          </a:lstStyle>
          <a:p>
            <a:pPr>
              <a:defRPr/>
            </a:pPr>
            <a:fld id="{20A6DD1B-8BBB-459A-B160-608BE30AFD09}" type="slidenum">
              <a:rPr lang="en-US"/>
              <a:pPr>
                <a:defRPr/>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5" name="Rectangle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6" name="Rectangle 5"/>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a:defRPr/>
            </a:pPr>
            <a:endParaRPr lang="en-US"/>
          </a:p>
        </p:txBody>
      </p:sp>
      <p:sp>
        <p:nvSpPr>
          <p:cNvPr id="2" name="Title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en-US" smtClean="0"/>
              <a:t>Click to edit Master title style</a:t>
            </a:r>
            <a:endParaRPr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7" name="Date Placeholder 4"/>
          <p:cNvSpPr>
            <a:spLocks noGrp="1"/>
          </p:cNvSpPr>
          <p:nvPr>
            <p:ph type="dt" sz="half" idx="10"/>
          </p:nvPr>
        </p:nvSpPr>
        <p:spPr/>
        <p:txBody>
          <a:bodyPr/>
          <a:lstStyle>
            <a:lvl1pPr>
              <a:defRPr/>
            </a:lvl1pPr>
            <a:extLst/>
          </a:lstStyle>
          <a:p>
            <a:pPr>
              <a:defRPr/>
            </a:pPr>
            <a:r>
              <a:rPr lang="en-US" smtClean="0"/>
              <a:t>November 1, 2010</a:t>
            </a:r>
            <a:endParaRPr lang="en-US"/>
          </a:p>
        </p:txBody>
      </p:sp>
      <p:sp>
        <p:nvSpPr>
          <p:cNvPr id="8" name="Footer Placeholder 5"/>
          <p:cNvSpPr>
            <a:spLocks noGrp="1"/>
          </p:cNvSpPr>
          <p:nvPr>
            <p:ph type="ftr" sz="quarter" idx="11"/>
          </p:nvPr>
        </p:nvSpPr>
        <p:spPr/>
        <p:txBody>
          <a:bodyPr/>
          <a:lstStyle>
            <a:lvl1pPr>
              <a:defRPr/>
            </a:lvl1pPr>
            <a:extLst/>
          </a:lstStyle>
          <a:p>
            <a:pPr>
              <a:defRPr/>
            </a:pPr>
            <a:r>
              <a:rPr lang="en-US" smtClean="0"/>
              <a:t>LARP CM15 Introduction - Prebys</a:t>
            </a:r>
            <a:endParaRPr lang="en-US"/>
          </a:p>
        </p:txBody>
      </p:sp>
      <p:sp>
        <p:nvSpPr>
          <p:cNvPr id="9" name="Slide Number Placeholder 6"/>
          <p:cNvSpPr>
            <a:spLocks noGrp="1"/>
          </p:cNvSpPr>
          <p:nvPr>
            <p:ph type="sldNum" sz="quarter" idx="12"/>
          </p:nvPr>
        </p:nvSpPr>
        <p:spPr/>
        <p:txBody>
          <a:bodyPr/>
          <a:lstStyle>
            <a:lvl1pPr>
              <a:defRPr/>
            </a:lvl1pPr>
            <a:extLst/>
          </a:lstStyle>
          <a:p>
            <a:pPr>
              <a:defRPr/>
            </a:pPr>
            <a:fld id="{26E4E0BF-59DD-40A3-8A40-B3598F05BCA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uslarp.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2" y="0"/>
            <a:ext cx="391887"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Title Placeholder 2"/>
          <p:cNvSpPr>
            <a:spLocks noGrp="1"/>
          </p:cNvSpPr>
          <p:nvPr>
            <p:ph type="title"/>
          </p:nvPr>
        </p:nvSpPr>
        <p:spPr>
          <a:xfrm>
            <a:off x="439738" y="152400"/>
            <a:ext cx="8262937" cy="441325"/>
          </a:xfrm>
          <a:prstGeom prst="rect">
            <a:avLst/>
          </a:prstGeom>
        </p:spPr>
        <p:txBody>
          <a:bodyPr vert="horz" lIns="45720" tIns="0" rIns="45720" bIns="0" anchor="b" anchorCtr="0">
            <a:noAutofit/>
          </a:bodyPr>
          <a:lstStyle>
            <a:extLst/>
          </a:lstStyle>
          <a:p>
            <a:r>
              <a:rPr lang="en-US" dirty="0" smtClean="0"/>
              <a:t>Click to edit Master title style</a:t>
            </a:r>
            <a:endParaRPr lang="en-US" dirty="0"/>
          </a:p>
        </p:txBody>
      </p:sp>
      <p:sp>
        <p:nvSpPr>
          <p:cNvPr id="1030" name="Text Placeholder 30"/>
          <p:cNvSpPr>
            <a:spLocks noGrp="1"/>
          </p:cNvSpPr>
          <p:nvPr>
            <p:ph type="body" idx="1"/>
          </p:nvPr>
        </p:nvSpPr>
        <p:spPr bwMode="auto">
          <a:xfrm>
            <a:off x="446088" y="652463"/>
            <a:ext cx="8251825" cy="5786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 name="Date Placeholder 26"/>
          <p:cNvSpPr>
            <a:spLocks noGrp="1"/>
          </p:cNvSpPr>
          <p:nvPr>
            <p:ph type="dt" sz="half" idx="2"/>
          </p:nvPr>
        </p:nvSpPr>
        <p:spPr>
          <a:xfrm>
            <a:off x="4246563" y="6557963"/>
            <a:ext cx="2001837" cy="227012"/>
          </a:xfrm>
          <a:prstGeom prst="rect">
            <a:avLst/>
          </a:prstGeom>
        </p:spPr>
        <p:txBody>
          <a:bodyPr vert="horz" tIns="0" bIns="0" anchor="b"/>
          <a:lstStyle>
            <a:lvl1pPr algn="l" eaLnBrk="1" latinLnBrk="0" hangingPunct="1">
              <a:defRPr kumimoji="0" sz="1000">
                <a:solidFill>
                  <a:schemeClr val="tx2"/>
                </a:solidFill>
                <a:latin typeface="Arial" charset="0"/>
              </a:defRPr>
            </a:lvl1pPr>
            <a:extLst/>
          </a:lstStyle>
          <a:p>
            <a:pPr>
              <a:defRPr/>
            </a:pPr>
            <a:r>
              <a:rPr lang="en-US" smtClean="0"/>
              <a:t>November 1, 2010</a:t>
            </a:r>
            <a:endParaRPr lang="en-US" dirty="0"/>
          </a:p>
        </p:txBody>
      </p:sp>
      <p:sp>
        <p:nvSpPr>
          <p:cNvPr id="4" name="Footer Placeholder 3"/>
          <p:cNvSpPr>
            <a:spLocks noGrp="1"/>
          </p:cNvSpPr>
          <p:nvPr>
            <p:ph type="ftr" sz="quarter" idx="3"/>
          </p:nvPr>
        </p:nvSpPr>
        <p:spPr>
          <a:xfrm>
            <a:off x="457200" y="6557963"/>
            <a:ext cx="3657600" cy="228600"/>
          </a:xfrm>
          <a:prstGeom prst="rect">
            <a:avLst/>
          </a:prstGeom>
        </p:spPr>
        <p:txBody>
          <a:bodyPr vert="horz" tIns="0" bIns="0" anchor="b"/>
          <a:lstStyle>
            <a:lvl1pPr algn="r" eaLnBrk="1" latinLnBrk="0" hangingPunct="1">
              <a:defRPr kumimoji="0" sz="1000">
                <a:solidFill>
                  <a:schemeClr val="tx2"/>
                </a:solidFill>
                <a:latin typeface="Arial" charset="0"/>
              </a:defRPr>
            </a:lvl1pPr>
            <a:extLst/>
          </a:lstStyle>
          <a:p>
            <a:pPr>
              <a:defRPr/>
            </a:pPr>
            <a:r>
              <a:rPr lang="en-US" smtClean="0"/>
              <a:t>LARP CM15 Introduction - Prebys</a:t>
            </a:r>
            <a:endParaRPr lang="en-US"/>
          </a:p>
        </p:txBody>
      </p:sp>
      <p:sp>
        <p:nvSpPr>
          <p:cNvPr id="16" name="Slide Number Placeholder 15"/>
          <p:cNvSpPr>
            <a:spLocks noGrp="1"/>
          </p:cNvSpPr>
          <p:nvPr>
            <p:ph type="sldNum" sz="quarter" idx="4"/>
          </p:nvPr>
        </p:nvSpPr>
        <p:spPr>
          <a:xfrm>
            <a:off x="8337550" y="6534150"/>
            <a:ext cx="588963" cy="228600"/>
          </a:xfrm>
          <a:prstGeom prst="rect">
            <a:avLst/>
          </a:prstGeom>
        </p:spPr>
        <p:txBody>
          <a:bodyPr vert="horz" lIns="0" tIns="0" rIns="0" bIns="0" anchor="b"/>
          <a:lstStyle>
            <a:lvl1pPr algn="r" eaLnBrk="1" latinLnBrk="0" hangingPunct="1">
              <a:defRPr kumimoji="0" sz="1100">
                <a:solidFill>
                  <a:schemeClr val="tx2"/>
                </a:solidFill>
                <a:latin typeface="Arial" charset="0"/>
              </a:defRPr>
            </a:lvl1pPr>
            <a:extLst/>
          </a:lstStyle>
          <a:p>
            <a:pPr>
              <a:defRPr/>
            </a:pPr>
            <a:fld id="{72AD4395-A455-4229-9B83-CB73AED57002}" type="slidenum">
              <a:rPr lang="en-US"/>
              <a:pPr>
                <a:defRPr/>
              </a:pPr>
              <a:t>‹#›</a:t>
            </a:fld>
            <a:endParaRPr lang="en-US"/>
          </a:p>
        </p:txBody>
      </p:sp>
      <p:pic>
        <p:nvPicPr>
          <p:cNvPr id="1034" name="Picture 11" descr="LARP">
            <a:hlinkClick r:id="rId14"/>
          </p:cNvPr>
          <p:cNvPicPr>
            <a:picLocks noChangeAspect="1" noChangeArrowheads="1"/>
          </p:cNvPicPr>
          <p:nvPr userDrawn="1"/>
        </p:nvPicPr>
        <p:blipFill>
          <a:blip r:embed="rId15" cstate="print"/>
          <a:srcRect/>
          <a:stretch>
            <a:fillRect/>
          </a:stretch>
        </p:blipFill>
        <p:spPr bwMode="auto">
          <a:xfrm>
            <a:off x="8458200" y="0"/>
            <a:ext cx="685800" cy="909638"/>
          </a:xfrm>
          <a:prstGeom prst="rect">
            <a:avLst/>
          </a:prstGeom>
          <a:noFill/>
          <a:ln w="9525">
            <a:noFill/>
            <a:miter lim="800000"/>
            <a:headEnd/>
            <a:tailEnd/>
          </a:ln>
        </p:spPr>
      </p:pic>
      <p:pic>
        <p:nvPicPr>
          <p:cNvPr id="1035" name="Picture 12" descr="http://home.fnal.gov/~prebys/index_files/FNAL_logo_sm.gif"/>
          <p:cNvPicPr>
            <a:picLocks noChangeAspect="1" noChangeArrowheads="1"/>
          </p:cNvPicPr>
          <p:nvPr userDrawn="1"/>
        </p:nvPicPr>
        <p:blipFill>
          <a:blip r:embed="rId16" cstate="print"/>
          <a:srcRect/>
          <a:stretch>
            <a:fillRect/>
          </a:stretch>
        </p:blipFill>
        <p:spPr bwMode="auto">
          <a:xfrm>
            <a:off x="0" y="0"/>
            <a:ext cx="371475" cy="381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367" r:id="rId1"/>
    <p:sldLayoutId id="2147485360" r:id="rId2"/>
    <p:sldLayoutId id="2147485368" r:id="rId3"/>
    <p:sldLayoutId id="2147485361" r:id="rId4"/>
    <p:sldLayoutId id="2147485362" r:id="rId5"/>
    <p:sldLayoutId id="2147485363" r:id="rId6"/>
    <p:sldLayoutId id="2147485364" r:id="rId7"/>
    <p:sldLayoutId id="2147485365" r:id="rId8"/>
    <p:sldLayoutId id="2147485369" r:id="rId9"/>
    <p:sldLayoutId id="2147485366" r:id="rId10"/>
    <p:sldLayoutId id="2147485370" r:id="rId11"/>
  </p:sldLayoutIdLst>
  <p:transition>
    <p:fade thruBlk="1"/>
  </p:transition>
  <p:timing>
    <p:tnLst>
      <p:par>
        <p:cTn id="1" dur="indefinite" restart="never" nodeType="tmRoot"/>
      </p:par>
    </p:tnLst>
  </p:timing>
  <p:hf hdr="0"/>
  <p:txStyles>
    <p:titleStyle>
      <a:lvl1pPr algn="l" rtl="0" eaLnBrk="0" fontAlgn="base" hangingPunct="0">
        <a:spcBef>
          <a:spcPct val="0"/>
        </a:spcBef>
        <a:spcAft>
          <a:spcPct val="0"/>
        </a:spcAft>
        <a:defRPr sz="2800" b="1" kern="120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eaLnBrk="0" fontAlgn="base" hangingPunct="0">
        <a:spcBef>
          <a:spcPct val="0"/>
        </a:spcBef>
        <a:spcAft>
          <a:spcPct val="0"/>
        </a:spcAft>
        <a:defRPr sz="2800" b="1">
          <a:solidFill>
            <a:schemeClr val="tx1"/>
          </a:solidFill>
          <a:latin typeface="Trebuchet MS" pitchFamily="34" charset="0"/>
        </a:defRPr>
      </a:lvl2pPr>
      <a:lvl3pPr algn="l" rtl="0" eaLnBrk="0" fontAlgn="base" hangingPunct="0">
        <a:spcBef>
          <a:spcPct val="0"/>
        </a:spcBef>
        <a:spcAft>
          <a:spcPct val="0"/>
        </a:spcAft>
        <a:defRPr sz="2800" b="1">
          <a:solidFill>
            <a:schemeClr val="tx1"/>
          </a:solidFill>
          <a:latin typeface="Trebuchet MS" pitchFamily="34" charset="0"/>
        </a:defRPr>
      </a:lvl3pPr>
      <a:lvl4pPr algn="l" rtl="0" eaLnBrk="0" fontAlgn="base" hangingPunct="0">
        <a:spcBef>
          <a:spcPct val="0"/>
        </a:spcBef>
        <a:spcAft>
          <a:spcPct val="0"/>
        </a:spcAft>
        <a:defRPr sz="2800" b="1">
          <a:solidFill>
            <a:schemeClr val="tx1"/>
          </a:solidFill>
          <a:latin typeface="Trebuchet MS" pitchFamily="34" charset="0"/>
        </a:defRPr>
      </a:lvl4pPr>
      <a:lvl5pPr algn="l" rtl="0" eaLnBrk="0" fontAlgn="base" hangingPunct="0">
        <a:spcBef>
          <a:spcPct val="0"/>
        </a:spcBef>
        <a:spcAft>
          <a:spcPct val="0"/>
        </a:spcAft>
        <a:defRPr sz="2800" b="1">
          <a:solidFill>
            <a:schemeClr val="tx1"/>
          </a:solidFill>
          <a:latin typeface="Trebuchet MS" pitchFamily="34" charset="0"/>
        </a:defRPr>
      </a:lvl5pPr>
      <a:lvl6pPr marL="457200" algn="l" rtl="0" fontAlgn="base">
        <a:spcBef>
          <a:spcPct val="0"/>
        </a:spcBef>
        <a:spcAft>
          <a:spcPct val="0"/>
        </a:spcAft>
        <a:defRPr sz="2800" b="1">
          <a:solidFill>
            <a:schemeClr val="tx1"/>
          </a:solidFill>
          <a:latin typeface="Trebuchet MS" pitchFamily="34" charset="0"/>
        </a:defRPr>
      </a:lvl6pPr>
      <a:lvl7pPr marL="914400" algn="l" rtl="0" fontAlgn="base">
        <a:spcBef>
          <a:spcPct val="0"/>
        </a:spcBef>
        <a:spcAft>
          <a:spcPct val="0"/>
        </a:spcAft>
        <a:defRPr sz="2800" b="1">
          <a:solidFill>
            <a:schemeClr val="tx1"/>
          </a:solidFill>
          <a:latin typeface="Trebuchet MS" pitchFamily="34" charset="0"/>
        </a:defRPr>
      </a:lvl7pPr>
      <a:lvl8pPr marL="1371600" algn="l" rtl="0" fontAlgn="base">
        <a:spcBef>
          <a:spcPct val="0"/>
        </a:spcBef>
        <a:spcAft>
          <a:spcPct val="0"/>
        </a:spcAft>
        <a:defRPr sz="2800" b="1">
          <a:solidFill>
            <a:schemeClr val="tx1"/>
          </a:solidFill>
          <a:latin typeface="Trebuchet MS" pitchFamily="34" charset="0"/>
        </a:defRPr>
      </a:lvl8pPr>
      <a:lvl9pPr marL="1828800" algn="l" rtl="0" fontAlgn="base">
        <a:spcBef>
          <a:spcPct val="0"/>
        </a:spcBef>
        <a:spcAft>
          <a:spcPct val="0"/>
        </a:spcAft>
        <a:defRPr sz="2800" b="1">
          <a:solidFill>
            <a:schemeClr val="tx1"/>
          </a:solidFill>
          <a:latin typeface="Trebuchet MS" pitchFamily="34"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mn-cs"/>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mn-cs"/>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mn-cs"/>
        </a:defRPr>
      </a:lvl4pPr>
      <a:lvl5pPr marL="1279525" indent="-228600" algn="l" rtl="0" eaLnBrk="0" fontAlgn="base" hangingPunct="0">
        <a:spcBef>
          <a:spcPts val="400"/>
        </a:spcBef>
        <a:spcAft>
          <a:spcPct val="0"/>
        </a:spcAft>
        <a:buClr>
          <a:srgbClr val="F9B639"/>
        </a:buClr>
        <a:buSzPct val="70000"/>
        <a:buFont typeface="Wingdings" pitchFamily="2" charset="2"/>
        <a:buChar char=""/>
        <a:defRPr sz="20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90900" y="1066800"/>
            <a:ext cx="5105400" cy="1638300"/>
          </a:xfrm>
        </p:spPr>
        <p:txBody>
          <a:bodyPr/>
          <a:lstStyle/>
          <a:p>
            <a:pPr>
              <a:defRPr/>
            </a:pPr>
            <a:r>
              <a:rPr lang="en-US" dirty="0" smtClean="0"/>
              <a:t> </a:t>
            </a:r>
            <a:r>
              <a:rPr lang="en-US" dirty="0" smtClean="0"/>
              <a:t>Discussion of HL-LHC Project</a:t>
            </a:r>
            <a:endParaRPr lang="en-US" dirty="0"/>
          </a:p>
        </p:txBody>
      </p:sp>
      <p:sp>
        <p:nvSpPr>
          <p:cNvPr id="6147" name="Subtitle 2"/>
          <p:cNvSpPr>
            <a:spLocks noGrp="1"/>
          </p:cNvSpPr>
          <p:nvPr>
            <p:ph type="subTitle" idx="1"/>
          </p:nvPr>
        </p:nvSpPr>
        <p:spPr>
          <a:xfrm>
            <a:off x="3354388" y="3540125"/>
            <a:ext cx="5114925" cy="1101725"/>
          </a:xfrm>
        </p:spPr>
        <p:txBody>
          <a:bodyPr/>
          <a:lstStyle/>
          <a:p>
            <a:r>
              <a:rPr lang="en-US" smtClean="0"/>
              <a:t>Eric Prebys</a:t>
            </a:r>
          </a:p>
          <a:p>
            <a:r>
              <a:rPr lang="en-US" smtClean="0"/>
              <a:t>Fermilab APC</a:t>
            </a:r>
          </a:p>
          <a:p>
            <a:r>
              <a:rPr lang="en-US" smtClean="0"/>
              <a:t>Program Director, LARP</a:t>
            </a:r>
          </a:p>
        </p:txBody>
      </p:sp>
      <p:sp>
        <p:nvSpPr>
          <p:cNvPr id="6148" name="Date Placeholder 4"/>
          <p:cNvSpPr>
            <a:spLocks noGrp="1"/>
          </p:cNvSpPr>
          <p:nvPr>
            <p:ph type="dt" sz="quarter" idx="10"/>
          </p:nvPr>
        </p:nvSpPr>
        <p:spPr bwMode="auto">
          <a:noFill/>
          <a:ln>
            <a:miter lim="800000"/>
            <a:headEnd/>
            <a:tailEnd/>
          </a:ln>
        </p:spPr>
        <p:txBody>
          <a:bodyPr wrap="square" lIns="91440" rIns="91440" numCol="1" anchorCtr="0" compatLnSpc="1">
            <a:prstTxWarp prst="textNoShape">
              <a:avLst/>
            </a:prstTxWarp>
          </a:bodyPr>
          <a:lstStyle/>
          <a:p>
            <a:r>
              <a:rPr lang="en-US" smtClean="0">
                <a:latin typeface="Arial" pitchFamily="34" charset="0"/>
              </a:rPr>
              <a:t>November 1, 2010</a:t>
            </a:r>
            <a:endParaRPr smtClean="0">
              <a:latin typeface="Arial" pitchFamily="34" charset="0"/>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r>
              <a:rPr lang="en-US" dirty="0" smtClean="0"/>
              <a:t>8</a:t>
            </a:r>
            <a:r>
              <a:rPr lang="en-US" baseline="30000" dirty="0" smtClean="0"/>
              <a:t>th</a:t>
            </a:r>
            <a:r>
              <a:rPr lang="en-US" dirty="0" smtClean="0"/>
              <a:t> September 2010 – HL-LHC Design study: Magnets - </a:t>
            </a:r>
            <a:fld id="{72FB2D75-2C44-4E91-AB05-E0A53E136E30}" type="slidenum">
              <a:rPr lang="en-US" smtClean="0"/>
              <a:pPr/>
              <a:t>10</a:t>
            </a:fld>
            <a:endParaRPr lang="en-US" dirty="0" smtClean="0"/>
          </a:p>
        </p:txBody>
      </p:sp>
      <p:sp>
        <p:nvSpPr>
          <p:cNvPr id="13315" name="Rectangle 2"/>
          <p:cNvSpPr>
            <a:spLocks noGrp="1" noChangeArrowheads="1"/>
          </p:cNvSpPr>
          <p:nvPr>
            <p:ph type="title"/>
          </p:nvPr>
        </p:nvSpPr>
        <p:spPr/>
        <p:txBody>
          <a:bodyPr/>
          <a:lstStyle/>
          <a:p>
            <a:pPr eaLnBrk="1" hangingPunct="1"/>
            <a:r>
              <a:rPr lang="en-US" dirty="0" smtClean="0">
                <a:solidFill>
                  <a:schemeClr val="bg1"/>
                </a:solidFill>
                <a:sym typeface="Symbol" pitchFamily="18" charset="2"/>
              </a:rPr>
              <a:t>TASK 2 – Nb</a:t>
            </a:r>
            <a:r>
              <a:rPr lang="en-US" baseline="-25000" dirty="0" smtClean="0">
                <a:solidFill>
                  <a:schemeClr val="bg1"/>
                </a:solidFill>
                <a:sym typeface="Symbol" pitchFamily="18" charset="2"/>
              </a:rPr>
              <a:t>3</a:t>
            </a:r>
            <a:r>
              <a:rPr lang="en-US" dirty="0" smtClean="0">
                <a:solidFill>
                  <a:schemeClr val="bg1"/>
                </a:solidFill>
                <a:sym typeface="Symbol" pitchFamily="18" charset="2"/>
              </a:rPr>
              <a:t>Sn </a:t>
            </a:r>
            <a:r>
              <a:rPr lang="en-US" dirty="0" err="1" smtClean="0">
                <a:solidFill>
                  <a:schemeClr val="bg1"/>
                </a:solidFill>
                <a:sym typeface="Symbol" pitchFamily="18" charset="2"/>
              </a:rPr>
              <a:t>quadrupoles</a:t>
            </a:r>
            <a:endParaRPr lang="en-US" dirty="0" smtClean="0">
              <a:solidFill>
                <a:schemeClr val="bg1"/>
              </a:solidFill>
              <a:sym typeface="Symbol" pitchFamily="18" charset="2"/>
            </a:endParaRPr>
          </a:p>
        </p:txBody>
      </p:sp>
      <p:sp>
        <p:nvSpPr>
          <p:cNvPr id="13316" name="Rectangle 3"/>
          <p:cNvSpPr>
            <a:spLocks noGrp="1" noChangeArrowheads="1"/>
          </p:cNvSpPr>
          <p:nvPr>
            <p:ph type="body" idx="1"/>
          </p:nvPr>
        </p:nvSpPr>
        <p:spPr/>
        <p:txBody>
          <a:bodyPr/>
          <a:lstStyle/>
          <a:p>
            <a:pPr eaLnBrk="1" hangingPunct="1"/>
            <a:r>
              <a:rPr lang="en-GB" dirty="0" smtClean="0">
                <a:sym typeface="Symbol" pitchFamily="18" charset="2"/>
              </a:rPr>
              <a:t>Deliverables</a:t>
            </a:r>
          </a:p>
          <a:p>
            <a:pPr lvl="1" eaLnBrk="1" hangingPunct="1">
              <a:buNone/>
            </a:pPr>
            <a:r>
              <a:rPr lang="en-US" dirty="0" smtClean="0"/>
              <a:t>M48    Report on design study of the Nb</a:t>
            </a:r>
            <a:r>
              <a:rPr lang="en-US" baseline="-25000" dirty="0" smtClean="0"/>
              <a:t>3</a:t>
            </a:r>
            <a:r>
              <a:rPr lang="en-US" dirty="0" smtClean="0"/>
              <a:t>Sn inner triplet</a:t>
            </a:r>
          </a:p>
          <a:p>
            <a:pPr eaLnBrk="1" hangingPunct="1"/>
            <a:r>
              <a:rPr lang="fr-CH" dirty="0" err="1" smtClean="0">
                <a:sym typeface="Symbol" pitchFamily="18" charset="2"/>
              </a:rPr>
              <a:t>Milestones</a:t>
            </a:r>
            <a:endParaRPr lang="fr-CH" dirty="0" smtClean="0">
              <a:sym typeface="Symbol" pitchFamily="18" charset="2"/>
            </a:endParaRPr>
          </a:p>
          <a:p>
            <a:pPr lvl="1">
              <a:buNone/>
            </a:pPr>
            <a:r>
              <a:rPr lang="en-GB" dirty="0" smtClean="0"/>
              <a:t>M12    Requirements for Nb</a:t>
            </a:r>
            <a:r>
              <a:rPr lang="en-GB" baseline="-25000" dirty="0" smtClean="0"/>
              <a:t>3</a:t>
            </a:r>
            <a:r>
              <a:rPr lang="en-GB" dirty="0" smtClean="0"/>
              <a:t>Sn inner triplet and comparison with present status of the art </a:t>
            </a:r>
            <a:endParaRPr lang="en-US" dirty="0" smtClean="0"/>
          </a:p>
          <a:p>
            <a:pPr lvl="1">
              <a:buNone/>
            </a:pPr>
            <a:r>
              <a:rPr lang="en-GB" dirty="0" smtClean="0"/>
              <a:t>M24    Study of magnetic shimming in HQ </a:t>
            </a:r>
            <a:endParaRPr lang="en-US" dirty="0" smtClean="0"/>
          </a:p>
          <a:p>
            <a:pPr lvl="1">
              <a:buNone/>
            </a:pPr>
            <a:r>
              <a:rPr lang="en-GB" dirty="0" smtClean="0"/>
              <a:t>M36    Study of minimal distance between two coils in a cold mass</a:t>
            </a:r>
          </a:p>
          <a:p>
            <a:r>
              <a:rPr lang="en-GB" dirty="0" smtClean="0"/>
              <a:t>Relation to other WP</a:t>
            </a:r>
          </a:p>
          <a:p>
            <a:pPr lvl="1"/>
            <a:r>
              <a:rPr lang="en-GB" dirty="0" smtClean="0"/>
              <a:t>Inputs from WP2. Moreover, this task feeds directly back to WP2 (e.g. required space for eventual absorber inserts at regions with higher losses etc which have an impact on the detailed IR layout).</a:t>
            </a:r>
          </a:p>
          <a:p>
            <a:r>
              <a:rPr lang="en-GB" dirty="0" smtClean="0"/>
              <a:t>Task leader: G. Luca </a:t>
            </a:r>
            <a:r>
              <a:rPr lang="en-GB" dirty="0" err="1" smtClean="0"/>
              <a:t>Sabbi</a:t>
            </a:r>
            <a:endParaRPr lang="en-US" dirty="0" smtClean="0"/>
          </a:p>
          <a:p>
            <a:pPr eaLnBrk="1" hangingPunct="1"/>
            <a:endParaRPr lang="en-GB" dirty="0" smtClean="0">
              <a:sym typeface="Symbol" pitchFamily="18" charset="2"/>
            </a:endParaRP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r>
              <a:rPr lang="en-US" dirty="0" smtClean="0"/>
              <a:t>8</a:t>
            </a:r>
            <a:r>
              <a:rPr lang="en-US" baseline="30000" dirty="0" smtClean="0"/>
              <a:t>th</a:t>
            </a:r>
            <a:r>
              <a:rPr lang="en-US" dirty="0" smtClean="0"/>
              <a:t> September 2010 – HL-LHC Design study: Magnets - </a:t>
            </a:r>
            <a:fld id="{72FB2D75-2C44-4E91-AB05-E0A53E136E30}" type="slidenum">
              <a:rPr lang="en-US" smtClean="0"/>
              <a:pPr/>
              <a:t>11</a:t>
            </a:fld>
            <a:endParaRPr lang="en-US" dirty="0" smtClean="0"/>
          </a:p>
        </p:txBody>
      </p:sp>
      <p:sp>
        <p:nvSpPr>
          <p:cNvPr id="13315" name="Rectangle 2"/>
          <p:cNvSpPr>
            <a:spLocks noGrp="1" noChangeArrowheads="1"/>
          </p:cNvSpPr>
          <p:nvPr>
            <p:ph type="title"/>
          </p:nvPr>
        </p:nvSpPr>
        <p:spPr/>
        <p:txBody>
          <a:bodyPr/>
          <a:lstStyle/>
          <a:p>
            <a:pPr eaLnBrk="1" hangingPunct="1"/>
            <a:r>
              <a:rPr lang="en-US" dirty="0" smtClean="0">
                <a:solidFill>
                  <a:schemeClr val="bg1"/>
                </a:solidFill>
                <a:sym typeface="Symbol" pitchFamily="18" charset="2"/>
              </a:rPr>
              <a:t>TASK 3 – SEPARATION DIPOLES</a:t>
            </a:r>
          </a:p>
        </p:txBody>
      </p:sp>
      <p:sp>
        <p:nvSpPr>
          <p:cNvPr id="13316" name="Rectangle 3"/>
          <p:cNvSpPr>
            <a:spLocks noGrp="1" noChangeArrowheads="1"/>
          </p:cNvSpPr>
          <p:nvPr>
            <p:ph type="body" idx="1"/>
          </p:nvPr>
        </p:nvSpPr>
        <p:spPr/>
        <p:txBody>
          <a:bodyPr/>
          <a:lstStyle/>
          <a:p>
            <a:pPr eaLnBrk="1" hangingPunct="1"/>
            <a:r>
              <a:rPr lang="en-GB" dirty="0" smtClean="0">
                <a:sym typeface="Symbol" pitchFamily="18" charset="2"/>
              </a:rPr>
              <a:t>Task Objectives</a:t>
            </a:r>
          </a:p>
          <a:p>
            <a:pPr lvl="1"/>
            <a:r>
              <a:rPr lang="en-US" dirty="0" smtClean="0"/>
              <a:t>Conceptual design of </a:t>
            </a:r>
            <a:r>
              <a:rPr lang="en-US" dirty="0" smtClean="0">
                <a:solidFill>
                  <a:srgbClr val="C00000"/>
                </a:solidFill>
              </a:rPr>
              <a:t>separation dipoles </a:t>
            </a:r>
            <a:r>
              <a:rPr lang="en-US" dirty="0" smtClean="0"/>
              <a:t>according to the specifications given by WP2 using either </a:t>
            </a:r>
            <a:r>
              <a:rPr lang="en-US" dirty="0" smtClean="0">
                <a:solidFill>
                  <a:srgbClr val="C00000"/>
                </a:solidFill>
              </a:rPr>
              <a:t>Nb</a:t>
            </a:r>
            <a:r>
              <a:rPr lang="en-US" baseline="-25000" dirty="0" smtClean="0">
                <a:solidFill>
                  <a:srgbClr val="C00000"/>
                </a:solidFill>
              </a:rPr>
              <a:t>3</a:t>
            </a:r>
            <a:r>
              <a:rPr lang="en-US" dirty="0" smtClean="0">
                <a:solidFill>
                  <a:srgbClr val="C00000"/>
                </a:solidFill>
              </a:rPr>
              <a:t>Al or </a:t>
            </a:r>
            <a:r>
              <a:rPr lang="en-US" dirty="0" err="1" smtClean="0">
                <a:solidFill>
                  <a:srgbClr val="C00000"/>
                </a:solidFill>
              </a:rPr>
              <a:t>Nb</a:t>
            </a:r>
            <a:r>
              <a:rPr lang="en-US" dirty="0" smtClean="0">
                <a:solidFill>
                  <a:srgbClr val="C00000"/>
                </a:solidFill>
              </a:rPr>
              <a:t>-Ti</a:t>
            </a:r>
            <a:r>
              <a:rPr lang="en-US" dirty="0" smtClean="0"/>
              <a:t>. If a model is built, specify and follow-up the tests needed for assessing the design.</a:t>
            </a:r>
          </a:p>
          <a:p>
            <a:pPr lvl="1"/>
            <a:r>
              <a:rPr lang="en-US" dirty="0" smtClean="0"/>
              <a:t>Explore the possibility of using </a:t>
            </a:r>
            <a:r>
              <a:rPr lang="en-US" dirty="0" smtClean="0">
                <a:solidFill>
                  <a:srgbClr val="C00000"/>
                </a:solidFill>
              </a:rPr>
              <a:t>separation dipoles to create doglegs </a:t>
            </a:r>
            <a:r>
              <a:rPr lang="en-US" dirty="0" smtClean="0"/>
              <a:t>to increase the beam separation, thus allowing the installation of non-compact crab cavities. </a:t>
            </a: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r>
              <a:rPr lang="en-US" dirty="0" smtClean="0"/>
              <a:t>8</a:t>
            </a:r>
            <a:r>
              <a:rPr lang="en-US" baseline="30000" dirty="0" smtClean="0"/>
              <a:t>th</a:t>
            </a:r>
            <a:r>
              <a:rPr lang="en-US" dirty="0" smtClean="0"/>
              <a:t> September 2010 – HL-LHC Design study: Magnets - </a:t>
            </a:r>
            <a:fld id="{72FB2D75-2C44-4E91-AB05-E0A53E136E30}" type="slidenum">
              <a:rPr lang="en-US" smtClean="0"/>
              <a:pPr/>
              <a:t>12</a:t>
            </a:fld>
            <a:endParaRPr lang="en-US" dirty="0" smtClean="0"/>
          </a:p>
        </p:txBody>
      </p:sp>
      <p:sp>
        <p:nvSpPr>
          <p:cNvPr id="13315" name="Rectangle 2"/>
          <p:cNvSpPr>
            <a:spLocks noGrp="1" noChangeArrowheads="1"/>
          </p:cNvSpPr>
          <p:nvPr>
            <p:ph type="title"/>
          </p:nvPr>
        </p:nvSpPr>
        <p:spPr/>
        <p:txBody>
          <a:bodyPr/>
          <a:lstStyle/>
          <a:p>
            <a:pPr eaLnBrk="1" hangingPunct="1"/>
            <a:r>
              <a:rPr lang="en-US" dirty="0" smtClean="0">
                <a:solidFill>
                  <a:schemeClr val="bg1"/>
                </a:solidFill>
                <a:sym typeface="Symbol" pitchFamily="18" charset="2"/>
              </a:rPr>
              <a:t>TASK 3 – SEPARATION DIPOLES</a:t>
            </a:r>
          </a:p>
        </p:txBody>
      </p:sp>
      <p:sp>
        <p:nvSpPr>
          <p:cNvPr id="13316" name="Rectangle 3"/>
          <p:cNvSpPr>
            <a:spLocks noGrp="1" noChangeArrowheads="1"/>
          </p:cNvSpPr>
          <p:nvPr>
            <p:ph type="body" idx="1"/>
          </p:nvPr>
        </p:nvSpPr>
        <p:spPr/>
        <p:txBody>
          <a:bodyPr/>
          <a:lstStyle/>
          <a:p>
            <a:pPr eaLnBrk="1" hangingPunct="1"/>
            <a:r>
              <a:rPr lang="en-GB" dirty="0" smtClean="0">
                <a:sym typeface="Symbol" pitchFamily="18" charset="2"/>
              </a:rPr>
              <a:t>Deliverables</a:t>
            </a:r>
          </a:p>
          <a:p>
            <a:pPr lvl="1" eaLnBrk="1" hangingPunct="1">
              <a:buNone/>
            </a:pPr>
            <a:r>
              <a:rPr lang="en-US" dirty="0" smtClean="0"/>
              <a:t>M48    Report on design study of the separation dipoles</a:t>
            </a:r>
          </a:p>
          <a:p>
            <a:pPr eaLnBrk="1" hangingPunct="1"/>
            <a:r>
              <a:rPr lang="fr-CH" dirty="0" err="1" smtClean="0">
                <a:sym typeface="Symbol" pitchFamily="18" charset="2"/>
              </a:rPr>
              <a:t>Milestones</a:t>
            </a:r>
            <a:endParaRPr lang="fr-CH" dirty="0" smtClean="0">
              <a:sym typeface="Symbol" pitchFamily="18" charset="2"/>
            </a:endParaRPr>
          </a:p>
          <a:p>
            <a:pPr lvl="1">
              <a:buNone/>
            </a:pPr>
            <a:r>
              <a:rPr lang="en-GB" dirty="0" smtClean="0"/>
              <a:t>M12    Requirements for separation dipoles</a:t>
            </a:r>
            <a:endParaRPr lang="en-US" dirty="0" smtClean="0"/>
          </a:p>
          <a:p>
            <a:pPr lvl="1">
              <a:buNone/>
            </a:pPr>
            <a:r>
              <a:rPr lang="en-GB" dirty="0" smtClean="0"/>
              <a:t>M24    Conceptual design of Nb</a:t>
            </a:r>
            <a:r>
              <a:rPr lang="en-GB" baseline="-25000" dirty="0" smtClean="0"/>
              <a:t>3</a:t>
            </a:r>
            <a:r>
              <a:rPr lang="en-GB" dirty="0" smtClean="0"/>
              <a:t>Al and </a:t>
            </a:r>
            <a:r>
              <a:rPr lang="en-GB" dirty="0" err="1" smtClean="0"/>
              <a:t>Nb</a:t>
            </a:r>
            <a:r>
              <a:rPr lang="en-GB" dirty="0" smtClean="0"/>
              <a:t>-Ti separation dipoles</a:t>
            </a:r>
            <a:endParaRPr lang="en-US" dirty="0" smtClean="0"/>
          </a:p>
          <a:p>
            <a:pPr lvl="1">
              <a:buNone/>
            </a:pPr>
            <a:r>
              <a:rPr lang="en-GB" dirty="0" smtClean="0"/>
              <a:t>M36    Conceptual design of a crab cavity dogleg </a:t>
            </a:r>
          </a:p>
          <a:p>
            <a:r>
              <a:rPr lang="en-GB" dirty="0" smtClean="0"/>
              <a:t>Relation to other WP</a:t>
            </a:r>
          </a:p>
          <a:p>
            <a:pPr lvl="1"/>
            <a:r>
              <a:rPr lang="en-GB" dirty="0" smtClean="0"/>
              <a:t>Inputs from WP2 and WP4. The task results feed also back to WP: the final length for the dipole magnets will impact the space available for local Crab Cavity installations and potential installations for the compensation of long-range beam-beam interactions.</a:t>
            </a:r>
            <a:endParaRPr lang="en-US" dirty="0" smtClean="0"/>
          </a:p>
          <a:p>
            <a:r>
              <a:rPr lang="en-GB" dirty="0" smtClean="0"/>
              <a:t>Task leader: T. </a:t>
            </a:r>
            <a:r>
              <a:rPr lang="en-GB" dirty="0" err="1" smtClean="0"/>
              <a:t>Nakamoto</a:t>
            </a:r>
            <a:endParaRPr lang="en-US" dirty="0" smtClean="0"/>
          </a:p>
          <a:p>
            <a:pPr eaLnBrk="1" hangingPunct="1"/>
            <a:endParaRPr lang="en-GB" dirty="0" smtClean="0">
              <a:sym typeface="Symbol" pitchFamily="18" charset="2"/>
            </a:endParaRPr>
          </a:p>
        </p:txBody>
      </p:sp>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WP4 (crabs):  </a:t>
            </a:r>
            <a:r>
              <a:rPr lang="en-GB" dirty="0" smtClean="0"/>
              <a:t>Prelim. Tasks List (2</a:t>
            </a:r>
            <a:r>
              <a:rPr lang="en-GB" baseline="30000" dirty="0" smtClean="0"/>
              <a:t>nd</a:t>
            </a:r>
            <a:r>
              <a:rPr lang="en-GB" dirty="0" smtClean="0"/>
              <a:t> draft)</a:t>
            </a:r>
            <a:endParaRPr lang="en-GB" dirty="0"/>
          </a:p>
        </p:txBody>
      </p:sp>
      <p:sp>
        <p:nvSpPr>
          <p:cNvPr id="4" name="Footer Placeholder 3"/>
          <p:cNvSpPr>
            <a:spLocks noGrp="1"/>
          </p:cNvSpPr>
          <p:nvPr>
            <p:ph type="ftr" sz="quarter" idx="11"/>
          </p:nvPr>
        </p:nvSpPr>
        <p:spPr/>
        <p:txBody>
          <a:bodyPr/>
          <a:lstStyle/>
          <a:p>
            <a:r>
              <a:rPr lang="en-GB" smtClean="0">
                <a:solidFill>
                  <a:srgbClr val="E7DEC9">
                    <a:shade val="50000"/>
                    <a:satMod val="200000"/>
                  </a:srgbClr>
                </a:solidFill>
              </a:rPr>
              <a:t>LARP CM15 - HL-LHC WP4</a:t>
            </a:r>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fld id="{6294C92D-0306-4E69-9CD3-20855E849650}" type="slidenum">
              <a:rPr lang="en-US" smtClean="0">
                <a:solidFill>
                  <a:srgbClr val="E7DEC9">
                    <a:shade val="50000"/>
                    <a:satMod val="200000"/>
                  </a:srgbClr>
                </a:solidFill>
              </a:rPr>
              <a:pPr/>
              <a:t>13</a:t>
            </a:fld>
            <a:endParaRPr lang="en-US">
              <a:solidFill>
                <a:srgbClr val="E7DEC9">
                  <a:shade val="50000"/>
                  <a:satMod val="200000"/>
                </a:srgbClr>
              </a:solidFill>
            </a:endParaRPr>
          </a:p>
        </p:txBody>
      </p:sp>
      <p:graphicFrame>
        <p:nvGraphicFramePr>
          <p:cNvPr id="7" name="Table 6"/>
          <p:cNvGraphicFramePr>
            <a:graphicFrameLocks noGrp="1"/>
          </p:cNvGraphicFramePr>
          <p:nvPr/>
        </p:nvGraphicFramePr>
        <p:xfrm>
          <a:off x="669090" y="1186032"/>
          <a:ext cx="7791341" cy="5015280"/>
        </p:xfrm>
        <a:graphic>
          <a:graphicData uri="http://schemas.openxmlformats.org/drawingml/2006/table">
            <a:tbl>
              <a:tblPr>
                <a:tableStyleId>{BC89EF96-8CEA-46FF-86C4-4CE0E7609802}</a:tableStyleId>
              </a:tblPr>
              <a:tblGrid>
                <a:gridCol w="5703110"/>
                <a:gridCol w="2088231"/>
              </a:tblGrid>
              <a:tr h="70822">
                <a:tc>
                  <a:txBody>
                    <a:bodyPr/>
                    <a:lstStyle/>
                    <a:p>
                      <a:pPr algn="l" fontAlgn="t"/>
                      <a:r>
                        <a:rPr kumimoji="0" lang="en-GB" sz="1400" b="1" kern="1200" dirty="0" smtClean="0">
                          <a:solidFill>
                            <a:schemeClr val="tx1"/>
                          </a:solidFill>
                          <a:latin typeface="+mn-lt"/>
                          <a:ea typeface="+mn-ea"/>
                          <a:cs typeface="+mn-cs"/>
                        </a:rPr>
                        <a:t>Task 4.1: 	Coordination and Communication</a:t>
                      </a:r>
                    </a:p>
                    <a:p>
                      <a:pPr marL="360363" lvl="0" indent="-360363">
                        <a:buFont typeface="Arial" pitchFamily="34" charset="0"/>
                        <a:buChar char="•"/>
                      </a:pPr>
                      <a:r>
                        <a:rPr kumimoji="0" lang="en-US" sz="1400" kern="1200" dirty="0" smtClean="0">
                          <a:solidFill>
                            <a:schemeClr val="tx1"/>
                          </a:solidFill>
                          <a:latin typeface="+mn-lt"/>
                          <a:ea typeface="+mn-ea"/>
                          <a:cs typeface="+mn-cs"/>
                        </a:rPr>
                        <a:t>Coordination and scheduling of the WP tasks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Monitoring the work, informing the project management and participants within the JRA</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WP budget follow-up</a:t>
                      </a:r>
                      <a:endParaRPr kumimoji="0" lang="en-GB" sz="1400" kern="1200" dirty="0" smtClean="0">
                        <a:solidFill>
                          <a:schemeClr val="tx1"/>
                        </a:solidFill>
                        <a:latin typeface="+mn-lt"/>
                        <a:ea typeface="+mn-ea"/>
                        <a:cs typeface="+mn-cs"/>
                      </a:endParaRPr>
                    </a:p>
                  </a:txBody>
                  <a:tcPr marL="72000" marR="46800" marT="18000" marB="18000" anchor="ctr"/>
                </a:tc>
                <a:tc>
                  <a:txBody>
                    <a:bodyPr/>
                    <a:lstStyle/>
                    <a:p>
                      <a:pPr algn="l" fontAlgn="t"/>
                      <a:r>
                        <a:rPr lang="en-US" sz="1400" u="none" strike="noStrike" dirty="0" smtClean="0"/>
                        <a:t>CERN,  LARP,  ULANC</a:t>
                      </a:r>
                      <a:endParaRPr lang="en-US" sz="1400" b="0" i="0" u="none" strike="noStrike" dirty="0">
                        <a:solidFill>
                          <a:srgbClr val="000000"/>
                        </a:solidFill>
                        <a:latin typeface="Calibri"/>
                      </a:endParaRPr>
                    </a:p>
                  </a:txBody>
                  <a:tcPr marL="72000" marR="46800" marT="18000" marB="18000" anchor="ctr"/>
                </a:tc>
              </a:tr>
              <a:tr h="300398">
                <a:tc>
                  <a:txBody>
                    <a:bodyPr/>
                    <a:lstStyle/>
                    <a:p>
                      <a:pPr algn="l" fontAlgn="t"/>
                      <a:r>
                        <a:rPr kumimoji="0" lang="en-GB" sz="1400" b="1" kern="1200" dirty="0" smtClean="0">
                          <a:solidFill>
                            <a:schemeClr val="tx1"/>
                          </a:solidFill>
                          <a:latin typeface="+mn-lt"/>
                          <a:ea typeface="+mn-ea"/>
                          <a:cs typeface="+mn-cs"/>
                        </a:rPr>
                        <a:t>Task 4.2: 	Support studies</a:t>
                      </a:r>
                    </a:p>
                    <a:p>
                      <a:pPr marL="360363" lvl="0" indent="-360363">
                        <a:buFont typeface="Arial" pitchFamily="34" charset="0"/>
                        <a:buChar char="•"/>
                      </a:pPr>
                      <a:r>
                        <a:rPr kumimoji="0" lang="en-GB" sz="1400" kern="1200" dirty="0" smtClean="0">
                          <a:solidFill>
                            <a:schemeClr val="tx1"/>
                          </a:solidFill>
                          <a:latin typeface="+mn-lt"/>
                          <a:ea typeface="+mn-ea"/>
                          <a:cs typeface="+mn-cs"/>
                        </a:rPr>
                        <a:t>Tunnel preparation SPS and LHC</a:t>
                      </a:r>
                    </a:p>
                    <a:p>
                      <a:pPr marL="360363" lvl="0" indent="-360363">
                        <a:buFont typeface="Arial" pitchFamily="34" charset="0"/>
                        <a:buChar char="•"/>
                      </a:pPr>
                      <a:r>
                        <a:rPr kumimoji="0" lang="en-GB" sz="1400" kern="1200" dirty="0" smtClean="0">
                          <a:solidFill>
                            <a:schemeClr val="tx1"/>
                          </a:solidFill>
                          <a:latin typeface="+mn-lt"/>
                          <a:ea typeface="+mn-ea"/>
                          <a:cs typeface="+mn-cs"/>
                        </a:rPr>
                        <a:t>Local IR layout and spatial integration</a:t>
                      </a:r>
                    </a:p>
                    <a:p>
                      <a:pPr marL="360363" marR="0" lvl="0" indent="-360363" algn="l" defTabSz="914400" rtl="0" eaLnBrk="1" fontAlgn="auto" latinLnBrk="0" hangingPunct="1">
                        <a:lnSpc>
                          <a:spcPct val="100000"/>
                        </a:lnSpc>
                        <a:spcBef>
                          <a:spcPts val="0"/>
                        </a:spcBef>
                        <a:spcAft>
                          <a:spcPts val="0"/>
                        </a:spcAft>
                        <a:buClrTx/>
                        <a:buSzTx/>
                        <a:buFont typeface="Arial" pitchFamily="34" charset="0"/>
                        <a:buChar char="•"/>
                        <a:tabLst/>
                        <a:defRPr/>
                      </a:pPr>
                      <a:r>
                        <a:rPr kumimoji="0" lang="en-GB" sz="1400" kern="1200" baseline="0" dirty="0" smtClean="0">
                          <a:solidFill>
                            <a:schemeClr val="tx1"/>
                          </a:solidFill>
                          <a:latin typeface="+mn-lt"/>
                          <a:ea typeface="+mn-ea"/>
                          <a:cs typeface="+mn-cs"/>
                        </a:rPr>
                        <a:t>Effect of phase noise , </a:t>
                      </a:r>
                      <a:r>
                        <a:rPr kumimoji="0" lang="en-GB" sz="1400" kern="1200" dirty="0" smtClean="0">
                          <a:solidFill>
                            <a:schemeClr val="tx1"/>
                          </a:solidFill>
                          <a:latin typeface="+mn-lt"/>
                          <a:ea typeface="+mn-ea"/>
                          <a:cs typeface="+mn-cs"/>
                        </a:rPr>
                        <a:t>LLRF system conceptual</a:t>
                      </a:r>
                      <a:r>
                        <a:rPr kumimoji="0" lang="en-GB" sz="1400" kern="1200" baseline="0" dirty="0" smtClean="0">
                          <a:solidFill>
                            <a:schemeClr val="tx1"/>
                          </a:solidFill>
                          <a:latin typeface="+mn-lt"/>
                          <a:ea typeface="+mn-ea"/>
                          <a:cs typeface="+mn-cs"/>
                        </a:rPr>
                        <a:t> design</a:t>
                      </a:r>
                    </a:p>
                    <a:p>
                      <a:pPr marL="360363" lvl="0" indent="-360363">
                        <a:buFont typeface="Arial" pitchFamily="34" charset="0"/>
                        <a:buChar char="•"/>
                      </a:pPr>
                      <a:r>
                        <a:rPr kumimoji="0" lang="en-GB" sz="1400" kern="1200" baseline="0" dirty="0" smtClean="0">
                          <a:solidFill>
                            <a:schemeClr val="tx1"/>
                          </a:solidFill>
                          <a:latin typeface="+mn-lt"/>
                          <a:ea typeface="+mn-ea"/>
                          <a:cs typeface="+mn-cs"/>
                        </a:rPr>
                        <a:t>RF power system specification</a:t>
                      </a:r>
                    </a:p>
                    <a:p>
                      <a:pPr marL="360363" lvl="0" indent="-360363">
                        <a:buFont typeface="Arial" pitchFamily="34" charset="0"/>
                        <a:buChar char="•"/>
                      </a:pPr>
                      <a:r>
                        <a:rPr kumimoji="0" lang="en-GB" sz="1400" kern="1200" baseline="0" dirty="0" smtClean="0">
                          <a:solidFill>
                            <a:schemeClr val="tx1"/>
                          </a:solidFill>
                          <a:latin typeface="+mn-lt"/>
                          <a:ea typeface="+mn-ea"/>
                          <a:cs typeface="+mn-cs"/>
                        </a:rPr>
                        <a:t>Operational aspects (how to commission/make invisible)</a:t>
                      </a:r>
                    </a:p>
                    <a:p>
                      <a:pPr marL="360363" lvl="0" indent="-360363">
                        <a:buFont typeface="Arial" pitchFamily="34" charset="0"/>
                        <a:buChar char="•"/>
                      </a:pPr>
                      <a:r>
                        <a:rPr lang="en-US" sz="1400" u="none" strike="noStrike" dirty="0" smtClean="0"/>
                        <a:t>Interlocks and fast Feedback </a:t>
                      </a:r>
                    </a:p>
                  </a:txBody>
                  <a:tcPr marL="72000" marR="46800" marT="18000" marB="18000" anchor="ctr"/>
                </a:tc>
                <a:tc>
                  <a:txBody>
                    <a:bodyPr/>
                    <a:lstStyle/>
                    <a:p>
                      <a:pPr algn="l" fontAlgn="t"/>
                      <a:r>
                        <a:rPr lang="en-US" sz="1400" u="none" strike="noStrike" dirty="0" smtClean="0"/>
                        <a:t>CERN,  KEK, LARP</a:t>
                      </a:r>
                      <a:endParaRPr lang="en-US" sz="1400" b="0" i="0" u="none" strike="noStrike" dirty="0">
                        <a:solidFill>
                          <a:srgbClr val="000000"/>
                        </a:solidFill>
                        <a:latin typeface="Calibri"/>
                      </a:endParaRPr>
                    </a:p>
                  </a:txBody>
                  <a:tcPr marL="72000" marR="46800" marT="18000" marB="18000" anchor="ctr"/>
                </a:tc>
              </a:tr>
              <a:tr h="416635">
                <a:tc>
                  <a:txBody>
                    <a:bodyPr/>
                    <a:lstStyle/>
                    <a:p>
                      <a:pPr algn="l" fontAlgn="t"/>
                      <a:r>
                        <a:rPr kumimoji="0" lang="en-GB" sz="1400" b="1" kern="1200" dirty="0" smtClean="0">
                          <a:solidFill>
                            <a:schemeClr val="tx1"/>
                          </a:solidFill>
                          <a:latin typeface="+mn-lt"/>
                          <a:ea typeface="+mn-ea"/>
                          <a:cs typeface="+mn-cs"/>
                        </a:rPr>
                        <a:t>Task 4.3: 	Compact Crab Cavity design </a:t>
                      </a:r>
                    </a:p>
                    <a:p>
                      <a:pPr marL="360363" lvl="0" indent="-360363">
                        <a:buFont typeface="Arial" pitchFamily="34" charset="0"/>
                        <a:buChar char="•"/>
                      </a:pPr>
                      <a:r>
                        <a:rPr kumimoji="0" lang="en-US" sz="1400" kern="1200" dirty="0" smtClean="0">
                          <a:solidFill>
                            <a:schemeClr val="tx1"/>
                          </a:solidFill>
                          <a:latin typeface="+mn-lt"/>
                          <a:ea typeface="+mn-ea"/>
                          <a:cs typeface="+mn-cs"/>
                        </a:rPr>
                        <a:t>Complete cavity and </a:t>
                      </a:r>
                      <a:r>
                        <a:rPr kumimoji="0" lang="en-US" sz="1400" kern="1200" dirty="0" err="1" smtClean="0">
                          <a:solidFill>
                            <a:schemeClr val="tx1"/>
                          </a:solidFill>
                          <a:latin typeface="+mn-lt"/>
                          <a:ea typeface="+mn-ea"/>
                          <a:cs typeface="+mn-cs"/>
                        </a:rPr>
                        <a:t>cryomodule</a:t>
                      </a:r>
                      <a:r>
                        <a:rPr kumimoji="0" lang="en-US" sz="1400" kern="1200" dirty="0" smtClean="0">
                          <a:solidFill>
                            <a:schemeClr val="tx1"/>
                          </a:solidFill>
                          <a:latin typeface="+mn-lt"/>
                          <a:ea typeface="+mn-ea"/>
                          <a:cs typeface="+mn-cs"/>
                        </a:rPr>
                        <a:t> specifications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Design </a:t>
                      </a:r>
                      <a:r>
                        <a:rPr kumimoji="0" lang="en-US" sz="1400" kern="1200" dirty="0" err="1" smtClean="0">
                          <a:solidFill>
                            <a:schemeClr val="tx1"/>
                          </a:solidFill>
                          <a:latin typeface="+mn-lt"/>
                          <a:ea typeface="+mn-ea"/>
                          <a:cs typeface="+mn-cs"/>
                        </a:rPr>
                        <a:t>optimisation</a:t>
                      </a:r>
                      <a:r>
                        <a:rPr kumimoji="0" lang="en-US" sz="1400" kern="1200" dirty="0" smtClean="0">
                          <a:solidFill>
                            <a:schemeClr val="tx1"/>
                          </a:solidFill>
                          <a:latin typeface="+mn-lt"/>
                          <a:ea typeface="+mn-ea"/>
                          <a:cs typeface="+mn-cs"/>
                        </a:rPr>
                        <a:t> for novel schemes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Conceptual design of SOM, HOM and LOM couplers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Conceptual design of helium tank and cryostat</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Multipacting simulations on cavity &amp; couplers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FEM simulations: mechanical &amp; thermal aspects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Initial down-selection of the CC options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Completion of a full technical design on the initial down-selected options, with mechanical drawings and specification.</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Design of tooling, dies and cavity fabrication equipment</a:t>
                      </a:r>
                      <a:endParaRPr kumimoji="0" lang="en-GB" sz="1400" kern="1200" dirty="0">
                        <a:solidFill>
                          <a:schemeClr val="tx1"/>
                        </a:solidFill>
                        <a:latin typeface="+mn-lt"/>
                        <a:ea typeface="+mn-ea"/>
                        <a:cs typeface="+mn-cs"/>
                      </a:endParaRPr>
                    </a:p>
                  </a:txBody>
                  <a:tcPr marL="72000" marR="46800" marT="18000" marB="18000" anchor="ctr"/>
                </a:tc>
                <a:tc>
                  <a:txBody>
                    <a:bodyPr/>
                    <a:lstStyle/>
                    <a:p>
                      <a:pPr algn="l" fontAlgn="t"/>
                      <a:r>
                        <a:rPr lang="en-US" sz="1400" u="none" strike="noStrike" dirty="0" smtClean="0"/>
                        <a:t>ULANC,  LARP,  CERN, JLAB</a:t>
                      </a:r>
                      <a:endParaRPr lang="en-US" sz="1400" b="0" i="0" u="none" strike="noStrike" dirty="0">
                        <a:solidFill>
                          <a:srgbClr val="000000"/>
                        </a:solidFill>
                        <a:latin typeface="Calibri"/>
                      </a:endParaRPr>
                    </a:p>
                  </a:txBody>
                  <a:tcPr marL="72000" marR="46800" marT="18000" marB="18000" anchor="ctr"/>
                </a:tc>
              </a:tr>
            </a:tbl>
          </a:graphicData>
        </a:graphic>
      </p:graphicFrame>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WP4:  Prelim Tasks List (2</a:t>
            </a:r>
            <a:r>
              <a:rPr lang="en-GB" baseline="30000" dirty="0" smtClean="0"/>
              <a:t>nd</a:t>
            </a:r>
            <a:r>
              <a:rPr lang="en-GB" dirty="0" smtClean="0"/>
              <a:t> draft)</a:t>
            </a:r>
            <a:endParaRPr lang="en-GB" dirty="0"/>
          </a:p>
        </p:txBody>
      </p:sp>
      <p:sp>
        <p:nvSpPr>
          <p:cNvPr id="4" name="Footer Placeholder 3"/>
          <p:cNvSpPr>
            <a:spLocks noGrp="1"/>
          </p:cNvSpPr>
          <p:nvPr>
            <p:ph type="ftr" sz="quarter" idx="11"/>
          </p:nvPr>
        </p:nvSpPr>
        <p:spPr/>
        <p:txBody>
          <a:bodyPr/>
          <a:lstStyle/>
          <a:p>
            <a:r>
              <a:rPr lang="en-GB" smtClean="0">
                <a:solidFill>
                  <a:srgbClr val="E7DEC9">
                    <a:shade val="50000"/>
                    <a:satMod val="200000"/>
                  </a:srgbClr>
                </a:solidFill>
              </a:rPr>
              <a:t>LARP CM15 - HL-LHC WP4</a:t>
            </a:r>
            <a:endParaRPr lang="en-US">
              <a:solidFill>
                <a:srgbClr val="E7DEC9">
                  <a:shade val="50000"/>
                  <a:satMod val="200000"/>
                </a:srgbClr>
              </a:solidFill>
            </a:endParaRPr>
          </a:p>
        </p:txBody>
      </p:sp>
      <p:sp>
        <p:nvSpPr>
          <p:cNvPr id="5" name="Slide Number Placeholder 4"/>
          <p:cNvSpPr>
            <a:spLocks noGrp="1"/>
          </p:cNvSpPr>
          <p:nvPr>
            <p:ph type="sldNum" sz="quarter" idx="12"/>
          </p:nvPr>
        </p:nvSpPr>
        <p:spPr/>
        <p:txBody>
          <a:bodyPr/>
          <a:lstStyle/>
          <a:p>
            <a:fld id="{6294C92D-0306-4E69-9CD3-20855E849650}" type="slidenum">
              <a:rPr lang="en-US" smtClean="0">
                <a:solidFill>
                  <a:srgbClr val="E7DEC9">
                    <a:shade val="50000"/>
                    <a:satMod val="200000"/>
                  </a:srgbClr>
                </a:solidFill>
              </a:rPr>
              <a:pPr/>
              <a:t>14</a:t>
            </a:fld>
            <a:endParaRPr lang="en-US">
              <a:solidFill>
                <a:srgbClr val="E7DEC9">
                  <a:shade val="50000"/>
                  <a:satMod val="200000"/>
                </a:srgbClr>
              </a:solidFill>
            </a:endParaRPr>
          </a:p>
        </p:txBody>
      </p:sp>
      <p:graphicFrame>
        <p:nvGraphicFramePr>
          <p:cNvPr id="7" name="Table 6"/>
          <p:cNvGraphicFramePr>
            <a:graphicFrameLocks noGrp="1"/>
          </p:cNvGraphicFramePr>
          <p:nvPr/>
        </p:nvGraphicFramePr>
        <p:xfrm>
          <a:off x="669090" y="1186032"/>
          <a:ext cx="7791341" cy="4765920"/>
        </p:xfrm>
        <a:graphic>
          <a:graphicData uri="http://schemas.openxmlformats.org/drawingml/2006/table">
            <a:tbl>
              <a:tblPr>
                <a:tableStyleId>{BC89EF96-8CEA-46FF-86C4-4CE0E7609802}</a:tableStyleId>
              </a:tblPr>
              <a:tblGrid>
                <a:gridCol w="5991142"/>
                <a:gridCol w="1800199"/>
              </a:tblGrid>
              <a:tr h="70822">
                <a:tc>
                  <a:txBody>
                    <a:bodyPr/>
                    <a:lstStyle/>
                    <a:p>
                      <a:pPr algn="l" fontAlgn="t"/>
                      <a:r>
                        <a:rPr kumimoji="0" lang="en-GB" sz="1400" b="1" kern="1200" dirty="0" smtClean="0">
                          <a:solidFill>
                            <a:schemeClr val="tx1"/>
                          </a:solidFill>
                          <a:latin typeface="+mn-lt"/>
                          <a:ea typeface="+mn-ea"/>
                          <a:cs typeface="+mn-cs"/>
                        </a:rPr>
                        <a:t>Task 4.4: 	Elliptical Crab Cavity Technical design</a:t>
                      </a:r>
                    </a:p>
                    <a:p>
                      <a:pPr marL="360363" lvl="0" indent="-360363">
                        <a:buFont typeface="Arial" pitchFamily="34" charset="0"/>
                        <a:buChar char="•"/>
                      </a:pPr>
                      <a:r>
                        <a:rPr kumimoji="0" lang="en-US" sz="1400" kern="1200" dirty="0" smtClean="0">
                          <a:solidFill>
                            <a:schemeClr val="tx1"/>
                          </a:solidFill>
                          <a:latin typeface="+mn-lt"/>
                          <a:ea typeface="+mn-ea"/>
                          <a:cs typeface="+mn-cs"/>
                        </a:rPr>
                        <a:t>Coupler development and testing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Tuner design and mock up on copper models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Study of mechanical effects: resonances, </a:t>
                      </a:r>
                      <a:r>
                        <a:rPr kumimoji="0" lang="en-US" sz="1400" kern="1200" dirty="0" err="1" smtClean="0">
                          <a:solidFill>
                            <a:schemeClr val="tx1"/>
                          </a:solidFill>
                          <a:latin typeface="+mn-lt"/>
                          <a:ea typeface="+mn-ea"/>
                          <a:cs typeface="+mn-cs"/>
                        </a:rPr>
                        <a:t>microphonics</a:t>
                      </a:r>
                      <a:r>
                        <a:rPr kumimoji="0" lang="en-US" sz="1400" kern="1200" dirty="0" smtClean="0">
                          <a:solidFill>
                            <a:schemeClr val="tx1"/>
                          </a:solidFill>
                          <a:latin typeface="+mn-lt"/>
                          <a:ea typeface="+mn-ea"/>
                          <a:cs typeface="+mn-cs"/>
                        </a:rPr>
                        <a:t>.</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Cavity performance with couplers and horizontal cryostat</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Performance difference between 2 K &amp; 4 K</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Cryostat and He Tank Design</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Complete the full technical design </a:t>
                      </a:r>
                      <a:endParaRPr kumimoji="0" lang="en-GB" sz="1400" kern="1200" dirty="0">
                        <a:solidFill>
                          <a:schemeClr val="tx1"/>
                        </a:solidFill>
                        <a:latin typeface="+mn-lt"/>
                        <a:ea typeface="+mn-ea"/>
                        <a:cs typeface="+mn-cs"/>
                      </a:endParaRPr>
                    </a:p>
                  </a:txBody>
                  <a:tcPr marL="72000" marR="46800" marT="18000" marB="18000" anchor="ctr"/>
                </a:tc>
                <a:tc>
                  <a:txBody>
                    <a:bodyPr/>
                    <a:lstStyle/>
                    <a:p>
                      <a:pPr algn="l" fontAlgn="t"/>
                      <a:r>
                        <a:rPr lang="en-US" sz="1400" u="none" strike="noStrike" dirty="0" smtClean="0"/>
                        <a:t>CERN,  CEA,  CNRS, KEK</a:t>
                      </a:r>
                      <a:endParaRPr lang="en-US" sz="1400" b="0" i="0" u="none" strike="noStrike" dirty="0">
                        <a:solidFill>
                          <a:srgbClr val="000000"/>
                        </a:solidFill>
                        <a:latin typeface="Calibri"/>
                      </a:endParaRPr>
                    </a:p>
                  </a:txBody>
                  <a:tcPr marL="72000" marR="46800" marT="18000" marB="18000" anchor="ctr"/>
                </a:tc>
              </a:tr>
              <a:tr h="70822">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GB" sz="1400" b="1" kern="1200" dirty="0" smtClean="0">
                          <a:solidFill>
                            <a:schemeClr val="tx1"/>
                          </a:solidFill>
                          <a:latin typeface="+mn-lt"/>
                          <a:ea typeface="+mn-ea"/>
                          <a:cs typeface="+mn-cs"/>
                        </a:rPr>
                        <a:t>Task 4.5: 	</a:t>
                      </a:r>
                      <a:r>
                        <a:rPr kumimoji="0" lang="en-US" sz="1400" b="1" kern="1200" dirty="0" smtClean="0">
                          <a:solidFill>
                            <a:schemeClr val="tx1"/>
                          </a:solidFill>
                          <a:latin typeface="+mn-lt"/>
                          <a:ea typeface="+mn-ea"/>
                          <a:cs typeface="+mn-cs"/>
                        </a:rPr>
                        <a:t>Compact Crab Cavity Prototyping and Test</a:t>
                      </a:r>
                      <a:endParaRPr kumimoji="0" lang="en-GB" sz="1400" b="1"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Procurement /fabrication of tooling, dies and equipment.</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Construction of models to refine manufacturing techniques and tooling.</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Fabrication of prototype niobium cavity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Cleaning and electro-polishing on the bare niobium cavity. (i.e. no couplers, antennas or other accessories), including cavity surface inspection.</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Development and procurement of all test equipment and instrumentation. </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Low power tests and measurements on the bare cavity in a test cryostat to test for compliance with design gradient and cavity performance specs.</a:t>
                      </a:r>
                      <a:endParaRPr kumimoji="0" lang="en-GB" sz="1400" kern="1200" dirty="0" smtClean="0">
                        <a:solidFill>
                          <a:schemeClr val="tx1"/>
                        </a:solidFill>
                        <a:latin typeface="+mn-lt"/>
                        <a:ea typeface="+mn-ea"/>
                        <a:cs typeface="+mn-cs"/>
                      </a:endParaRPr>
                    </a:p>
                    <a:p>
                      <a:pPr marL="360363" lvl="0" indent="-360363">
                        <a:buFont typeface="Arial" pitchFamily="34" charset="0"/>
                        <a:buChar char="•"/>
                      </a:pPr>
                      <a:r>
                        <a:rPr kumimoji="0" lang="en-US" sz="1400" kern="1200" dirty="0" smtClean="0">
                          <a:solidFill>
                            <a:schemeClr val="tx1"/>
                          </a:solidFill>
                          <a:latin typeface="+mn-lt"/>
                          <a:ea typeface="+mn-ea"/>
                          <a:cs typeface="+mn-cs"/>
                        </a:rPr>
                        <a:t>Make the final CC design down-selection</a:t>
                      </a:r>
                      <a:endParaRPr kumimoji="0" lang="en-GB" sz="1400" kern="1200" dirty="0">
                        <a:solidFill>
                          <a:schemeClr val="tx1"/>
                        </a:solidFill>
                        <a:latin typeface="+mn-lt"/>
                        <a:ea typeface="+mn-ea"/>
                        <a:cs typeface="+mn-cs"/>
                      </a:endParaRPr>
                    </a:p>
                  </a:txBody>
                  <a:tcPr marL="72000" marR="46800" marT="18000" marB="18000" anchor="ctr"/>
                </a:tc>
                <a:tc>
                  <a:txBody>
                    <a:bodyPr/>
                    <a:lstStyle/>
                    <a:p>
                      <a:pPr algn="l" fontAlgn="t"/>
                      <a:r>
                        <a:rPr lang="en-US" sz="1400" u="none" strike="noStrike" dirty="0" smtClean="0"/>
                        <a:t>CERN,  CEA,  CNRS, ULANC, STFC, LARP</a:t>
                      </a:r>
                      <a:endParaRPr lang="en-US" sz="1400" b="0" i="0" u="none" strike="noStrike" dirty="0">
                        <a:solidFill>
                          <a:srgbClr val="000000"/>
                        </a:solidFill>
                        <a:latin typeface="Calibri"/>
                      </a:endParaRPr>
                    </a:p>
                  </a:txBody>
                  <a:tcPr marL="72000" marR="46800" marT="18000" marB="18000" anchor="ctr"/>
                </a:tc>
              </a:tr>
            </a:tbl>
          </a:graphicData>
        </a:graphic>
      </p:graphicFrame>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WP5 (Collimation) </a:t>
            </a:r>
            <a:r>
              <a:rPr lang="en-US" dirty="0" smtClean="0"/>
              <a:t>Structure I	</a:t>
            </a:r>
            <a:endParaRPr lang="en-US" dirty="0"/>
          </a:p>
        </p:txBody>
      </p:sp>
      <p:sp>
        <p:nvSpPr>
          <p:cNvPr id="3" name="Content Placeholder 2"/>
          <p:cNvSpPr>
            <a:spLocks noGrp="1"/>
          </p:cNvSpPr>
          <p:nvPr>
            <p:ph idx="1"/>
          </p:nvPr>
        </p:nvSpPr>
        <p:spPr>
          <a:xfrm>
            <a:off x="457200" y="1434020"/>
            <a:ext cx="8229600" cy="5058972"/>
          </a:xfrm>
        </p:spPr>
        <p:txBody>
          <a:bodyPr>
            <a:normAutofit/>
          </a:bodyPr>
          <a:lstStyle/>
          <a:p>
            <a:r>
              <a:rPr lang="en-US" sz="2800" dirty="0" smtClean="0"/>
              <a:t>WP 5.1: Coordination and Communication</a:t>
            </a:r>
          </a:p>
          <a:p>
            <a:r>
              <a:rPr lang="en-US" sz="2800" dirty="0" smtClean="0"/>
              <a:t>WP 5.2: IR Simulations of Halo Loss</a:t>
            </a:r>
          </a:p>
          <a:p>
            <a:pPr lvl="1"/>
            <a:r>
              <a:rPr lang="en-US" sz="2400" dirty="0" smtClean="0"/>
              <a:t>Collimation </a:t>
            </a:r>
            <a:r>
              <a:rPr lang="en-US" sz="2400" dirty="0" err="1" smtClean="0"/>
              <a:t>Sixtrack</a:t>
            </a:r>
            <a:r>
              <a:rPr lang="en-US" sz="2400" dirty="0" smtClean="0"/>
              <a:t>: CERN ABP, Valencia</a:t>
            </a:r>
          </a:p>
          <a:p>
            <a:pPr lvl="1"/>
            <a:r>
              <a:rPr lang="en-US" sz="2400" dirty="0" smtClean="0"/>
              <a:t>Collimation Merlin: </a:t>
            </a:r>
            <a:r>
              <a:rPr lang="en-US" sz="2400" dirty="0" err="1" smtClean="0"/>
              <a:t>Uni</a:t>
            </a:r>
            <a:r>
              <a:rPr lang="en-US" sz="2400" dirty="0" smtClean="0"/>
              <a:t> Manchester</a:t>
            </a:r>
          </a:p>
          <a:p>
            <a:pPr lvl="1"/>
            <a:r>
              <a:rPr lang="en-US" sz="2400" dirty="0" smtClean="0"/>
              <a:t>Collimation </a:t>
            </a:r>
            <a:r>
              <a:rPr lang="en-US" sz="2400" dirty="0" err="1" smtClean="0"/>
              <a:t>Geant</a:t>
            </a:r>
            <a:r>
              <a:rPr lang="en-US" sz="2400" dirty="0" smtClean="0"/>
              <a:t>: Royal Holloway</a:t>
            </a:r>
          </a:p>
          <a:p>
            <a:r>
              <a:rPr lang="en-US" sz="2800" dirty="0" smtClean="0"/>
              <a:t>WP 5.3: IR Simulations of Energy Deposition</a:t>
            </a:r>
          </a:p>
          <a:p>
            <a:pPr lvl="1"/>
            <a:r>
              <a:rPr lang="en-US" sz="2400" dirty="0" smtClean="0"/>
              <a:t>Mars: FNAL</a:t>
            </a:r>
          </a:p>
          <a:p>
            <a:pPr lvl="1"/>
            <a:r>
              <a:rPr lang="en-US" sz="2400" dirty="0" smtClean="0"/>
              <a:t>FLUKA: CERN STI, </a:t>
            </a:r>
            <a:r>
              <a:rPr lang="en-US" sz="2400" dirty="0" err="1" smtClean="0"/>
              <a:t>Uni</a:t>
            </a:r>
            <a:r>
              <a:rPr lang="en-US" sz="2400" dirty="0" smtClean="0"/>
              <a:t> Manchester</a:t>
            </a:r>
          </a:p>
          <a:p>
            <a:pPr lvl="1"/>
            <a:r>
              <a:rPr lang="en-US" sz="2400" dirty="0" err="1" smtClean="0"/>
              <a:t>Geant</a:t>
            </a:r>
            <a:r>
              <a:rPr lang="en-US" sz="2400" dirty="0" smtClean="0"/>
              <a:t>: Royal Holloway</a:t>
            </a:r>
          </a:p>
        </p:txBody>
      </p:sp>
      <p:sp>
        <p:nvSpPr>
          <p:cNvPr id="4" name="Date Placeholder 3"/>
          <p:cNvSpPr>
            <a:spLocks noGrp="1"/>
          </p:cNvSpPr>
          <p:nvPr>
            <p:ph type="dt" sz="half" idx="10"/>
          </p:nvPr>
        </p:nvSpPr>
        <p:spPr/>
        <p:txBody>
          <a:bodyPr/>
          <a:lstStyle/>
          <a:p>
            <a:fld id="{7E3392E9-D7F5-7E44-A943-604A5BF52B4F}" type="datetime1">
              <a:rPr lang="en-US" smtClean="0"/>
              <a:pPr/>
              <a:t>11/3/2010</a:t>
            </a:fld>
            <a:endParaRPr lang="en-US"/>
          </a:p>
        </p:txBody>
      </p:sp>
      <p:sp>
        <p:nvSpPr>
          <p:cNvPr id="5" name="Slide Number Placeholder 4"/>
          <p:cNvSpPr>
            <a:spLocks noGrp="1"/>
          </p:cNvSpPr>
          <p:nvPr>
            <p:ph type="sldNum" sz="quarter" idx="12"/>
          </p:nvPr>
        </p:nvSpPr>
        <p:spPr/>
        <p:txBody>
          <a:bodyPr/>
          <a:lstStyle/>
          <a:p>
            <a:fld id="{4E399211-7789-234F-B77E-E684F3E7D8EC}"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R. Assmann</a:t>
            </a:r>
            <a:endParaRPr lang="en-US"/>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WP5 </a:t>
            </a:r>
            <a:r>
              <a:rPr lang="en-US" dirty="0" smtClean="0"/>
              <a:t>Structure II	</a:t>
            </a:r>
            <a:endParaRPr lang="en-US" dirty="0"/>
          </a:p>
        </p:txBody>
      </p:sp>
      <p:sp>
        <p:nvSpPr>
          <p:cNvPr id="3" name="Content Placeholder 2"/>
          <p:cNvSpPr>
            <a:spLocks noGrp="1"/>
          </p:cNvSpPr>
          <p:nvPr>
            <p:ph idx="1"/>
          </p:nvPr>
        </p:nvSpPr>
        <p:spPr>
          <a:xfrm>
            <a:off x="457200" y="1434020"/>
            <a:ext cx="8229600" cy="5058972"/>
          </a:xfrm>
        </p:spPr>
        <p:txBody>
          <a:bodyPr>
            <a:normAutofit/>
          </a:bodyPr>
          <a:lstStyle/>
          <a:p>
            <a:r>
              <a:rPr lang="en-US" sz="2800" dirty="0" smtClean="0"/>
              <a:t>WP 5.4: Design of IR Collimation</a:t>
            </a:r>
          </a:p>
          <a:p>
            <a:pPr lvl="1"/>
            <a:r>
              <a:rPr lang="en-US" sz="2400" dirty="0" smtClean="0"/>
              <a:t>CERN ABP</a:t>
            </a:r>
          </a:p>
          <a:p>
            <a:pPr lvl="1"/>
            <a:r>
              <a:rPr lang="en-US" sz="2400" dirty="0" err="1" smtClean="0"/>
              <a:t>Uni</a:t>
            </a:r>
            <a:r>
              <a:rPr lang="en-US" sz="2400" dirty="0" smtClean="0"/>
              <a:t> Valencia</a:t>
            </a:r>
          </a:p>
          <a:p>
            <a:pPr lvl="1"/>
            <a:r>
              <a:rPr lang="en-US" sz="2400" dirty="0" smtClean="0"/>
              <a:t>SLAC</a:t>
            </a:r>
          </a:p>
        </p:txBody>
      </p:sp>
      <p:sp>
        <p:nvSpPr>
          <p:cNvPr id="4" name="Date Placeholder 3"/>
          <p:cNvSpPr>
            <a:spLocks noGrp="1"/>
          </p:cNvSpPr>
          <p:nvPr>
            <p:ph type="dt" sz="half" idx="10"/>
          </p:nvPr>
        </p:nvSpPr>
        <p:spPr/>
        <p:txBody>
          <a:bodyPr/>
          <a:lstStyle/>
          <a:p>
            <a:fld id="{6A28633A-CAEB-8945-8372-B7E9754D9A82}" type="datetime1">
              <a:rPr lang="en-US" smtClean="0"/>
              <a:pPr/>
              <a:t>11/3/2010</a:t>
            </a:fld>
            <a:endParaRPr lang="en-US"/>
          </a:p>
        </p:txBody>
      </p:sp>
      <p:sp>
        <p:nvSpPr>
          <p:cNvPr id="5" name="Slide Number Placeholder 4"/>
          <p:cNvSpPr>
            <a:spLocks noGrp="1"/>
          </p:cNvSpPr>
          <p:nvPr>
            <p:ph type="sldNum" sz="quarter" idx="12"/>
          </p:nvPr>
        </p:nvSpPr>
        <p:spPr/>
        <p:txBody>
          <a:bodyPr/>
          <a:lstStyle/>
          <a:p>
            <a:fld id="{4E399211-7789-234F-B77E-E684F3E7D8EC}" type="slidenum">
              <a:rPr lang="en-US" smtClean="0"/>
              <a:pPr/>
              <a:t>16</a:t>
            </a:fld>
            <a:endParaRPr lang="en-US"/>
          </a:p>
        </p:txBody>
      </p:sp>
      <p:sp>
        <p:nvSpPr>
          <p:cNvPr id="6" name="Footer Placeholder 5"/>
          <p:cNvSpPr>
            <a:spLocks noGrp="1"/>
          </p:cNvSpPr>
          <p:nvPr>
            <p:ph type="ftr" sz="quarter" idx="11"/>
          </p:nvPr>
        </p:nvSpPr>
        <p:spPr/>
        <p:txBody>
          <a:bodyPr/>
          <a:lstStyle/>
          <a:p>
            <a:r>
              <a:rPr lang="en-US" smtClean="0"/>
              <a:t>R. Assmann</a:t>
            </a:r>
            <a:endParaRPr lang="en-US"/>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of discussio</a:t>
            </a:r>
            <a:r>
              <a:rPr lang="en-US" dirty="0" smtClean="0"/>
              <a:t>n</a:t>
            </a:r>
            <a:endParaRPr lang="en-US" dirty="0"/>
          </a:p>
        </p:txBody>
      </p:sp>
      <p:sp>
        <p:nvSpPr>
          <p:cNvPr id="3" name="Content Placeholder 2"/>
          <p:cNvSpPr>
            <a:spLocks noGrp="1"/>
          </p:cNvSpPr>
          <p:nvPr>
            <p:ph idx="1"/>
          </p:nvPr>
        </p:nvSpPr>
        <p:spPr/>
        <p:txBody>
          <a:bodyPr/>
          <a:lstStyle/>
          <a:p>
            <a:r>
              <a:rPr lang="en-US" dirty="0" smtClean="0"/>
              <a:t>As we summarize the HL-LHC project, we should discuss three things</a:t>
            </a:r>
          </a:p>
          <a:p>
            <a:pPr lvl="1"/>
            <a:r>
              <a:rPr lang="en-US" dirty="0" smtClean="0"/>
              <a:t>How LARP activities align with the HL-LHC structure</a:t>
            </a:r>
          </a:p>
          <a:p>
            <a:pPr lvl="1"/>
            <a:r>
              <a:rPr lang="en-US" dirty="0" smtClean="0"/>
              <a:t>How LARP activities could be modified to better align with the structure</a:t>
            </a:r>
          </a:p>
          <a:p>
            <a:pPr lvl="1"/>
            <a:r>
              <a:rPr lang="en-US" dirty="0" smtClean="0"/>
              <a:t>What opportunities (if any) does this present for bringing US resources to bear which </a:t>
            </a:r>
            <a:r>
              <a:rPr lang="en-US" smtClean="0"/>
              <a:t>are outside of LARP?</a:t>
            </a:r>
            <a:endParaRPr lang="en-US"/>
          </a:p>
        </p:txBody>
      </p:sp>
      <p:sp>
        <p:nvSpPr>
          <p:cNvPr id="4" name="Date Placeholder 3"/>
          <p:cNvSpPr>
            <a:spLocks noGrp="1"/>
          </p:cNvSpPr>
          <p:nvPr>
            <p:ph type="dt" sz="half" idx="10"/>
          </p:nvPr>
        </p:nvSpPr>
        <p:spPr/>
        <p:txBody>
          <a:bodyPr/>
          <a:lstStyle/>
          <a:p>
            <a:pPr>
              <a:defRPr/>
            </a:pPr>
            <a:r>
              <a:rPr lang="en-US" smtClean="0"/>
              <a:t>November 1, 2010</a:t>
            </a:r>
            <a:endParaRPr lang="en-US" dirty="0"/>
          </a:p>
        </p:txBody>
      </p:sp>
      <p:sp>
        <p:nvSpPr>
          <p:cNvPr id="5" name="Footer Placeholder 4"/>
          <p:cNvSpPr>
            <a:spLocks noGrp="1"/>
          </p:cNvSpPr>
          <p:nvPr>
            <p:ph type="ftr" sz="quarter" idx="11"/>
          </p:nvPr>
        </p:nvSpPr>
        <p:spPr/>
        <p:txBody>
          <a:bodyPr/>
          <a:lstStyle/>
          <a:p>
            <a:pPr>
              <a:defRPr/>
            </a:pPr>
            <a:r>
              <a:rPr lang="en-US" smtClean="0"/>
              <a:t>LARP CM15 Introduction - Prebys</a:t>
            </a:r>
            <a:endParaRPr lang="en-US"/>
          </a:p>
        </p:txBody>
      </p:sp>
      <p:sp>
        <p:nvSpPr>
          <p:cNvPr id="6" name="Slide Number Placeholder 5"/>
          <p:cNvSpPr>
            <a:spLocks noGrp="1"/>
          </p:cNvSpPr>
          <p:nvPr>
            <p:ph type="sldNum" sz="quarter" idx="12"/>
          </p:nvPr>
        </p:nvSpPr>
        <p:spPr/>
        <p:txBody>
          <a:bodyPr/>
          <a:lstStyle/>
          <a:p>
            <a:pPr>
              <a:defRPr/>
            </a:pPr>
            <a:fld id="{F0B2EA44-5E2E-4D6B-A937-E10A2D12C1B6}" type="slidenum">
              <a:rPr lang="en-US" smtClean="0"/>
              <a:pPr>
                <a:defRPr/>
              </a:pPr>
              <a:t>2</a:t>
            </a:fld>
            <a:endParaRPr lang="en-US"/>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485775" y="193675"/>
            <a:ext cx="8229600" cy="720725"/>
          </a:xfrm>
        </p:spPr>
        <p:txBody>
          <a:bodyPr/>
          <a:lstStyle/>
          <a:p>
            <a:pPr algn="ctr" eaLnBrk="1" hangingPunct="1"/>
            <a:r>
              <a:rPr lang="en-US" sz="3600" u="sng" smtClean="0">
                <a:solidFill>
                  <a:srgbClr val="FF0000"/>
                </a:solidFill>
              </a:rPr>
              <a:t>New Project Structure at CERN</a:t>
            </a:r>
          </a:p>
        </p:txBody>
      </p:sp>
      <p:grpSp>
        <p:nvGrpSpPr>
          <p:cNvPr id="2" name="Group 23"/>
          <p:cNvGrpSpPr>
            <a:grpSpLocks/>
          </p:cNvGrpSpPr>
          <p:nvPr/>
        </p:nvGrpSpPr>
        <p:grpSpPr bwMode="auto">
          <a:xfrm>
            <a:off x="76200" y="990600"/>
            <a:ext cx="6261100" cy="1508125"/>
            <a:chOff x="288" y="720"/>
            <a:chExt cx="3944" cy="950"/>
          </a:xfrm>
        </p:grpSpPr>
        <p:sp>
          <p:nvSpPr>
            <p:cNvPr id="175119" name="Rectangle 3"/>
            <p:cNvSpPr>
              <a:spLocks noChangeArrowheads="1"/>
            </p:cNvSpPr>
            <p:nvPr/>
          </p:nvSpPr>
          <p:spPr bwMode="auto">
            <a:xfrm>
              <a:off x="288" y="81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75120" name="Text Box 7"/>
            <p:cNvSpPr txBox="1">
              <a:spLocks noChangeArrowheads="1"/>
            </p:cNvSpPr>
            <p:nvPr/>
          </p:nvSpPr>
          <p:spPr bwMode="auto">
            <a:xfrm>
              <a:off x="674" y="720"/>
              <a:ext cx="3558" cy="950"/>
            </a:xfrm>
            <a:prstGeom prst="rect">
              <a:avLst/>
            </a:prstGeom>
            <a:noFill/>
            <a:ln w="9525">
              <a:noFill/>
              <a:miter lim="800000"/>
              <a:headEnd/>
              <a:tailEnd/>
            </a:ln>
          </p:spPr>
          <p:txBody>
            <a:bodyPr wrap="none" lIns="91369" tIns="45685" rIns="91369" bIns="45685">
              <a:spAutoFit/>
            </a:bodyPr>
            <a:lstStyle/>
            <a:p>
              <a:pPr algn="l" eaLnBrk="1" hangingPunct="1"/>
              <a:r>
                <a:rPr lang="en-US" sz="2600">
                  <a:solidFill>
                    <a:srgbClr val="3333CC"/>
                  </a:solidFill>
                </a:rPr>
                <a:t>High Luminosity LHC Projects: L. Rossi</a:t>
              </a:r>
            </a:p>
            <a:p>
              <a:pPr algn="l" eaLnBrk="1" hangingPunct="1">
                <a:buFont typeface="Wingdings" pitchFamily="2" charset="2"/>
                <a:buChar char="è"/>
              </a:pPr>
              <a:r>
                <a:rPr lang="en-US" sz="2200">
                  <a:solidFill>
                    <a:srgbClr val="800000"/>
                  </a:solidFill>
                  <a:sym typeface="Wingdings" pitchFamily="2" charset="2"/>
                </a:rPr>
                <a:t> prepare for operation at 5 10</a:t>
              </a:r>
              <a:r>
                <a:rPr lang="en-US" sz="2200" baseline="30000">
                  <a:solidFill>
                    <a:srgbClr val="800000"/>
                  </a:solidFill>
                  <a:sym typeface="Wingdings" pitchFamily="2" charset="2"/>
                </a:rPr>
                <a:t>34</a:t>
              </a:r>
              <a:r>
                <a:rPr lang="en-US" sz="2200">
                  <a:solidFill>
                    <a:srgbClr val="800000"/>
                  </a:solidFill>
                  <a:sym typeface="Wingdings" pitchFamily="2" charset="2"/>
                </a:rPr>
                <a:t> cm</a:t>
              </a:r>
              <a:r>
                <a:rPr lang="en-US" sz="2200" baseline="30000">
                  <a:solidFill>
                    <a:srgbClr val="800000"/>
                  </a:solidFill>
                  <a:sym typeface="Wingdings" pitchFamily="2" charset="2"/>
                </a:rPr>
                <a:t>-2 </a:t>
              </a:r>
              <a:r>
                <a:rPr lang="en-US" sz="2200">
                  <a:solidFill>
                    <a:srgbClr val="800000"/>
                  </a:solidFill>
                  <a:sym typeface="Wingdings" pitchFamily="2" charset="2"/>
                </a:rPr>
                <a:t>sec</a:t>
              </a:r>
              <a:r>
                <a:rPr lang="en-US" sz="2200" baseline="30000">
                  <a:solidFill>
                    <a:srgbClr val="800000"/>
                  </a:solidFill>
                  <a:sym typeface="Wingdings" pitchFamily="2" charset="2"/>
                </a:rPr>
                <a:t>-1</a:t>
              </a:r>
            </a:p>
            <a:p>
              <a:pPr algn="l" eaLnBrk="1" hangingPunct="1">
                <a:buFont typeface="Wingdings" pitchFamily="2" charset="2"/>
                <a:buChar char="è"/>
              </a:pPr>
              <a:r>
                <a:rPr lang="en-US" sz="2200">
                  <a:solidFill>
                    <a:srgbClr val="800000"/>
                  </a:solidFill>
                  <a:sym typeface="Wingdings" pitchFamily="2" charset="2"/>
                </a:rPr>
                <a:t> prepare for integrated luminosity of 3000 fb</a:t>
              </a:r>
              <a:r>
                <a:rPr lang="en-US" sz="2200" baseline="30000">
                  <a:solidFill>
                    <a:srgbClr val="800000"/>
                  </a:solidFill>
                  <a:sym typeface="Wingdings" pitchFamily="2" charset="2"/>
                </a:rPr>
                <a:t>-1</a:t>
              </a:r>
            </a:p>
            <a:p>
              <a:pPr algn="l" eaLnBrk="1" hangingPunct="1"/>
              <a:r>
                <a:rPr lang="en-US" sz="2200">
                  <a:solidFill>
                    <a:srgbClr val="800000"/>
                  </a:solidFill>
                  <a:sym typeface="Wingdings" pitchFamily="2" charset="2"/>
                </a:rPr>
                <a:t> Implementation by 2018 - 2020</a:t>
              </a:r>
              <a:endParaRPr lang="en-US" sz="2200">
                <a:solidFill>
                  <a:srgbClr val="800000"/>
                </a:solidFill>
              </a:endParaRPr>
            </a:p>
          </p:txBody>
        </p:sp>
      </p:grpSp>
      <p:grpSp>
        <p:nvGrpSpPr>
          <p:cNvPr id="3" name="Group 26"/>
          <p:cNvGrpSpPr>
            <a:grpSpLocks/>
          </p:cNvGrpSpPr>
          <p:nvPr/>
        </p:nvGrpSpPr>
        <p:grpSpPr bwMode="auto">
          <a:xfrm>
            <a:off x="76200" y="2716213"/>
            <a:ext cx="6413500" cy="1169987"/>
            <a:chOff x="288" y="2160"/>
            <a:chExt cx="4040" cy="737"/>
          </a:xfrm>
        </p:grpSpPr>
        <p:sp>
          <p:nvSpPr>
            <p:cNvPr id="175117" name="Rectangle 13"/>
            <p:cNvSpPr>
              <a:spLocks noChangeArrowheads="1"/>
            </p:cNvSpPr>
            <p:nvPr/>
          </p:nvSpPr>
          <p:spPr bwMode="auto">
            <a:xfrm>
              <a:off x="288" y="225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75118" name="Text Box 14"/>
            <p:cNvSpPr txBox="1">
              <a:spLocks noChangeArrowheads="1"/>
            </p:cNvSpPr>
            <p:nvPr/>
          </p:nvSpPr>
          <p:spPr bwMode="auto">
            <a:xfrm>
              <a:off x="674" y="2160"/>
              <a:ext cx="3654" cy="737"/>
            </a:xfrm>
            <a:prstGeom prst="rect">
              <a:avLst/>
            </a:prstGeom>
            <a:noFill/>
            <a:ln w="9525">
              <a:noFill/>
              <a:miter lim="800000"/>
              <a:headEnd/>
              <a:tailEnd/>
            </a:ln>
          </p:spPr>
          <p:txBody>
            <a:bodyPr wrap="none" lIns="91369" tIns="45685" rIns="91369" bIns="45685">
              <a:spAutoFit/>
            </a:bodyPr>
            <a:lstStyle/>
            <a:p>
              <a:pPr algn="l" eaLnBrk="1" hangingPunct="1"/>
              <a:r>
                <a:rPr lang="en-US" sz="2600">
                  <a:solidFill>
                    <a:srgbClr val="3333CC"/>
                  </a:solidFill>
                </a:rPr>
                <a:t>LHC Injector Upgrade Project: R. Garoby</a:t>
              </a:r>
            </a:p>
            <a:p>
              <a:pPr algn="l" eaLnBrk="1" hangingPunct="1">
                <a:buFont typeface="Wingdings" pitchFamily="2" charset="2"/>
                <a:buChar char="è"/>
              </a:pPr>
              <a:r>
                <a:rPr lang="en-US" sz="2200">
                  <a:solidFill>
                    <a:srgbClr val="800000"/>
                  </a:solidFill>
                  <a:sym typeface="Wingdings" pitchFamily="2" charset="2"/>
                </a:rPr>
                <a:t> remove bottlenecks in the PS and SPS</a:t>
              </a:r>
            </a:p>
            <a:p>
              <a:pPr algn="l" eaLnBrk="1" hangingPunct="1">
                <a:buFont typeface="Wingdings" pitchFamily="2" charset="2"/>
                <a:buChar char="è"/>
              </a:pPr>
              <a:r>
                <a:rPr lang="en-US" sz="2200">
                  <a:solidFill>
                    <a:srgbClr val="800000"/>
                  </a:solidFill>
                  <a:sym typeface="Wingdings" pitchFamily="2" charset="2"/>
                </a:rPr>
                <a:t> investigate options for PSB upgrade (energy)</a:t>
              </a:r>
            </a:p>
          </p:txBody>
        </p:sp>
      </p:grpSp>
      <p:grpSp>
        <p:nvGrpSpPr>
          <p:cNvPr id="4" name="Group 26"/>
          <p:cNvGrpSpPr>
            <a:grpSpLocks/>
          </p:cNvGrpSpPr>
          <p:nvPr/>
        </p:nvGrpSpPr>
        <p:grpSpPr bwMode="auto">
          <a:xfrm>
            <a:off x="76200" y="4191000"/>
            <a:ext cx="8723313" cy="830263"/>
            <a:chOff x="288" y="2160"/>
            <a:chExt cx="5495" cy="523"/>
          </a:xfrm>
        </p:grpSpPr>
        <p:sp>
          <p:nvSpPr>
            <p:cNvPr id="175115" name="Rectangle 13"/>
            <p:cNvSpPr>
              <a:spLocks noChangeArrowheads="1"/>
            </p:cNvSpPr>
            <p:nvPr/>
          </p:nvSpPr>
          <p:spPr bwMode="auto">
            <a:xfrm>
              <a:off x="288" y="225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75116" name="Text Box 14"/>
            <p:cNvSpPr txBox="1">
              <a:spLocks noChangeArrowheads="1"/>
            </p:cNvSpPr>
            <p:nvPr/>
          </p:nvSpPr>
          <p:spPr bwMode="auto">
            <a:xfrm>
              <a:off x="674" y="2160"/>
              <a:ext cx="5109" cy="523"/>
            </a:xfrm>
            <a:prstGeom prst="rect">
              <a:avLst/>
            </a:prstGeom>
            <a:noFill/>
            <a:ln w="9525">
              <a:noFill/>
              <a:miter lim="800000"/>
              <a:headEnd/>
              <a:tailEnd/>
            </a:ln>
          </p:spPr>
          <p:txBody>
            <a:bodyPr wrap="none" lIns="91369" tIns="45685" rIns="91369" bIns="45685">
              <a:spAutoFit/>
            </a:bodyPr>
            <a:lstStyle/>
            <a:p>
              <a:pPr algn="l" eaLnBrk="1" hangingPunct="1"/>
              <a:r>
                <a:rPr lang="en-US" sz="2600">
                  <a:solidFill>
                    <a:srgbClr val="3333CC"/>
                  </a:solidFill>
                </a:rPr>
                <a:t>LHC Consolidation Project: S. Baird</a:t>
              </a:r>
            </a:p>
            <a:p>
              <a:pPr algn="l" eaLnBrk="1" hangingPunct="1">
                <a:buFont typeface="Wingdings" pitchFamily="2" charset="2"/>
                <a:buChar char="è"/>
              </a:pPr>
              <a:r>
                <a:rPr lang="en-US" sz="2200">
                  <a:solidFill>
                    <a:srgbClr val="800000"/>
                  </a:solidFill>
                  <a:sym typeface="Wingdings" pitchFamily="2" charset="2"/>
                </a:rPr>
                <a:t> have to consolidate existing injector complex for at least 15+ years</a:t>
              </a:r>
            </a:p>
          </p:txBody>
        </p:sp>
      </p:grpSp>
      <p:sp>
        <p:nvSpPr>
          <p:cNvPr id="175110" name="Rectangle 5"/>
          <p:cNvSpPr>
            <a:spLocks noChangeArrowheads="1"/>
          </p:cNvSpPr>
          <p:nvPr/>
        </p:nvSpPr>
        <p:spPr bwMode="auto">
          <a:xfrm>
            <a:off x="5791200" y="6556375"/>
            <a:ext cx="3352800" cy="266700"/>
          </a:xfrm>
          <a:prstGeom prst="rect">
            <a:avLst/>
          </a:prstGeom>
          <a:noFill/>
          <a:ln w="12700">
            <a:noFill/>
            <a:miter lim="800000"/>
            <a:headEnd/>
            <a:tailEnd/>
          </a:ln>
        </p:spPr>
        <p:txBody>
          <a:bodyPr lIns="43952" tIns="17581" rIns="43952" bIns="17581">
            <a:spAutoFit/>
          </a:bodyPr>
          <a:lstStyle/>
          <a:p>
            <a:pPr algn="r" eaLnBrk="1" hangingPunct="1"/>
            <a:fld id="{5D926505-123A-415C-884B-7209F81775AC}" type="slidenum">
              <a:rPr lang="en-US" sz="1500">
                <a:solidFill>
                  <a:srgbClr val="006633"/>
                </a:solidFill>
                <a:latin typeface="Comic Sans MS" pitchFamily="66" charset="0"/>
              </a:rPr>
              <a:pPr algn="r" eaLnBrk="1" hangingPunct="1"/>
              <a:t>3</a:t>
            </a:fld>
            <a:endParaRPr lang="en-US" sz="1500" b="1">
              <a:solidFill>
                <a:srgbClr val="006633"/>
              </a:solidFill>
              <a:latin typeface="Garamond" pitchFamily="18" charset="0"/>
            </a:endParaRPr>
          </a:p>
        </p:txBody>
      </p:sp>
      <p:sp>
        <p:nvSpPr>
          <p:cNvPr id="175111" name="Rectangle 4"/>
          <p:cNvSpPr>
            <a:spLocks noChangeArrowheads="1"/>
          </p:cNvSpPr>
          <p:nvPr/>
        </p:nvSpPr>
        <p:spPr bwMode="auto">
          <a:xfrm>
            <a:off x="0" y="6556375"/>
            <a:ext cx="4972050" cy="266700"/>
          </a:xfrm>
          <a:prstGeom prst="rect">
            <a:avLst/>
          </a:prstGeom>
          <a:noFill/>
          <a:ln w="12700">
            <a:noFill/>
            <a:miter lim="800000"/>
            <a:headEnd/>
            <a:tailEnd/>
          </a:ln>
        </p:spPr>
        <p:txBody>
          <a:bodyPr lIns="43952" tIns="17581" rIns="43952" bIns="17581">
            <a:spAutoFit/>
          </a:bodyPr>
          <a:lstStyle/>
          <a:p>
            <a:pPr algn="l" eaLnBrk="1" hangingPunct="1"/>
            <a:r>
              <a:rPr lang="en-US" sz="1500">
                <a:solidFill>
                  <a:srgbClr val="006633"/>
                </a:solidFill>
                <a:latin typeface="Comic Sans MS" pitchFamily="66" charset="0"/>
              </a:rPr>
              <a:t>CM15, CA, November 2010</a:t>
            </a:r>
          </a:p>
        </p:txBody>
      </p:sp>
      <p:grpSp>
        <p:nvGrpSpPr>
          <p:cNvPr id="5" name="Group 26"/>
          <p:cNvGrpSpPr>
            <a:grpSpLocks/>
          </p:cNvGrpSpPr>
          <p:nvPr/>
        </p:nvGrpSpPr>
        <p:grpSpPr bwMode="auto">
          <a:xfrm>
            <a:off x="76200" y="5418138"/>
            <a:ext cx="6111875" cy="492125"/>
            <a:chOff x="288" y="2160"/>
            <a:chExt cx="3850" cy="310"/>
          </a:xfrm>
        </p:grpSpPr>
        <p:sp>
          <p:nvSpPr>
            <p:cNvPr id="175113" name="Rectangle 13"/>
            <p:cNvSpPr>
              <a:spLocks noChangeArrowheads="1"/>
            </p:cNvSpPr>
            <p:nvPr/>
          </p:nvSpPr>
          <p:spPr bwMode="auto">
            <a:xfrm>
              <a:off x="288" y="225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75114" name="Text Box 14"/>
            <p:cNvSpPr txBox="1">
              <a:spLocks noChangeArrowheads="1"/>
            </p:cNvSpPr>
            <p:nvPr/>
          </p:nvSpPr>
          <p:spPr bwMode="auto">
            <a:xfrm>
              <a:off x="674" y="2160"/>
              <a:ext cx="3464" cy="310"/>
            </a:xfrm>
            <a:prstGeom prst="rect">
              <a:avLst/>
            </a:prstGeom>
            <a:noFill/>
            <a:ln w="9525">
              <a:noFill/>
              <a:miter lim="800000"/>
              <a:headEnd/>
              <a:tailEnd/>
            </a:ln>
          </p:spPr>
          <p:txBody>
            <a:bodyPr wrap="none" lIns="91369" tIns="45685" rIns="91369" bIns="45685">
              <a:spAutoFit/>
            </a:bodyPr>
            <a:lstStyle/>
            <a:p>
              <a:pPr algn="l" eaLnBrk="1" hangingPunct="1"/>
              <a:r>
                <a:rPr lang="en-US" sz="2600">
                  <a:solidFill>
                    <a:srgbClr val="3333CC"/>
                  </a:solidFill>
                </a:rPr>
                <a:t>Linear Collider Project: Steinar Stapnes</a:t>
              </a:r>
            </a:p>
          </p:txBody>
        </p:sp>
      </p:gr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HL-LHC Planning</a:t>
            </a:r>
            <a:endParaRPr lang="en-US" dirty="0"/>
          </a:p>
        </p:txBody>
      </p:sp>
      <p:sp>
        <p:nvSpPr>
          <p:cNvPr id="3" name="Content Placeholder 2"/>
          <p:cNvSpPr>
            <a:spLocks noGrp="1"/>
          </p:cNvSpPr>
          <p:nvPr>
            <p:ph idx="1"/>
          </p:nvPr>
        </p:nvSpPr>
        <p:spPr>
          <a:xfrm>
            <a:off x="446088" y="800101"/>
            <a:ext cx="8355012" cy="3012950"/>
          </a:xfrm>
        </p:spPr>
        <p:txBody>
          <a:bodyPr/>
          <a:lstStyle/>
          <a:p>
            <a:r>
              <a:rPr lang="en-US" dirty="0" smtClean="0"/>
              <a:t>Upgrade planning will </a:t>
            </a:r>
            <a:r>
              <a:rPr lang="en-US" dirty="0" smtClean="0"/>
              <a:t>utilize </a:t>
            </a:r>
            <a:r>
              <a:rPr lang="en-US" dirty="0" err="1" smtClean="0"/>
              <a:t>EuCARD</a:t>
            </a:r>
            <a:r>
              <a:rPr lang="en-US" dirty="0" smtClean="0"/>
              <a:t>*,</a:t>
            </a:r>
          </a:p>
          <a:p>
            <a:pPr lvl="1"/>
            <a:r>
              <a:rPr lang="en-US" dirty="0" smtClean="0"/>
              <a:t>Centrally managed from CERN (</a:t>
            </a:r>
            <a:r>
              <a:rPr lang="en-US" dirty="0" err="1" smtClean="0"/>
              <a:t>Lucio</a:t>
            </a:r>
            <a:r>
              <a:rPr lang="en-US" dirty="0" smtClean="0"/>
              <a:t> Rossi)</a:t>
            </a:r>
          </a:p>
          <a:p>
            <a:pPr lvl="1"/>
            <a:r>
              <a:rPr lang="en-US" dirty="0" smtClean="0"/>
              <a:t>Non-CERN funds provided by EU</a:t>
            </a:r>
          </a:p>
          <a:p>
            <a:pPr lvl="1"/>
            <a:r>
              <a:rPr lang="en-US" dirty="0" smtClean="0"/>
              <a:t>Non-EU partners (KEK, LARP, etc) will be coordinated by </a:t>
            </a:r>
            <a:r>
              <a:rPr lang="en-US" dirty="0" err="1" smtClean="0"/>
              <a:t>EuCARD</a:t>
            </a:r>
            <a:r>
              <a:rPr lang="en-US" dirty="0" smtClean="0"/>
              <a:t>, but receive no money.</a:t>
            </a:r>
          </a:p>
          <a:p>
            <a:r>
              <a:rPr lang="en-US" dirty="0" smtClean="0"/>
              <a:t>Work Packages:</a:t>
            </a:r>
          </a:p>
          <a:p>
            <a:pPr lvl="1"/>
            <a:r>
              <a:rPr lang="en-US" dirty="0" smtClean="0"/>
              <a:t>WP1: Management</a:t>
            </a:r>
          </a:p>
          <a:p>
            <a:pPr lvl="1"/>
            <a:r>
              <a:rPr lang="en-US" dirty="0" smtClean="0"/>
              <a:t>WP2: Beam Physics and Layout</a:t>
            </a:r>
          </a:p>
          <a:p>
            <a:pPr lvl="1"/>
            <a:r>
              <a:rPr lang="en-US" dirty="0" smtClean="0"/>
              <a:t>WP3: Magnet Design</a:t>
            </a:r>
          </a:p>
          <a:p>
            <a:pPr lvl="1"/>
            <a:r>
              <a:rPr lang="en-US" dirty="0" smtClean="0"/>
              <a:t>WP4: Crab Cavity Design</a:t>
            </a:r>
          </a:p>
          <a:p>
            <a:pPr lvl="1"/>
            <a:r>
              <a:rPr lang="en-US" dirty="0" smtClean="0"/>
              <a:t>WP5: Collimation and Beam Losses</a:t>
            </a:r>
          </a:p>
          <a:p>
            <a:pPr lvl="1"/>
            <a:r>
              <a:rPr lang="en-US" dirty="0" smtClean="0"/>
              <a:t>WP6: Machine Protection</a:t>
            </a:r>
          </a:p>
          <a:p>
            <a:pPr lvl="1"/>
            <a:r>
              <a:rPr lang="en-US" dirty="0" smtClean="0"/>
              <a:t>WP7: Machine/Experiment Interface</a:t>
            </a:r>
          </a:p>
          <a:p>
            <a:pPr lvl="1"/>
            <a:r>
              <a:rPr lang="en-US" dirty="0" smtClean="0"/>
              <a:t>WP8: Environment &amp; Safety</a:t>
            </a:r>
            <a:endParaRPr lang="en-US" dirty="0"/>
          </a:p>
        </p:txBody>
      </p:sp>
      <p:sp>
        <p:nvSpPr>
          <p:cNvPr id="4" name="Date Placeholder 3"/>
          <p:cNvSpPr>
            <a:spLocks noGrp="1"/>
          </p:cNvSpPr>
          <p:nvPr>
            <p:ph type="dt" sz="half" idx="10"/>
          </p:nvPr>
        </p:nvSpPr>
        <p:spPr/>
        <p:txBody>
          <a:bodyPr/>
          <a:lstStyle/>
          <a:p>
            <a:pPr>
              <a:defRPr/>
            </a:pPr>
            <a:r>
              <a:rPr lang="en-US" smtClean="0"/>
              <a:t>November 1, 2010</a:t>
            </a:r>
            <a:endParaRPr lang="en-US" dirty="0"/>
          </a:p>
        </p:txBody>
      </p:sp>
      <p:sp>
        <p:nvSpPr>
          <p:cNvPr id="5" name="Footer Placeholder 4"/>
          <p:cNvSpPr>
            <a:spLocks noGrp="1"/>
          </p:cNvSpPr>
          <p:nvPr>
            <p:ph type="ftr" sz="quarter" idx="11"/>
          </p:nvPr>
        </p:nvSpPr>
        <p:spPr/>
        <p:txBody>
          <a:bodyPr/>
          <a:lstStyle/>
          <a:p>
            <a:pPr>
              <a:defRPr/>
            </a:pPr>
            <a:r>
              <a:rPr lang="en-US" smtClean="0"/>
              <a:t>LARP CM15 Introduction - Prebys</a:t>
            </a:r>
            <a:endParaRPr lang="en-US"/>
          </a:p>
        </p:txBody>
      </p:sp>
      <p:sp>
        <p:nvSpPr>
          <p:cNvPr id="6" name="Slide Number Placeholder 5"/>
          <p:cNvSpPr>
            <a:spLocks noGrp="1"/>
          </p:cNvSpPr>
          <p:nvPr>
            <p:ph type="sldNum" sz="quarter" idx="12"/>
          </p:nvPr>
        </p:nvSpPr>
        <p:spPr/>
        <p:txBody>
          <a:bodyPr/>
          <a:lstStyle/>
          <a:p>
            <a:pPr>
              <a:defRPr/>
            </a:pPr>
            <a:fld id="{5F6B0E99-9807-441D-AF7E-21CC01B42272}" type="slidenum">
              <a:rPr lang="en-US" smtClean="0"/>
              <a:pPr>
                <a:defRPr/>
              </a:pPr>
              <a:t>4</a:t>
            </a:fld>
            <a:endParaRPr lang="en-US"/>
          </a:p>
        </p:txBody>
      </p:sp>
      <p:sp>
        <p:nvSpPr>
          <p:cNvPr id="7" name="TextBox 6"/>
          <p:cNvSpPr txBox="1"/>
          <p:nvPr/>
        </p:nvSpPr>
        <p:spPr>
          <a:xfrm>
            <a:off x="4034330" y="6309375"/>
            <a:ext cx="4800625" cy="369332"/>
          </a:xfrm>
          <a:prstGeom prst="rect">
            <a:avLst/>
          </a:prstGeom>
          <a:noFill/>
        </p:spPr>
        <p:txBody>
          <a:bodyPr wrap="square" rtlCol="0">
            <a:spAutoFit/>
          </a:bodyPr>
          <a:lstStyle/>
          <a:p>
            <a:pPr algn="l"/>
            <a:r>
              <a:rPr lang="en-US" dirty="0" smtClean="0"/>
              <a:t>*European Coordination for Accelerator R&amp;D</a:t>
            </a:r>
            <a:endParaRPr lang="en-US" dirty="0"/>
          </a:p>
        </p:txBody>
      </p:sp>
      <p:sp>
        <p:nvSpPr>
          <p:cNvPr id="10" name="Rectangle 9"/>
          <p:cNvSpPr/>
          <p:nvPr/>
        </p:nvSpPr>
        <p:spPr>
          <a:xfrm>
            <a:off x="731500" y="3467405"/>
            <a:ext cx="4416575" cy="1497795"/>
          </a:xfrm>
          <a:prstGeom prst="rect">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p:cNvSpPr txBox="1"/>
          <p:nvPr/>
        </p:nvSpPr>
        <p:spPr>
          <a:xfrm>
            <a:off x="5224885" y="4043480"/>
            <a:ext cx="2765160" cy="646331"/>
          </a:xfrm>
          <a:prstGeom prst="rect">
            <a:avLst/>
          </a:prstGeom>
          <a:noFill/>
        </p:spPr>
        <p:txBody>
          <a:bodyPr wrap="square" rtlCol="0">
            <a:spAutoFit/>
          </a:bodyPr>
          <a:lstStyle/>
          <a:p>
            <a:pPr algn="l"/>
            <a:r>
              <a:rPr lang="en-US" dirty="0" smtClean="0">
                <a:solidFill>
                  <a:srgbClr val="FF0000"/>
                </a:solidFill>
              </a:rPr>
              <a:t>Significant LARP and other US Involvement</a:t>
            </a:r>
            <a:endParaRPr lang="en-US" dirty="0">
              <a:solidFill>
                <a:srgbClr val="FF0000"/>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485775" y="193675"/>
            <a:ext cx="8229600" cy="720725"/>
          </a:xfrm>
        </p:spPr>
        <p:txBody>
          <a:bodyPr/>
          <a:lstStyle/>
          <a:p>
            <a:pPr algn="ctr" eaLnBrk="1" hangingPunct="1"/>
            <a:r>
              <a:rPr lang="en-US" sz="3600" u="sng" smtClean="0">
                <a:solidFill>
                  <a:srgbClr val="FF0000"/>
                </a:solidFill>
              </a:rPr>
              <a:t>HL-LHC Work Package 2:</a:t>
            </a:r>
          </a:p>
        </p:txBody>
      </p:sp>
      <p:sp>
        <p:nvSpPr>
          <p:cNvPr id="182275" name="Rectangle 5"/>
          <p:cNvSpPr>
            <a:spLocks noChangeArrowheads="1"/>
          </p:cNvSpPr>
          <p:nvPr/>
        </p:nvSpPr>
        <p:spPr bwMode="auto">
          <a:xfrm>
            <a:off x="5791200" y="6556375"/>
            <a:ext cx="3352800" cy="266700"/>
          </a:xfrm>
          <a:prstGeom prst="rect">
            <a:avLst/>
          </a:prstGeom>
          <a:noFill/>
          <a:ln w="12700">
            <a:noFill/>
            <a:miter lim="800000"/>
            <a:headEnd/>
            <a:tailEnd/>
          </a:ln>
        </p:spPr>
        <p:txBody>
          <a:bodyPr lIns="43952" tIns="17581" rIns="43952" bIns="17581">
            <a:spAutoFit/>
          </a:bodyPr>
          <a:lstStyle/>
          <a:p>
            <a:pPr algn="r" eaLnBrk="1" hangingPunct="1"/>
            <a:fld id="{36F5F08C-6A9D-461A-A18E-EBB0B0E700DB}" type="slidenum">
              <a:rPr lang="en-US" sz="1500">
                <a:solidFill>
                  <a:srgbClr val="006633"/>
                </a:solidFill>
                <a:latin typeface="Comic Sans MS" pitchFamily="66" charset="0"/>
              </a:rPr>
              <a:pPr algn="r" eaLnBrk="1" hangingPunct="1"/>
              <a:t>5</a:t>
            </a:fld>
            <a:endParaRPr lang="en-US" sz="1500" b="1">
              <a:solidFill>
                <a:srgbClr val="006633"/>
              </a:solidFill>
              <a:latin typeface="Garamond" pitchFamily="18" charset="0"/>
            </a:endParaRPr>
          </a:p>
        </p:txBody>
      </p:sp>
      <p:grpSp>
        <p:nvGrpSpPr>
          <p:cNvPr id="2" name="Group 23"/>
          <p:cNvGrpSpPr>
            <a:grpSpLocks/>
          </p:cNvGrpSpPr>
          <p:nvPr/>
        </p:nvGrpSpPr>
        <p:grpSpPr bwMode="auto">
          <a:xfrm>
            <a:off x="0" y="838200"/>
            <a:ext cx="9144000" cy="4740275"/>
            <a:chOff x="192" y="720"/>
            <a:chExt cx="5760" cy="2986"/>
          </a:xfrm>
        </p:grpSpPr>
        <p:sp>
          <p:nvSpPr>
            <p:cNvPr id="182278" name="Rectangle 3"/>
            <p:cNvSpPr>
              <a:spLocks noChangeArrowheads="1"/>
            </p:cNvSpPr>
            <p:nvPr/>
          </p:nvSpPr>
          <p:spPr bwMode="auto">
            <a:xfrm>
              <a:off x="192" y="81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82279" name="Text Box 7"/>
            <p:cNvSpPr txBox="1">
              <a:spLocks noChangeArrowheads="1"/>
            </p:cNvSpPr>
            <p:nvPr/>
          </p:nvSpPr>
          <p:spPr bwMode="auto">
            <a:xfrm>
              <a:off x="528" y="720"/>
              <a:ext cx="5424" cy="2986"/>
            </a:xfrm>
            <a:prstGeom prst="rect">
              <a:avLst/>
            </a:prstGeom>
            <a:noFill/>
            <a:ln w="9525">
              <a:noFill/>
              <a:miter lim="800000"/>
              <a:headEnd/>
              <a:tailEnd/>
            </a:ln>
          </p:spPr>
          <p:txBody>
            <a:bodyPr lIns="91369" tIns="45685" rIns="91369" bIns="45685"/>
            <a:lstStyle/>
            <a:p>
              <a:pPr algn="l" eaLnBrk="1" hangingPunct="1"/>
              <a:r>
                <a:rPr lang="en-US" sz="2600" u="sng">
                  <a:solidFill>
                    <a:schemeClr val="tx1"/>
                  </a:solidFill>
                </a:rPr>
                <a:t>Tentative Task List:</a:t>
              </a:r>
            </a:p>
            <a:p>
              <a:pPr algn="l" eaLnBrk="1" hangingPunct="1"/>
              <a:endParaRPr lang="en-US" sz="2600" u="sng">
                <a:solidFill>
                  <a:schemeClr val="tx1"/>
                </a:solidFill>
              </a:endParaRPr>
            </a:p>
            <a:p>
              <a:pPr algn="l" eaLnBrk="1" hangingPunct="1"/>
              <a:r>
                <a:rPr lang="en-US" sz="2600">
                  <a:solidFill>
                    <a:srgbClr val="0000FF"/>
                  </a:solidFill>
                  <a:sym typeface="Wingdings" pitchFamily="2" charset="2"/>
                </a:rPr>
                <a:t>1) Communication &amp; management: </a:t>
              </a:r>
            </a:p>
            <a:p>
              <a:pPr lvl="1" algn="l" eaLnBrk="1" hangingPunct="1"/>
              <a:endParaRPr lang="en-US" sz="2000">
                <a:solidFill>
                  <a:srgbClr val="27551F"/>
                </a:solidFill>
                <a:sym typeface="Wingdings" pitchFamily="2" charset="2"/>
              </a:endParaRPr>
            </a:p>
            <a:p>
              <a:pPr algn="l" eaLnBrk="1" hangingPunct="1"/>
              <a:r>
                <a:rPr lang="en-US" sz="2600">
                  <a:solidFill>
                    <a:srgbClr val="0000FF"/>
                  </a:solidFill>
                  <a:sym typeface="Wingdings" pitchFamily="2" charset="2"/>
                </a:rPr>
                <a:t>2) Optics &amp; Layout: </a:t>
              </a:r>
            </a:p>
            <a:p>
              <a:pPr lvl="1" algn="l" eaLnBrk="1" hangingPunct="1">
                <a:buFont typeface="Arial" pitchFamily="34" charset="0"/>
                <a:buChar char="•"/>
              </a:pPr>
              <a:r>
                <a:rPr lang="en-US" sz="2000">
                  <a:solidFill>
                    <a:srgbClr val="27551F"/>
                  </a:solidFill>
                  <a:sym typeface="Wingdings" pitchFamily="2" charset="2"/>
                </a:rPr>
                <a:t> NbTi solutions with and without local CC; L</a:t>
              </a:r>
              <a:r>
                <a:rPr lang="en-US" sz="2000" baseline="30000">
                  <a:solidFill>
                    <a:srgbClr val="27551F"/>
                  </a:solidFill>
                  <a:sym typeface="Wingdings" pitchFamily="2" charset="2"/>
                </a:rPr>
                <a:t>*</a:t>
              </a:r>
              <a:r>
                <a:rPr lang="en-US" sz="2000">
                  <a:solidFill>
                    <a:srgbClr val="27551F"/>
                  </a:solidFill>
                  <a:sym typeface="Wingdings" pitchFamily="2" charset="2"/>
                </a:rPr>
                <a:t>; round and flat beams; 2-in-1</a:t>
              </a:r>
            </a:p>
            <a:p>
              <a:pPr lvl="1" algn="l" eaLnBrk="1" hangingPunct="1">
                <a:buFont typeface="Arial" pitchFamily="34" charset="0"/>
                <a:buChar char="•"/>
              </a:pPr>
              <a:r>
                <a:rPr lang="en-US" sz="2000">
                  <a:solidFill>
                    <a:srgbClr val="27551F"/>
                  </a:solidFill>
                  <a:sym typeface="Wingdings" pitchFamily="2" charset="2"/>
                </a:rPr>
                <a:t> Nb</a:t>
              </a:r>
              <a:r>
                <a:rPr lang="en-US" sz="2000" baseline="-25000">
                  <a:solidFill>
                    <a:srgbClr val="27551F"/>
                  </a:solidFill>
                  <a:sym typeface="Wingdings" pitchFamily="2" charset="2"/>
                </a:rPr>
                <a:t>3</a:t>
              </a:r>
              <a:r>
                <a:rPr lang="en-US" sz="2000">
                  <a:solidFill>
                    <a:srgbClr val="27551F"/>
                  </a:solidFill>
                  <a:sym typeface="Wingdings" pitchFamily="2" charset="2"/>
                </a:rPr>
                <a:t>Sn solutions with and without local CC; L</a:t>
              </a:r>
              <a:r>
                <a:rPr lang="en-US" sz="2000" baseline="30000">
                  <a:solidFill>
                    <a:srgbClr val="27551F"/>
                  </a:solidFill>
                  <a:sym typeface="Wingdings" pitchFamily="2" charset="2"/>
                </a:rPr>
                <a:t>*</a:t>
              </a:r>
              <a:r>
                <a:rPr lang="en-US" sz="2000">
                  <a:solidFill>
                    <a:srgbClr val="27551F"/>
                  </a:solidFill>
                  <a:sym typeface="Wingdings" pitchFamily="2" charset="2"/>
                </a:rPr>
                <a:t>; round and flat beams; 2-in-1</a:t>
              </a:r>
            </a:p>
            <a:p>
              <a:pPr lvl="1" algn="l" eaLnBrk="1" hangingPunct="1">
                <a:buFont typeface="Arial" pitchFamily="34" charset="0"/>
                <a:buChar char="•"/>
              </a:pPr>
              <a:r>
                <a:rPr lang="en-US" sz="2000">
                  <a:solidFill>
                    <a:srgbClr val="27551F"/>
                  </a:solidFill>
                  <a:sym typeface="Wingdings" pitchFamily="2" charset="2"/>
                </a:rPr>
                <a:t> Novel solutions for correction of chromatic aberrations (a la SF &amp; PR)</a:t>
              </a:r>
            </a:p>
            <a:p>
              <a:pPr lvl="1" algn="l" eaLnBrk="1" hangingPunct="1">
                <a:buFont typeface="Arial" pitchFamily="34" charset="0"/>
                <a:buChar char="•"/>
              </a:pPr>
              <a:r>
                <a:rPr lang="en-US" sz="2000">
                  <a:solidFill>
                    <a:srgbClr val="27551F"/>
                  </a:solidFill>
                  <a:sym typeface="Wingdings" pitchFamily="2" charset="2"/>
                </a:rPr>
                <a:t> IR4 layout and solution with global CC</a:t>
              </a:r>
            </a:p>
            <a:p>
              <a:pPr lvl="1" algn="l" eaLnBrk="1" hangingPunct="1"/>
              <a:r>
                <a:rPr lang="en-US" sz="2000">
                  <a:solidFill>
                    <a:srgbClr val="27551F"/>
                  </a:solidFill>
                  <a:sym typeface="Wingdings" pitchFamily="2" charset="2"/>
                </a:rPr>
                <a:t>	</a:t>
              </a:r>
              <a:r>
                <a:rPr lang="en-US" sz="2000">
                  <a:solidFill>
                    <a:srgbClr val="800000"/>
                  </a:solidFill>
                  <a:sym typeface="Wingdings" pitchFamily="2" charset="2"/>
                </a:rPr>
                <a:t> magnet parameters (aperture and length)</a:t>
              </a:r>
            </a:p>
            <a:p>
              <a:pPr lvl="1" algn="l" eaLnBrk="1" hangingPunct="1">
                <a:buFont typeface="Arial" pitchFamily="34" charset="0"/>
                <a:buChar char="•"/>
              </a:pPr>
              <a:endParaRPr lang="en-US" sz="2000">
                <a:solidFill>
                  <a:srgbClr val="27551F"/>
                </a:solidFill>
                <a:sym typeface="Wingdings" pitchFamily="2" charset="2"/>
              </a:endParaRPr>
            </a:p>
            <a:p>
              <a:pPr algn="l" eaLnBrk="1" hangingPunct="1"/>
              <a:r>
                <a:rPr lang="en-US" sz="2600">
                  <a:solidFill>
                    <a:srgbClr val="0000FF"/>
                  </a:solidFill>
                  <a:sym typeface="Wingdings" pitchFamily="2" charset="2"/>
                </a:rPr>
                <a:t>3) Single particle studies and tools: </a:t>
              </a:r>
            </a:p>
            <a:p>
              <a:pPr lvl="1" algn="l" eaLnBrk="1" hangingPunct="1">
                <a:buFont typeface="Arial" pitchFamily="34" charset="0"/>
                <a:buChar char="•"/>
              </a:pPr>
              <a:r>
                <a:rPr lang="en-US" sz="2000">
                  <a:solidFill>
                    <a:srgbClr val="27551F"/>
                  </a:solidFill>
                  <a:sym typeface="Wingdings" pitchFamily="2" charset="2"/>
                </a:rPr>
                <a:t> DA studies and FQ specifications</a:t>
              </a:r>
            </a:p>
            <a:p>
              <a:pPr lvl="1" algn="l" eaLnBrk="1" hangingPunct="1">
                <a:buFont typeface="Arial" pitchFamily="34" charset="0"/>
                <a:buChar char="•"/>
              </a:pPr>
              <a:r>
                <a:rPr lang="en-US" sz="2000">
                  <a:solidFill>
                    <a:srgbClr val="27551F"/>
                  </a:solidFill>
                  <a:sym typeface="Wingdings" pitchFamily="2" charset="2"/>
                </a:rPr>
                <a:t> Correction strategy and corrector specifications</a:t>
              </a:r>
            </a:p>
            <a:p>
              <a:pPr lvl="1" algn="l" eaLnBrk="1" hangingPunct="1"/>
              <a:r>
                <a:rPr lang="en-US" sz="2000">
                  <a:solidFill>
                    <a:srgbClr val="800000"/>
                  </a:solidFill>
                  <a:sym typeface="Wingdings" pitchFamily="2" charset="2"/>
                </a:rPr>
                <a:t>	 magnet parameters (FQ and corrector elements)</a:t>
              </a:r>
              <a:endParaRPr lang="en-US" sz="2000">
                <a:solidFill>
                  <a:srgbClr val="27551F"/>
                </a:solidFill>
                <a:sym typeface="Wingdings" pitchFamily="2" charset="2"/>
              </a:endParaRPr>
            </a:p>
            <a:p>
              <a:pPr lvl="1" algn="l" eaLnBrk="1" hangingPunct="1">
                <a:buFont typeface="Arial" pitchFamily="34" charset="0"/>
                <a:buChar char="•"/>
              </a:pPr>
              <a:endParaRPr lang="en-US" sz="2000">
                <a:solidFill>
                  <a:srgbClr val="27551F"/>
                </a:solidFill>
                <a:sym typeface="Wingdings" pitchFamily="2" charset="2"/>
              </a:endParaRPr>
            </a:p>
            <a:p>
              <a:pPr lvl="1" algn="l" eaLnBrk="1" hangingPunct="1"/>
              <a:endParaRPr lang="en-US" sz="2000">
                <a:solidFill>
                  <a:srgbClr val="27551F"/>
                </a:solidFill>
                <a:sym typeface="Wingdings" pitchFamily="2" charset="2"/>
              </a:endParaRPr>
            </a:p>
            <a:p>
              <a:pPr lvl="1" algn="l" eaLnBrk="1" hangingPunct="1"/>
              <a:r>
                <a:rPr lang="en-US" sz="2000">
                  <a:solidFill>
                    <a:srgbClr val="27551F"/>
                  </a:solidFill>
                  <a:sym typeface="Wingdings" pitchFamily="2" charset="2"/>
                </a:rPr>
                <a:t>     </a:t>
              </a:r>
              <a:endParaRPr lang="en-US" sz="2000">
                <a:solidFill>
                  <a:srgbClr val="27551F"/>
                </a:solidFill>
              </a:endParaRPr>
            </a:p>
          </p:txBody>
        </p:sp>
      </p:grpSp>
      <p:sp>
        <p:nvSpPr>
          <p:cNvPr id="182277" name="Rectangle 4"/>
          <p:cNvSpPr>
            <a:spLocks noChangeArrowheads="1"/>
          </p:cNvSpPr>
          <p:nvPr/>
        </p:nvSpPr>
        <p:spPr bwMode="auto">
          <a:xfrm>
            <a:off x="0" y="6556375"/>
            <a:ext cx="4972050" cy="266700"/>
          </a:xfrm>
          <a:prstGeom prst="rect">
            <a:avLst/>
          </a:prstGeom>
          <a:noFill/>
          <a:ln w="12700">
            <a:noFill/>
            <a:miter lim="800000"/>
            <a:headEnd/>
            <a:tailEnd/>
          </a:ln>
        </p:spPr>
        <p:txBody>
          <a:bodyPr lIns="43952" tIns="17581" rIns="43952" bIns="17581">
            <a:spAutoFit/>
          </a:bodyPr>
          <a:lstStyle/>
          <a:p>
            <a:pPr algn="l" eaLnBrk="1" hangingPunct="1"/>
            <a:r>
              <a:rPr lang="en-US" sz="1500">
                <a:solidFill>
                  <a:srgbClr val="006633"/>
                </a:solidFill>
                <a:latin typeface="Comic Sans MS" pitchFamily="66" charset="0"/>
              </a:rPr>
              <a:t>CM15, CA, November 2010</a:t>
            </a:r>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485775" y="193675"/>
            <a:ext cx="8229600" cy="720725"/>
          </a:xfrm>
        </p:spPr>
        <p:txBody>
          <a:bodyPr/>
          <a:lstStyle/>
          <a:p>
            <a:pPr algn="ctr" eaLnBrk="1" hangingPunct="1"/>
            <a:r>
              <a:rPr lang="en-US" sz="3600" u="sng" smtClean="0">
                <a:solidFill>
                  <a:srgbClr val="FF0000"/>
                </a:solidFill>
              </a:rPr>
              <a:t>HL-LHC Work Package 2 Brainstorming</a:t>
            </a:r>
          </a:p>
        </p:txBody>
      </p:sp>
      <p:sp>
        <p:nvSpPr>
          <p:cNvPr id="184323" name="Rectangle 5"/>
          <p:cNvSpPr>
            <a:spLocks noChangeArrowheads="1"/>
          </p:cNvSpPr>
          <p:nvPr/>
        </p:nvSpPr>
        <p:spPr bwMode="auto">
          <a:xfrm>
            <a:off x="5791200" y="6556375"/>
            <a:ext cx="3352800" cy="266700"/>
          </a:xfrm>
          <a:prstGeom prst="rect">
            <a:avLst/>
          </a:prstGeom>
          <a:noFill/>
          <a:ln w="12700">
            <a:noFill/>
            <a:miter lim="800000"/>
            <a:headEnd/>
            <a:tailEnd/>
          </a:ln>
        </p:spPr>
        <p:txBody>
          <a:bodyPr lIns="43952" tIns="17581" rIns="43952" bIns="17581">
            <a:spAutoFit/>
          </a:bodyPr>
          <a:lstStyle/>
          <a:p>
            <a:pPr algn="r" eaLnBrk="1" hangingPunct="1"/>
            <a:fld id="{6363E395-3521-4520-9962-E7E82E48A0E8}" type="slidenum">
              <a:rPr lang="en-US" sz="1500">
                <a:solidFill>
                  <a:srgbClr val="006633"/>
                </a:solidFill>
                <a:latin typeface="Comic Sans MS" pitchFamily="66" charset="0"/>
              </a:rPr>
              <a:pPr algn="r" eaLnBrk="1" hangingPunct="1"/>
              <a:t>6</a:t>
            </a:fld>
            <a:endParaRPr lang="en-US" sz="1500" b="1">
              <a:solidFill>
                <a:srgbClr val="006633"/>
              </a:solidFill>
              <a:latin typeface="Garamond" pitchFamily="18" charset="0"/>
            </a:endParaRPr>
          </a:p>
        </p:txBody>
      </p:sp>
      <p:grpSp>
        <p:nvGrpSpPr>
          <p:cNvPr id="2" name="Group 23"/>
          <p:cNvGrpSpPr>
            <a:grpSpLocks/>
          </p:cNvGrpSpPr>
          <p:nvPr/>
        </p:nvGrpSpPr>
        <p:grpSpPr bwMode="auto">
          <a:xfrm>
            <a:off x="76200" y="838200"/>
            <a:ext cx="9067800" cy="4740275"/>
            <a:chOff x="240" y="720"/>
            <a:chExt cx="5712" cy="2986"/>
          </a:xfrm>
        </p:grpSpPr>
        <p:sp>
          <p:nvSpPr>
            <p:cNvPr id="184326" name="Rectangle 3"/>
            <p:cNvSpPr>
              <a:spLocks noChangeArrowheads="1"/>
            </p:cNvSpPr>
            <p:nvPr/>
          </p:nvSpPr>
          <p:spPr bwMode="auto">
            <a:xfrm>
              <a:off x="240" y="81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184327" name="Text Box 7"/>
            <p:cNvSpPr txBox="1">
              <a:spLocks noChangeArrowheads="1"/>
            </p:cNvSpPr>
            <p:nvPr/>
          </p:nvSpPr>
          <p:spPr bwMode="auto">
            <a:xfrm>
              <a:off x="576" y="720"/>
              <a:ext cx="5376" cy="2986"/>
            </a:xfrm>
            <a:prstGeom prst="rect">
              <a:avLst/>
            </a:prstGeom>
            <a:noFill/>
            <a:ln w="9525">
              <a:noFill/>
              <a:miter lim="800000"/>
              <a:headEnd/>
              <a:tailEnd/>
            </a:ln>
          </p:spPr>
          <p:txBody>
            <a:bodyPr lIns="91369" tIns="45685" rIns="91369" bIns="45685"/>
            <a:lstStyle/>
            <a:p>
              <a:pPr algn="l" eaLnBrk="1" hangingPunct="1"/>
              <a:r>
                <a:rPr lang="en-US" sz="2600" u="sng">
                  <a:solidFill>
                    <a:schemeClr val="tx1"/>
                  </a:solidFill>
                </a:rPr>
                <a:t>Tentative Task List:</a:t>
              </a:r>
            </a:p>
            <a:p>
              <a:pPr algn="l" eaLnBrk="1" hangingPunct="1"/>
              <a:r>
                <a:rPr lang="en-US" sz="2600">
                  <a:solidFill>
                    <a:srgbClr val="0000FF"/>
                  </a:solidFill>
                  <a:sym typeface="Wingdings" pitchFamily="2" charset="2"/>
                </a:rPr>
                <a:t>4) Collective Effects: </a:t>
              </a:r>
            </a:p>
            <a:p>
              <a:pPr lvl="1" algn="l" eaLnBrk="1" hangingPunct="1">
                <a:buFont typeface="Arial" pitchFamily="34" charset="0"/>
                <a:buChar char="•"/>
              </a:pPr>
              <a:r>
                <a:rPr lang="en-US" sz="2000">
                  <a:solidFill>
                    <a:srgbClr val="27551F"/>
                  </a:solidFill>
                  <a:sym typeface="Wingdings" pitchFamily="2" charset="2"/>
                </a:rPr>
                <a:t> Impedance estimates for new layout (collimator and aperture dependent)</a:t>
              </a:r>
            </a:p>
            <a:p>
              <a:pPr lvl="1" algn="l" eaLnBrk="1" hangingPunct="1">
                <a:buFont typeface="Arial" pitchFamily="34" charset="0"/>
                <a:buChar char="•"/>
              </a:pPr>
              <a:r>
                <a:rPr lang="en-US" sz="2000">
                  <a:solidFill>
                    <a:srgbClr val="27551F"/>
                  </a:solidFill>
                  <a:sym typeface="Wingdings" pitchFamily="2" charset="2"/>
                </a:rPr>
                <a:t> IBS estimates for different beam configurations</a:t>
              </a:r>
            </a:p>
            <a:p>
              <a:pPr lvl="1" algn="l" eaLnBrk="1" hangingPunct="1"/>
              <a:r>
                <a:rPr lang="en-US" sz="2000">
                  <a:solidFill>
                    <a:srgbClr val="27551F"/>
                  </a:solidFill>
                  <a:sym typeface="Wingdings" pitchFamily="2" charset="2"/>
                </a:rPr>
                <a:t>	</a:t>
              </a:r>
              <a:r>
                <a:rPr lang="en-US" sz="2000">
                  <a:solidFill>
                    <a:srgbClr val="800000"/>
                  </a:solidFill>
                  <a:sym typeface="Wingdings" pitchFamily="2" charset="2"/>
                </a:rPr>
                <a:t> beam separation; optimum configuration (flat beams vs round beams)</a:t>
              </a:r>
            </a:p>
            <a:p>
              <a:pPr lvl="1" algn="l" eaLnBrk="1" hangingPunct="1"/>
              <a:endParaRPr lang="en-US" sz="2000">
                <a:solidFill>
                  <a:srgbClr val="27551F"/>
                </a:solidFill>
                <a:sym typeface="Wingdings" pitchFamily="2" charset="2"/>
              </a:endParaRPr>
            </a:p>
            <a:p>
              <a:pPr algn="l" eaLnBrk="1" hangingPunct="1"/>
              <a:r>
                <a:rPr lang="en-US" sz="2600">
                  <a:solidFill>
                    <a:srgbClr val="0000FF"/>
                  </a:solidFill>
                  <a:sym typeface="Wingdings" pitchFamily="2" charset="2"/>
                </a:rPr>
                <a:t>5) Beam-Beam Effects: </a:t>
              </a:r>
            </a:p>
            <a:p>
              <a:pPr lvl="1" algn="l" eaLnBrk="1" hangingPunct="1">
                <a:buFont typeface="Arial" pitchFamily="34" charset="0"/>
                <a:buChar char="•"/>
              </a:pPr>
              <a:r>
                <a:rPr lang="en-US" sz="2000">
                  <a:solidFill>
                    <a:srgbClr val="27551F"/>
                  </a:solidFill>
                  <a:sym typeface="Wingdings" pitchFamily="2" charset="2"/>
                </a:rPr>
                <a:t> BB long range compensation schemes</a:t>
              </a:r>
            </a:p>
            <a:p>
              <a:pPr lvl="1" algn="l" eaLnBrk="1" hangingPunct="1">
                <a:buFont typeface="Arial" pitchFamily="34" charset="0"/>
                <a:buChar char="•"/>
              </a:pPr>
              <a:r>
                <a:rPr lang="en-US" sz="2000">
                  <a:solidFill>
                    <a:srgbClr val="27551F"/>
                  </a:solidFill>
                  <a:sym typeface="Wingdings" pitchFamily="2" charset="2"/>
                </a:rPr>
                <a:t> BB limit for round and flat beams and coupling tolerances for flat beams</a:t>
              </a:r>
            </a:p>
            <a:p>
              <a:pPr lvl="1" algn="l" eaLnBrk="1" hangingPunct="1">
                <a:buFont typeface="Arial" pitchFamily="34" charset="0"/>
                <a:buChar char="•"/>
              </a:pPr>
              <a:r>
                <a:rPr lang="en-US" sz="2000">
                  <a:solidFill>
                    <a:srgbClr val="27551F"/>
                  </a:solidFill>
                  <a:sym typeface="Wingdings" pitchFamily="2" charset="2"/>
                </a:rPr>
                <a:t> Head-on BB compensation schemes and options</a:t>
              </a:r>
            </a:p>
            <a:p>
              <a:pPr lvl="1" algn="l" eaLnBrk="1" hangingPunct="1">
                <a:buFont typeface="Arial" pitchFamily="34" charset="0"/>
                <a:buChar char="•"/>
              </a:pPr>
              <a:endParaRPr lang="en-US" sz="2000">
                <a:solidFill>
                  <a:srgbClr val="27551F"/>
                </a:solidFill>
                <a:sym typeface="Wingdings" pitchFamily="2" charset="2"/>
              </a:endParaRPr>
            </a:p>
            <a:p>
              <a:pPr algn="l" eaLnBrk="1" hangingPunct="1"/>
              <a:r>
                <a:rPr lang="en-US" sz="2600">
                  <a:solidFill>
                    <a:srgbClr val="0000FF"/>
                  </a:solidFill>
                  <a:sym typeface="Wingdings" pitchFamily="2" charset="2"/>
                </a:rPr>
                <a:t>6) Beam Parameters and Luminosity optimization: </a:t>
              </a:r>
            </a:p>
            <a:p>
              <a:pPr lvl="1" algn="l" eaLnBrk="1" hangingPunct="1">
                <a:buFont typeface="Arial" pitchFamily="34" charset="0"/>
                <a:buChar char="•"/>
              </a:pPr>
              <a:r>
                <a:rPr lang="en-US" sz="2000">
                  <a:solidFill>
                    <a:srgbClr val="27551F"/>
                  </a:solidFill>
                  <a:sym typeface="Wingdings" pitchFamily="2" charset="2"/>
                </a:rPr>
                <a:t> L reduction and leveling (CC and poor man leveling via x-ing angle)</a:t>
              </a:r>
            </a:p>
            <a:p>
              <a:pPr lvl="1" algn="l" eaLnBrk="1" hangingPunct="1">
                <a:buFont typeface="Arial" pitchFamily="34" charset="0"/>
                <a:buChar char="•"/>
              </a:pPr>
              <a:r>
                <a:rPr lang="en-US" sz="2000">
                  <a:solidFill>
                    <a:srgbClr val="27551F"/>
                  </a:solidFill>
                  <a:sym typeface="Wingdings" pitchFamily="2" charset="2"/>
                </a:rPr>
                <a:t> Evaluation of operation experience of first 2 year LHC operation</a:t>
              </a:r>
            </a:p>
            <a:p>
              <a:pPr lvl="1" algn="l" eaLnBrk="1" hangingPunct="1">
                <a:buFont typeface="Arial" pitchFamily="34" charset="0"/>
                <a:buChar char="•"/>
              </a:pPr>
              <a:r>
                <a:rPr lang="en-US" sz="2000">
                  <a:solidFill>
                    <a:srgbClr val="27551F"/>
                  </a:solidFill>
                  <a:sym typeface="Wingdings" pitchFamily="2" charset="2"/>
                </a:rPr>
                <a:t> Options for beam parameter variation for L optimization during run (e.g. Q)</a:t>
              </a:r>
            </a:p>
            <a:p>
              <a:pPr lvl="1" algn="l" eaLnBrk="1" hangingPunct="1"/>
              <a:r>
                <a:rPr lang="en-US" sz="2000">
                  <a:solidFill>
                    <a:srgbClr val="800000"/>
                  </a:solidFill>
                  <a:sym typeface="Wingdings" pitchFamily="2" charset="2"/>
                </a:rPr>
                <a:t>	 beam parameter set (</a:t>
              </a:r>
              <a:r>
                <a:rPr lang="en-US" sz="2000">
                  <a:solidFill>
                    <a:srgbClr val="800000"/>
                  </a:solidFill>
                  <a:latin typeface="Symbol" pitchFamily="18" charset="2"/>
                  <a:sym typeface="Wingdings" pitchFamily="2" charset="2"/>
                </a:rPr>
                <a:t>e</a:t>
              </a:r>
              <a:r>
                <a:rPr lang="en-US" sz="2000" baseline="-25000">
                  <a:solidFill>
                    <a:srgbClr val="800000"/>
                  </a:solidFill>
                  <a:sym typeface="Wingdings" pitchFamily="2" charset="2"/>
                </a:rPr>
                <a:t>n</a:t>
              </a:r>
              <a:r>
                <a:rPr lang="en-US" sz="2000">
                  <a:solidFill>
                    <a:srgbClr val="800000"/>
                  </a:solidFill>
                  <a:sym typeface="Wingdings" pitchFamily="2" charset="2"/>
                </a:rPr>
                <a:t>, N</a:t>
              </a:r>
              <a:r>
                <a:rPr lang="en-US" sz="2000" baseline="-25000">
                  <a:solidFill>
                    <a:srgbClr val="800000"/>
                  </a:solidFill>
                  <a:sym typeface="Wingdings" pitchFamily="2" charset="2"/>
                </a:rPr>
                <a:t>b</a:t>
              </a:r>
              <a:r>
                <a:rPr lang="en-US" sz="2000">
                  <a:solidFill>
                    <a:srgbClr val="800000"/>
                  </a:solidFill>
                  <a:sym typeface="Wingdings" pitchFamily="2" charset="2"/>
                </a:rPr>
                <a:t>, </a:t>
              </a:r>
              <a:r>
                <a:rPr lang="en-US" sz="2000">
                  <a:solidFill>
                    <a:srgbClr val="800000"/>
                  </a:solidFill>
                  <a:latin typeface="Symbol" pitchFamily="18" charset="2"/>
                  <a:sym typeface="Wingdings" pitchFamily="2" charset="2"/>
                </a:rPr>
                <a:t>s</a:t>
              </a:r>
              <a:r>
                <a:rPr lang="en-US" sz="2000" baseline="-25000">
                  <a:solidFill>
                    <a:srgbClr val="800000"/>
                  </a:solidFill>
                  <a:sym typeface="Wingdings" pitchFamily="2" charset="2"/>
                </a:rPr>
                <a:t>s</a:t>
              </a:r>
              <a:r>
                <a:rPr lang="en-US" sz="2000">
                  <a:solidFill>
                    <a:srgbClr val="800000"/>
                  </a:solidFill>
                  <a:sym typeface="Wingdings" pitchFamily="2" charset="2"/>
                </a:rPr>
                <a:t> etc.)</a:t>
              </a:r>
              <a:endParaRPr lang="en-US" sz="2000">
                <a:solidFill>
                  <a:srgbClr val="27551F"/>
                </a:solidFill>
                <a:sym typeface="Wingdings" pitchFamily="2" charset="2"/>
              </a:endParaRPr>
            </a:p>
            <a:p>
              <a:pPr lvl="1" algn="l" eaLnBrk="1" hangingPunct="1">
                <a:buFont typeface="Arial" pitchFamily="34" charset="0"/>
                <a:buChar char="•"/>
              </a:pPr>
              <a:endParaRPr lang="en-US" sz="2000">
                <a:solidFill>
                  <a:srgbClr val="27551F"/>
                </a:solidFill>
                <a:sym typeface="Wingdings" pitchFamily="2" charset="2"/>
              </a:endParaRPr>
            </a:p>
            <a:p>
              <a:pPr lvl="1" algn="l" eaLnBrk="1" hangingPunct="1"/>
              <a:endParaRPr lang="en-US" sz="2000">
                <a:solidFill>
                  <a:srgbClr val="27551F"/>
                </a:solidFill>
                <a:sym typeface="Wingdings" pitchFamily="2" charset="2"/>
              </a:endParaRPr>
            </a:p>
            <a:p>
              <a:pPr lvl="1" algn="l" eaLnBrk="1" hangingPunct="1"/>
              <a:endParaRPr lang="en-US" sz="2000">
                <a:solidFill>
                  <a:srgbClr val="27551F"/>
                </a:solidFill>
                <a:sym typeface="Wingdings" pitchFamily="2" charset="2"/>
              </a:endParaRPr>
            </a:p>
            <a:p>
              <a:pPr lvl="1" algn="l" eaLnBrk="1" hangingPunct="1"/>
              <a:r>
                <a:rPr lang="en-US" sz="2000">
                  <a:solidFill>
                    <a:srgbClr val="27551F"/>
                  </a:solidFill>
                  <a:sym typeface="Wingdings" pitchFamily="2" charset="2"/>
                </a:rPr>
                <a:t>     </a:t>
              </a:r>
              <a:endParaRPr lang="en-US" sz="2000">
                <a:solidFill>
                  <a:srgbClr val="27551F"/>
                </a:solidFill>
              </a:endParaRPr>
            </a:p>
          </p:txBody>
        </p:sp>
      </p:grpSp>
      <p:sp>
        <p:nvSpPr>
          <p:cNvPr id="184325" name="Rectangle 4"/>
          <p:cNvSpPr>
            <a:spLocks noChangeArrowheads="1"/>
          </p:cNvSpPr>
          <p:nvPr/>
        </p:nvSpPr>
        <p:spPr bwMode="auto">
          <a:xfrm>
            <a:off x="0" y="6556375"/>
            <a:ext cx="4972050" cy="266700"/>
          </a:xfrm>
          <a:prstGeom prst="rect">
            <a:avLst/>
          </a:prstGeom>
          <a:noFill/>
          <a:ln w="12700">
            <a:noFill/>
            <a:miter lim="800000"/>
            <a:headEnd/>
            <a:tailEnd/>
          </a:ln>
        </p:spPr>
        <p:txBody>
          <a:bodyPr lIns="43952" tIns="17581" rIns="43952" bIns="17581">
            <a:spAutoFit/>
          </a:bodyPr>
          <a:lstStyle/>
          <a:p>
            <a:pPr algn="l" eaLnBrk="1" hangingPunct="1"/>
            <a:r>
              <a:rPr lang="en-US" sz="1500">
                <a:solidFill>
                  <a:srgbClr val="006633"/>
                </a:solidFill>
                <a:latin typeface="Comic Sans MS" pitchFamily="66" charset="0"/>
              </a:rPr>
              <a:t>CM15, CA, November 2010</a:t>
            </a:r>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485775" y="193675"/>
            <a:ext cx="8229600" cy="720725"/>
          </a:xfrm>
        </p:spPr>
        <p:txBody>
          <a:bodyPr/>
          <a:lstStyle/>
          <a:p>
            <a:pPr algn="ctr" eaLnBrk="1" hangingPunct="1"/>
            <a:r>
              <a:rPr lang="en-US" sz="3600" u="sng" smtClean="0">
                <a:solidFill>
                  <a:srgbClr val="FF0000"/>
                </a:solidFill>
              </a:rPr>
              <a:t>LHC Injector Upgrade Project:</a:t>
            </a:r>
          </a:p>
        </p:txBody>
      </p:sp>
      <p:sp>
        <p:nvSpPr>
          <p:cNvPr id="186371" name="Rectangle 5"/>
          <p:cNvSpPr>
            <a:spLocks noChangeArrowheads="1"/>
          </p:cNvSpPr>
          <p:nvPr/>
        </p:nvSpPr>
        <p:spPr bwMode="auto">
          <a:xfrm>
            <a:off x="5791200" y="6556375"/>
            <a:ext cx="3352800" cy="266700"/>
          </a:xfrm>
          <a:prstGeom prst="rect">
            <a:avLst/>
          </a:prstGeom>
          <a:noFill/>
          <a:ln w="12700">
            <a:noFill/>
            <a:miter lim="800000"/>
            <a:headEnd/>
            <a:tailEnd/>
          </a:ln>
        </p:spPr>
        <p:txBody>
          <a:bodyPr lIns="43952" tIns="17581" rIns="43952" bIns="17581">
            <a:spAutoFit/>
          </a:bodyPr>
          <a:lstStyle/>
          <a:p>
            <a:pPr algn="r" eaLnBrk="1" hangingPunct="1"/>
            <a:fld id="{468FC491-603B-46F4-9253-39ABA5C76BBA}" type="slidenum">
              <a:rPr lang="en-US" sz="1500">
                <a:solidFill>
                  <a:srgbClr val="006633"/>
                </a:solidFill>
                <a:latin typeface="Comic Sans MS" pitchFamily="66" charset="0"/>
              </a:rPr>
              <a:pPr algn="r" eaLnBrk="1" hangingPunct="1"/>
              <a:t>7</a:t>
            </a:fld>
            <a:endParaRPr lang="en-US" sz="1500" b="1">
              <a:solidFill>
                <a:srgbClr val="006633"/>
              </a:solidFill>
              <a:latin typeface="Garamond" pitchFamily="18" charset="0"/>
            </a:endParaRPr>
          </a:p>
        </p:txBody>
      </p:sp>
      <p:grpSp>
        <p:nvGrpSpPr>
          <p:cNvPr id="2" name="Group 23"/>
          <p:cNvGrpSpPr>
            <a:grpSpLocks/>
          </p:cNvGrpSpPr>
          <p:nvPr/>
        </p:nvGrpSpPr>
        <p:grpSpPr bwMode="auto">
          <a:xfrm>
            <a:off x="0" y="1203325"/>
            <a:ext cx="9144000" cy="4740275"/>
            <a:chOff x="192" y="720"/>
            <a:chExt cx="5760" cy="2986"/>
          </a:xfrm>
        </p:grpSpPr>
        <p:sp>
          <p:nvSpPr>
            <p:cNvPr id="186374" name="Rectangle 3"/>
            <p:cNvSpPr>
              <a:spLocks noChangeArrowheads="1"/>
            </p:cNvSpPr>
            <p:nvPr/>
          </p:nvSpPr>
          <p:spPr bwMode="auto">
            <a:xfrm>
              <a:off x="192" y="816"/>
              <a:ext cx="337" cy="143"/>
            </a:xfrm>
            <a:prstGeom prst="rect">
              <a:avLst/>
            </a:prstGeom>
            <a:solidFill>
              <a:srgbClr val="00CC00"/>
            </a:solidFill>
            <a:ln w="25400">
              <a:solidFill>
                <a:srgbClr val="3366FF"/>
              </a:solidFill>
              <a:miter lim="800000"/>
              <a:headEnd/>
              <a:tailEnd/>
            </a:ln>
          </p:spPr>
          <p:txBody>
            <a:bodyPr wrap="none" lIns="91369" tIns="45685" rIns="91369" bIns="45685" anchor="ctr"/>
            <a:lstStyle/>
            <a:p>
              <a:pPr algn="l" eaLnBrk="1" hangingPunct="1"/>
              <a:endParaRPr lang="en-GB">
                <a:solidFill>
                  <a:srgbClr val="000000"/>
                </a:solidFill>
              </a:endParaRPr>
            </a:p>
          </p:txBody>
        </p:sp>
        <p:sp>
          <p:nvSpPr>
            <p:cNvPr id="27656" name="Text Box 7"/>
            <p:cNvSpPr txBox="1">
              <a:spLocks noChangeArrowheads="1"/>
            </p:cNvSpPr>
            <p:nvPr/>
          </p:nvSpPr>
          <p:spPr bwMode="auto">
            <a:xfrm>
              <a:off x="528" y="720"/>
              <a:ext cx="5424" cy="2986"/>
            </a:xfrm>
            <a:prstGeom prst="rect">
              <a:avLst/>
            </a:prstGeom>
            <a:noFill/>
            <a:ln w="9525">
              <a:noFill/>
              <a:miter lim="800000"/>
              <a:headEnd/>
              <a:tailEnd/>
            </a:ln>
          </p:spPr>
          <p:txBody>
            <a:bodyPr lIns="91369" tIns="45685" rIns="91369" bIns="45685"/>
            <a:lstStyle/>
            <a:p>
              <a:pPr algn="l" eaLnBrk="1" hangingPunct="1"/>
              <a:r>
                <a:rPr lang="en-US" sz="2600" u="sng">
                  <a:solidFill>
                    <a:schemeClr val="tx1"/>
                  </a:solidFill>
                </a:rPr>
                <a:t>Areas for USLARP involvement:</a:t>
              </a:r>
            </a:p>
            <a:p>
              <a:pPr algn="l" eaLnBrk="1" hangingPunct="1"/>
              <a:endParaRPr lang="en-US" sz="2600" u="sng">
                <a:solidFill>
                  <a:schemeClr val="tx1"/>
                </a:solidFill>
              </a:endParaRPr>
            </a:p>
            <a:p>
              <a:pPr algn="l" eaLnBrk="1" hangingPunct="1">
                <a:buFontTx/>
                <a:buAutoNum type="arabicParenR"/>
              </a:pPr>
              <a:r>
                <a:rPr lang="en-US" sz="2600">
                  <a:solidFill>
                    <a:srgbClr val="0000FF"/>
                  </a:solidFill>
                  <a:sym typeface="Wingdings" pitchFamily="2" charset="2"/>
                </a:rPr>
                <a:t>Turn by turn profile monitor for PSB</a:t>
              </a:r>
            </a:p>
            <a:p>
              <a:pPr algn="l" eaLnBrk="1" hangingPunct="1">
                <a:buFontTx/>
                <a:buAutoNum type="arabicParenR"/>
              </a:pPr>
              <a:r>
                <a:rPr lang="en-US" sz="2600">
                  <a:solidFill>
                    <a:srgbClr val="0000FF"/>
                  </a:solidFill>
                  <a:sym typeface="Wingdings" pitchFamily="2" charset="2"/>
                </a:rPr>
                <a:t>Space charge studies for the PSB and PS</a:t>
              </a:r>
            </a:p>
            <a:p>
              <a:pPr algn="l" eaLnBrk="1" hangingPunct="1">
                <a:buFontTx/>
                <a:buAutoNum type="arabicParenR"/>
              </a:pPr>
              <a:r>
                <a:rPr lang="en-US" sz="2600">
                  <a:solidFill>
                    <a:srgbClr val="0000FF"/>
                  </a:solidFill>
                  <a:sym typeface="Wingdings" pitchFamily="2" charset="2"/>
                </a:rPr>
                <a:t>Wide bandwidth feedback system for the SPS </a:t>
              </a:r>
            </a:p>
            <a:p>
              <a:pPr algn="l" eaLnBrk="1" hangingPunct="1">
                <a:buFontTx/>
                <a:buAutoNum type="arabicParenR"/>
              </a:pPr>
              <a:r>
                <a:rPr lang="en-US" sz="2600">
                  <a:solidFill>
                    <a:srgbClr val="0000FF"/>
                  </a:solidFill>
                  <a:sym typeface="Wingdings" pitchFamily="2" charset="2"/>
                </a:rPr>
                <a:t>Impedance calculations and measurements</a:t>
              </a:r>
            </a:p>
            <a:p>
              <a:pPr algn="l" eaLnBrk="1" hangingPunct="1">
                <a:buFontTx/>
                <a:buAutoNum type="arabicParenR"/>
              </a:pPr>
              <a:r>
                <a:rPr lang="en-US" sz="2600">
                  <a:solidFill>
                    <a:srgbClr val="0000FF"/>
                  </a:solidFill>
                  <a:sym typeface="Wingdings" pitchFamily="2" charset="2"/>
                </a:rPr>
                <a:t>Instability studies and estimates </a:t>
              </a:r>
            </a:p>
            <a:p>
              <a:pPr algn="l" eaLnBrk="1" hangingPunct="1">
                <a:buFontTx/>
                <a:buAutoNum type="arabicParenR"/>
              </a:pPr>
              <a:r>
                <a:rPr lang="en-US" sz="2600">
                  <a:solidFill>
                    <a:srgbClr val="0000FF"/>
                  </a:solidFill>
                  <a:sym typeface="Wingdings" pitchFamily="2" charset="2"/>
                </a:rPr>
                <a:t>e-cloud mitigation</a:t>
              </a:r>
              <a:endParaRPr lang="en-US" sz="2000">
                <a:solidFill>
                  <a:srgbClr val="27551F"/>
                </a:solidFill>
                <a:sym typeface="Wingdings" pitchFamily="2" charset="2"/>
              </a:endParaRPr>
            </a:p>
            <a:p>
              <a:pPr lvl="1" algn="l" eaLnBrk="1" hangingPunct="1"/>
              <a:endParaRPr lang="en-US" sz="2000">
                <a:solidFill>
                  <a:srgbClr val="27551F"/>
                </a:solidFill>
                <a:sym typeface="Wingdings" pitchFamily="2" charset="2"/>
              </a:endParaRPr>
            </a:p>
            <a:p>
              <a:pPr lvl="1" algn="l" eaLnBrk="1" hangingPunct="1"/>
              <a:r>
                <a:rPr lang="en-US" sz="2000">
                  <a:solidFill>
                    <a:srgbClr val="27551F"/>
                  </a:solidFill>
                  <a:sym typeface="Wingdings" pitchFamily="2" charset="2"/>
                </a:rPr>
                <a:t>     </a:t>
              </a:r>
              <a:endParaRPr lang="en-US" sz="2000">
                <a:solidFill>
                  <a:srgbClr val="27551F"/>
                </a:solidFill>
              </a:endParaRPr>
            </a:p>
          </p:txBody>
        </p:sp>
      </p:grpSp>
      <p:sp>
        <p:nvSpPr>
          <p:cNvPr id="186373" name="Rectangle 4"/>
          <p:cNvSpPr>
            <a:spLocks noChangeArrowheads="1"/>
          </p:cNvSpPr>
          <p:nvPr/>
        </p:nvSpPr>
        <p:spPr bwMode="auto">
          <a:xfrm>
            <a:off x="0" y="6556375"/>
            <a:ext cx="4972050" cy="266700"/>
          </a:xfrm>
          <a:prstGeom prst="rect">
            <a:avLst/>
          </a:prstGeom>
          <a:noFill/>
          <a:ln w="12700">
            <a:noFill/>
            <a:miter lim="800000"/>
            <a:headEnd/>
            <a:tailEnd/>
          </a:ln>
        </p:spPr>
        <p:txBody>
          <a:bodyPr lIns="43952" tIns="17581" rIns="43952" bIns="17581">
            <a:spAutoFit/>
          </a:bodyPr>
          <a:lstStyle/>
          <a:p>
            <a:pPr algn="l" eaLnBrk="1" hangingPunct="1"/>
            <a:r>
              <a:rPr lang="en-US" sz="1500">
                <a:solidFill>
                  <a:srgbClr val="006633"/>
                </a:solidFill>
                <a:latin typeface="Comic Sans MS" pitchFamily="66" charset="0"/>
              </a:rPr>
              <a:t>CM15, CA, November 2010</a:t>
            </a:r>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r>
              <a:rPr lang="en-US" dirty="0" smtClean="0"/>
              <a:t>8</a:t>
            </a:r>
            <a:r>
              <a:rPr lang="en-US" baseline="30000" dirty="0" smtClean="0"/>
              <a:t>th</a:t>
            </a:r>
            <a:r>
              <a:rPr lang="en-US" dirty="0" smtClean="0"/>
              <a:t> September 2010 – HL-LHC Design study: Magnets - </a:t>
            </a:r>
            <a:fld id="{72FB2D75-2C44-4E91-AB05-E0A53E136E30}" type="slidenum">
              <a:rPr lang="en-US" smtClean="0"/>
              <a:pPr/>
              <a:t>8</a:t>
            </a:fld>
            <a:endParaRPr lang="en-US" dirty="0" smtClean="0"/>
          </a:p>
        </p:txBody>
      </p:sp>
      <p:sp>
        <p:nvSpPr>
          <p:cNvPr id="13315" name="Rectangle 2"/>
          <p:cNvSpPr>
            <a:spLocks noGrp="1" noChangeArrowheads="1"/>
          </p:cNvSpPr>
          <p:nvPr>
            <p:ph type="title"/>
          </p:nvPr>
        </p:nvSpPr>
        <p:spPr/>
        <p:txBody>
          <a:bodyPr/>
          <a:lstStyle/>
          <a:p>
            <a:pPr eaLnBrk="1" hangingPunct="1"/>
            <a:r>
              <a:rPr lang="en-US" dirty="0" smtClean="0">
                <a:solidFill>
                  <a:schemeClr val="bg1"/>
                </a:solidFill>
                <a:sym typeface="Symbol" pitchFamily="18" charset="2"/>
              </a:rPr>
              <a:t>WP3 (magnets) </a:t>
            </a:r>
            <a:r>
              <a:rPr lang="en-US" dirty="0" smtClean="0">
                <a:solidFill>
                  <a:schemeClr val="bg1"/>
                </a:solidFill>
                <a:sym typeface="Symbol" pitchFamily="18" charset="2"/>
              </a:rPr>
              <a:t>TASK </a:t>
            </a:r>
            <a:r>
              <a:rPr lang="en-US" dirty="0" smtClean="0">
                <a:solidFill>
                  <a:schemeClr val="bg1"/>
                </a:solidFill>
                <a:sym typeface="Symbol" pitchFamily="18" charset="2"/>
              </a:rPr>
              <a:t>LIST</a:t>
            </a:r>
          </a:p>
        </p:txBody>
      </p:sp>
      <p:sp>
        <p:nvSpPr>
          <p:cNvPr id="13316" name="Rectangle 3"/>
          <p:cNvSpPr>
            <a:spLocks noGrp="1" noChangeArrowheads="1"/>
          </p:cNvSpPr>
          <p:nvPr>
            <p:ph type="body" idx="1"/>
          </p:nvPr>
        </p:nvSpPr>
        <p:spPr>
          <a:xfrm>
            <a:off x="446088" y="652464"/>
            <a:ext cx="8251825" cy="1432362"/>
          </a:xfrm>
        </p:spPr>
        <p:txBody>
          <a:bodyPr/>
          <a:lstStyle/>
          <a:p>
            <a:pPr eaLnBrk="1" hangingPunct="1"/>
            <a:endParaRPr lang="en-GB" dirty="0" smtClean="0">
              <a:sym typeface="Symbol" pitchFamily="18" charset="2"/>
            </a:endParaRPr>
          </a:p>
          <a:p>
            <a:pPr marL="914400" lvl="1" indent="-457200" eaLnBrk="1" hangingPunct="1">
              <a:buNone/>
            </a:pPr>
            <a:r>
              <a:rPr lang="en-GB" dirty="0" smtClean="0">
                <a:sym typeface="Symbol" pitchFamily="18" charset="2"/>
              </a:rPr>
              <a:t>1. 	Communication and management</a:t>
            </a:r>
          </a:p>
          <a:p>
            <a:pPr marL="914400" lvl="1" indent="-457200" eaLnBrk="1" hangingPunct="1">
              <a:buFont typeface="+mj-lt"/>
              <a:buAutoNum type="arabicPeriod"/>
            </a:pPr>
            <a:endParaRPr lang="en-GB" dirty="0" smtClean="0">
              <a:sym typeface="Symbol" pitchFamily="18" charset="2"/>
            </a:endParaRPr>
          </a:p>
          <a:p>
            <a:pPr marL="914400" lvl="1" indent="-457200" eaLnBrk="1" hangingPunct="1">
              <a:buNone/>
            </a:pPr>
            <a:r>
              <a:rPr lang="en-GB" dirty="0" smtClean="0">
                <a:sym typeface="Symbol" pitchFamily="18" charset="2"/>
              </a:rPr>
              <a:t>2. 	Nb</a:t>
            </a:r>
            <a:r>
              <a:rPr lang="en-GB" baseline="-25000" dirty="0" smtClean="0">
                <a:sym typeface="Symbol" pitchFamily="18" charset="2"/>
              </a:rPr>
              <a:t>3</a:t>
            </a:r>
            <a:r>
              <a:rPr lang="en-GB" dirty="0" smtClean="0">
                <a:sym typeface="Symbol" pitchFamily="18" charset="2"/>
              </a:rPr>
              <a:t>Sn quadrupoles</a:t>
            </a:r>
          </a:p>
          <a:p>
            <a:pPr marL="914400" lvl="1" indent="-457200" eaLnBrk="1" hangingPunct="1">
              <a:buFont typeface="+mj-lt"/>
              <a:buAutoNum type="arabicPeriod"/>
            </a:pPr>
            <a:endParaRPr lang="en-GB" dirty="0" smtClean="0">
              <a:sym typeface="Symbol" pitchFamily="18" charset="2"/>
            </a:endParaRPr>
          </a:p>
          <a:p>
            <a:pPr marL="914400" lvl="1" indent="-457200" eaLnBrk="1" hangingPunct="1">
              <a:buNone/>
            </a:pPr>
            <a:r>
              <a:rPr lang="en-GB" dirty="0" smtClean="0">
                <a:sym typeface="Symbol" pitchFamily="18" charset="2"/>
              </a:rPr>
              <a:t>3.	Separation dipoles</a:t>
            </a:r>
          </a:p>
          <a:p>
            <a:pPr marL="914400" lvl="1" indent="-457200" eaLnBrk="1" hangingPunct="1">
              <a:buNone/>
            </a:pPr>
            <a:endParaRPr lang="en-GB" dirty="0" smtClean="0">
              <a:sym typeface="Symbol" pitchFamily="18" charset="2"/>
            </a:endParaRPr>
          </a:p>
          <a:p>
            <a:pPr marL="914400" lvl="1" indent="-457200" eaLnBrk="1" hangingPunct="1">
              <a:buNone/>
            </a:pPr>
            <a:r>
              <a:rPr lang="en-GB" dirty="0" smtClean="0">
                <a:sym typeface="Symbol" pitchFamily="18" charset="2"/>
              </a:rPr>
              <a:t>4.	Cooling</a:t>
            </a:r>
          </a:p>
          <a:p>
            <a:pPr marL="914400" lvl="1" indent="-457200" eaLnBrk="1" hangingPunct="1">
              <a:buNone/>
            </a:pPr>
            <a:endParaRPr lang="en-GB" dirty="0" smtClean="0">
              <a:sym typeface="Symbol" pitchFamily="18" charset="2"/>
            </a:endParaRPr>
          </a:p>
          <a:p>
            <a:pPr marL="914400" lvl="1" indent="-457200" eaLnBrk="1" hangingPunct="1">
              <a:buNone/>
            </a:pPr>
            <a:r>
              <a:rPr lang="en-GB" dirty="0" smtClean="0">
                <a:sym typeface="Symbol" pitchFamily="18" charset="2"/>
              </a:rPr>
              <a:t>5.	Miscellaneous</a:t>
            </a:r>
          </a:p>
        </p:txBody>
      </p:sp>
      <p:sp>
        <p:nvSpPr>
          <p:cNvPr id="5" name="Rectangle 4"/>
          <p:cNvSpPr/>
          <p:nvPr/>
        </p:nvSpPr>
        <p:spPr>
          <a:xfrm>
            <a:off x="808310" y="1739180"/>
            <a:ext cx="3072400" cy="5376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957520" y="1777585"/>
            <a:ext cx="787395" cy="369332"/>
          </a:xfrm>
          <a:prstGeom prst="rect">
            <a:avLst/>
          </a:prstGeom>
          <a:noFill/>
        </p:spPr>
        <p:txBody>
          <a:bodyPr wrap="none" rtlCol="0">
            <a:spAutoFit/>
          </a:bodyPr>
          <a:lstStyle/>
          <a:p>
            <a:r>
              <a:rPr lang="en-US" dirty="0" smtClean="0"/>
              <a:t>LARP</a:t>
            </a:r>
            <a:endParaRPr lang="en-US" dirty="0"/>
          </a:p>
        </p:txBody>
      </p:sp>
      <p:sp>
        <p:nvSpPr>
          <p:cNvPr id="7" name="Rectangle 6"/>
          <p:cNvSpPr/>
          <p:nvPr/>
        </p:nvSpPr>
        <p:spPr>
          <a:xfrm>
            <a:off x="846715" y="2545685"/>
            <a:ext cx="3033995" cy="4608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995925" y="2545685"/>
            <a:ext cx="1152150" cy="369332"/>
          </a:xfrm>
          <a:prstGeom prst="rect">
            <a:avLst/>
          </a:prstGeom>
          <a:noFill/>
        </p:spPr>
        <p:txBody>
          <a:bodyPr wrap="square" rtlCol="0">
            <a:spAutoFit/>
          </a:bodyPr>
          <a:lstStyle/>
          <a:p>
            <a:r>
              <a:rPr lang="en-US" dirty="0" smtClean="0"/>
              <a:t>APUL?</a:t>
            </a:r>
            <a:endParaRPr lang="en-US" dirty="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r>
              <a:rPr lang="en-US" dirty="0" smtClean="0"/>
              <a:t>8</a:t>
            </a:r>
            <a:r>
              <a:rPr lang="en-US" baseline="30000" dirty="0" smtClean="0"/>
              <a:t>th</a:t>
            </a:r>
            <a:r>
              <a:rPr lang="en-US" dirty="0" smtClean="0"/>
              <a:t> September 2010 – HL-LHC Design study: Magnets - </a:t>
            </a:r>
            <a:fld id="{72FB2D75-2C44-4E91-AB05-E0A53E136E30}" type="slidenum">
              <a:rPr lang="en-US" smtClean="0"/>
              <a:pPr/>
              <a:t>9</a:t>
            </a:fld>
            <a:endParaRPr lang="en-US" dirty="0" smtClean="0"/>
          </a:p>
        </p:txBody>
      </p:sp>
      <p:sp>
        <p:nvSpPr>
          <p:cNvPr id="13315" name="Rectangle 2"/>
          <p:cNvSpPr>
            <a:spLocks noGrp="1" noChangeArrowheads="1"/>
          </p:cNvSpPr>
          <p:nvPr>
            <p:ph type="title"/>
          </p:nvPr>
        </p:nvSpPr>
        <p:spPr/>
        <p:txBody>
          <a:bodyPr/>
          <a:lstStyle/>
          <a:p>
            <a:pPr eaLnBrk="1" hangingPunct="1"/>
            <a:r>
              <a:rPr lang="en-US" dirty="0" smtClean="0">
                <a:solidFill>
                  <a:schemeClr val="bg1"/>
                </a:solidFill>
                <a:sym typeface="Symbol" pitchFamily="18" charset="2"/>
              </a:rPr>
              <a:t>TASK 2 – Nb</a:t>
            </a:r>
            <a:r>
              <a:rPr lang="en-US" baseline="-25000" dirty="0" smtClean="0">
                <a:solidFill>
                  <a:schemeClr val="bg1"/>
                </a:solidFill>
                <a:sym typeface="Symbol" pitchFamily="18" charset="2"/>
              </a:rPr>
              <a:t>3</a:t>
            </a:r>
            <a:r>
              <a:rPr lang="en-US" dirty="0" smtClean="0">
                <a:solidFill>
                  <a:schemeClr val="bg1"/>
                </a:solidFill>
                <a:sym typeface="Symbol" pitchFamily="18" charset="2"/>
              </a:rPr>
              <a:t>Sn </a:t>
            </a:r>
            <a:r>
              <a:rPr lang="en-US" dirty="0" err="1" smtClean="0">
                <a:solidFill>
                  <a:schemeClr val="bg1"/>
                </a:solidFill>
                <a:sym typeface="Symbol" pitchFamily="18" charset="2"/>
              </a:rPr>
              <a:t>quadrupoles</a:t>
            </a:r>
            <a:endParaRPr lang="en-US" dirty="0" smtClean="0">
              <a:solidFill>
                <a:schemeClr val="bg1"/>
              </a:solidFill>
              <a:sym typeface="Symbol" pitchFamily="18" charset="2"/>
            </a:endParaRPr>
          </a:p>
        </p:txBody>
      </p:sp>
      <p:sp>
        <p:nvSpPr>
          <p:cNvPr id="13316" name="Rectangle 3"/>
          <p:cNvSpPr>
            <a:spLocks noGrp="1" noChangeArrowheads="1"/>
          </p:cNvSpPr>
          <p:nvPr>
            <p:ph type="body" idx="1"/>
          </p:nvPr>
        </p:nvSpPr>
        <p:spPr/>
        <p:txBody>
          <a:bodyPr/>
          <a:lstStyle/>
          <a:p>
            <a:pPr eaLnBrk="1" hangingPunct="1"/>
            <a:r>
              <a:rPr lang="en-GB" dirty="0" smtClean="0">
                <a:sym typeface="Symbol" pitchFamily="18" charset="2"/>
              </a:rPr>
              <a:t>Task Objectives</a:t>
            </a:r>
          </a:p>
          <a:p>
            <a:pPr lvl="1" eaLnBrk="1" hangingPunct="1"/>
            <a:r>
              <a:rPr lang="en-US" dirty="0" smtClean="0"/>
              <a:t>Analyze the </a:t>
            </a:r>
            <a:r>
              <a:rPr lang="en-US" dirty="0" smtClean="0">
                <a:solidFill>
                  <a:srgbClr val="C00000"/>
                </a:solidFill>
              </a:rPr>
              <a:t>performance of existing  Nb</a:t>
            </a:r>
            <a:r>
              <a:rPr lang="en-US" baseline="-25000" dirty="0" smtClean="0">
                <a:solidFill>
                  <a:srgbClr val="C00000"/>
                </a:solidFill>
              </a:rPr>
              <a:t>3</a:t>
            </a:r>
            <a:r>
              <a:rPr lang="en-US" dirty="0" smtClean="0">
                <a:solidFill>
                  <a:srgbClr val="C00000"/>
                </a:solidFill>
              </a:rPr>
              <a:t>Sn models</a:t>
            </a:r>
            <a:r>
              <a:rPr lang="en-US" dirty="0" smtClean="0"/>
              <a:t>, in particular LARP HQ </a:t>
            </a:r>
            <a:r>
              <a:rPr lang="en-US" dirty="0" err="1" smtClean="0"/>
              <a:t>quadrupoles</a:t>
            </a:r>
            <a:endParaRPr lang="en-US" dirty="0" smtClean="0"/>
          </a:p>
          <a:p>
            <a:pPr lvl="1" eaLnBrk="1" hangingPunct="1"/>
            <a:r>
              <a:rPr lang="fr-CH" dirty="0" smtClean="0"/>
              <a:t> </a:t>
            </a:r>
            <a:r>
              <a:rPr lang="en-US" dirty="0" smtClean="0"/>
              <a:t>Conceptual design studies of a </a:t>
            </a:r>
            <a:r>
              <a:rPr lang="en-US" dirty="0" smtClean="0">
                <a:solidFill>
                  <a:srgbClr val="C00000"/>
                </a:solidFill>
              </a:rPr>
              <a:t>very large aperture </a:t>
            </a:r>
            <a:r>
              <a:rPr lang="en-US" dirty="0" smtClean="0"/>
              <a:t>option (150 mm)</a:t>
            </a:r>
          </a:p>
          <a:p>
            <a:pPr lvl="1" eaLnBrk="1" hangingPunct="1"/>
            <a:r>
              <a:rPr lang="en-US" dirty="0" smtClean="0"/>
              <a:t>Finalize the requirements for the HL-LHC inner triplet Nb</a:t>
            </a:r>
            <a:r>
              <a:rPr lang="en-US" baseline="-25000" dirty="0" smtClean="0"/>
              <a:t>3</a:t>
            </a:r>
            <a:r>
              <a:rPr lang="en-US" dirty="0" smtClean="0"/>
              <a:t>Sn </a:t>
            </a:r>
            <a:r>
              <a:rPr lang="en-US" dirty="0" err="1" smtClean="0"/>
              <a:t>quadrupole</a:t>
            </a:r>
            <a:endParaRPr lang="en-GB" dirty="0" smtClean="0">
              <a:sym typeface="Symbol" pitchFamily="18" charset="2"/>
            </a:endParaRPr>
          </a:p>
          <a:p>
            <a:pPr eaLnBrk="1" hangingPunct="1"/>
            <a:r>
              <a:rPr lang="en-GB" dirty="0" smtClean="0">
                <a:sym typeface="Symbol" pitchFamily="18" charset="2"/>
              </a:rPr>
              <a:t>Task description</a:t>
            </a:r>
          </a:p>
          <a:p>
            <a:pPr>
              <a:buNone/>
            </a:pPr>
            <a:r>
              <a:rPr lang="en-US" sz="1200" dirty="0" smtClean="0"/>
              <a:t>	</a:t>
            </a:r>
            <a:r>
              <a:rPr lang="en-US" sz="1300" dirty="0" smtClean="0"/>
              <a:t>This task is intended to give a final assessment of the possibility of using Nb</a:t>
            </a:r>
            <a:r>
              <a:rPr lang="en-US" sz="1300" baseline="-25000" dirty="0" smtClean="0"/>
              <a:t>3</a:t>
            </a:r>
            <a:r>
              <a:rPr lang="en-US" sz="1300" dirty="0" smtClean="0"/>
              <a:t>Sn </a:t>
            </a:r>
            <a:r>
              <a:rPr lang="en-US" sz="1300" dirty="0" err="1" smtClean="0"/>
              <a:t>quadrupoles</a:t>
            </a:r>
            <a:r>
              <a:rPr lang="en-US" sz="1300" dirty="0" smtClean="0"/>
              <a:t> for the LHC inner triplet and the performance parameters that can be achieved. A tentative layout with a 120 mm aperture </a:t>
            </a:r>
            <a:r>
              <a:rPr lang="en-US" sz="1300" dirty="0" err="1" smtClean="0"/>
              <a:t>quadrupole</a:t>
            </a:r>
            <a:r>
              <a:rPr lang="en-US" sz="1300" dirty="0" smtClean="0"/>
              <a:t> is given from WP2, and the necessary full list of requirements (field quality, radiation resistance, integration in the machine) should be worked out. A comparison with the present performance of the 120 mm aperture short model (HQ) magnets of LARP should be done, and iterations on the design if needed should be carried out. In particular we plan to analyze the following issues: (</a:t>
            </a:r>
            <a:r>
              <a:rPr lang="en-US" sz="1300" dirty="0" err="1" smtClean="0"/>
              <a:t>i</a:t>
            </a:r>
            <a:r>
              <a:rPr lang="en-US" sz="1300" dirty="0" smtClean="0"/>
              <a:t>) </a:t>
            </a:r>
            <a:r>
              <a:rPr lang="en-US" sz="1300" dirty="0" smtClean="0">
                <a:solidFill>
                  <a:srgbClr val="C00000"/>
                </a:solidFill>
              </a:rPr>
              <a:t>radiation resistance </a:t>
            </a:r>
            <a:r>
              <a:rPr lang="en-US" sz="1300" dirty="0" smtClean="0"/>
              <a:t>of all components (ii) magnet </a:t>
            </a:r>
            <a:r>
              <a:rPr lang="en-US" sz="1300" dirty="0" smtClean="0">
                <a:solidFill>
                  <a:srgbClr val="C00000"/>
                </a:solidFill>
              </a:rPr>
              <a:t>field quality </a:t>
            </a:r>
            <a:r>
              <a:rPr lang="en-US" sz="1300" dirty="0" smtClean="0"/>
              <a:t>and the possibility to apply corrections  using magnetic shims (iii) option of </a:t>
            </a:r>
            <a:r>
              <a:rPr lang="en-US" sz="1300" dirty="0" smtClean="0">
                <a:solidFill>
                  <a:srgbClr val="C00000"/>
                </a:solidFill>
              </a:rPr>
              <a:t>splitting the magnet into two coils</a:t>
            </a:r>
            <a:r>
              <a:rPr lang="en-US" sz="1300" dirty="0" smtClean="0"/>
              <a:t>, with a related estimate of the loss in performance, possibly complemented by a hardware test, (iv) design of a </a:t>
            </a:r>
            <a:r>
              <a:rPr lang="en-US" sz="1300" dirty="0" smtClean="0">
                <a:solidFill>
                  <a:srgbClr val="C00000"/>
                </a:solidFill>
              </a:rPr>
              <a:t>helium containment vessel </a:t>
            </a:r>
            <a:r>
              <a:rPr lang="en-US" sz="1300" dirty="0" smtClean="0"/>
              <a:t>compatible with a magnet structure based on aluminum shrinking cylinder (v) </a:t>
            </a:r>
            <a:r>
              <a:rPr lang="en-US" sz="1300" dirty="0" smtClean="0">
                <a:solidFill>
                  <a:srgbClr val="C00000"/>
                </a:solidFill>
              </a:rPr>
              <a:t>magnet protection</a:t>
            </a:r>
            <a:r>
              <a:rPr lang="en-US" sz="1300" dirty="0" smtClean="0"/>
              <a:t>). </a:t>
            </a:r>
          </a:p>
          <a:p>
            <a:pPr>
              <a:buNone/>
            </a:pPr>
            <a:r>
              <a:rPr lang="en-US" sz="1300" dirty="0" smtClean="0"/>
              <a:t>	This task will be mainly driven by LARP collaboration (BNL, FNAL and LBL). LASA will lead the quench protection study.</a:t>
            </a:r>
            <a:endParaRPr lang="en-GB" sz="1300" dirty="0" smtClean="0">
              <a:sym typeface="Symbol" pitchFamily="18" charset="2"/>
            </a:endParaRPr>
          </a:p>
        </p:txBody>
      </p:sp>
    </p:spTree>
  </p:cSld>
  <p:clrMapOvr>
    <a:masterClrMapping/>
  </p:clrMapOvr>
  <p:transition>
    <p:fade thruBlk="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spDef>
      <a:spPr>
        <a:no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21749</TotalTime>
  <Words>995</Words>
  <Application>Microsoft Office PowerPoint</Application>
  <PresentationFormat>On-screen Show (4:3)</PresentationFormat>
  <Paragraphs>225</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 Discussion of HL-LHC Project</vt:lpstr>
      <vt:lpstr>Object of discussion</vt:lpstr>
      <vt:lpstr>New Project Structure at CERN</vt:lpstr>
      <vt:lpstr>HL-LHC Planning</vt:lpstr>
      <vt:lpstr>HL-LHC Work Package 2:</vt:lpstr>
      <vt:lpstr>HL-LHC Work Package 2 Brainstorming</vt:lpstr>
      <vt:lpstr>LHC Injector Upgrade Project:</vt:lpstr>
      <vt:lpstr>WP3 (magnets) TASK LIST</vt:lpstr>
      <vt:lpstr>TASK 2 – Nb3Sn quadrupoles</vt:lpstr>
      <vt:lpstr>TASK 2 – Nb3Sn quadrupoles</vt:lpstr>
      <vt:lpstr>TASK 3 – SEPARATION DIPOLES</vt:lpstr>
      <vt:lpstr>TASK 3 – SEPARATION DIPOLES</vt:lpstr>
      <vt:lpstr>WP4 (crabs):  Prelim. Tasks List (2nd draft)</vt:lpstr>
      <vt:lpstr>WP4:  Prelim Tasks List (2nd draft)</vt:lpstr>
      <vt:lpstr>WP5 (Collimation) Structure I </vt:lpstr>
      <vt:lpstr>WP5 Structure II </vt:lpstr>
    </vt:vector>
  </TitlesOfParts>
  <Company>Fermilab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PMG Slides</dc:title>
  <dc:creator>Pushpa Bhat</dc:creator>
  <cp:lastModifiedBy>Eric Prebys</cp:lastModifiedBy>
  <cp:revision>1190</cp:revision>
  <dcterms:created xsi:type="dcterms:W3CDTF">2003-09-15T21:58:19Z</dcterms:created>
  <dcterms:modified xsi:type="dcterms:W3CDTF">2010-11-03T15:13:38Z</dcterms:modified>
</cp:coreProperties>
</file>