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6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50" autoAdjust="0"/>
  </p:normalViewPr>
  <p:slideViewPr>
    <p:cSldViewPr>
      <p:cViewPr varScale="1">
        <p:scale>
          <a:sx n="123" d="100"/>
          <a:sy n="123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6BB66-EE25-462F-8761-3A73BC7DE9F8}" type="datetimeFigureOut">
              <a:rPr lang="en-US" smtClean="0"/>
              <a:pPr/>
              <a:t>11/2/2010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CF250-A08D-405B-9A99-D23897705A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CF250-A08D-405B-9A99-D23897705A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01AF-CC2D-41CD-BB86-580754857513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CE30-595A-4B77-8041-31901E3564D4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D1A5-95E4-4DA0-A023-28E1BAC9D622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6F7D-FE9D-4295-B73B-9DF466354B7D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508D-6C21-4798-A967-066BEFC8AE98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7654-7CCF-4EA9-8D35-92D67828684D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427A-9A1A-4702-84F9-8DD80EDEE87D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30F81-A71E-44CF-9D70-BAE5CE92992E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3BE3-2424-4D02-AA62-D29EBF93691B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E8AA9-84E5-4ACD-81EB-2F824AE6E449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2069-F1A1-4585-AABC-A1A924213F00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7C2B1-2F91-4353-8EE1-8660F8C86816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LARP CM'15, SLAC,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81D06-5EC1-48F1-91B3-D55D76DF4B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84785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Ecloud</a:t>
            </a:r>
            <a:r>
              <a:rPr lang="en-US" sz="3200" dirty="0" smtClean="0"/>
              <a:t>/TMCI Models, Dynamics Estimation, System Estimation Techniques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276600"/>
          </a:xfrm>
        </p:spPr>
        <p:txBody>
          <a:bodyPr>
            <a:normAutofit lnSpcReduction="10000"/>
          </a:bodyPr>
          <a:lstStyle/>
          <a:p>
            <a:r>
              <a:rPr lang="en-US" sz="3000" dirty="0" err="1" smtClean="0">
                <a:solidFill>
                  <a:schemeClr val="tx1"/>
                </a:solidFill>
              </a:rPr>
              <a:t>Ozhan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Turgut</a:t>
            </a:r>
            <a:endParaRPr lang="en-US" sz="30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Claudio </a:t>
            </a:r>
            <a:r>
              <a:rPr lang="en-US" sz="2400" dirty="0" err="1" smtClean="0">
                <a:solidFill>
                  <a:schemeClr val="tx1"/>
                </a:solidFill>
              </a:rPr>
              <a:t>Rivetta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Themis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Mastorides</a:t>
            </a:r>
            <a:r>
              <a:rPr lang="en-US" sz="2400" dirty="0" smtClean="0">
                <a:solidFill>
                  <a:schemeClr val="tx1"/>
                </a:solidFill>
              </a:rPr>
              <a:t>, John Fox, Max </a:t>
            </a:r>
            <a:r>
              <a:rPr lang="en-US" sz="2400" dirty="0" err="1" smtClean="0">
                <a:solidFill>
                  <a:schemeClr val="tx1"/>
                </a:solidFill>
              </a:rPr>
              <a:t>Swiatlowski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(SLAC)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SLAC / LBL  / CERN </a:t>
            </a:r>
            <a:r>
              <a:rPr lang="en-US" sz="2400" dirty="0" err="1" smtClean="0">
                <a:solidFill>
                  <a:schemeClr val="tx1"/>
                </a:solidFill>
              </a:rPr>
              <a:t>Ecloud</a:t>
            </a:r>
            <a:r>
              <a:rPr lang="en-US" sz="2400" dirty="0" smtClean="0">
                <a:solidFill>
                  <a:schemeClr val="tx1"/>
                </a:solidFill>
              </a:rPr>
              <a:t>-Feedback Collaboration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chemeClr val="tx1"/>
                </a:solidFill>
              </a:rPr>
              <a:t>LARP Collaboration Meeting 15, November 1-3 ,2010</a:t>
            </a: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4" name="Picture 3" descr="SLAC_Logo_hi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8322" y="5638800"/>
            <a:ext cx="2467356" cy="6873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Linear Model with Time Variant Characteristics ( synchrotron motion )</a:t>
            </a:r>
            <a:endParaRPr lang="en-US" dirty="0"/>
          </a:p>
        </p:txBody>
      </p:sp>
      <p:pic>
        <p:nvPicPr>
          <p:cNvPr id="4" name="Picture 3" descr="LT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0"/>
            <a:ext cx="9144000" cy="521612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571D-6A78-4BE2-AE40-1C6CF85B31D8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we need to develop is a model with enough parameters that captures the real system behavior. </a:t>
            </a:r>
          </a:p>
          <a:p>
            <a:r>
              <a:rPr lang="en-US" dirty="0" smtClean="0"/>
              <a:t>Model parameters will let us construct the transfer function of the system.</a:t>
            </a:r>
          </a:p>
          <a:p>
            <a:r>
              <a:rPr lang="en-US" dirty="0" smtClean="0"/>
              <a:t>Transfer function contains very crucial information about the system dynamics.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stable the system 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 domain specifications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Gain Margins, Phase Margins, Bandwidth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Types of controller </a:t>
            </a:r>
            <a:r>
              <a:rPr lang="en-US" dirty="0" smtClean="0"/>
              <a:t>we need </a:t>
            </a:r>
            <a:r>
              <a:rPr lang="en-US" dirty="0" smtClean="0">
                <a:solidFill>
                  <a:srgbClr val="FF0000"/>
                </a:solidFill>
              </a:rPr>
              <a:t>to stabilize </a:t>
            </a:r>
            <a:r>
              <a:rPr lang="en-US" dirty="0" smtClean="0"/>
              <a:t>the system when we have an </a:t>
            </a:r>
            <a:r>
              <a:rPr lang="en-US" dirty="0" smtClean="0">
                <a:solidFill>
                  <a:srgbClr val="FF0000"/>
                </a:solidFill>
              </a:rPr>
              <a:t>unstable system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>
                <a:solidFill>
                  <a:srgbClr val="FF0000"/>
                </a:solidFill>
              </a:rPr>
              <a:t>Model-Based design </a:t>
            </a:r>
            <a:r>
              <a:rPr lang="en-US" dirty="0" smtClean="0"/>
              <a:t>helps us understand the limits of controllability , evaluate benefits of different control options.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4A3-9CB8-46E0-BAC3-12F819FA37BC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 for attendance !</a:t>
            </a:r>
            <a:br>
              <a:rPr lang="en-US" dirty="0" smtClean="0"/>
            </a:br>
            <a:r>
              <a:rPr lang="en-US" dirty="0" smtClean="0"/>
              <a:t>Any Questions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Reference</a:t>
            </a:r>
          </a:p>
          <a:p>
            <a:pPr lvl="1"/>
            <a:r>
              <a:rPr lang="en-US" dirty="0" smtClean="0"/>
              <a:t>F. Al-</a:t>
            </a:r>
            <a:r>
              <a:rPr lang="en-US" dirty="0" err="1" smtClean="0"/>
              <a:t>Muthairi</a:t>
            </a:r>
            <a:r>
              <a:rPr lang="en-US" dirty="0" smtClean="0"/>
              <a:t>, S. </a:t>
            </a:r>
            <a:r>
              <a:rPr lang="en-US" dirty="0" err="1" smtClean="0"/>
              <a:t>Bingulac</a:t>
            </a:r>
            <a:r>
              <a:rPr lang="en-US" dirty="0" smtClean="0"/>
              <a:t> and </a:t>
            </a:r>
            <a:r>
              <a:rPr lang="en-US" dirty="0" err="1" smtClean="0"/>
              <a:t>M.Zribi</a:t>
            </a:r>
            <a:r>
              <a:rPr lang="en-US" dirty="0" smtClean="0"/>
              <a:t> , ‘Identification of discrete time </a:t>
            </a:r>
            <a:r>
              <a:rPr lang="en-US" dirty="0" err="1" smtClean="0"/>
              <a:t>Mimo</a:t>
            </a:r>
            <a:r>
              <a:rPr lang="en-US" dirty="0" smtClean="0"/>
              <a:t> systems using observable canonical form’ , IEE – 2002.</a:t>
            </a:r>
          </a:p>
          <a:p>
            <a:pPr lvl="1"/>
            <a:r>
              <a:rPr lang="en-US" dirty="0" err="1" smtClean="0"/>
              <a:t>Maciej</a:t>
            </a:r>
            <a:r>
              <a:rPr lang="en-US" dirty="0" smtClean="0"/>
              <a:t> </a:t>
            </a:r>
            <a:r>
              <a:rPr lang="en-US" dirty="0" err="1" smtClean="0"/>
              <a:t>Niedzwiecki</a:t>
            </a:r>
            <a:r>
              <a:rPr lang="en-US" dirty="0" smtClean="0"/>
              <a:t>, ‘ Identification of Time-varying Systems with Abrupt Parameter Change’ , </a:t>
            </a:r>
            <a:r>
              <a:rPr lang="en-US" dirty="0" err="1" smtClean="0"/>
              <a:t>Automatica</a:t>
            </a:r>
            <a:r>
              <a:rPr lang="en-US" dirty="0" smtClean="0"/>
              <a:t>, 1994.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2254-0110-4DC3-A891-0E9A96C3C46C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System </a:t>
            </a:r>
            <a:r>
              <a:rPr lang="en-US" dirty="0" smtClean="0">
                <a:solidFill>
                  <a:srgbClr val="FF0000"/>
                </a:solidFill>
              </a:rPr>
              <a:t>Identification</a:t>
            </a:r>
            <a:r>
              <a:rPr lang="en-US" dirty="0" smtClean="0"/>
              <a:t> is important for two main reasons.</a:t>
            </a:r>
          </a:p>
          <a:p>
            <a:pPr lvl="1"/>
            <a:r>
              <a:rPr lang="en-US" dirty="0" smtClean="0"/>
              <a:t>To characterize </a:t>
            </a:r>
            <a:r>
              <a:rPr lang="en-US" dirty="0" smtClean="0">
                <a:solidFill>
                  <a:srgbClr val="FF0000"/>
                </a:solidFill>
              </a:rPr>
              <a:t>beam dynamics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achieve a simplified model that would help with designing and testing </a:t>
            </a:r>
            <a:r>
              <a:rPr lang="en-US" dirty="0" smtClean="0">
                <a:solidFill>
                  <a:srgbClr val="FF0000"/>
                </a:solidFill>
              </a:rPr>
              <a:t>feedback system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For model based controller design we need system model. With that model we can use formal tools such as root locus and bode plot to design a controller. These tools will tell </a:t>
            </a:r>
            <a:r>
              <a:rPr lang="en-US" dirty="0" smtClean="0">
                <a:solidFill>
                  <a:srgbClr val="FF0000"/>
                </a:solidFill>
              </a:rPr>
              <a:t>the limits of feedback control stability and performance</a:t>
            </a:r>
            <a:r>
              <a:rPr lang="en-US" dirty="0" smtClean="0"/>
              <a:t>. </a:t>
            </a:r>
          </a:p>
          <a:p>
            <a:pPr marL="1200150" lvl="3" indent="-342900"/>
            <a:r>
              <a:rPr lang="en-US" dirty="0" smtClean="0"/>
              <a:t>What happens if current density changes 10% ? </a:t>
            </a:r>
          </a:p>
          <a:p>
            <a:pPr marL="1200150" lvl="3" indent="-342900"/>
            <a:r>
              <a:rPr lang="en-US" dirty="0" smtClean="0"/>
              <a:t>It is much easier and more reliable to use system model to determine the stability  margin dependence on the various system parameters , rather than running multiple simulation for each case.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A50A-BBF1-4D32-9925-0789F3912DBC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Identification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1828800"/>
            <a:ext cx="9906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4" idx="1"/>
          </p:cNvCxnSpPr>
          <p:nvPr/>
        </p:nvCxnSpPr>
        <p:spPr>
          <a:xfrm>
            <a:off x="914400" y="22098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7200" y="1828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Input, u(k)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819400" y="1828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Output, y(k)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3657600" y="2819400"/>
            <a:ext cx="1295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Identification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4" name="Elbow Connector 73"/>
          <p:cNvCxnSpPr/>
          <p:nvPr/>
        </p:nvCxnSpPr>
        <p:spPr>
          <a:xfrm>
            <a:off x="1447800" y="2209800"/>
            <a:ext cx="2209800" cy="1066800"/>
          </a:xfrm>
          <a:prstGeom prst="bentConnector3">
            <a:avLst>
              <a:gd name="adj1" fmla="val 34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781800" y="3048000"/>
            <a:ext cx="1143000" cy="8382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Reduced Model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5" name="Straight Arrow Connector 84"/>
          <p:cNvCxnSpPr>
            <a:stCxn id="4" idx="3"/>
            <a:endCxn id="86" idx="2"/>
          </p:cNvCxnSpPr>
          <p:nvPr/>
        </p:nvCxnSpPr>
        <p:spPr>
          <a:xfrm>
            <a:off x="2743200" y="2209800"/>
            <a:ext cx="548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8229600" y="2057400"/>
            <a:ext cx="228600" cy="3048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+</a:t>
            </a:r>
          </a:p>
        </p:txBody>
      </p:sp>
      <p:cxnSp>
        <p:nvCxnSpPr>
          <p:cNvPr id="88" name="Shape 87"/>
          <p:cNvCxnSpPr>
            <a:stCxn id="76" idx="3"/>
            <a:endCxn id="86" idx="4"/>
          </p:cNvCxnSpPr>
          <p:nvPr/>
        </p:nvCxnSpPr>
        <p:spPr>
          <a:xfrm flipV="1">
            <a:off x="7924800" y="2362200"/>
            <a:ext cx="419100" cy="11049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86" idx="0"/>
            <a:endCxn id="72" idx="0"/>
          </p:cNvCxnSpPr>
          <p:nvPr/>
        </p:nvCxnSpPr>
        <p:spPr>
          <a:xfrm rot="16200000" flipH="1" flipV="1">
            <a:off x="5943600" y="419100"/>
            <a:ext cx="762000" cy="4038600"/>
          </a:xfrm>
          <a:prstGeom prst="bentConnector3">
            <a:avLst>
              <a:gd name="adj1" fmla="val -3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72" idx="3"/>
          </p:cNvCxnSpPr>
          <p:nvPr/>
        </p:nvCxnSpPr>
        <p:spPr>
          <a:xfrm>
            <a:off x="4953000" y="3200400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>
          <a:xfrm>
            <a:off x="1447800" y="3200400"/>
            <a:ext cx="5334000" cy="533400"/>
          </a:xfrm>
          <a:prstGeom prst="bentConnector3">
            <a:avLst>
              <a:gd name="adj1" fmla="val 69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5638800" y="1447800"/>
            <a:ext cx="65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4930584" y="3276600"/>
            <a:ext cx="1772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System Parameters</a:t>
            </a:r>
            <a:endParaRPr lang="en-US" sz="1600" dirty="0"/>
          </a:p>
        </p:txBody>
      </p:sp>
      <p:cxnSp>
        <p:nvCxnSpPr>
          <p:cNvPr id="141" name="Straight Connector 140"/>
          <p:cNvCxnSpPr/>
          <p:nvPr/>
        </p:nvCxnSpPr>
        <p:spPr>
          <a:xfrm rot="5400000">
            <a:off x="2705100" y="2628900"/>
            <a:ext cx="838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3124200" y="3048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66" name="Content Placeholder 165"/>
          <p:cNvGraphicFramePr>
            <a:graphicFrameLocks noChangeAspect="1"/>
          </p:cNvGraphicFramePr>
          <p:nvPr>
            <p:ph idx="1"/>
          </p:nvPr>
        </p:nvGraphicFramePr>
        <p:xfrm>
          <a:off x="2362200" y="4343400"/>
          <a:ext cx="4838890" cy="1231900"/>
        </p:xfrm>
        <a:graphic>
          <a:graphicData uri="http://schemas.openxmlformats.org/presentationml/2006/ole">
            <p:oleObj spid="_x0000_s1026" name="Equation" r:id="rId3" imgW="2082600" imgH="431640" progId="Equation.3">
              <p:embed/>
            </p:oleObj>
          </a:graphicData>
        </a:graphic>
      </p:graphicFrame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D741-CAA3-4F30-985B-295E9310BE5B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Loop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SPS-MD Real Data is used.</a:t>
            </a:r>
          </a:p>
          <a:p>
            <a:r>
              <a:rPr lang="en-US" dirty="0" smtClean="0"/>
              <a:t>In this approach , the beam is not driven with an excitation signal.</a:t>
            </a:r>
          </a:p>
          <a:p>
            <a:r>
              <a:rPr lang="en-US" dirty="0" smtClean="0"/>
              <a:t>Extracted information will give an idea about worse case scenario for growth rates and tune shifts.</a:t>
            </a:r>
          </a:p>
          <a:p>
            <a:r>
              <a:rPr lang="en-US" dirty="0" smtClean="0"/>
              <a:t>This information can be used in controller design.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2E4D-E9EC-4566-8964-EC88154BB6F9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Growth Rates and Tune Shifts</a:t>
            </a:r>
            <a:br>
              <a:rPr lang="en-US" sz="3600" dirty="0" smtClean="0"/>
            </a:br>
            <a:r>
              <a:rPr lang="en-US" sz="3600" dirty="0" smtClean="0"/>
              <a:t>SPS – Real 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A few samples from the tail and limited number of turns for linearity.</a:t>
            </a:r>
            <a:endParaRPr lang="en-US" sz="22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1"/>
            <a:ext cx="4190999" cy="4190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828800"/>
            <a:ext cx="4285561" cy="419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67CC-CEEC-4987-8FE0-3B4A0F38BE5A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enLo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17872"/>
            <a:ext cx="8838707" cy="62067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5181600" y="4953000"/>
            <a:ext cx="118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Simulation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1600" y="4953000"/>
            <a:ext cx="11430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rot="5400000" flipH="1" flipV="1">
            <a:off x="5657850" y="4210050"/>
            <a:ext cx="838200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1"/>
          </p:cNvCxnSpPr>
          <p:nvPr/>
        </p:nvCxnSpPr>
        <p:spPr>
          <a:xfrm rot="10800000" flipV="1">
            <a:off x="4334256" y="5143500"/>
            <a:ext cx="847344" cy="45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2800" y="2895600"/>
            <a:ext cx="1483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Real MD - SPS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2895600"/>
            <a:ext cx="15240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3429000" y="2209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rot="5400000" flipH="1" flipV="1">
            <a:off x="4076700" y="21717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2"/>
          </p:cNvCxnSpPr>
          <p:nvPr/>
        </p:nvCxnSpPr>
        <p:spPr>
          <a:xfrm rot="5400000">
            <a:off x="3581400" y="32766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CC7E4-4CA0-460C-9F3B-94996F4C0BAF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Driven Beam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are building a system to drive the beam but for now we can evaluate the approach with simulations. </a:t>
            </a:r>
          </a:p>
          <a:p>
            <a:r>
              <a:rPr lang="en-US" dirty="0" smtClean="0"/>
              <a:t>Working on simulation data because we can drive beam in simulation.</a:t>
            </a:r>
          </a:p>
          <a:p>
            <a:pPr lvl="1"/>
            <a:r>
              <a:rPr lang="en-US" dirty="0" smtClean="0"/>
              <a:t>Helps us get ready to have a real MD in 2011 or 2013 with new kicker.</a:t>
            </a:r>
          </a:p>
          <a:p>
            <a:pPr lvl="1"/>
            <a:r>
              <a:rPr lang="en-US" dirty="0" smtClean="0"/>
              <a:t>Experience : how to drive the beam to get maximum information out of it.</a:t>
            </a:r>
          </a:p>
          <a:p>
            <a:r>
              <a:rPr lang="en-US" dirty="0" smtClean="0"/>
              <a:t>We have two different models.</a:t>
            </a:r>
          </a:p>
          <a:p>
            <a:pPr lvl="1"/>
            <a:r>
              <a:rPr lang="en-US" dirty="0" smtClean="0"/>
              <a:t>Linear models with uncertainty bounds.</a:t>
            </a:r>
          </a:p>
          <a:p>
            <a:pPr lvl="1"/>
            <a:r>
              <a:rPr lang="en-US" dirty="0" smtClean="0"/>
              <a:t>Linear models with time dependent characteristics.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8A5D7-569B-4A7F-81EF-0E6D2BCA1CCD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dirty="0" smtClean="0"/>
              <a:t>Based on subspace model identification methods (SMI). </a:t>
            </a:r>
          </a:p>
          <a:p>
            <a:pPr lvl="1"/>
            <a:r>
              <a:rPr lang="en-US" dirty="0" smtClean="0"/>
              <a:t>A class of observable canonical form is used.</a:t>
            </a:r>
          </a:p>
          <a:p>
            <a:pPr lvl="1"/>
            <a:r>
              <a:rPr lang="en-US" dirty="0" smtClean="0"/>
              <a:t>For MIMO systems input and output is in higher order matrix form.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0583-8198-434C-9AA8-FDE9716AEB63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52800" y="3886200"/>
          <a:ext cx="2362200" cy="984250"/>
        </p:xfrm>
        <a:graphic>
          <a:graphicData uri="http://schemas.openxmlformats.org/presentationml/2006/ole">
            <p:oleObj spid="_x0000_s18434" name="Equation" r:id="rId3" imgW="1079280" imgH="419040" progId="Equation.3">
              <p:embed/>
            </p:oleObj>
          </a:graphicData>
        </a:graphic>
      </p:graphicFrame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852363"/>
            <a:ext cx="2881877" cy="139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893133"/>
            <a:ext cx="2752725" cy="131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1371599"/>
            <a:ext cx="7943850" cy="4981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Linear Model Driven Beam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C5A3-49BC-4179-8C82-7AD614E34EB8}" type="datetime1">
              <a:rPr lang="en-US" smtClean="0"/>
              <a:pPr/>
              <a:t>11/2/2010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1D06-5EC1-48F1-91B3-D55D76DF4BE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LARP CM'15, SLAC, USA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601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Ecloud/TMCI Models, Dynamics Estimation, System Estimation Techniques</vt:lpstr>
      <vt:lpstr>Motivation</vt:lpstr>
      <vt:lpstr>System Identification</vt:lpstr>
      <vt:lpstr>Open Loop Approach</vt:lpstr>
      <vt:lpstr>Growth Rates and Tune Shifts SPS – Real Data A few samples from the tail and limited number of turns for linearity.</vt:lpstr>
      <vt:lpstr>Slide 6</vt:lpstr>
      <vt:lpstr>Driven Beam Approach</vt:lpstr>
      <vt:lpstr>Identification Algorithm</vt:lpstr>
      <vt:lpstr>Linear Model Driven Beam</vt:lpstr>
      <vt:lpstr>Linear Model with Time Variant Characteristics ( synchrotron motion )</vt:lpstr>
      <vt:lpstr>Summary</vt:lpstr>
      <vt:lpstr>Thank you for attendance ! Any Questions ? </vt:lpstr>
    </vt:vector>
  </TitlesOfParts>
  <Company>SLAC National Accelerator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oturgut</dc:creator>
  <cp:lastModifiedBy>Berk Atikoglu</cp:lastModifiedBy>
  <cp:revision>77</cp:revision>
  <dcterms:created xsi:type="dcterms:W3CDTF">2010-10-27T17:01:13Z</dcterms:created>
  <dcterms:modified xsi:type="dcterms:W3CDTF">2010-11-02T07:49:05Z</dcterms:modified>
</cp:coreProperties>
</file>