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  <p:sldMasterId id="214748366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4" r:id="rId5"/>
    <p:sldId id="290" r:id="rId6"/>
    <p:sldId id="291" r:id="rId7"/>
    <p:sldId id="274" r:id="rId8"/>
    <p:sldId id="275" r:id="rId9"/>
    <p:sldId id="278" r:id="rId10"/>
    <p:sldId id="279" r:id="rId11"/>
    <p:sldId id="285" r:id="rId12"/>
    <p:sldId id="286" r:id="rId13"/>
    <p:sldId id="289" r:id="rId14"/>
    <p:sldId id="267" r:id="rId15"/>
    <p:sldId id="269" r:id="rId16"/>
    <p:sldId id="270" r:id="rId17"/>
    <p:sldId id="271" r:id="rId18"/>
    <p:sldId id="261" r:id="rId19"/>
    <p:sldId id="262" r:id="rId20"/>
    <p:sldId id="265" r:id="rId21"/>
    <p:sldId id="266" r:id="rId22"/>
    <p:sldId id="263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4728E-D2B8-FD4C-A01D-A3DFD5198441}" type="datetimeFigureOut">
              <a:rPr lang="en-US" smtClean="0"/>
              <a:t>11/1/10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32CFA-4BAC-2E46-82B4-4E2C632961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4572B-CB9D-464F-B65F-A0EA824049B0}" type="datetimeFigureOut">
              <a:rPr lang="en-US" smtClean="0"/>
              <a:t>11/1/10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1E9E-D65B-E347-A9A7-CC70F82769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5122" y="8684518"/>
            <a:ext cx="2971261" cy="4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430A28C9-3FA0-2342-BD36-B9FA5F06F760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2FCF-4585-4949-A2A4-4DDB5D4032C7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882-D6CD-094F-91A8-28C53F1D0150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FB1-6EEE-8244-90ED-F57BC841FB43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F391-E558-F445-ADF0-C786B6DD753A}" type="datetime1">
              <a:rPr lang="en-US" smtClean="0">
                <a:solidFill>
                  <a:srgbClr val="000000"/>
                </a:solidFill>
              </a:rPr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0128-7F85-2C46-B9AA-015314A68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E08E-DBE7-794D-B56B-6690659E0BAC}" type="datetime1">
              <a:rPr lang="en-US" smtClean="0"/>
              <a:t>11/1/10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DCF7-F322-C548-8409-3F591CED406F}" type="datetime1">
              <a:rPr lang="en-US" smtClean="0">
                <a:solidFill>
                  <a:srgbClr val="000000"/>
                </a:solidFill>
              </a:rPr>
              <a:pPr/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E08E-DBE7-794D-B56B-6690659E0BAC}" type="datetime1">
              <a:rPr lang="en-US" smtClean="0">
                <a:solidFill>
                  <a:srgbClr val="000000"/>
                </a:solidFill>
              </a:rPr>
              <a:pPr/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C7C3-30B8-5D44-B8F7-9EC233D00EE9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E94D-7711-414A-8D65-621BB5E5AB4B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C7CA-FCD3-DA46-ABC6-D3D2FB724386}" type="datetime1">
              <a:rPr lang="en-US" smtClean="0"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B7B3-0067-5D49-B6AC-471BF9589C74}" type="datetime1">
              <a:rPr lang="en-US" smtClean="0"/>
              <a:t>11/1/10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2398-6458-5E48-89FB-E6C17D7A1CC4}" type="datetime1">
              <a:rPr lang="en-US" smtClean="0"/>
              <a:t>11/1/10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B15-F97B-384C-9305-5246841CBBD9}" type="datetime1">
              <a:rPr lang="en-US" smtClean="0"/>
              <a:t>11/1/10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BC22-A05C-5C4E-9A30-9D72658133BF}" type="datetime1">
              <a:rPr lang="en-US" smtClean="0"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3EEB-E5FE-024A-8D28-67FE0202D88C}" type="datetime1">
              <a:rPr lang="en-US" smtClean="0"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6358-B2D2-E544-9986-7B2D92F2D258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9211-7789-234F-B77E-E684F3E7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629" y="0"/>
            <a:ext cx="7041244" cy="1066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06D951-0E63-6343-A13F-888F848D58FB}" type="datetime1">
              <a:rPr lang="en-US" sz="14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11/1/10</a:t>
            </a:fld>
            <a:endParaRPr lang="en-US" sz="1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R. Assmann</a:t>
            </a:r>
            <a:endParaRPr lang="en-US" sz="1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58D2E91-47DE-2E42-83C0-A2A6F182C233}" type="slidenum"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2" name="Picture 9" descr="CERN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lcoll_logo3 [Converted] mediu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07409" y="0"/>
            <a:ext cx="1049683" cy="10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629" y="0"/>
            <a:ext cx="7041244" cy="1066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06D951-0E63-6343-A13F-888F848D58FB}" type="datetime1">
              <a:rPr lang="en-US" sz="14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11/1/10</a:t>
            </a:fld>
            <a:endParaRPr lang="en-US" sz="1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R. Assmann</a:t>
            </a:r>
            <a:endParaRPr lang="en-US" sz="1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58D2E91-47DE-2E42-83C0-A2A6F182C233}" type="slidenum"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2" name="Picture 9" descr="CERN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lcoll_logo3 [Converted] mediu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07409" y="0"/>
            <a:ext cx="1049683" cy="10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5270" y="287865"/>
            <a:ext cx="4927599" cy="31919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LHC Collimation Project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HL-LHC Design Study: </a:t>
            </a:r>
            <a:r>
              <a:rPr lang="en-US" b="1" dirty="0" smtClean="0"/>
              <a:t>WP5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733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R. </a:t>
            </a:r>
            <a:r>
              <a:rPr lang="en-US" dirty="0" err="1" smtClean="0">
                <a:solidFill>
                  <a:schemeClr val="tx1"/>
                </a:solidFill>
              </a:rPr>
              <a:t>Assmann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LARP CM15, 1</a:t>
            </a:r>
            <a:r>
              <a:rPr lang="en-US" dirty="0" smtClean="0">
                <a:solidFill>
                  <a:schemeClr val="tx1"/>
                </a:solidFill>
              </a:rPr>
              <a:t>.11.2010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6" descr="lcoll_logo3 [Converted] 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43" y="418378"/>
            <a:ext cx="3029859" cy="3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Status Energy </a:t>
            </a:r>
            <a:r>
              <a:rPr lang="en-US" dirty="0" smtClean="0"/>
              <a:t>Density</a:t>
            </a:r>
            <a:endParaRPr lang="en-US" dirty="0"/>
          </a:p>
        </p:txBody>
      </p:sp>
      <p:pic>
        <p:nvPicPr>
          <p:cNvPr id="6" name="Picture 5" descr="edensity_oct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0" y="1066800"/>
            <a:ext cx="8280000" cy="52489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24830" cy="73594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Collimation is Designed for Upgrades!</a:t>
            </a:r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188"/>
            <a:ext cx="91805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>
            <a:spLocks noChangeAspect="1"/>
          </p:cNvSpPr>
          <p:nvPr/>
        </p:nvSpPr>
        <p:spPr bwMode="auto">
          <a:xfrm rot="12951537">
            <a:off x="3613150" y="6142038"/>
            <a:ext cx="1008063" cy="465137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6775" y="6483350"/>
            <a:ext cx="4451350" cy="336550"/>
          </a:xfrm>
          <a:prstGeom prst="rect">
            <a:avLst/>
          </a:prstGeom>
          <a:solidFill>
            <a:srgbClr val="000000">
              <a:alpha val="5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EMPTY PHASE II TCSM SLOT (30 IN TOTAL)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2138" y="5916613"/>
            <a:ext cx="2300287" cy="336550"/>
          </a:xfrm>
          <a:prstGeom prst="rect">
            <a:avLst/>
          </a:prstGeom>
          <a:solidFill>
            <a:srgbClr val="000000">
              <a:alpha val="5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PHASE I TCSG SLOT</a:t>
            </a:r>
          </a:p>
        </p:txBody>
      </p:sp>
      <p:sp>
        <p:nvSpPr>
          <p:cNvPr id="8" name="Right Arrow 7"/>
          <p:cNvSpPr>
            <a:spLocks noChangeAspect="1"/>
          </p:cNvSpPr>
          <p:nvPr/>
        </p:nvSpPr>
        <p:spPr bwMode="auto">
          <a:xfrm rot="12951537">
            <a:off x="4611688" y="5461000"/>
            <a:ext cx="1008062" cy="465138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6F-8A66-594D-812F-CD380CAD15D1}" type="datetime1">
              <a:rPr lang="en-US" smtClean="0"/>
              <a:t>11/1/10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lcoll_logo3 [Converted] medium.jpg"/>
          <p:cNvPicPr>
            <a:picLocks noChangeAspect="1"/>
          </p:cNvPicPr>
          <p:nvPr/>
        </p:nvPicPr>
        <p:blipFill>
          <a:blip r:embed="rId2">
            <a:alphaModFix amt="15000"/>
          </a:blip>
          <a:srcRect l="5000" t="23093" r="3796" b="10836"/>
          <a:stretch>
            <a:fillRect/>
          </a:stretch>
        </p:blipFill>
        <p:spPr bwMode="auto">
          <a:xfrm>
            <a:off x="0" y="64032"/>
            <a:ext cx="9142837" cy="66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Collimation Upgrade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  <a:buNone/>
            </a:pPr>
            <a:r>
              <a:rPr lang="en-US" b="1" dirty="0" smtClean="0"/>
              <a:t>Work is defined in three stages:</a:t>
            </a:r>
          </a:p>
          <a:p>
            <a:pPr marL="1028700" lvl="1" indent="-571500">
              <a:spcAft>
                <a:spcPts val="3000"/>
              </a:spcAft>
              <a:buFont typeface="+mj-lt"/>
              <a:buAutoNum type="romanUcPeriod"/>
            </a:pPr>
            <a:r>
              <a:rPr lang="en-US" b="1" dirty="0" smtClean="0"/>
              <a:t>2010 – 2013: 		Upgrade part 1</a:t>
            </a:r>
          </a:p>
          <a:p>
            <a:pPr marL="1028700" lvl="1" indent="-571500">
              <a:spcAft>
                <a:spcPts val="3000"/>
              </a:spcAft>
              <a:buFont typeface="+mj-lt"/>
              <a:buAutoNum type="romanUcPeriod"/>
            </a:pPr>
            <a:r>
              <a:rPr lang="en-US" b="1" dirty="0" smtClean="0"/>
              <a:t>2013 – 2017: 		Upgrade part 2</a:t>
            </a:r>
          </a:p>
          <a:p>
            <a:pPr marL="1028700" lvl="1" indent="-571500">
              <a:spcAft>
                <a:spcPts val="3000"/>
              </a:spcAft>
              <a:buFont typeface="+mj-lt"/>
              <a:buAutoNum type="romanUcPeriod"/>
            </a:pPr>
            <a:r>
              <a:rPr lang="en-US" b="1" dirty="0" smtClean="0"/>
              <a:t>2020: 				Upgrade part 3.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9CFE-17E6-5049-8D56-B4C5740C6FE2}" type="datetime1">
              <a:rPr lang="en-US" smtClean="0"/>
              <a:t>11/1/10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274638"/>
            <a:ext cx="89939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Collimation</a:t>
            </a:r>
            <a:r>
              <a:rPr lang="en-US" dirty="0" smtClean="0"/>
              <a:t> Upgrade </a:t>
            </a:r>
            <a:r>
              <a:rPr lang="en-US" dirty="0" smtClean="0"/>
              <a:t>P</a:t>
            </a:r>
            <a:r>
              <a:rPr lang="en-US" dirty="0" smtClean="0"/>
              <a:t>art </a:t>
            </a:r>
            <a:r>
              <a:rPr lang="en-US" dirty="0" smtClean="0"/>
              <a:t>1 (2010 – 2013)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8382F-B6A2-F141-88EF-FF4902F98216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6" descr="lcoll_logo3 [Converted] medium.jpg"/>
          <p:cNvPicPr>
            <a:picLocks noChangeAspect="1"/>
          </p:cNvPicPr>
          <p:nvPr/>
        </p:nvPicPr>
        <p:blipFill>
          <a:blip r:embed="rId2">
            <a:alphaModFix amt="15000"/>
          </a:blip>
          <a:srcRect l="5000" t="23093" r="3796" b="10836"/>
          <a:stretch>
            <a:fillRect/>
          </a:stretch>
        </p:blipFill>
        <p:spPr bwMode="auto">
          <a:xfrm>
            <a:off x="0" y="64032"/>
            <a:ext cx="9142837" cy="66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Start date of</a:t>
            </a:r>
            <a:r>
              <a:rPr lang="en-US" dirty="0" smtClean="0"/>
              <a:t> work: 				</a:t>
            </a:r>
            <a:r>
              <a:rPr lang="en-US" b="1" dirty="0" smtClean="0">
                <a:solidFill>
                  <a:srgbClr val="FF0000"/>
                </a:solidFill>
              </a:rPr>
              <a:t>1.7.2010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End date of</a:t>
            </a:r>
            <a:r>
              <a:rPr lang="en-US" dirty="0" smtClean="0"/>
              <a:t> work: 				</a:t>
            </a:r>
            <a:r>
              <a:rPr lang="en-US" b="1" dirty="0" smtClean="0">
                <a:solidFill>
                  <a:srgbClr val="FF0000"/>
                </a:solidFill>
              </a:rPr>
              <a:t>31.12.2013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Deliverables</a:t>
            </a:r>
            <a:r>
              <a:rPr lang="en-US" dirty="0" smtClean="0"/>
              <a:t>: 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Improve collimation efficiency by factor 5-10. 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Implement flexibility in loss location (IR3 or IR7)</a:t>
            </a:r>
            <a:r>
              <a:rPr lang="en-US" b="1" u="sng" dirty="0" smtClean="0">
                <a:solidFill>
                  <a:srgbClr val="000090"/>
                </a:solidFill>
              </a:rPr>
              <a:t>.</a:t>
            </a:r>
            <a:endParaRPr lang="en-US" b="1" u="sng" dirty="0" smtClean="0">
              <a:solidFill>
                <a:srgbClr val="00009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D60DD-D335-7844-A285-82BF4AF61470}" type="datetime1">
              <a:rPr lang="en-US" smtClean="0"/>
              <a:t>11/1/10</a:t>
            </a:fld>
            <a:endParaRPr lang="en-US"/>
          </a:p>
        </p:txBody>
      </p:sp>
      <p:pic>
        <p:nvPicPr>
          <p:cNvPr id="7" name="Content Placeholder 6" descr="lcoll_logo3 [Converted] medium.jpg"/>
          <p:cNvPicPr>
            <a:picLocks noChangeAspect="1"/>
          </p:cNvPicPr>
          <p:nvPr/>
        </p:nvPicPr>
        <p:blipFill>
          <a:blip r:embed="rId2">
            <a:alphaModFix amt="15000"/>
          </a:blip>
          <a:srcRect l="5000" t="23093" r="3796" b="10836"/>
          <a:stretch>
            <a:fillRect/>
          </a:stretch>
        </p:blipFill>
        <p:spPr bwMode="auto">
          <a:xfrm>
            <a:off x="0" y="64032"/>
            <a:ext cx="9142837" cy="66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Start date of project:</a:t>
            </a:r>
            <a:r>
              <a:rPr lang="en-US" dirty="0" smtClean="0"/>
              <a:t> 			</a:t>
            </a:r>
            <a:r>
              <a:rPr lang="en-US" b="1" dirty="0" smtClean="0">
                <a:solidFill>
                  <a:srgbClr val="FF0000"/>
                </a:solidFill>
              </a:rPr>
              <a:t>1.1.2013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End date of project:</a:t>
            </a:r>
            <a:r>
              <a:rPr lang="en-US" dirty="0" smtClean="0"/>
              <a:t> 			</a:t>
            </a:r>
            <a:r>
              <a:rPr lang="en-US" b="1" dirty="0" smtClean="0">
                <a:solidFill>
                  <a:srgbClr val="FF0000"/>
                </a:solidFill>
              </a:rPr>
              <a:t>31.12.2017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Deliverables</a:t>
            </a:r>
            <a:r>
              <a:rPr lang="en-US" dirty="0" smtClean="0"/>
              <a:t>: 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Improve collimation efficiency by factor 2-3.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Reduce setup time by factor 100. </a:t>
            </a:r>
          </a:p>
          <a:p>
            <a:pPr lvl="1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Implement radiation handling for highest intensities.</a:t>
            </a:r>
            <a:r>
              <a:rPr lang="en-US" b="1" u="sng" dirty="0" smtClean="0">
                <a:solidFill>
                  <a:srgbClr val="000090"/>
                </a:solidFill>
              </a:rPr>
              <a:t> </a:t>
            </a:r>
            <a:endParaRPr lang="en-US" b="1" u="sng" dirty="0" smtClean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Collimation</a:t>
            </a:r>
            <a:r>
              <a:rPr lang="en-US" dirty="0" smtClean="0"/>
              <a:t> Upgrade </a:t>
            </a:r>
            <a:r>
              <a:rPr lang="en-US" dirty="0" smtClean="0"/>
              <a:t>P</a:t>
            </a:r>
            <a:r>
              <a:rPr lang="en-US" dirty="0" smtClean="0"/>
              <a:t>art </a:t>
            </a:r>
            <a:r>
              <a:rPr lang="en-US" dirty="0" smtClean="0"/>
              <a:t>2 (2013 - 2017)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i="1" dirty="0" smtClean="0"/>
              <a:t>– </a:t>
            </a:r>
            <a:r>
              <a:rPr lang="en-US" sz="2800" i="1" dirty="0" smtClean="0"/>
              <a:t>to be</a:t>
            </a:r>
            <a:r>
              <a:rPr lang="en-US" sz="2800" i="1" dirty="0" smtClean="0"/>
              <a:t> approved in </a:t>
            </a:r>
            <a:r>
              <a:rPr lang="en-US" sz="2800" i="1" dirty="0" smtClean="0"/>
              <a:t>2011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C3AE8-9BC7-A545-B6F7-02CB8E68026B}" type="datetime1">
              <a:rPr lang="en-US" smtClean="0"/>
              <a:t>11/1/10</a:t>
            </a:fld>
            <a:endParaRPr lang="en-US"/>
          </a:p>
        </p:txBody>
      </p:sp>
      <p:pic>
        <p:nvPicPr>
          <p:cNvPr id="7" name="Content Placeholder 6" descr="lcoll_logo3 [Converted] medium.jpg"/>
          <p:cNvPicPr>
            <a:picLocks noChangeAspect="1"/>
          </p:cNvPicPr>
          <p:nvPr/>
        </p:nvPicPr>
        <p:blipFill>
          <a:blip r:embed="rId2">
            <a:alphaModFix amt="15000"/>
          </a:blip>
          <a:srcRect l="5000" t="23093" r="3796" b="10836"/>
          <a:stretch>
            <a:fillRect/>
          </a:stretch>
        </p:blipFill>
        <p:spPr bwMode="auto">
          <a:xfrm>
            <a:off x="0" y="64032"/>
            <a:ext cx="9142837" cy="66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Deliverables</a:t>
            </a:r>
            <a:r>
              <a:rPr lang="en-US" dirty="0" smtClean="0"/>
              <a:t>: 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S</a:t>
            </a:r>
            <a:r>
              <a:rPr lang="en-US" b="1" u="sng" dirty="0" smtClean="0">
                <a:solidFill>
                  <a:srgbClr val="000090"/>
                </a:solidFill>
              </a:rPr>
              <a:t>ame </a:t>
            </a:r>
            <a:r>
              <a:rPr lang="en-US" b="1" u="sng" dirty="0" smtClean="0">
                <a:solidFill>
                  <a:srgbClr val="000090"/>
                </a:solidFill>
              </a:rPr>
              <a:t>or better loss situation than before the IR </a:t>
            </a:r>
            <a:r>
              <a:rPr lang="en-US" b="1" u="sng" dirty="0" smtClean="0">
                <a:solidFill>
                  <a:srgbClr val="000090"/>
                </a:solidFill>
              </a:rPr>
              <a:t>upgrade </a:t>
            </a:r>
            <a:r>
              <a:rPr lang="en-US" sz="2000" b="1" i="1" u="sng" dirty="0" smtClean="0">
                <a:solidFill>
                  <a:srgbClr val="000090"/>
                </a:solidFill>
              </a:rPr>
              <a:t>(l</a:t>
            </a:r>
            <a:r>
              <a:rPr lang="en-US" sz="2000" b="1" i="1" u="sng" dirty="0" smtClean="0">
                <a:solidFill>
                  <a:srgbClr val="000090"/>
                </a:solidFill>
                <a:sym typeface="Wingdings"/>
              </a:rPr>
              <a:t>ower beta* with the same or better intensity reach)</a:t>
            </a:r>
            <a:r>
              <a:rPr lang="en-US" b="1" u="sng" dirty="0" smtClean="0">
                <a:solidFill>
                  <a:srgbClr val="000090"/>
                </a:solidFill>
                <a:sym typeface="Wingdings"/>
              </a:rPr>
              <a:t>.</a:t>
            </a:r>
            <a:endParaRPr lang="en-US" b="1" u="sng" dirty="0" smtClean="0">
              <a:solidFill>
                <a:srgbClr val="00009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Adapt IR collimation to the </a:t>
            </a:r>
            <a:r>
              <a:rPr lang="en-US" b="1" u="sng" dirty="0" smtClean="0">
                <a:solidFill>
                  <a:srgbClr val="000090"/>
                </a:solidFill>
              </a:rPr>
              <a:t>new IR layout and optics.</a:t>
            </a:r>
          </a:p>
          <a:p>
            <a:pPr lvl="1">
              <a:spcAft>
                <a:spcPts val="18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Design report, build hardware, implement modified IR collimation.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Collimation</a:t>
            </a:r>
            <a:r>
              <a:rPr lang="en-US" dirty="0" smtClean="0"/>
              <a:t> Upgrade </a:t>
            </a:r>
            <a:r>
              <a:rPr lang="en-US" dirty="0" smtClean="0"/>
              <a:t>P</a:t>
            </a:r>
            <a:r>
              <a:rPr lang="en-US" dirty="0" smtClean="0"/>
              <a:t>art </a:t>
            </a:r>
            <a:r>
              <a:rPr lang="en-US" dirty="0" smtClean="0"/>
              <a:t>3</a:t>
            </a:r>
            <a:r>
              <a:rPr lang="en-US" dirty="0" smtClean="0"/>
              <a:t> (2020) </a:t>
            </a:r>
            <a:br>
              <a:rPr lang="en-US" dirty="0" smtClean="0"/>
            </a:br>
            <a:r>
              <a:rPr lang="en-US" sz="2800" i="1" dirty="0" err="1" smtClean="0">
                <a:sym typeface="Wingdings"/>
              </a:rPr>
              <a:t></a:t>
            </a:r>
            <a:r>
              <a:rPr lang="en-US" sz="2800" i="1" dirty="0" smtClean="0">
                <a:sym typeface="Wingdings"/>
              </a:rPr>
              <a:t> WP5 in FP7 HL-LHC Design Study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98733" y="5664498"/>
            <a:ext cx="1509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WP5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Structure 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020"/>
            <a:ext cx="8229600" cy="50589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WP 5.1: Coordination and Communication</a:t>
            </a:r>
          </a:p>
          <a:p>
            <a:r>
              <a:rPr lang="en-US" sz="2800" dirty="0" smtClean="0"/>
              <a:t>WP 5.2: IR Simulations of Halo Loss</a:t>
            </a:r>
          </a:p>
          <a:p>
            <a:pPr lvl="1"/>
            <a:r>
              <a:rPr lang="en-US" sz="2400" dirty="0" smtClean="0"/>
              <a:t>Collimation </a:t>
            </a:r>
            <a:r>
              <a:rPr lang="en-US" sz="2400" dirty="0" err="1" smtClean="0"/>
              <a:t>Sixtrack</a:t>
            </a:r>
            <a:r>
              <a:rPr lang="en-US" sz="2400" dirty="0" smtClean="0"/>
              <a:t>: CERN ABP, Valencia</a:t>
            </a:r>
          </a:p>
          <a:p>
            <a:pPr lvl="1"/>
            <a:r>
              <a:rPr lang="en-US" sz="2400" dirty="0" smtClean="0"/>
              <a:t>Collimation Merlin:</a:t>
            </a:r>
            <a:r>
              <a:rPr lang="en-US" sz="2400" dirty="0" smtClean="0"/>
              <a:t> </a:t>
            </a:r>
            <a:r>
              <a:rPr lang="en-US" sz="2400" dirty="0" err="1" smtClean="0"/>
              <a:t>Uni</a:t>
            </a:r>
            <a:r>
              <a:rPr lang="en-US" sz="2400" dirty="0" smtClean="0"/>
              <a:t> Manchester</a:t>
            </a:r>
            <a:endParaRPr lang="en-US" sz="2400" dirty="0" smtClean="0"/>
          </a:p>
          <a:p>
            <a:pPr lvl="1"/>
            <a:r>
              <a:rPr lang="en-US" sz="2400" dirty="0" smtClean="0"/>
              <a:t>Collimation </a:t>
            </a:r>
            <a:r>
              <a:rPr lang="en-US" sz="2400" dirty="0" err="1" smtClean="0"/>
              <a:t>Geant</a:t>
            </a:r>
            <a:r>
              <a:rPr lang="en-US" sz="2400" dirty="0" smtClean="0"/>
              <a:t>: Royal Holloway</a:t>
            </a:r>
          </a:p>
          <a:p>
            <a:r>
              <a:rPr lang="en-US" sz="2800" dirty="0" smtClean="0"/>
              <a:t>WP 5.3: IR Simulations of Energy Deposition</a:t>
            </a:r>
          </a:p>
          <a:p>
            <a:pPr lvl="1"/>
            <a:r>
              <a:rPr lang="en-US" sz="2400" dirty="0" smtClean="0"/>
              <a:t>Mars: FNAL</a:t>
            </a:r>
          </a:p>
          <a:p>
            <a:pPr lvl="1"/>
            <a:r>
              <a:rPr lang="en-US" sz="2400" dirty="0" smtClean="0"/>
              <a:t>FLUKA: </a:t>
            </a:r>
            <a:r>
              <a:rPr lang="en-US" sz="2400" dirty="0" smtClean="0"/>
              <a:t>CERN STI, </a:t>
            </a:r>
            <a:r>
              <a:rPr lang="en-US" sz="2400" dirty="0" err="1" smtClean="0"/>
              <a:t>Uni</a:t>
            </a:r>
            <a:r>
              <a:rPr lang="en-US" sz="2400" dirty="0" smtClean="0"/>
              <a:t> Manchester</a:t>
            </a:r>
            <a:endParaRPr lang="en-US" sz="2400" dirty="0" smtClean="0"/>
          </a:p>
          <a:p>
            <a:pPr lvl="1"/>
            <a:r>
              <a:rPr lang="en-US" sz="2400" dirty="0" err="1" smtClean="0"/>
              <a:t>Geant</a:t>
            </a:r>
            <a:r>
              <a:rPr lang="en-US" sz="2400" dirty="0" smtClean="0"/>
              <a:t>: Royal Holloway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92E9-D7F5-7E44-A943-604A5BF52B4F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Structure II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020"/>
            <a:ext cx="8229600" cy="50589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WP 5.4: Design of IR Collimation</a:t>
            </a:r>
          </a:p>
          <a:p>
            <a:pPr lvl="1"/>
            <a:r>
              <a:rPr lang="en-US" sz="2400" dirty="0" smtClean="0"/>
              <a:t>CERN ABP</a:t>
            </a:r>
            <a:endParaRPr lang="en-US" sz="2400" dirty="0" smtClean="0"/>
          </a:p>
          <a:p>
            <a:pPr lvl="1"/>
            <a:r>
              <a:rPr lang="en-US" sz="2400" dirty="0" err="1" smtClean="0"/>
              <a:t>Uni</a:t>
            </a:r>
            <a:r>
              <a:rPr lang="en-US" sz="2400" dirty="0" smtClean="0"/>
              <a:t> Valencia</a:t>
            </a:r>
          </a:p>
          <a:p>
            <a:pPr lvl="1"/>
            <a:r>
              <a:rPr lang="en-US" sz="2400" dirty="0" smtClean="0"/>
              <a:t>SLAC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633A-CAEB-8945-8372-B7E9754D9A82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8"/>
            <a:ext cx="8229600" cy="817419"/>
          </a:xfrm>
        </p:spPr>
        <p:txBody>
          <a:bodyPr/>
          <a:lstStyle/>
          <a:p>
            <a:r>
              <a:rPr lang="en-US" dirty="0" smtClean="0"/>
              <a:t>Objectives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26" y="1044576"/>
            <a:ext cx="8551784" cy="5448416"/>
          </a:xfrm>
        </p:spPr>
        <p:txBody>
          <a:bodyPr>
            <a:noAutofit/>
          </a:bodyPr>
          <a:lstStyle/>
          <a:p>
            <a:r>
              <a:rPr lang="en-US" sz="2400" dirty="0" smtClean="0"/>
              <a:t>WP 5.1: Coordination &amp; Communication</a:t>
            </a:r>
          </a:p>
          <a:p>
            <a:pPr lvl="1"/>
            <a:r>
              <a:rPr lang="en-US" sz="2000" dirty="0"/>
              <a:t>To coordinate and schedule work package tasks</a:t>
            </a:r>
          </a:p>
          <a:p>
            <a:pPr lvl="1"/>
            <a:r>
              <a:rPr lang="en-US" sz="2000" dirty="0"/>
              <a:t>To monitor work progress and inform the project management and work package participants</a:t>
            </a:r>
          </a:p>
          <a:p>
            <a:pPr lvl="1"/>
            <a:r>
              <a:rPr lang="en-US" sz="2000" dirty="0"/>
              <a:t>To follow up the WP budget and use of resources</a:t>
            </a:r>
          </a:p>
          <a:p>
            <a:pPr lvl="1"/>
            <a:r>
              <a:rPr lang="en-US" sz="2000" dirty="0"/>
              <a:t>To prepare internal and deliverable </a:t>
            </a:r>
            <a:r>
              <a:rPr lang="en-US" sz="2000" dirty="0" smtClean="0"/>
              <a:t>reports</a:t>
            </a:r>
          </a:p>
          <a:p>
            <a:r>
              <a:rPr lang="en-US" sz="2400" dirty="0" smtClean="0"/>
              <a:t>WP 5.2: IR Simulations of Halo Loss</a:t>
            </a:r>
            <a:endParaRPr lang="en-US" sz="2400" dirty="0" smtClean="0"/>
          </a:p>
          <a:p>
            <a:pPr lvl="1"/>
            <a:r>
              <a:rPr lang="en-US" sz="1800" dirty="0" smtClean="0"/>
              <a:t>Assess locations and magnitudes of beam loss in the experimental </a:t>
            </a:r>
            <a:r>
              <a:rPr lang="en-US" sz="1800" dirty="0" err="1" smtClean="0"/>
              <a:t>IR’s</a:t>
            </a:r>
            <a:r>
              <a:rPr lang="en-US" sz="1800" dirty="0" smtClean="0"/>
              <a:t> for various upgrade scenarios.</a:t>
            </a:r>
          </a:p>
          <a:p>
            <a:pPr lvl="1"/>
            <a:r>
              <a:rPr lang="en-US" sz="1800" dirty="0" smtClean="0"/>
              <a:t>Study impact of imperfections on beam loss.</a:t>
            </a:r>
          </a:p>
          <a:p>
            <a:pPr lvl="1"/>
            <a:r>
              <a:rPr lang="en-US" sz="1800" dirty="0" smtClean="0"/>
              <a:t>Explore interplay of IR beam losses with machine parameters (beta*, crossing angle).</a:t>
            </a:r>
          </a:p>
          <a:p>
            <a:pPr lvl="1"/>
            <a:r>
              <a:rPr lang="en-US" sz="1800" dirty="0" smtClean="0"/>
              <a:t>Specify operational tolerances related to collimation and the IR upgrade.</a:t>
            </a:r>
          </a:p>
          <a:p>
            <a:pPr lvl="1"/>
            <a:r>
              <a:rPr lang="en-US" sz="1800" dirty="0" smtClean="0"/>
              <a:t>Define beam impact scenarios for energy depositions studies and collimator design.</a:t>
            </a:r>
          </a:p>
          <a:p>
            <a:pPr lvl="1"/>
            <a:r>
              <a:rPr lang="en-US" sz="1800" dirty="0" smtClean="0"/>
              <a:t>Prepare input for energy deposition studies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B3C2-CF0E-FD49-9BAA-764191C705CC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8"/>
            <a:ext cx="8229600" cy="817419"/>
          </a:xfrm>
        </p:spPr>
        <p:txBody>
          <a:bodyPr/>
          <a:lstStyle/>
          <a:p>
            <a:r>
              <a:rPr lang="en-US" dirty="0" smtClean="0"/>
              <a:t>Objectives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26" y="1044576"/>
            <a:ext cx="8551784" cy="54484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WP 5.3: IR Simulations of Energy Deposition</a:t>
            </a:r>
            <a:endParaRPr lang="en-US" sz="2400" dirty="0" smtClean="0"/>
          </a:p>
          <a:p>
            <a:pPr lvl="1"/>
            <a:r>
              <a:rPr lang="en-US" sz="2000" dirty="0" smtClean="0"/>
              <a:t>Assess locations and magnitude of energy deposition in the </a:t>
            </a:r>
            <a:r>
              <a:rPr lang="en-US" sz="2000" dirty="0" err="1" smtClean="0"/>
              <a:t>IR’s</a:t>
            </a:r>
            <a:r>
              <a:rPr lang="en-US" sz="2000" dirty="0" smtClean="0"/>
              <a:t> for various upgrade scenarios including imperfections.</a:t>
            </a:r>
          </a:p>
          <a:p>
            <a:pPr lvl="1"/>
            <a:r>
              <a:rPr lang="en-US" sz="2000" dirty="0" smtClean="0"/>
              <a:t>Investigate any possibly required shielding requirements.</a:t>
            </a:r>
          </a:p>
          <a:p>
            <a:pPr lvl="1"/>
            <a:r>
              <a:rPr lang="en-US" sz="2000" dirty="0" smtClean="0"/>
              <a:t>Provide input to collimator design.</a:t>
            </a:r>
          </a:p>
          <a:p>
            <a:pPr lvl="1"/>
            <a:r>
              <a:rPr lang="en-US" sz="2000" dirty="0" smtClean="0"/>
              <a:t>Prepare input for background simulations.</a:t>
            </a:r>
          </a:p>
          <a:p>
            <a:r>
              <a:rPr lang="en-US" sz="2400" dirty="0" smtClean="0"/>
              <a:t>WP </a:t>
            </a:r>
            <a:r>
              <a:rPr lang="en-US" sz="2400" dirty="0" smtClean="0"/>
              <a:t>5.4: Design of IR Collimation</a:t>
            </a:r>
            <a:endParaRPr lang="en-US" sz="2400" dirty="0" smtClean="0"/>
          </a:p>
          <a:p>
            <a:pPr lvl="1"/>
            <a:r>
              <a:rPr lang="en-US" sz="2000" dirty="0" smtClean="0"/>
              <a:t>Study required collimation to keep losses at the same level or below before the IR upgrade.</a:t>
            </a:r>
          </a:p>
          <a:p>
            <a:pPr lvl="1"/>
            <a:r>
              <a:rPr lang="en-US" sz="2000" dirty="0" smtClean="0"/>
              <a:t>Specification of collimator requirements.</a:t>
            </a:r>
          </a:p>
          <a:p>
            <a:pPr lvl="1"/>
            <a:r>
              <a:rPr lang="en-US" sz="2000" dirty="0" smtClean="0"/>
              <a:t>Integration of collimators, new layout and optics.</a:t>
            </a:r>
          </a:p>
          <a:p>
            <a:pPr lvl="1"/>
            <a:r>
              <a:rPr lang="en-US" sz="2000" dirty="0" smtClean="0"/>
              <a:t>Feed forward to simulation WP’s. 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CCFC-E26D-B04B-BAE4-815441EAC879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98"/>
            <a:ext cx="8229600" cy="1143000"/>
          </a:xfrm>
        </p:spPr>
        <p:txBody>
          <a:bodyPr/>
          <a:lstStyle/>
          <a:p>
            <a:r>
              <a:rPr lang="en-US" dirty="0" smtClean="0"/>
              <a:t>LHC Collimation Works Well…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49831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 already very high LHC beam intensity </a:t>
            </a:r>
            <a:r>
              <a:rPr lang="en-US" dirty="0" smtClean="0">
                <a:solidFill>
                  <a:srgbClr val="0000FF"/>
                </a:solidFill>
              </a:rPr>
              <a:t>we see unavoidable beam losses constantly</a:t>
            </a:r>
            <a:r>
              <a:rPr lang="en-US" dirty="0" smtClean="0"/>
              <a:t> (see example for lifetime &gt; 75 hours).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We can </a:t>
            </a:r>
            <a:r>
              <a:rPr lang="en-US" dirty="0" smtClean="0">
                <a:solidFill>
                  <a:srgbClr val="0000FF"/>
                </a:solidFill>
              </a:rPr>
              <a:t>characterize losses</a:t>
            </a:r>
            <a:r>
              <a:rPr lang="en-US" dirty="0" smtClean="0"/>
              <a:t>. E.g. losses for beam 1 mostly in momentum cleaning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had a few RF cavity trips. Losses for beam 2 mostly in betatron cleaning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RF trips for beam 2.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3300"/>
                </a:solidFill>
              </a:rPr>
              <a:t>Essentially all losses intercepted at primary collimators in betatron and momentum cleaning insertions!</a:t>
            </a:r>
            <a:endParaRPr lang="en-US" b="1" dirty="0" smtClean="0">
              <a:solidFill>
                <a:srgbClr val="FF33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Small </a:t>
            </a:r>
            <a:r>
              <a:rPr lang="en-US" dirty="0" smtClean="0">
                <a:solidFill>
                  <a:srgbClr val="0000FF"/>
                </a:solidFill>
              </a:rPr>
              <a:t>leakage </a:t>
            </a:r>
            <a:r>
              <a:rPr lang="en-US" dirty="0" smtClean="0"/>
              <a:t>to outside cleaning insertions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High efficiency!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Some </a:t>
            </a:r>
            <a:r>
              <a:rPr lang="en-US" dirty="0" smtClean="0">
                <a:solidFill>
                  <a:srgbClr val="0000FF"/>
                </a:solidFill>
              </a:rPr>
              <a:t>local losses occur in the experimental insertions </a:t>
            </a:r>
            <a:r>
              <a:rPr lang="en-US" dirty="0" smtClean="0"/>
              <a:t>(visible on logarithmic scale): luminosity-driven losses, </a:t>
            </a:r>
            <a:r>
              <a:rPr lang="en-US" dirty="0" err="1" smtClean="0"/>
              <a:t>p-p</a:t>
            </a:r>
            <a:r>
              <a:rPr lang="en-US" dirty="0" smtClean="0"/>
              <a:t> collisions.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addition: </a:t>
            </a:r>
            <a:r>
              <a:rPr lang="en-US" dirty="0" smtClean="0">
                <a:solidFill>
                  <a:srgbClr val="0000FF"/>
                </a:solidFill>
              </a:rPr>
              <a:t>rare beam dumps due to tiny, fast losses </a:t>
            </a:r>
            <a:r>
              <a:rPr lang="en-US" dirty="0" smtClean="0"/>
              <a:t>in middle of arc (10 events so far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rare dust particles?). Not discussed here…</a:t>
            </a:r>
            <a:endParaRPr lang="en-US" dirty="0" smtClean="0"/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CFAA0-C631-474A-8E1C-D92257EC0F36}" type="datetime1">
              <a:rPr lang="en-US" smtClean="0">
                <a:solidFill>
                  <a:srgbClr val="000000"/>
                </a:solidFill>
              </a:rPr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78"/>
            <a:ext cx="8229600" cy="841156"/>
          </a:xfrm>
        </p:spPr>
        <p:txBody>
          <a:bodyPr>
            <a:normAutofit/>
          </a:bodyPr>
          <a:lstStyle/>
          <a:p>
            <a:r>
              <a:rPr lang="en-US" dirty="0" smtClean="0"/>
              <a:t>Milestones </a:t>
            </a:r>
            <a:r>
              <a:rPr lang="en-US" sz="2000" dirty="0" smtClean="0"/>
              <a:t>(After Start of Design Study)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64" y="1044576"/>
            <a:ext cx="8528045" cy="5424675"/>
          </a:xfrm>
        </p:spPr>
        <p:txBody>
          <a:bodyPr>
            <a:normAutofit/>
          </a:bodyPr>
          <a:lstStyle/>
          <a:p>
            <a:pPr marL="719138" indent="-719138">
              <a:spcAft>
                <a:spcPts val="1800"/>
              </a:spcAft>
              <a:tabLst>
                <a:tab pos="719138" algn="l"/>
                <a:tab pos="1795463" algn="l"/>
              </a:tabLst>
            </a:pPr>
            <a:r>
              <a:rPr lang="en-US" sz="2800" dirty="0" smtClean="0"/>
              <a:t>M12:</a:t>
            </a:r>
            <a:r>
              <a:rPr lang="en-US" sz="2800" dirty="0" smtClean="0"/>
              <a:t> 	Set </a:t>
            </a:r>
            <a:r>
              <a:rPr lang="en-US" sz="2800" dirty="0" smtClean="0"/>
              <a:t>up of models and implementation of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	upgrade </a:t>
            </a:r>
            <a:r>
              <a:rPr lang="en-US" sz="2800" dirty="0" smtClean="0"/>
              <a:t>optics.</a:t>
            </a:r>
          </a:p>
          <a:p>
            <a:pPr marL="719138" indent="-719138">
              <a:spcAft>
                <a:spcPts val="1800"/>
              </a:spcAft>
              <a:tabLst>
                <a:tab pos="719138" algn="l"/>
                <a:tab pos="1795463" algn="l"/>
              </a:tabLst>
            </a:pPr>
            <a:r>
              <a:rPr lang="en-US" sz="2800" dirty="0" smtClean="0"/>
              <a:t>M24:</a:t>
            </a:r>
            <a:r>
              <a:rPr lang="en-US" sz="2800" dirty="0" smtClean="0"/>
              <a:t> 	Assessment </a:t>
            </a:r>
            <a:r>
              <a:rPr lang="en-US" sz="2800" dirty="0" smtClean="0"/>
              <a:t>of beam halo losses in various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	upgrade </a:t>
            </a:r>
            <a:r>
              <a:rPr lang="en-US" sz="2800" dirty="0" smtClean="0"/>
              <a:t>scenarios.</a:t>
            </a:r>
          </a:p>
          <a:p>
            <a:pPr marL="719138" indent="-719138">
              <a:spcAft>
                <a:spcPts val="1800"/>
              </a:spcAft>
              <a:tabLst>
                <a:tab pos="719138" algn="l"/>
                <a:tab pos="1795463" algn="l"/>
              </a:tabLst>
            </a:pPr>
            <a:r>
              <a:rPr lang="en-US" sz="2800" dirty="0" smtClean="0"/>
              <a:t>M36:</a:t>
            </a:r>
            <a:r>
              <a:rPr lang="en-US" sz="2800" dirty="0" smtClean="0"/>
              <a:t> 	Definition </a:t>
            </a:r>
            <a:r>
              <a:rPr lang="en-US" sz="2800" dirty="0" smtClean="0"/>
              <a:t>of new IR collimation solution.</a:t>
            </a:r>
          </a:p>
          <a:p>
            <a:pPr marL="719138" indent="-719138">
              <a:spcAft>
                <a:spcPts val="1800"/>
              </a:spcAft>
              <a:tabLst>
                <a:tab pos="719138" algn="l"/>
                <a:tab pos="1795463" algn="l"/>
              </a:tabLst>
            </a:pPr>
            <a:r>
              <a:rPr lang="en-US" sz="2800" dirty="0" smtClean="0"/>
              <a:t>M42:</a:t>
            </a:r>
            <a:r>
              <a:rPr lang="en-US" sz="2800" dirty="0" smtClean="0"/>
              <a:t> 	Verification </a:t>
            </a:r>
            <a:r>
              <a:rPr lang="en-US" sz="2800" dirty="0" smtClean="0"/>
              <a:t>of new IR collimation solution in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	simulations</a:t>
            </a:r>
            <a:r>
              <a:rPr lang="en-US" sz="2800" dirty="0" smtClean="0"/>
              <a:t>. Possible iteration in design.</a:t>
            </a:r>
          </a:p>
          <a:p>
            <a:pPr marL="719138" indent="-719138">
              <a:spcAft>
                <a:spcPts val="1800"/>
              </a:spcAft>
              <a:tabLst>
                <a:tab pos="719138" algn="l"/>
                <a:tab pos="1795463" algn="l"/>
              </a:tabLst>
            </a:pPr>
            <a:r>
              <a:rPr lang="en-US" sz="2800" dirty="0" smtClean="0"/>
              <a:t>M48:</a:t>
            </a:r>
            <a:r>
              <a:rPr lang="en-US" sz="2800" dirty="0" smtClean="0"/>
              <a:t> 	Final </a:t>
            </a:r>
            <a:r>
              <a:rPr lang="en-US" sz="2800" dirty="0" smtClean="0"/>
              <a:t>report.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EEAF-8F92-BF41-8F97-2E1214E409B0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38"/>
            <a:ext cx="8229600" cy="76396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20"/>
            <a:ext cx="8229600" cy="50439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LHC collimation delivers promised performance, allowing LHC to already reach 28 MJ in stored energy.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Performance reach will be reviewed in the Chamonix workshop, January 2011.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first phase of the LHC upgrade is ongoing in full speed.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Two more phases have been defined up to 2020.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upgrade of IR collimation is foreseen for 2020 and is WP5 of the HL-LHC FP7 design study.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C7C3-30B8-5D44-B8F7-9EC233D00EE9}" type="datetime1">
              <a:rPr lang="en-US" smtClean="0"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9211-7789-234F-B77E-E684F3E7D8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 idx="4294967295"/>
          </p:nvPr>
        </p:nvSpPr>
        <p:spPr>
          <a:xfrm>
            <a:off x="1032935" y="0"/>
            <a:ext cx="7069667" cy="779463"/>
          </a:xfrm>
          <a:solidFill>
            <a:srgbClr val="EAEAEA"/>
          </a:solidFill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Phase I in Tunnel (Radiation-Optimized)</a:t>
            </a:r>
          </a:p>
        </p:txBody>
      </p:sp>
      <p:pic>
        <p:nvPicPr>
          <p:cNvPr id="665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188"/>
            <a:ext cx="91805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43825" y="6062663"/>
            <a:ext cx="1435100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BEAM PIPES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4675" y="3951288"/>
            <a:ext cx="1538288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COLLIMATOR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613" y="6272213"/>
            <a:ext cx="2065337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TRANSPORT ZONE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25" y="4746625"/>
            <a:ext cx="3035300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COLLIMATOR CABLE TRAYS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894" y="1162050"/>
            <a:ext cx="3325812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RADIATION-HARD CABLE PATH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9513" y="2697163"/>
            <a:ext cx="1658937" cy="3365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WATER FEEDS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3650" y="4914900"/>
            <a:ext cx="1447800" cy="730250"/>
          </a:xfrm>
          <a:prstGeom prst="rect">
            <a:avLst/>
          </a:prstGeom>
          <a:solidFill>
            <a:srgbClr val="000000">
              <a:alpha val="4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PHASE I/II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WATER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DISTRIBUTION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2537-1ECC-A641-AF89-99990E512E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4279-E506-FB48-B411-9161617A9A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142564">
            <a:off x="5381096" y="578275"/>
            <a:ext cx="37609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Implemented 2002 – 2009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LHC Collimation Project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31335" y="0"/>
            <a:ext cx="7179733" cy="766763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Tunnel: 3 Primary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Betatron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Collimators</a:t>
            </a:r>
          </a:p>
        </p:txBody>
      </p:sp>
      <p:sp>
        <p:nvSpPr>
          <p:cNvPr id="3891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6EBC5D-0FB7-FA4A-92F7-F0DD32C322EC}" type="datetime1">
              <a:rPr lang="en-US" smtClean="0">
                <a:solidFill>
                  <a:srgbClr val="000000"/>
                </a:solidFill>
              </a:rPr>
              <a:pPr/>
              <a:t>11/1/10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738188"/>
            <a:ext cx="91805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20220145">
            <a:off x="3594100" y="6170613"/>
            <a:ext cx="1281113" cy="592137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ight Arrow 6"/>
          <p:cNvSpPr>
            <a:spLocks noChangeAspect="1"/>
          </p:cNvSpPr>
          <p:nvPr/>
        </p:nvSpPr>
        <p:spPr bwMode="auto">
          <a:xfrm rot="20220145">
            <a:off x="1530350" y="5156200"/>
            <a:ext cx="576263" cy="266700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ight Arrow 7"/>
          <p:cNvSpPr>
            <a:spLocks noChangeAspect="1"/>
          </p:cNvSpPr>
          <p:nvPr/>
        </p:nvSpPr>
        <p:spPr bwMode="auto">
          <a:xfrm rot="20220145">
            <a:off x="2160588" y="5480050"/>
            <a:ext cx="1008062" cy="465138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R. Assmann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C0A50-CDC1-E84D-BA5E-90DE7C41D3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142564">
            <a:off x="5381096" y="578275"/>
            <a:ext cx="37609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Implemented 2002 – 2009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LHC Collimation Project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Around the Ring</a:t>
            </a:r>
            <a:br>
              <a:rPr lang="en-US" dirty="0" smtClean="0"/>
            </a:br>
            <a:r>
              <a:rPr lang="en-US" sz="2400" i="1" dirty="0" smtClean="0"/>
              <a:t>(3.5 </a:t>
            </a:r>
            <a:r>
              <a:rPr lang="en-US" sz="2400" i="1" dirty="0" err="1" smtClean="0"/>
              <a:t>TeV</a:t>
            </a:r>
            <a:r>
              <a:rPr lang="en-US" sz="2400" i="1" dirty="0" smtClean="0"/>
              <a:t>, End Record Fill 26.9.2010,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dirty="0" smtClean="0"/>
              <a:t> &gt; 75 </a:t>
            </a:r>
            <a:r>
              <a:rPr lang="en-US" sz="2400" i="1" dirty="0" err="1" smtClean="0"/>
              <a:t>h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pic>
        <p:nvPicPr>
          <p:cNvPr id="6" name="Picture 5" descr="end-fill-lin-loss.png"/>
          <p:cNvPicPr>
            <a:picLocks noChangeAspect="1"/>
          </p:cNvPicPr>
          <p:nvPr/>
        </p:nvPicPr>
        <p:blipFill>
          <a:blip r:embed="rId2"/>
          <a:srcRect l="915" t="32874" r="1208" b="6580"/>
          <a:stretch>
            <a:fillRect/>
          </a:stretch>
        </p:blipFill>
        <p:spPr>
          <a:xfrm>
            <a:off x="128434" y="1212858"/>
            <a:ext cx="8950867" cy="4451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357786" y="4136868"/>
            <a:ext cx="8533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ATLAS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07474" y="4146578"/>
            <a:ext cx="8002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ALICE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50809" y="4142020"/>
            <a:ext cx="64062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534647" y="4151732"/>
            <a:ext cx="8000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LHC-</a:t>
            </a:r>
            <a:r>
              <a:rPr lang="en-US" sz="1600" dirty="0" err="1" smtClean="0"/>
              <a:t>b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27915" y="5764645"/>
            <a:ext cx="8376946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81337" y="5821718"/>
            <a:ext cx="122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 – 27 km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8529" y="1912036"/>
            <a:ext cx="1301759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Momentum </a:t>
            </a:r>
          </a:p>
          <a:p>
            <a:pPr algn="ctr"/>
            <a:r>
              <a:rPr lang="en-US" sz="1600" dirty="0" smtClean="0"/>
              <a:t>Collimation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3894" y="2164317"/>
            <a:ext cx="1373876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Betatron Collimation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56247" y="2026187"/>
            <a:ext cx="1455619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70204" y="1712268"/>
            <a:ext cx="82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94582" y="2406891"/>
            <a:ext cx="1455619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79894" y="2364083"/>
            <a:ext cx="82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6142" y="6164172"/>
            <a:ext cx="751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Essentially all losses at collimators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No quench!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5626" y="1312741"/>
            <a:ext cx="469900" cy="432426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3.5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3.0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2.5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2.0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1.5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1.0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0.5</a:t>
            </a:r>
          </a:p>
          <a:p>
            <a:pPr>
              <a:spcBef>
                <a:spcPts val="340"/>
              </a:spcBef>
              <a:spcAft>
                <a:spcPts val="0"/>
              </a:spcAft>
            </a:pPr>
            <a:endParaRPr lang="en-US" sz="1600" dirty="0" smtClean="0"/>
          </a:p>
          <a:p>
            <a:pPr>
              <a:spcBef>
                <a:spcPts val="340"/>
              </a:spcBef>
              <a:spcAft>
                <a:spcPts val="0"/>
              </a:spcAft>
            </a:pPr>
            <a:r>
              <a:rPr lang="en-US" sz="1600" dirty="0" smtClean="0"/>
              <a:t>0.0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nd-fill-log-ring.png"/>
          <p:cNvPicPr>
            <a:picLocks noChangeAspect="1"/>
          </p:cNvPicPr>
          <p:nvPr/>
        </p:nvPicPr>
        <p:blipFill>
          <a:blip r:embed="rId2"/>
          <a:srcRect l="2421" t="32666" r="1208" b="5956"/>
          <a:stretch>
            <a:fillRect/>
          </a:stretch>
        </p:blipFill>
        <p:spPr>
          <a:xfrm>
            <a:off x="256875" y="1184321"/>
            <a:ext cx="8749388" cy="448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Around the Ring</a:t>
            </a:r>
            <a:br>
              <a:rPr lang="en-US" dirty="0" smtClean="0"/>
            </a:br>
            <a:r>
              <a:rPr lang="en-US" sz="2400" i="1" dirty="0" smtClean="0"/>
              <a:t>(3.5 </a:t>
            </a:r>
            <a:r>
              <a:rPr lang="en-US" sz="2400" i="1" dirty="0" err="1" smtClean="0"/>
              <a:t>TeV</a:t>
            </a:r>
            <a:r>
              <a:rPr lang="en-US" sz="2400" i="1" dirty="0" smtClean="0"/>
              <a:t>, End Record Fill 26.9.2010,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dirty="0" smtClean="0"/>
              <a:t> &gt; 75 </a:t>
            </a:r>
            <a:r>
              <a:rPr lang="en-US" sz="2400" i="1" dirty="0" err="1" smtClean="0"/>
              <a:t>h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00599" y="3451959"/>
            <a:ext cx="8533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ATLAS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07475" y="3818393"/>
            <a:ext cx="8002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ALICE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393726" y="2501094"/>
            <a:ext cx="64062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491835" y="2082738"/>
            <a:ext cx="8000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LHC-</a:t>
            </a:r>
            <a:r>
              <a:rPr lang="en-US" sz="1600" dirty="0" err="1" smtClean="0"/>
              <a:t>b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0831" y="5766233"/>
            <a:ext cx="843403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81337" y="5821718"/>
            <a:ext cx="122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 – 27 km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8529" y="1912036"/>
            <a:ext cx="1301759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Momentum </a:t>
            </a:r>
          </a:p>
          <a:p>
            <a:pPr algn="ctr"/>
            <a:r>
              <a:rPr lang="en-US" sz="1600" dirty="0" smtClean="0"/>
              <a:t>Collimation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3377" y="2050166"/>
            <a:ext cx="1373876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Betatron Collimation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56247" y="2026187"/>
            <a:ext cx="1455619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70204" y="1712268"/>
            <a:ext cx="82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94582" y="2406891"/>
            <a:ext cx="1455619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79894" y="2364083"/>
            <a:ext cx="82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55204" y="6192709"/>
            <a:ext cx="61030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Details can be seen in logarithmic scale!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196998" y="3580974"/>
            <a:ext cx="76595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Dump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666544" y="1141513"/>
            <a:ext cx="177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scale!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349"/>
          <a:stretch>
            <a:fillRect/>
          </a:stretch>
        </p:blipFill>
        <p:spPr>
          <a:xfrm>
            <a:off x="114300" y="1485510"/>
            <a:ext cx="8877300" cy="472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2292425" y="179031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76600" y="3619110"/>
            <a:ext cx="129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19800" y="3341298"/>
            <a:ext cx="1676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048000" y="2704710"/>
            <a:ext cx="1828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778103" y="2564613"/>
            <a:ext cx="1549400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05600" y="2628510"/>
            <a:ext cx="140476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factor 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2076000"/>
            <a:ext cx="153920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factor 4,000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27174" y="1142610"/>
            <a:ext cx="20325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Betatron Cleaning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685724" y="400011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3810794" y="3238110"/>
            <a:ext cx="2895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810000" y="468591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11059" y="3923910"/>
            <a:ext cx="13325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factor 600,000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43200" y="179031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24366" y="1246369"/>
            <a:ext cx="323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Cleaning efficiency:  &gt; 99.975%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Meas. &amp; </a:t>
            </a:r>
            <a:r>
              <a:rPr lang="en-US" dirty="0" err="1" smtClean="0"/>
              <a:t>Sim</a:t>
            </a:r>
            <a:r>
              <a:rPr lang="en-US" dirty="0" smtClean="0"/>
              <a:t>.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349"/>
          <a:stretch>
            <a:fillRect/>
          </a:stretch>
        </p:blipFill>
        <p:spPr>
          <a:xfrm>
            <a:off x="114300" y="1485510"/>
            <a:ext cx="8877300" cy="4724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85724" y="400011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pic>
        <p:nvPicPr>
          <p:cNvPr id="11" name="Picture 10" descr="inefficiency_hor_b1_IntSet_3.5TeV_IP7zoom_mod3.png"/>
          <p:cNvPicPr>
            <a:picLocks noChangeAspect="1"/>
          </p:cNvPicPr>
          <p:nvPr/>
        </p:nvPicPr>
        <p:blipFill>
          <a:blip r:embed="rId3"/>
          <a:srcRect t="3868"/>
          <a:stretch>
            <a:fillRect/>
          </a:stretch>
        </p:blipFill>
        <p:spPr>
          <a:xfrm>
            <a:off x="1468638" y="1632940"/>
            <a:ext cx="7544664" cy="4212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7611" y="1863602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IR7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257216" y="2871631"/>
            <a:ext cx="2539899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Confirms expected </a:t>
            </a:r>
            <a:r>
              <a:rPr lang="en-US" sz="1800" dirty="0" smtClean="0">
                <a:solidFill>
                  <a:srgbClr val="FF0000"/>
                </a:solidFill>
              </a:rPr>
              <a:t>limiting losses </a:t>
            </a:r>
            <a:r>
              <a:rPr lang="en-US" sz="1600" dirty="0" smtClean="0"/>
              <a:t>in SC dispersion suppressor</a:t>
            </a:r>
            <a:endParaRPr lang="en-US" sz="1600" dirty="0"/>
          </a:p>
        </p:txBody>
      </p:sp>
      <p:sp>
        <p:nvSpPr>
          <p:cNvPr id="13" name="Left Arrow 12"/>
          <p:cNvSpPr/>
          <p:nvPr/>
        </p:nvSpPr>
        <p:spPr bwMode="auto">
          <a:xfrm rot="20052007">
            <a:off x="3593382" y="3622007"/>
            <a:ext cx="519525" cy="38961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LHC Stored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6" name="Picture 5" descr="estored_oct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1" y="1066800"/>
            <a:ext cx="8254198" cy="53750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1130</Words>
  <Application>Microsoft Macintosh PowerPoint</Application>
  <PresentationFormat>On-screen Show (4:3)</PresentationFormat>
  <Paragraphs>200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1_Default Design</vt:lpstr>
      <vt:lpstr>2_Default Design</vt:lpstr>
      <vt:lpstr>LHC Collimation Project  -  HL-LHC Design Study: WP5</vt:lpstr>
      <vt:lpstr>LHC Collimation Works Well…</vt:lpstr>
      <vt:lpstr>Phase I in Tunnel (Radiation-Optimized)</vt:lpstr>
      <vt:lpstr>Tunnel: 3 Primary Betatron Collimators</vt:lpstr>
      <vt:lpstr>Losses Around the Ring (3.5 TeV, End Record Fill 26.9.2010, t &gt; 75 h)</vt:lpstr>
      <vt:lpstr>Losses Around the Ring (3.5 TeV, End Record Fill 26.9.2010, t &gt; 75 h)</vt:lpstr>
      <vt:lpstr>Measured Cleaning at 3.5 TeV (beam1, vertical beam loss, intermediate settings)</vt:lpstr>
      <vt:lpstr>Meas. &amp; Sim. Cleaning at 3.5 TeV (beam1, vertical beam loss, intermediate settings)</vt:lpstr>
      <vt:lpstr>Status LHC Stored Energy</vt:lpstr>
      <vt:lpstr>LHC Status Energy Density</vt:lpstr>
      <vt:lpstr>Collimation is Designed for Upgrades!</vt:lpstr>
      <vt:lpstr>LHC Collimation Upgrade Work</vt:lpstr>
      <vt:lpstr>Collimation Upgrade Part 1 (2010 – 2013)</vt:lpstr>
      <vt:lpstr>Collimation Upgrade Part 2 (2013 - 2017)  – to be approved in 2011</vt:lpstr>
      <vt:lpstr>Collimation Upgrade Part 3 (2020)   WP5 in FP7 HL-LHC Design Study</vt:lpstr>
      <vt:lpstr>WP Structure I </vt:lpstr>
      <vt:lpstr>WP Structure II </vt:lpstr>
      <vt:lpstr>Objectives I</vt:lpstr>
      <vt:lpstr>Objectives II</vt:lpstr>
      <vt:lpstr>Milestones (After Start of Design Study)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WP5</dc:title>
  <dc:creator>Ralph Assmann</dc:creator>
  <cp:lastModifiedBy>Ralph Wolfgang ASSMANN</cp:lastModifiedBy>
  <cp:revision>25</cp:revision>
  <dcterms:created xsi:type="dcterms:W3CDTF">2010-11-01T09:24:54Z</dcterms:created>
  <dcterms:modified xsi:type="dcterms:W3CDTF">2010-11-01T12:47:17Z</dcterms:modified>
</cp:coreProperties>
</file>