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60" r:id="rId2"/>
    <p:sldId id="310" r:id="rId3"/>
    <p:sldId id="284" r:id="rId4"/>
    <p:sldId id="293" r:id="rId5"/>
    <p:sldId id="321" r:id="rId6"/>
    <p:sldId id="316" r:id="rId7"/>
    <p:sldId id="322" r:id="rId8"/>
    <p:sldId id="323" r:id="rId9"/>
    <p:sldId id="325" r:id="rId10"/>
    <p:sldId id="326" r:id="rId11"/>
    <p:sldId id="320" r:id="rId12"/>
    <p:sldId id="331" r:id="rId13"/>
    <p:sldId id="285" r:id="rId14"/>
    <p:sldId id="295" r:id="rId15"/>
    <p:sldId id="327" r:id="rId16"/>
    <p:sldId id="302" r:id="rId17"/>
    <p:sldId id="328" r:id="rId18"/>
    <p:sldId id="324" r:id="rId19"/>
    <p:sldId id="264" r:id="rId20"/>
    <p:sldId id="265" r:id="rId21"/>
  </p:sldIdLst>
  <p:sldSz cx="9144000" cy="6858000" type="screen4x3"/>
  <p:notesSz cx="6858000" cy="9144000"/>
  <p:embeddedFontLst>
    <p:embeddedFont>
      <p:font typeface="Bookman Old Style" pitchFamily="18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ECFF"/>
    <a:srgbClr val="FFFFCC"/>
    <a:srgbClr val="FF5050"/>
    <a:srgbClr val="FF3300"/>
    <a:srgbClr val="FF0066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487" autoAdjust="0"/>
    <p:restoredTop sz="96160" autoAdjust="0"/>
  </p:normalViewPr>
  <p:slideViewPr>
    <p:cSldViewPr>
      <p:cViewPr>
        <p:scale>
          <a:sx n="80" d="100"/>
          <a:sy n="80" d="100"/>
        </p:scale>
        <p:origin x="-67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Q\LQS01b\QH\Quench_Locations\LQS01b_test_data_08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2"/>
            <c:spPr>
              <a:solidFill>
                <a:srgbClr val="0303EF"/>
              </a:solidFill>
            </c:spPr>
          </c:marker>
          <c:dPt>
            <c:idx val="4"/>
            <c:marker>
              <c:spPr>
                <a:solidFill>
                  <a:srgbClr val="B29DFD"/>
                </a:solidFill>
                <a:ln>
                  <a:solidFill>
                    <a:srgbClr val="0303EF"/>
                  </a:solidFill>
                </a:ln>
              </c:spPr>
            </c:marker>
          </c:dPt>
          <c:dPt>
            <c:idx val="12"/>
            <c:marker>
              <c:spPr>
                <a:solidFill>
                  <a:srgbClr val="B29DFD"/>
                </a:solidFill>
                <a:ln>
                  <a:solidFill>
                    <a:srgbClr val="0303EF"/>
                  </a:solidFill>
                </a:ln>
              </c:spPr>
            </c:marker>
          </c:dPt>
          <c:xVal>
            <c:numRef>
              <c:f>plateau_4.5K!$G$4:$G$16</c:f>
              <c:numCache>
                <c:formatCode>0.0000</c:formatCode>
                <c:ptCount val="13"/>
                <c:pt idx="0">
                  <c:v>4.5380000000000003</c:v>
                </c:pt>
                <c:pt idx="1">
                  <c:v>4.5279999999999907</c:v>
                </c:pt>
                <c:pt idx="2">
                  <c:v>4.516</c:v>
                </c:pt>
                <c:pt idx="4">
                  <c:v>4.5169999999999995</c:v>
                </c:pt>
                <c:pt idx="6">
                  <c:v>4.5259999999999945</c:v>
                </c:pt>
                <c:pt idx="9">
                  <c:v>4.5890000000000004</c:v>
                </c:pt>
                <c:pt idx="10">
                  <c:v>4.5949999999999918</c:v>
                </c:pt>
                <c:pt idx="11">
                  <c:v>4.6069999999999975</c:v>
                </c:pt>
                <c:pt idx="12">
                  <c:v>4.5780000000000003</c:v>
                </c:pt>
              </c:numCache>
            </c:numRef>
          </c:xVal>
          <c:yVal>
            <c:numRef>
              <c:f>plateau_4.5K!$H$4:$H$16</c:f>
              <c:numCache>
                <c:formatCode>General</c:formatCode>
                <c:ptCount val="13"/>
                <c:pt idx="0">
                  <c:v>12602</c:v>
                </c:pt>
                <c:pt idx="1">
                  <c:v>12632</c:v>
                </c:pt>
                <c:pt idx="2">
                  <c:v>12630</c:v>
                </c:pt>
                <c:pt idx="6">
                  <c:v>12652</c:v>
                </c:pt>
                <c:pt idx="9">
                  <c:v>12592</c:v>
                </c:pt>
                <c:pt idx="10">
                  <c:v>12589</c:v>
                </c:pt>
                <c:pt idx="11">
                  <c:v>12577</c:v>
                </c:pt>
              </c:numCache>
            </c:numRef>
          </c:yVal>
        </c:ser>
        <c:axId val="58548992"/>
        <c:axId val="58550912"/>
      </c:scatterChart>
      <c:valAx>
        <c:axId val="58548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(K)</a:t>
                </a:r>
              </a:p>
            </c:rich>
          </c:tx>
          <c:layout/>
        </c:title>
        <c:numFmt formatCode="0.000" sourceLinked="0"/>
        <c:tickLblPos val="nextTo"/>
        <c:crossAx val="58550912"/>
        <c:crosses val="autoZero"/>
        <c:crossBetween val="midCat"/>
      </c:valAx>
      <c:valAx>
        <c:axId val="58550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 (A)</a:t>
                </a:r>
              </a:p>
            </c:rich>
          </c:tx>
          <c:layout/>
        </c:title>
        <c:numFmt formatCode="General" sourceLinked="1"/>
        <c:tickLblPos val="nextTo"/>
        <c:crossAx val="58548992"/>
        <c:crosses val="autoZero"/>
        <c:crossBetween val="midCat"/>
      </c:valAx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16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48F4C6-69E6-422A-9C71-0740F5900E09}" type="datetimeFigureOut">
              <a:rPr lang="en-US"/>
              <a:pPr>
                <a:defRPr/>
              </a:pPr>
              <a:t>10/31/2010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AA7E58-B43C-4350-A338-73E8C17E3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5" rIns="91330" bIns="45665" anchor="b"/>
          <a:lstStyle/>
          <a:p>
            <a:pPr algn="r" defTabSz="912813"/>
            <a:fld id="{92B5F98D-E7C7-4C33-B242-DB7123430AB1}" type="slidenum">
              <a:rPr lang="en-US" sz="1200">
                <a:latin typeface="Times New Roman" pitchFamily="18" charset="0"/>
              </a:rPr>
              <a:pPr algn="r" defTabSz="912813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1713" y="541338"/>
            <a:ext cx="4856162" cy="3643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</p:spPr>
        <p:txBody>
          <a:bodyPr wrap="none" lIns="90923" tIns="45461" rIns="90923" bIns="45461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FBFB51-7D3D-41E1-9DF2-93BEDA46B3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LARP DOE Review 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9054B1-B962-4774-AB3D-6A9667CDED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 -  </a:t>
            </a:r>
            <a:r>
              <a:rPr lang="en-US" smtClean="0"/>
              <a:t>Long  Quadrupole </a:t>
            </a:r>
            <a:endParaRPr lang="en-GB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LARP DOE Review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9054B1-B962-4774-AB3D-6A9667CDED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 -  </a:t>
            </a:r>
            <a:r>
              <a:rPr lang="en-US" smtClean="0"/>
              <a:t>Long  Quadrupole </a:t>
            </a:r>
            <a:endParaRPr lang="en-GB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IPAC10 - Kyoto, May 26-28, 2010</a:t>
            </a:r>
            <a:endParaRPr lang="en-US"/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0A00-116A-484E-98C5-45BCDDB8A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Ambrosio - </a:t>
            </a:r>
            <a:r>
              <a:rPr lang="en-US">
                <a:solidFill>
                  <a:schemeClr val="tx1"/>
                </a:solidFill>
              </a:rPr>
              <a:t>Design and Test of the First Long Nb3Sn Quadrupole by LARP</a:t>
            </a:r>
            <a:endParaRPr lang="en-GB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44913" y="6600825"/>
            <a:ext cx="3352800" cy="2571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G. </a:t>
            </a:r>
            <a:r>
              <a:rPr lang="en-GB" err="1"/>
              <a:t>Ambrosio</a:t>
            </a:r>
            <a:r>
              <a:rPr lang="en-GB"/>
              <a:t> –  Long </a:t>
            </a:r>
            <a:r>
              <a:rPr lang="en-GB" err="1"/>
              <a:t>Quadrupole</a:t>
            </a:r>
            <a:endParaRPr lang="en-GB"/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32A2DE-688D-4F07-AF32-52E7AF23B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615113"/>
            <a:ext cx="2470150" cy="24288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LARP CM14 - FNAL, Apr. 26-28, 2010</a:t>
            </a:r>
            <a:endParaRPr lang="en-US"/>
          </a:p>
          <a:p>
            <a:pPr>
              <a:defRPr/>
            </a:pPr>
            <a:endParaRPr lang="en-GB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1D53D-AC77-4E36-81F3-348B26DD78E6}" type="datetime1">
              <a:rPr lang="en-US"/>
              <a:pPr>
                <a:defRPr/>
              </a:pPr>
              <a:t>10/31/2010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C70E-E6F5-4BEC-803B-D78F89933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028" name="Picture 17" descr="USLARP_Banner2"/>
          <p:cNvPicPr>
            <a:picLocks noChangeAspect="1" noChangeArrowheads="1"/>
          </p:cNvPicPr>
          <p:nvPr/>
        </p:nvPicPr>
        <p:blipFill>
          <a:blip r:embed="rId8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600825"/>
            <a:ext cx="48641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defRPr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G. </a:t>
            </a:r>
            <a:r>
              <a:rPr lang="en-GB" dirty="0" err="1" smtClean="0"/>
              <a:t>Ambrosio</a:t>
            </a:r>
            <a:r>
              <a:rPr lang="en-GB" dirty="0" smtClean="0"/>
              <a:t>  -  </a:t>
            </a:r>
            <a:r>
              <a:rPr lang="en-US" dirty="0" smtClean="0"/>
              <a:t>Long  </a:t>
            </a: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endParaRPr lang="en-GB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553200"/>
            <a:ext cx="381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9054B1-B962-4774-AB3D-6A9667CDE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0" y="6619875"/>
            <a:ext cx="24384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LARP DOE Review 2010</a:t>
            </a:r>
            <a:endParaRPr lang="en-US" dirty="0"/>
          </a:p>
        </p:txBody>
      </p:sp>
      <p:pic>
        <p:nvPicPr>
          <p:cNvPr id="1034" name="Picture 17" descr="USLARP_Banner2"/>
          <p:cNvPicPr>
            <a:picLocks noChangeAspect="1" noChangeArrowheads="1"/>
          </p:cNvPicPr>
          <p:nvPr userDrawn="1"/>
        </p:nvPicPr>
        <p:blipFill>
          <a:blip r:embed="rId8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343400" y="609600"/>
            <a:ext cx="4057650" cy="368300"/>
            <a:chOff x="1602" y="336"/>
            <a:chExt cx="2556" cy="232"/>
          </a:xfrm>
        </p:grpSpPr>
        <p:sp>
          <p:nvSpPr>
            <p:cNvPr id="7174" name="AutoShape 3"/>
            <p:cNvSpPr>
              <a:spLocks noChangeArrowheads="1"/>
            </p:cNvSpPr>
            <p:nvPr/>
          </p:nvSpPr>
          <p:spPr bwMode="auto">
            <a:xfrm>
              <a:off x="1602" y="336"/>
              <a:ext cx="2556" cy="218"/>
            </a:xfrm>
            <a:prstGeom prst="roundRect">
              <a:avLst>
                <a:gd name="adj" fmla="val 45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</a:pPr>
              <a:endParaRPr lang="en-US" sz="2400" b="1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grpSp>
          <p:nvGrpSpPr>
            <p:cNvPr id="7175" name="Group 4"/>
            <p:cNvGrpSpPr>
              <a:grpSpLocks/>
            </p:cNvGrpSpPr>
            <p:nvPr/>
          </p:nvGrpSpPr>
          <p:grpSpPr bwMode="auto">
            <a:xfrm>
              <a:off x="1602" y="336"/>
              <a:ext cx="2547" cy="232"/>
              <a:chOff x="1602" y="336"/>
              <a:chExt cx="2547" cy="232"/>
            </a:xfrm>
          </p:grpSpPr>
          <p:sp>
            <p:nvSpPr>
              <p:cNvPr id="7176" name="AutoShape 5"/>
              <p:cNvSpPr>
                <a:spLocks noChangeArrowheads="1"/>
              </p:cNvSpPr>
              <p:nvPr/>
            </p:nvSpPr>
            <p:spPr bwMode="auto">
              <a:xfrm>
                <a:off x="1602" y="336"/>
                <a:ext cx="2547" cy="214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</a:pPr>
                <a:endParaRPr lang="en-US" sz="2400" b="1">
                  <a:solidFill>
                    <a:srgbClr val="99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7177" name="Group 6"/>
              <p:cNvGrpSpPr>
                <a:grpSpLocks/>
              </p:cNvGrpSpPr>
              <p:nvPr/>
            </p:nvGrpSpPr>
            <p:grpSpPr bwMode="auto">
              <a:xfrm>
                <a:off x="1602" y="336"/>
                <a:ext cx="2543" cy="232"/>
                <a:chOff x="1602" y="336"/>
                <a:chExt cx="2543" cy="232"/>
              </a:xfrm>
            </p:grpSpPr>
            <p:sp>
              <p:nvSpPr>
                <p:cNvPr id="7178" name="AutoShape 7"/>
                <p:cNvSpPr>
                  <a:spLocks noChangeArrowheads="1"/>
                </p:cNvSpPr>
                <p:nvPr/>
              </p:nvSpPr>
              <p:spPr bwMode="auto">
                <a:xfrm>
                  <a:off x="1602" y="336"/>
                  <a:ext cx="2540" cy="211"/>
                </a:xfrm>
                <a:prstGeom prst="roundRect">
                  <a:avLst>
                    <a:gd name="adj" fmla="val 47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</a:pPr>
                  <a:endParaRPr lang="en-US" sz="2400" b="1">
                    <a:solidFill>
                      <a:srgbClr val="99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7179" name="Group 8"/>
                <p:cNvGrpSpPr>
                  <a:grpSpLocks/>
                </p:cNvGrpSpPr>
                <p:nvPr/>
              </p:nvGrpSpPr>
              <p:grpSpPr bwMode="auto">
                <a:xfrm>
                  <a:off x="1602" y="336"/>
                  <a:ext cx="2543" cy="232"/>
                  <a:chOff x="1602" y="336"/>
                  <a:chExt cx="2543" cy="232"/>
                </a:xfrm>
              </p:grpSpPr>
              <p:sp>
                <p:nvSpPr>
                  <p:cNvPr id="7180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602" y="336"/>
                    <a:ext cx="2530" cy="208"/>
                  </a:xfrm>
                  <a:prstGeom prst="roundRect">
                    <a:avLst>
                      <a:gd name="adj" fmla="val 47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endParaRPr lang="en-US" sz="2400" b="1">
                      <a:solidFill>
                        <a:srgbClr val="990000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7181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602" y="336"/>
                    <a:ext cx="2543" cy="232"/>
                    <a:chOff x="1602" y="336"/>
                    <a:chExt cx="2543" cy="232"/>
                  </a:xfrm>
                </p:grpSpPr>
                <p:sp>
                  <p:nvSpPr>
                    <p:cNvPr id="7182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2" y="336"/>
                      <a:ext cx="2523" cy="195"/>
                    </a:xfrm>
                    <a:prstGeom prst="roundRect">
                      <a:avLst>
                        <a:gd name="adj" fmla="val 51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</a:pPr>
                      <a:endParaRPr lang="en-US" sz="2400" b="1">
                        <a:solidFill>
                          <a:srgbClr val="990000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7183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2" y="336"/>
                      <a:ext cx="2543" cy="232"/>
                      <a:chOff x="1602" y="336"/>
                      <a:chExt cx="2543" cy="232"/>
                    </a:xfrm>
                  </p:grpSpPr>
                  <p:sp>
                    <p:nvSpPr>
                      <p:cNvPr id="7184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2" y="336"/>
                        <a:ext cx="2516" cy="184"/>
                      </a:xfrm>
                      <a:prstGeom prst="roundRect">
                        <a:avLst>
                          <a:gd name="adj" fmla="val 54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spcBef>
                            <a:spcPct val="20000"/>
                          </a:spcBef>
                          <a:buClr>
                            <a:schemeClr val="tx1"/>
                          </a:buClr>
                        </a:pPr>
                        <a:endParaRPr lang="en-US" sz="2400" b="1">
                          <a:solidFill>
                            <a:srgbClr val="99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7185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2" y="336"/>
                        <a:ext cx="2543" cy="232"/>
                        <a:chOff x="1602" y="336"/>
                        <a:chExt cx="2543" cy="232"/>
                      </a:xfrm>
                    </p:grpSpPr>
                    <p:sp>
                      <p:nvSpPr>
                        <p:cNvPr id="7186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2" y="336"/>
                          <a:ext cx="2509" cy="175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</a:pPr>
                          <a:endParaRPr lang="en-US" sz="2400" b="1">
                            <a:solidFill>
                              <a:srgbClr val="9900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7187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336"/>
                          <a:ext cx="2543" cy="232"/>
                          <a:chOff x="1602" y="336"/>
                          <a:chExt cx="2543" cy="232"/>
                        </a:xfrm>
                      </p:grpSpPr>
                      <p:sp>
                        <p:nvSpPr>
                          <p:cNvPr id="7188" name="AutoShap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2" y="336"/>
                            <a:ext cx="2504" cy="165"/>
                          </a:xfrm>
                          <a:prstGeom prst="roundRect">
                            <a:avLst>
                              <a:gd name="adj" fmla="val 606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spcBef>
                                <a:spcPct val="20000"/>
                              </a:spcBef>
                              <a:buClr>
                                <a:schemeClr val="tx1"/>
                              </a:buClr>
                            </a:pPr>
                            <a:endParaRPr lang="en-US" sz="2400" b="1">
                              <a:solidFill>
                                <a:srgbClr val="990000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7189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02" y="336"/>
                            <a:ext cx="2543" cy="232"/>
                            <a:chOff x="1602" y="336"/>
                            <a:chExt cx="2543" cy="232"/>
                          </a:xfrm>
                        </p:grpSpPr>
                        <p:sp>
                          <p:nvSpPr>
                            <p:cNvPr id="7190" name="AutoShap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02" y="336"/>
                              <a:ext cx="2498" cy="160"/>
                            </a:xfrm>
                            <a:prstGeom prst="roundRect">
                              <a:avLst>
                                <a:gd name="adj" fmla="val 62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spcBef>
                                  <a:spcPct val="20000"/>
                                </a:spcBef>
                                <a:buClr>
                                  <a:schemeClr val="tx1"/>
                                </a:buClr>
                              </a:pPr>
                              <a:endParaRPr lang="en-US" sz="2400" b="1">
                                <a:solidFill>
                                  <a:srgbClr val="9900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7191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602" y="336"/>
                              <a:ext cx="2543" cy="232"/>
                              <a:chOff x="1602" y="336"/>
                              <a:chExt cx="2543" cy="232"/>
                            </a:xfrm>
                          </p:grpSpPr>
                          <p:sp>
                            <p:nvSpPr>
                              <p:cNvPr id="7192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02" y="336"/>
                                <a:ext cx="2494" cy="153"/>
                              </a:xfrm>
                              <a:prstGeom prst="roundRect">
                                <a:avLst>
                                  <a:gd name="adj" fmla="val 657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spcBef>
                                    <a:spcPct val="20000"/>
                                  </a:spcBef>
                                  <a:buClr>
                                    <a:schemeClr val="tx1"/>
                                  </a:buClr>
                                </a:pPr>
                                <a:endParaRPr lang="en-US" sz="2400" b="1">
                                  <a:solidFill>
                                    <a:srgbClr val="990000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7193" name="Group 2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02" y="336"/>
                                <a:ext cx="2543" cy="232"/>
                                <a:chOff x="1602" y="336"/>
                                <a:chExt cx="2543" cy="232"/>
                              </a:xfrm>
                            </p:grpSpPr>
                            <p:sp>
                              <p:nvSpPr>
                                <p:cNvPr id="7194" name="AutoShape 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02" y="336"/>
                                  <a:ext cx="2489" cy="145"/>
                                </a:xfrm>
                                <a:prstGeom prst="roundRect">
                                  <a:avLst>
                                    <a:gd name="adj" fmla="val 694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>
                                    <a:spcBef>
                                      <a:spcPct val="20000"/>
                                    </a:spcBef>
                                    <a:buClr>
                                      <a:schemeClr val="tx1"/>
                                    </a:buClr>
                                  </a:pPr>
                                  <a:endParaRPr lang="en-US" sz="2400" b="1">
                                    <a:solidFill>
                                      <a:srgbClr val="990000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7195" name="Group 2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02" y="336"/>
                                  <a:ext cx="2543" cy="232"/>
                                  <a:chOff x="1602" y="336"/>
                                  <a:chExt cx="2543" cy="232"/>
                                </a:xfrm>
                              </p:grpSpPr>
                              <p:sp>
                                <p:nvSpPr>
                                  <p:cNvPr id="7196" name="AutoShape 2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602" y="336"/>
                                    <a:ext cx="2485" cy="139"/>
                                  </a:xfrm>
                                  <a:prstGeom prst="roundRect">
                                    <a:avLst>
                                      <a:gd name="adj" fmla="val 722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>
                                      <a:spcBef>
                                        <a:spcPct val="20000"/>
                                      </a:spcBef>
                                      <a:buClr>
                                        <a:schemeClr val="tx1"/>
                                      </a:buClr>
                                    </a:pPr>
                                    <a:endParaRPr lang="en-US" sz="2400" b="1">
                                      <a:solidFill>
                                        <a:srgbClr val="990000"/>
                                      </a:solidFill>
                                      <a:latin typeface="Times New Roman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7197" name="Group 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602" y="336"/>
                                    <a:ext cx="2543" cy="232"/>
                                    <a:chOff x="1602" y="336"/>
                                    <a:chExt cx="2543" cy="232"/>
                                  </a:xfrm>
                                </p:grpSpPr>
                                <p:sp>
                                  <p:nvSpPr>
                                    <p:cNvPr id="7198" name="AutoShape 2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602" y="336"/>
                                      <a:ext cx="2482" cy="136"/>
                                    </a:xfrm>
                                    <a:prstGeom prst="roundRect">
                                      <a:avLst>
                                        <a:gd name="adj" fmla="val 731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spcBef>
                                          <a:spcPct val="20000"/>
                                        </a:spcBef>
                                        <a:buClr>
                                          <a:schemeClr val="tx1"/>
                                        </a:buClr>
                                      </a:pPr>
                                      <a:endParaRPr lang="en-US" sz="2400" b="1">
                                        <a:solidFill>
                                          <a:srgbClr val="990000"/>
                                        </a:solidFill>
                                        <a:latin typeface="Times New Roman" pitchFamily="18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7199" name="Group 2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602" y="336"/>
                                      <a:ext cx="2543" cy="232"/>
                                      <a:chOff x="1602" y="336"/>
                                      <a:chExt cx="2543" cy="232"/>
                                    </a:xfrm>
                                  </p:grpSpPr>
                                  <p:sp>
                                    <p:nvSpPr>
                                      <p:cNvPr id="7200" name="AutoShape 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602" y="336"/>
                                        <a:ext cx="2480" cy="131"/>
                                      </a:xfrm>
                                      <a:prstGeom prst="roundRect">
                                        <a:avLst>
                                          <a:gd name="adj" fmla="val 769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>
                                          <a:spcBef>
                                            <a:spcPct val="20000"/>
                                          </a:spcBef>
                                          <a:buClr>
                                            <a:schemeClr val="tx1"/>
                                          </a:buClr>
                                        </a:pPr>
                                        <a:endParaRPr lang="en-US" sz="2400" b="1">
                                          <a:solidFill>
                                            <a:srgbClr val="990000"/>
                                          </a:solidFill>
                                          <a:latin typeface="Times New Roman" pitchFamily="18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7201" name="Group 30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602" y="336"/>
                                        <a:ext cx="2543" cy="232"/>
                                        <a:chOff x="1602" y="336"/>
                                        <a:chExt cx="2543" cy="232"/>
                                      </a:xfrm>
                                    </p:grpSpPr>
                                    <p:sp>
                                      <p:nvSpPr>
                                        <p:cNvPr id="7202" name="AutoShape 3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602" y="336"/>
                                          <a:ext cx="2477" cy="129"/>
                                        </a:xfrm>
                                        <a:prstGeom prst="roundRect">
                                          <a:avLst>
                                            <a:gd name="adj" fmla="val 778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>
                                            <a:spcBef>
                                              <a:spcPct val="20000"/>
                                            </a:spcBef>
                                            <a:buClr>
                                              <a:schemeClr val="tx1"/>
                                            </a:buClr>
                                          </a:pPr>
                                          <a:endParaRPr lang="en-US" sz="2400" b="1">
                                            <a:solidFill>
                                              <a:srgbClr val="990000"/>
                                            </a:solidFill>
                                            <a:latin typeface="Times New Roman" pitchFamily="18" charset="0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7203" name="Group 32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602" y="336"/>
                                          <a:ext cx="2543" cy="232"/>
                                          <a:chOff x="1602" y="336"/>
                                          <a:chExt cx="2543" cy="232"/>
                                        </a:xfrm>
                                      </p:grpSpPr>
                                      <p:sp>
                                        <p:nvSpPr>
                                          <p:cNvPr id="7204" name="AutoShape 33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602" y="336"/>
                                            <a:ext cx="2475" cy="127"/>
                                          </a:xfrm>
                                          <a:prstGeom prst="roundRect">
                                            <a:avLst>
                                              <a:gd name="adj" fmla="val 792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pPr>
                                              <a:spcBef>
                                                <a:spcPct val="20000"/>
                                              </a:spcBef>
                                              <a:buClr>
                                                <a:schemeClr val="tx1"/>
                                              </a:buClr>
                                            </a:pPr>
                                            <a:endParaRPr lang="en-US" sz="2400" b="1">
                                              <a:solidFill>
                                                <a:srgbClr val="990000"/>
                                              </a:solidFill>
                                              <a:latin typeface="Times New Roman" pitchFamily="18" charset="0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7205" name="Group 3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602" y="336"/>
                                            <a:ext cx="2543" cy="232"/>
                                            <a:chOff x="1602" y="336"/>
                                            <a:chExt cx="2543" cy="232"/>
                                          </a:xfrm>
                                        </p:grpSpPr>
                                        <p:sp>
                                          <p:nvSpPr>
                                            <p:cNvPr id="7206" name="AutoShape 35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602" y="336"/>
                                              <a:ext cx="2475" cy="126"/>
                                            </a:xfrm>
                                            <a:prstGeom prst="roundRect">
                                              <a:avLst>
                                                <a:gd name="adj" fmla="val 79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>
                                                <a:spcBef>
                                                  <a:spcPct val="20000"/>
                                                </a:spcBef>
                                                <a:buClr>
                                                  <a:schemeClr val="tx1"/>
                                                </a:buClr>
                                              </a:pPr>
                                              <a:endParaRPr lang="en-US" sz="2400" b="1">
                                                <a:solidFill>
                                                  <a:srgbClr val="990000"/>
                                                </a:solidFill>
                                                <a:latin typeface="Times New Roman" pitchFamily="18" charset="0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7207" name="Group 36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602" y="336"/>
                                              <a:ext cx="2543" cy="232"/>
                                              <a:chOff x="1602" y="336"/>
                                              <a:chExt cx="2543" cy="232"/>
                                            </a:xfrm>
                                          </p:grpSpPr>
                                          <p:sp>
                                            <p:nvSpPr>
                                              <p:cNvPr id="7208" name="AutoShape 37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2" y="336"/>
                                                <a:ext cx="2475" cy="126"/>
                                              </a:xfrm>
                                              <a:prstGeom prst="roundRect">
                                                <a:avLst>
                                                  <a:gd name="adj" fmla="val 79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spcBef>
                                                    <a:spcPct val="20000"/>
                                                  </a:spcBef>
                                                  <a:buClr>
                                                    <a:schemeClr val="tx1"/>
                                                  </a:buClr>
                                                </a:pPr>
                                                <a:endParaRPr lang="en-US" sz="2400" b="1">
                                                  <a:solidFill>
                                                    <a:srgbClr val="990000"/>
                                                  </a:solidFill>
                                                  <a:latin typeface="Times New Roman" pitchFamily="18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209" name="AutoShape 38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3" y="336"/>
                                                <a:ext cx="2542" cy="232"/>
                                              </a:xfrm>
                                              <a:prstGeom prst="roundRect">
                                                <a:avLst>
                                                  <a:gd name="adj" fmla="val 806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lIns="0" tIns="0" rIns="0" bIns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eaLnBrk="0" hangingPunct="0">
                                                  <a:buClr>
                                                    <a:srgbClr val="000000"/>
                                                  </a:buClr>
                                                  <a:buSzPct val="100000"/>
                                                  <a:buFont typeface="Times New Roman" pitchFamily="18" charset="0"/>
                                                  <a:buNone/>
                                                  <a:tabLst>
                                                    <a:tab pos="0" algn="l"/>
                                                    <a:tab pos="457200" algn="l"/>
                                                    <a:tab pos="914400" algn="l"/>
                                                    <a:tab pos="1371600" algn="l"/>
                                                    <a:tab pos="1828800" algn="l"/>
                                                    <a:tab pos="2286000" algn="l"/>
                                                    <a:tab pos="2743200" algn="l"/>
                                                    <a:tab pos="3200400" algn="l"/>
                                                    <a:tab pos="3657600" algn="l"/>
                                                    <a:tab pos="4114800" algn="l"/>
                                                    <a:tab pos="4572000" algn="l"/>
                                                    <a:tab pos="5029200" algn="l"/>
                                                    <a:tab pos="5486400" algn="l"/>
                                                    <a:tab pos="5943600" algn="l"/>
                                                    <a:tab pos="6400800" algn="l"/>
                                                    <a:tab pos="6858000" algn="l"/>
                                                    <a:tab pos="7315200" algn="l"/>
                                                    <a:tab pos="7772400" algn="l"/>
                                                    <a:tab pos="8229600" algn="l"/>
                                                    <a:tab pos="8686800" algn="l"/>
                                                    <a:tab pos="9144000" algn="l"/>
                                                  </a:tabLst>
                                                </a:pPr>
                                                <a:r>
                                                  <a:rPr lang="en-GB" sz="2400" b="1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Bookman Old Style" pitchFamily="18" charset="0"/>
                                                  </a:rPr>
                                                  <a:t>BNL - FNAL - LBNL - SLAC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7171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228600" y="2590800"/>
            <a:ext cx="8610600" cy="1774825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130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Bitstream Vera Serif"/>
              </a:rPr>
              <a:t>Long Quadrupole</a:t>
            </a:r>
            <a:r>
              <a:rPr lang="en-GB" sz="2400" b="1" dirty="0" smtClean="0">
                <a:solidFill>
                  <a:srgbClr val="0000FF"/>
                </a:solidFill>
                <a:latin typeface="Bitstream Vera Serif"/>
              </a:rPr>
              <a:t/>
            </a:r>
            <a:br>
              <a:rPr lang="en-GB" sz="2400" b="1" dirty="0" smtClean="0">
                <a:solidFill>
                  <a:srgbClr val="0000FF"/>
                </a:solidFill>
                <a:latin typeface="Bitstream Vera Serif"/>
              </a:rPr>
            </a:br>
            <a: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  <a:t>Giorgio </a:t>
            </a:r>
            <a:r>
              <a:rPr lang="en-GB" sz="2400" b="1" i="1" dirty="0" err="1" smtClean="0">
                <a:solidFill>
                  <a:schemeClr val="tx1"/>
                </a:solidFill>
                <a:latin typeface="Bitstream Vera Serif"/>
              </a:rPr>
              <a:t>Ambrosio</a:t>
            </a:r>
            <a: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  <a:t/>
            </a:r>
            <a:b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</a:br>
            <a:r>
              <a:rPr lang="en-GB" sz="1800" b="1" i="1" dirty="0" err="1" smtClean="0">
                <a:solidFill>
                  <a:schemeClr val="tx1"/>
                </a:solidFill>
                <a:latin typeface="Bitstream Vera Serif"/>
              </a:rPr>
              <a:t>Fermilab</a:t>
            </a:r>
            <a:endParaRPr lang="en-GB" sz="1800" b="1" i="1" dirty="0" smtClean="0">
              <a:solidFill>
                <a:schemeClr val="tx1"/>
              </a:solidFill>
              <a:latin typeface="Bitstream Vera Serif"/>
            </a:endParaRPr>
          </a:p>
        </p:txBody>
      </p:sp>
      <p:pic>
        <p:nvPicPr>
          <p:cNvPr id="7172" name="Picture 40" descr="USLARP_Banner2"/>
          <p:cNvPicPr>
            <a:picLocks noChangeAspect="1" noChangeArrowheads="1"/>
          </p:cNvPicPr>
          <p:nvPr/>
        </p:nvPicPr>
        <p:blipFill>
          <a:blip r:embed="rId3"/>
          <a:srcRect l="21268" t="6451" r="2547" b="41936"/>
          <a:stretch>
            <a:fillRect/>
          </a:stretch>
        </p:blipFill>
        <p:spPr bwMode="auto">
          <a:xfrm>
            <a:off x="12192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43"/>
          <p:cNvSpPr txBox="1">
            <a:spLocks noChangeArrowheads="1"/>
          </p:cNvSpPr>
          <p:nvPr/>
        </p:nvSpPr>
        <p:spPr bwMode="auto">
          <a:xfrm>
            <a:off x="609600" y="4495800"/>
            <a:ext cx="536557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Many people contributed to this work,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most of all the Long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</a:rPr>
              <a:t>Quadrupole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 Task Leaders:</a:t>
            </a:r>
            <a:endParaRPr lang="en-US" b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</a:rPr>
              <a:t>Fred </a:t>
            </a:r>
            <a:r>
              <a:rPr lang="en-US" i="1" dirty="0" err="1">
                <a:latin typeface="Times New Roman" pitchFamily="18" charset="0"/>
              </a:rPr>
              <a:t>Nobrega</a:t>
            </a:r>
            <a:r>
              <a:rPr lang="en-US" i="1" dirty="0">
                <a:latin typeface="Times New Roman" pitchFamily="18" charset="0"/>
              </a:rPr>
              <a:t> (FNAL)</a:t>
            </a:r>
            <a:r>
              <a:rPr lang="en-US" dirty="0">
                <a:latin typeface="Times New Roman" pitchFamily="18" charset="0"/>
              </a:rPr>
              <a:t> – Coils</a:t>
            </a:r>
          </a:p>
          <a:p>
            <a:r>
              <a:rPr lang="en-US" i="1" dirty="0">
                <a:latin typeface="Times New Roman" pitchFamily="18" charset="0"/>
              </a:rPr>
              <a:t>Jesse </a:t>
            </a:r>
            <a:r>
              <a:rPr lang="en-US" i="1" dirty="0" err="1">
                <a:latin typeface="Times New Roman" pitchFamily="18" charset="0"/>
              </a:rPr>
              <a:t>Schmalzle</a:t>
            </a:r>
            <a:r>
              <a:rPr lang="en-US" i="1" dirty="0">
                <a:latin typeface="Times New Roman" pitchFamily="18" charset="0"/>
              </a:rPr>
              <a:t> (BNL)</a:t>
            </a:r>
            <a:r>
              <a:rPr lang="en-US" dirty="0">
                <a:latin typeface="Times New Roman" pitchFamily="18" charset="0"/>
              </a:rPr>
              <a:t> – Coils</a:t>
            </a:r>
          </a:p>
          <a:p>
            <a:r>
              <a:rPr lang="en-US" i="1" dirty="0">
                <a:latin typeface="Times New Roman" pitchFamily="18" charset="0"/>
              </a:rPr>
              <a:t>Paolo </a:t>
            </a:r>
            <a:r>
              <a:rPr lang="en-US" i="1" dirty="0" err="1">
                <a:latin typeface="Times New Roman" pitchFamily="18" charset="0"/>
              </a:rPr>
              <a:t>Ferracin</a:t>
            </a:r>
            <a:r>
              <a:rPr lang="en-US" i="1" dirty="0">
                <a:latin typeface="Times New Roman" pitchFamily="18" charset="0"/>
              </a:rPr>
              <a:t> (LBNL)</a:t>
            </a:r>
            <a:r>
              <a:rPr lang="en-US" dirty="0">
                <a:latin typeface="Times New Roman" pitchFamily="18" charset="0"/>
              </a:rPr>
              <a:t> – Structure</a:t>
            </a:r>
          </a:p>
          <a:p>
            <a:r>
              <a:rPr lang="en-US" i="1" dirty="0">
                <a:latin typeface="Times New Roman" pitchFamily="18" charset="0"/>
              </a:rPr>
              <a:t>Helene </a:t>
            </a:r>
            <a:r>
              <a:rPr lang="en-US" i="1" dirty="0" err="1">
                <a:latin typeface="Times New Roman" pitchFamily="18" charset="0"/>
              </a:rPr>
              <a:t>Felice</a:t>
            </a:r>
            <a:r>
              <a:rPr lang="en-US" i="1" dirty="0">
                <a:latin typeface="Times New Roman" pitchFamily="18" charset="0"/>
              </a:rPr>
              <a:t> (LBNL)</a:t>
            </a:r>
            <a:r>
              <a:rPr lang="en-US" dirty="0">
                <a:latin typeface="Times New Roman" pitchFamily="18" charset="0"/>
              </a:rPr>
              <a:t> – Instrumentation and QP</a:t>
            </a:r>
          </a:p>
          <a:p>
            <a:r>
              <a:rPr lang="en-US" i="1" dirty="0" err="1">
                <a:latin typeface="Times New Roman" pitchFamily="18" charset="0"/>
              </a:rPr>
              <a:t>Guram</a:t>
            </a:r>
            <a:r>
              <a:rPr lang="en-US" i="1" dirty="0">
                <a:latin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</a:rPr>
              <a:t>Chlachidize</a:t>
            </a:r>
            <a:r>
              <a:rPr lang="en-US" i="1" dirty="0">
                <a:latin typeface="Times New Roman" pitchFamily="18" charset="0"/>
              </a:rPr>
              <a:t> (FNAL)</a:t>
            </a:r>
            <a:r>
              <a:rPr lang="en-US" dirty="0">
                <a:latin typeface="Times New Roman" pitchFamily="18" charset="0"/>
              </a:rPr>
              <a:t> – Test preparation and test </a:t>
            </a:r>
          </a:p>
        </p:txBody>
      </p:sp>
      <p:sp>
        <p:nvSpPr>
          <p:cNvPr id="42" name="Rectangle 39"/>
          <p:cNvSpPr txBox="1">
            <a:spLocks noChangeArrowheads="1"/>
          </p:cNvSpPr>
          <p:nvPr/>
        </p:nvSpPr>
        <p:spPr bwMode="auto">
          <a:xfrm>
            <a:off x="0" y="1143000"/>
            <a:ext cx="86106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30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tstream Vera Serif"/>
                <a:ea typeface="+mj-ea"/>
                <a:cs typeface="+mj-cs"/>
              </a:rPr>
              <a:t>LARP Collaboration Meeting</a:t>
            </a:r>
            <a:r>
              <a:rPr kumimoji="0" lang="en-GB" sz="28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tstream Vera Serif"/>
                <a:ea typeface="+mj-ea"/>
                <a:cs typeface="+mj-cs"/>
              </a:rPr>
              <a:t> 15</a:t>
            </a:r>
            <a: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tstream Vera Serif"/>
                <a:ea typeface="+mj-ea"/>
                <a:cs typeface="+mj-cs"/>
              </a:rPr>
              <a:t/>
            </a:r>
            <a:br>
              <a:rPr kumimoji="0" lang="en-GB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tstream Vera Serif"/>
                <a:ea typeface="+mj-ea"/>
                <a:cs typeface="+mj-cs"/>
              </a:rPr>
            </a:br>
            <a:r>
              <a:rPr lang="en-GB" b="1" i="1" kern="0" dirty="0" smtClean="0">
                <a:latin typeface="Bitstream Vera Serif"/>
                <a:ea typeface="+mj-ea"/>
                <a:cs typeface="+mj-cs"/>
              </a:rPr>
              <a:t>SLAC, Nov. 1-3, 2010</a:t>
            </a:r>
            <a:endParaRPr kumimoji="0" lang="en-GB" sz="1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tstream Vera Serif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685800"/>
          </a:xfrm>
        </p:spPr>
        <p:txBody>
          <a:bodyPr/>
          <a:lstStyle/>
          <a:p>
            <a:r>
              <a:rPr lang="en-US" dirty="0" smtClean="0"/>
              <a:t>Test After Thermal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8610600" cy="4800600"/>
          </a:xfrm>
        </p:spPr>
        <p:txBody>
          <a:bodyPr/>
          <a:lstStyle/>
          <a:p>
            <a:r>
              <a:rPr lang="en-US" dirty="0" smtClean="0"/>
              <a:t>Good memory after thermal cycle with limited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9054B1-B962-4774-AB3D-6A9667CDED1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 -  </a:t>
            </a:r>
            <a:r>
              <a:rPr lang="en-US" smtClean="0"/>
              <a:t>Long  Quadrupole </a:t>
            </a:r>
            <a:endParaRPr lang="en-GB" smtClean="0"/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74" t="1244"/>
          <a:stretch>
            <a:fillRect/>
          </a:stretch>
        </p:blipFill>
        <p:spPr bwMode="auto">
          <a:xfrm>
            <a:off x="2286000" y="1828800"/>
            <a:ext cx="6858000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7526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Tx/>
              <a:buChar char="-"/>
            </a:pP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T max 100 K</a:t>
            </a:r>
          </a:p>
          <a:p>
            <a:pPr marL="0" lvl="1"/>
            <a:endParaRPr lang="en-US" sz="2400" dirty="0" smtClean="0"/>
          </a:p>
          <a:p>
            <a:r>
              <a:rPr lang="en-US" sz="2400" dirty="0" smtClean="0"/>
              <a:t>- Thermal cycle with unrestricted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T planned for LQS02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9875"/>
            <a:ext cx="2438400" cy="238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LARP </a:t>
            </a:r>
            <a:r>
              <a:rPr lang="en-GB" dirty="0" smtClean="0"/>
              <a:t>CM15 – </a:t>
            </a:r>
            <a:r>
              <a:rPr lang="en-GB" dirty="0" smtClean="0"/>
              <a:t>SLAC – Nov 1-3, 2010</a:t>
            </a:r>
            <a:endParaRPr lang="en-US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685800"/>
          </a:xfrm>
        </p:spPr>
        <p:txBody>
          <a:bodyPr/>
          <a:lstStyle/>
          <a:p>
            <a:r>
              <a:rPr lang="en-US" dirty="0" smtClean="0"/>
              <a:t>Magnetic Measurement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r>
              <a:rPr lang="en-US" dirty="0" smtClean="0"/>
              <a:t>The reference radius is presently limited by the probe radius</a:t>
            </a:r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probes with larger </a:t>
            </a:r>
            <a:r>
              <a:rPr lang="en-US" dirty="0" smtClean="0"/>
              <a:t>radius, </a:t>
            </a:r>
            <a:r>
              <a:rPr lang="en-US" dirty="0" smtClean="0"/>
              <a:t>and warm bore with larger apertures are under development</a:t>
            </a:r>
          </a:p>
          <a:p>
            <a:pPr lvl="1"/>
            <a:r>
              <a:rPr lang="en-US" dirty="0" smtClean="0"/>
              <a:t>Features to be discussed tomorrow in WG </a:t>
            </a:r>
            <a:r>
              <a:rPr lang="en-US" dirty="0" smtClean="0"/>
              <a:t>B3</a:t>
            </a:r>
          </a:p>
          <a:p>
            <a:r>
              <a:rPr lang="en-US" dirty="0" smtClean="0"/>
              <a:t>The Long </a:t>
            </a:r>
            <a:r>
              <a:rPr lang="en-US" dirty="0" err="1" smtClean="0"/>
              <a:t>Quadrupole</a:t>
            </a:r>
            <a:r>
              <a:rPr lang="en-US" dirty="0" smtClean="0"/>
              <a:t>, as the Technological </a:t>
            </a:r>
            <a:r>
              <a:rPr lang="en-US" dirty="0" err="1" smtClean="0"/>
              <a:t>Quadrupoles</a:t>
            </a:r>
            <a:r>
              <a:rPr lang="en-US" dirty="0" smtClean="0"/>
              <a:t> (TQ), doesn’t have alignment features </a:t>
            </a:r>
          </a:p>
          <a:p>
            <a:pPr lvl="1"/>
            <a:r>
              <a:rPr lang="en-US" dirty="0" smtClean="0"/>
              <a:t>neither during coil fabrication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or during magnet assembly</a:t>
            </a:r>
          </a:p>
          <a:p>
            <a:r>
              <a:rPr lang="en-US" dirty="0" smtClean="0"/>
              <a:t>The HQ has alignment features and aims at testing field quality in Nb</a:t>
            </a:r>
            <a:r>
              <a:rPr lang="en-US" baseline="-25000" dirty="0" smtClean="0"/>
              <a:t>3</a:t>
            </a:r>
            <a:r>
              <a:rPr lang="en-US" dirty="0" smtClean="0"/>
              <a:t>Sn magnets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32A2DE-688D-4F07-AF32-52E7AF23B6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9875"/>
            <a:ext cx="2438400" cy="238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LARP </a:t>
            </a:r>
            <a:r>
              <a:rPr lang="en-GB" dirty="0" smtClean="0"/>
              <a:t>CM15 – </a:t>
            </a:r>
            <a:r>
              <a:rPr lang="en-GB" dirty="0" smtClean="0"/>
              <a:t>SLAC – Nov 1-3, 2010</a:t>
            </a:r>
            <a:endParaRPr lang="en-US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86600" cy="685800"/>
          </a:xfrm>
        </p:spPr>
        <p:txBody>
          <a:bodyPr/>
          <a:lstStyle/>
          <a:p>
            <a:r>
              <a:rPr lang="en-US" dirty="0" smtClean="0"/>
              <a:t>Magnetic Measurement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LARP CM14 - FNAL, Apr. 26-28, 2010</a:t>
            </a:r>
            <a:endParaRPr lang="en-US" smtClean="0"/>
          </a:p>
          <a:p>
            <a:pPr>
              <a:defRPr/>
            </a:pPr>
            <a:endParaRPr lang="en-GB" smtClean="0"/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32A2DE-688D-4F07-AF32-52E7AF23B6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67200" y="1219200"/>
          <a:ext cx="4695828" cy="4876800"/>
        </p:xfrm>
        <a:graphic>
          <a:graphicData uri="http://schemas.openxmlformats.org/drawingml/2006/table">
            <a:tbl>
              <a:tblPr/>
              <a:tblGrid>
                <a:gridCol w="707914"/>
                <a:gridCol w="707914"/>
                <a:gridCol w="707914"/>
                <a:gridCol w="707914"/>
                <a:gridCol w="931614"/>
                <a:gridCol w="932558"/>
              </a:tblGrid>
              <a:tr h="23200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 a</a:t>
                      </a:r>
                      <a:r>
                        <a:rPr lang="en-US" sz="16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TQS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LQS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calc.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measured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calc.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Measured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-1.46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2.98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3.43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-0.52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1.31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6.20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3.06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-1.45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5.00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5.40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6.23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8.45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10.43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-0.58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1600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small">
                          <a:latin typeface="Times New Roman"/>
                          <a:ea typeface="Times New Roman"/>
                          <a:cs typeface="Times New Roman"/>
                        </a:rPr>
                        <a:t>0.04</a:t>
                      </a:r>
                      <a:endParaRPr lang="en-US" sz="20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-0.32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4.41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0.66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2.11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-1.99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0.82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1.34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0.71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-1.50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0.48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-0.37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0.12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-0.37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-0.01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-0.30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600" baseline="-25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-0.55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000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-0.08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0.24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-304800" y="1295400"/>
            <a:ext cx="45720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Magnetic </a:t>
            </a:r>
            <a:r>
              <a:rPr lang="en-US" dirty="0" smtClean="0"/>
              <a:t>measurement    </a:t>
            </a:r>
            <a:r>
              <a:rPr lang="en-US" dirty="0" smtClean="0"/>
              <a:t>at 4.5K</a:t>
            </a:r>
            <a:r>
              <a:rPr lang="en-US" dirty="0" smtClean="0"/>
              <a:t>:</a:t>
            </a:r>
            <a:endParaRPr lang="en-US" sz="2000" dirty="0" smtClean="0"/>
          </a:p>
          <a:p>
            <a:pPr lvl="1">
              <a:defRPr/>
            </a:pPr>
            <a:r>
              <a:rPr lang="en-US" dirty="0" smtClean="0"/>
              <a:t>Some are a few units different </a:t>
            </a:r>
            <a:r>
              <a:rPr lang="en-US" dirty="0" err="1" smtClean="0"/>
              <a:t>w.r.t</a:t>
            </a:r>
            <a:r>
              <a:rPr lang="en-US" dirty="0" smtClean="0"/>
              <a:t>. computed</a:t>
            </a:r>
          </a:p>
          <a:p>
            <a:pPr lvl="1">
              <a:defRPr/>
            </a:pPr>
            <a:r>
              <a:rPr lang="en-US" dirty="0" smtClean="0"/>
              <a:t>Similar to short </a:t>
            </a:r>
            <a:r>
              <a:rPr lang="en-US" dirty="0" smtClean="0"/>
              <a:t>models</a:t>
            </a:r>
            <a:r>
              <a:rPr lang="en-US" baseline="30000" dirty="0" smtClean="0"/>
              <a:t> </a:t>
            </a:r>
            <a:r>
              <a:rPr lang="en-US" baseline="30000" dirty="0" smtClean="0"/>
              <a:t>†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Normal </a:t>
            </a:r>
            <a:r>
              <a:rPr lang="en-US" dirty="0" err="1" smtClean="0"/>
              <a:t>octupole</a:t>
            </a:r>
            <a:r>
              <a:rPr lang="en-US" dirty="0" smtClean="0"/>
              <a:t> (b</a:t>
            </a:r>
            <a:r>
              <a:rPr lang="en-US" baseline="-25000" dirty="0" smtClean="0"/>
              <a:t>4</a:t>
            </a:r>
            <a:r>
              <a:rPr lang="en-US" dirty="0" smtClean="0"/>
              <a:t>) </a:t>
            </a:r>
            <a:r>
              <a:rPr lang="en-US" dirty="0" smtClean="0"/>
              <a:t>may </a:t>
            </a:r>
            <a:r>
              <a:rPr lang="en-US" dirty="0" smtClean="0"/>
              <a:t>have been affected by </a:t>
            </a:r>
            <a:r>
              <a:rPr lang="en-US" dirty="0" smtClean="0"/>
              <a:t>small differences in impregnation molds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Two molds used </a:t>
            </a:r>
            <a:endParaRPr lang="en-US" dirty="0" smtClean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6027003"/>
            <a:ext cx="3810000" cy="83099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Times New Roman" pitchFamily="18" charset="0"/>
              </a:rPr>
              <a:t>† </a:t>
            </a:r>
            <a:r>
              <a:rPr lang="en-US" sz="1200" dirty="0">
                <a:latin typeface="Times New Roman" pitchFamily="18" charset="0"/>
              </a:rPr>
              <a:t>G. </a:t>
            </a:r>
            <a:r>
              <a:rPr lang="en-US" sz="1200" dirty="0" err="1">
                <a:latin typeface="Times New Roman" pitchFamily="18" charset="0"/>
              </a:rPr>
              <a:t>Velev</a:t>
            </a:r>
            <a:r>
              <a:rPr lang="en-US" sz="1200" dirty="0">
                <a:latin typeface="Times New Roman" pitchFamily="18" charset="0"/>
              </a:rPr>
              <a:t>, et al., “Field Quality Measurements and Analysis of  the LARP Technology </a:t>
            </a:r>
            <a:r>
              <a:rPr lang="en-US" sz="1200" dirty="0" err="1" smtClean="0">
                <a:latin typeface="Times New Roman" pitchFamily="18" charset="0"/>
              </a:rPr>
              <a:t>Quadrupole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</a:rPr>
              <a:t>Models”, IEEE Trans. On Applied </a:t>
            </a:r>
            <a:r>
              <a:rPr lang="en-US" sz="1200" dirty="0" err="1">
                <a:latin typeface="Times New Roman" pitchFamily="18" charset="0"/>
              </a:rPr>
              <a:t>Supercond</a:t>
            </a:r>
            <a:r>
              <a:rPr lang="en-US" sz="1200" dirty="0">
                <a:latin typeface="Times New Roman" pitchFamily="18" charset="0"/>
              </a:rPr>
              <a:t>. , vol.18, no.2, pp.184-187, June 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6211669"/>
            <a:ext cx="5029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Average harmonics </a:t>
            </a:r>
            <a:r>
              <a:rPr lang="en-US" dirty="0" smtClean="0"/>
              <a:t>in the TQS and LQS </a:t>
            </a:r>
            <a:r>
              <a:rPr lang="en-US" dirty="0" smtClean="0"/>
              <a:t>at </a:t>
            </a:r>
            <a:r>
              <a:rPr lang="en-US" dirty="0" smtClean="0"/>
              <a:t>45 T/m </a:t>
            </a:r>
            <a:r>
              <a:rPr lang="en-US" dirty="0" smtClean="0"/>
              <a:t>(</a:t>
            </a:r>
            <a:r>
              <a:rPr lang="en-US" dirty="0" smtClean="0"/>
              <a:t>~</a:t>
            </a:r>
            <a:r>
              <a:rPr lang="en-US" dirty="0" smtClean="0"/>
              <a:t> </a:t>
            </a:r>
            <a:r>
              <a:rPr lang="en-US" dirty="0" smtClean="0"/>
              <a:t>2.6 kA</a:t>
            </a:r>
            <a:r>
              <a:rPr lang="en-US" dirty="0" smtClean="0"/>
              <a:t>) </a:t>
            </a:r>
            <a:r>
              <a:rPr lang="en-US" dirty="0" smtClean="0"/>
              <a:t>at the </a:t>
            </a:r>
            <a:r>
              <a:rPr lang="en-US" dirty="0" smtClean="0"/>
              <a:t>ref. </a:t>
            </a:r>
            <a:r>
              <a:rPr lang="en-US" dirty="0" smtClean="0"/>
              <a:t>radius r</a:t>
            </a:r>
            <a:r>
              <a:rPr lang="en-US" baseline="-25000" dirty="0" smtClean="0"/>
              <a:t>0</a:t>
            </a:r>
            <a:r>
              <a:rPr lang="en-US" dirty="0" smtClean="0"/>
              <a:t> of 22.5 mm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Voltage Spikes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3733800" cy="4800600"/>
          </a:xfrm>
        </p:spPr>
        <p:txBody>
          <a:bodyPr/>
          <a:lstStyle/>
          <a:p>
            <a:r>
              <a:rPr lang="en-US" dirty="0" smtClean="0"/>
              <a:t>Large voltage spikes </a:t>
            </a:r>
          </a:p>
          <a:p>
            <a:pPr lvl="1"/>
            <a:r>
              <a:rPr lang="en-US" dirty="0" smtClean="0"/>
              <a:t>Due to flux jumps</a:t>
            </a:r>
          </a:p>
          <a:p>
            <a:pPr lvl="2"/>
            <a:r>
              <a:rPr lang="en-US" sz="1800" dirty="0" smtClean="0"/>
              <a:t>Seen in TQ magnets using RRP 54/61</a:t>
            </a:r>
          </a:p>
          <a:p>
            <a:pPr lvl="1"/>
            <a:r>
              <a:rPr lang="en-US" dirty="0" smtClean="0"/>
              <a:t>Larger than in TQs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Variable quench   detection threshold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Variable ramp-rate   during training</a:t>
            </a:r>
          </a:p>
          <a:p>
            <a:pPr lvl="2"/>
            <a:r>
              <a:rPr lang="en-US" sz="1600" dirty="0" smtClean="0"/>
              <a:t>200 A/s </a:t>
            </a:r>
            <a:r>
              <a:rPr lang="en-US" sz="1600" dirty="0" smtClean="0">
                <a:sym typeface="Wingdings" pitchFamily="2" charset="2"/>
              </a:rPr>
              <a:t></a:t>
            </a:r>
            <a:r>
              <a:rPr lang="en-US" sz="1600" dirty="0" smtClean="0"/>
              <a:t> 3 kA</a:t>
            </a:r>
          </a:p>
          <a:p>
            <a:pPr lvl="2"/>
            <a:r>
              <a:rPr lang="en-US" sz="1600" dirty="0" smtClean="0"/>
              <a:t>50 A/s </a:t>
            </a:r>
            <a:r>
              <a:rPr lang="en-US" sz="1600" dirty="0" smtClean="0">
                <a:sym typeface="Wingdings" pitchFamily="2" charset="2"/>
              </a:rPr>
              <a:t> 5 kA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20 A/s  9 kA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10 A/s  quench</a:t>
            </a:r>
            <a:endParaRPr lang="en-US" sz="1600" dirty="0" smtClean="0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</p:spPr>
        <p:txBody>
          <a:bodyPr/>
          <a:lstStyle/>
          <a:p>
            <a:fld id="{A66AFC5B-76C1-49BC-A9E9-1A4FE82E1F4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 r="2469"/>
          <a:stretch>
            <a:fillRect/>
          </a:stretch>
        </p:blipFill>
        <p:spPr bwMode="auto">
          <a:xfrm>
            <a:off x="3351213" y="2362200"/>
            <a:ext cx="5792787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3962400" y="6324600"/>
            <a:ext cx="4572000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Maximum Voltage Spike amplitude at 4.5 K with 50 A/s ramp rate</a:t>
            </a:r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3"/>
          <a:srcRect r="75000" b="9634"/>
          <a:stretch>
            <a:fillRect/>
          </a:stretch>
        </p:blipFill>
        <p:spPr bwMode="auto">
          <a:xfrm>
            <a:off x="5029200" y="1219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3733800" y="1676400"/>
            <a:ext cx="12875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RRP 54/61 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by OST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324600" y="1219200"/>
            <a:ext cx="2853705" cy="2743200"/>
            <a:chOff x="6324600" y="1219200"/>
            <a:chExt cx="2853705" cy="2743200"/>
          </a:xfrm>
        </p:grpSpPr>
        <p:sp>
          <p:nvSpPr>
            <p:cNvPr id="18445" name="Rounded Rectangular Callout 9"/>
            <p:cNvSpPr>
              <a:spLocks noChangeArrowheads="1"/>
            </p:cNvSpPr>
            <p:nvPr/>
          </p:nvSpPr>
          <p:spPr bwMode="auto">
            <a:xfrm>
              <a:off x="6324600" y="2895600"/>
              <a:ext cx="2667000" cy="1066800"/>
            </a:xfrm>
            <a:prstGeom prst="wedgeRoundRectCallout">
              <a:avLst>
                <a:gd name="adj1" fmla="val -26042"/>
                <a:gd name="adj2" fmla="val -82912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/>
                <a:t>Will be eliminated or significantly reduced by using RRP 108/127</a:t>
              </a:r>
            </a:p>
          </p:txBody>
        </p:sp>
        <p:sp>
          <p:nvSpPr>
            <p:cNvPr id="18446" name="TextBox 13"/>
            <p:cNvSpPr txBox="1">
              <a:spLocks noChangeArrowheads="1"/>
            </p:cNvSpPr>
            <p:nvPr/>
          </p:nvSpPr>
          <p:spPr bwMode="auto">
            <a:xfrm>
              <a:off x="7659876" y="1600200"/>
              <a:ext cx="15184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</a:rPr>
                <a:t>RRP 108/127 </a:t>
              </a:r>
            </a:p>
            <a:p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</a:rPr>
                <a:t>by OST</a:t>
              </a:r>
            </a:p>
          </p:txBody>
        </p:sp>
        <p:pic>
          <p:nvPicPr>
            <p:cNvPr id="18447" name="Picture 10"/>
            <p:cNvPicPr>
              <a:picLocks noChangeAspect="1" noChangeArrowheads="1"/>
            </p:cNvPicPr>
            <p:nvPr/>
          </p:nvPicPr>
          <p:blipFill>
            <a:blip r:embed="rId3"/>
            <a:srcRect l="50000" r="25000" b="9634"/>
            <a:stretch>
              <a:fillRect/>
            </a:stretch>
          </p:blipFill>
          <p:spPr bwMode="auto">
            <a:xfrm>
              <a:off x="6324600" y="12192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9875"/>
            <a:ext cx="2438400" cy="238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LARP </a:t>
            </a:r>
            <a:r>
              <a:rPr lang="en-GB" dirty="0" smtClean="0"/>
              <a:t>CM15 – </a:t>
            </a:r>
            <a:r>
              <a:rPr lang="en-GB" dirty="0" smtClean="0"/>
              <a:t>SLAC – Nov 1-3, 2010</a:t>
            </a:r>
            <a:endParaRPr lang="en-US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4141788" cy="685800"/>
          </a:xfrm>
        </p:spPr>
        <p:txBody>
          <a:bodyPr/>
          <a:lstStyle/>
          <a:p>
            <a:r>
              <a:rPr lang="en-US" smtClean="0"/>
              <a:t>Coils after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38" y="1303338"/>
            <a:ext cx="4119562" cy="52609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Some “bubbles” on coils inner layer</a:t>
            </a:r>
          </a:p>
          <a:p>
            <a:pPr lvl="1">
              <a:defRPr/>
            </a:pPr>
            <a:r>
              <a:rPr lang="en-US" dirty="0" smtClean="0"/>
              <a:t>Coil-insulation separation</a:t>
            </a:r>
          </a:p>
          <a:p>
            <a:pPr>
              <a:defRPr/>
            </a:pPr>
            <a:r>
              <a:rPr lang="en-US" dirty="0" smtClean="0"/>
              <a:t>Possible causes:</a:t>
            </a:r>
          </a:p>
          <a:p>
            <a:pPr lvl="1">
              <a:defRPr/>
            </a:pPr>
            <a:r>
              <a:rPr lang="en-US" dirty="0" err="1" smtClean="0"/>
              <a:t>Superfluid</a:t>
            </a:r>
            <a:r>
              <a:rPr lang="en-US" dirty="0" smtClean="0"/>
              <a:t> helium and heat during quench </a:t>
            </a:r>
          </a:p>
          <a:p>
            <a:pPr lvl="2">
              <a:defRPr/>
            </a:pPr>
            <a:r>
              <a:rPr lang="en-US" dirty="0" smtClean="0"/>
              <a:t>Seen in TQ coils</a:t>
            </a:r>
          </a:p>
          <a:p>
            <a:pPr lvl="1">
              <a:defRPr/>
            </a:pPr>
            <a:r>
              <a:rPr lang="en-US" dirty="0" smtClean="0"/>
              <a:t>Heat from heaters on inner layer</a:t>
            </a:r>
          </a:p>
          <a:p>
            <a:pPr lvl="2">
              <a:defRPr/>
            </a:pPr>
            <a:r>
              <a:rPr lang="en-US" dirty="0" smtClean="0"/>
              <a:t>Only in LQ coils</a:t>
            </a:r>
          </a:p>
          <a:p>
            <a:pPr>
              <a:defRPr/>
            </a:pPr>
            <a:r>
              <a:rPr lang="en-US" dirty="0" smtClean="0"/>
              <a:t>Plans:</a:t>
            </a:r>
          </a:p>
          <a:p>
            <a:pPr lvl="1">
              <a:defRPr/>
            </a:pPr>
            <a:r>
              <a:rPr lang="en-US" dirty="0" smtClean="0"/>
              <a:t>Strengthen insulation (#13),</a:t>
            </a:r>
          </a:p>
          <a:p>
            <a:pPr lvl="1">
              <a:defRPr/>
            </a:pPr>
            <a:r>
              <a:rPr lang="en-US" dirty="0" smtClean="0"/>
              <a:t>Change heater location,</a:t>
            </a:r>
          </a:p>
          <a:p>
            <a:pPr lvl="1">
              <a:defRPr/>
            </a:pPr>
            <a:r>
              <a:rPr lang="en-US" dirty="0" smtClean="0"/>
              <a:t>Add support on coil ID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8" name="Picture 2" descr="P:\dt\ambrosio\Documents C\Projects\LARP\Long Quad_Technical_Stuff\LQS01\Photo_Coils_after_Test\2010_03_16\IMG_0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650" y="3519488"/>
            <a:ext cx="445135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9" name="Picture 2" descr="P:\dt\ambrosio\Documents C\Projects\LARP\Long Quad_Technical_Stuff\LQS01\Photo_Coils_after_Test\2010_03_16\IMG_0099.JPG"/>
          <p:cNvPicPr>
            <a:picLocks noChangeAspect="1" noChangeArrowheads="1"/>
          </p:cNvPicPr>
          <p:nvPr/>
        </p:nvPicPr>
        <p:blipFill>
          <a:blip r:embed="rId3"/>
          <a:srcRect l="46156" t="16734" b="27666"/>
          <a:stretch>
            <a:fillRect/>
          </a:stretch>
        </p:blipFill>
        <p:spPr bwMode="auto">
          <a:xfrm>
            <a:off x="4676775" y="0"/>
            <a:ext cx="4467225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3276600" y="1295400"/>
            <a:ext cx="32766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685800"/>
          </a:xfrm>
        </p:spPr>
        <p:txBody>
          <a:bodyPr/>
          <a:lstStyle/>
          <a:p>
            <a:r>
              <a:rPr lang="en-US" dirty="0" smtClean="0"/>
              <a:t>New Insulation Development</a:t>
            </a:r>
            <a:endParaRPr lang="en-US" dirty="0"/>
          </a:p>
        </p:txBody>
      </p:sp>
      <p:sp>
        <p:nvSpPr>
          <p:cNvPr id="717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E10AED-F73E-445A-B65A-AF43A5425BB5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 l="1700" t="2527" r="1700" b="2527"/>
          <a:stretch>
            <a:fillRect/>
          </a:stretch>
        </p:blipFill>
        <p:spPr bwMode="auto">
          <a:xfrm>
            <a:off x="457200" y="1219200"/>
            <a:ext cx="79248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2438400" y="3581400"/>
            <a:ext cx="914400" cy="6858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3048000" y="2743200"/>
            <a:ext cx="3810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014663" y="2590800"/>
            <a:ext cx="112871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Traditional Sleeve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253163" y="1878013"/>
            <a:ext cx="21748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Original Braided Sleeve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019800" y="2438400"/>
            <a:ext cx="5334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6313488" y="2170113"/>
            <a:ext cx="142875" cy="2524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224338" y="3157538"/>
            <a:ext cx="5334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4500563" y="2446338"/>
            <a:ext cx="201612" cy="7270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189413" y="1843088"/>
            <a:ext cx="1684337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Used on mirrors TQM03 and LQM01 and test coil TQ36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810000" y="3886200"/>
            <a:ext cx="5334000" cy="2971800"/>
          </a:xfrm>
          <a:prstGeom prst="wedgeRoundRectCallout">
            <a:avLst>
              <a:gd name="adj1" fmla="val -59349"/>
              <a:gd name="adj2" fmla="val -3641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It’s hard to replace the TQ/LQ sleeve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with an insulation having the same thickness and more suitable for long magnets: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lang="en-US" sz="2400" baseline="0" dirty="0" smtClean="0">
                <a:sym typeface="Wingdings" pitchFamily="2" charset="2"/>
              </a:rPr>
              <a:t> Remove it from LQ goals,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rPr>
              <a:t> Develop new insulation for HQ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lang="en-US" sz="2400" baseline="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Demonstrate it in LHQ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9875"/>
            <a:ext cx="2438400" cy="238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LARP </a:t>
            </a:r>
            <a:r>
              <a:rPr lang="en-GB" dirty="0" smtClean="0"/>
              <a:t>CM15 – </a:t>
            </a:r>
            <a:r>
              <a:rPr lang="en-GB" dirty="0" smtClean="0"/>
              <a:t>SLAC – Nov 1-3, 2010</a:t>
            </a:r>
            <a:endParaRPr lang="en-US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77200" cy="685800"/>
          </a:xfrm>
        </p:spPr>
        <p:txBody>
          <a:bodyPr/>
          <a:lstStyle/>
          <a:p>
            <a:r>
              <a:rPr lang="en-US" dirty="0" smtClean="0"/>
              <a:t>LQS01b Preliminary Observations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/>
          <a:lstStyle/>
          <a:p>
            <a:r>
              <a:rPr lang="en-US" dirty="0" smtClean="0"/>
              <a:t>LQS01b reached the best performance of all TQS02!</a:t>
            </a:r>
          </a:p>
          <a:p>
            <a:pPr lvl="1"/>
            <a:r>
              <a:rPr lang="en-US" dirty="0" smtClean="0"/>
              <a:t>With the first four LQ-production coils; three of which had “severe” discrepancies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u="sng" dirty="0" smtClean="0">
                <a:sym typeface="Wingdings" pitchFamily="2" charset="2"/>
              </a:rPr>
              <a:t>We know how to make and fix long Nb</a:t>
            </a:r>
            <a:r>
              <a:rPr lang="en-US" u="sng" baseline="-25000" dirty="0" smtClean="0">
                <a:sym typeface="Wingdings" pitchFamily="2" charset="2"/>
              </a:rPr>
              <a:t>3</a:t>
            </a:r>
            <a:r>
              <a:rPr lang="en-US" u="sng" dirty="0" smtClean="0">
                <a:sym typeface="Wingdings" pitchFamily="2" charset="2"/>
              </a:rPr>
              <a:t>Sn coils</a:t>
            </a:r>
            <a:endParaRPr lang="en-US" u="sng" dirty="0" smtClean="0"/>
          </a:p>
          <a:p>
            <a:pPr lvl="1"/>
            <a:r>
              <a:rPr lang="en-US" dirty="0" smtClean="0"/>
              <a:t>Al-shell-based structure is providing support (up to 227 T/m and 92% of </a:t>
            </a:r>
            <a:r>
              <a:rPr lang="en-US" dirty="0" err="1" smtClean="0"/>
              <a:t>ssl</a:t>
            </a:r>
            <a:r>
              <a:rPr lang="en-US" dirty="0" smtClean="0"/>
              <a:t>) with no signs of limitation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u="sng" dirty="0" smtClean="0">
                <a:sym typeface="Wingdings" pitchFamily="2" charset="2"/>
              </a:rPr>
              <a:t>Segmented shell structure can be used for long Nb</a:t>
            </a:r>
            <a:r>
              <a:rPr lang="en-US" u="sng" baseline="-25000" dirty="0" smtClean="0">
                <a:sym typeface="Wingdings" pitchFamily="2" charset="2"/>
              </a:rPr>
              <a:t>3</a:t>
            </a:r>
            <a:r>
              <a:rPr lang="en-US" u="sng" dirty="0" smtClean="0">
                <a:sym typeface="Wingdings" pitchFamily="2" charset="2"/>
              </a:rPr>
              <a:t>Sn magnets with shell-type coils</a:t>
            </a:r>
            <a:endParaRPr lang="en-US" u="sng" dirty="0" smtClean="0"/>
          </a:p>
          <a:p>
            <a:pPr lvl="1"/>
            <a:r>
              <a:rPr lang="en-US" dirty="0" smtClean="0"/>
              <a:t>Quench protection keeps hot-spot temperature below 260 K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u="sng" dirty="0" smtClean="0">
                <a:sym typeface="Wingdings" pitchFamily="2" charset="2"/>
              </a:rPr>
              <a:t>We have tools (computation &amp; instrumentation) for protecting long Nb</a:t>
            </a:r>
            <a:r>
              <a:rPr lang="en-US" u="sng" baseline="-25000" dirty="0" smtClean="0">
                <a:sym typeface="Wingdings" pitchFamily="2" charset="2"/>
              </a:rPr>
              <a:t>3</a:t>
            </a:r>
            <a:r>
              <a:rPr lang="en-US" u="sng" dirty="0" smtClean="0">
                <a:sym typeface="Wingdings" pitchFamily="2" charset="2"/>
              </a:rPr>
              <a:t>Sn magnets above 2.2K</a:t>
            </a:r>
            <a:endParaRPr lang="en-US" u="sng" dirty="0" smtClean="0"/>
          </a:p>
          <a:p>
            <a:pPr lvl="1"/>
            <a:r>
              <a:rPr lang="en-US" dirty="0" smtClean="0"/>
              <a:t>Good memory with DT-restricted thermal cycle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u="sng" dirty="0" smtClean="0">
                <a:sym typeface="Wingdings" pitchFamily="2" charset="2"/>
              </a:rPr>
              <a:t>Very promising for use in particle </a:t>
            </a:r>
            <a:r>
              <a:rPr lang="en-US" u="sng" dirty="0" err="1" smtClean="0">
                <a:sym typeface="Wingdings" pitchFamily="2" charset="2"/>
              </a:rPr>
              <a:t>accelertors</a:t>
            </a:r>
            <a:r>
              <a:rPr lang="en-US" u="sng" dirty="0" smtClean="0">
                <a:sym typeface="Wingdings" pitchFamily="2" charset="2"/>
              </a:rPr>
              <a:t>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</p:spPr>
        <p:txBody>
          <a:bodyPr/>
          <a:lstStyle/>
          <a:p>
            <a:pPr>
              <a:defRPr/>
            </a:pPr>
            <a:fld id="{3B2F92D8-9521-448B-8DD1-8AC601A223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r>
              <a:rPr lang="en-US" dirty="0" smtClean="0"/>
              <a:t>Next Steps &amp;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562600"/>
          </a:xfrm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LQS02a with new set of 54/61 coils:</a:t>
            </a:r>
          </a:p>
          <a:p>
            <a:pPr lvl="1"/>
            <a:r>
              <a:rPr lang="en-US" dirty="0" smtClean="0"/>
              <a:t>Demonstrate reproducibility,  test memory after unrestricted thermal cycle</a:t>
            </a:r>
          </a:p>
          <a:p>
            <a:r>
              <a:rPr lang="en-US" dirty="0" smtClean="0"/>
              <a:t>LQS02b options:</a:t>
            </a:r>
          </a:p>
          <a:p>
            <a:pPr lvl="1"/>
            <a:r>
              <a:rPr lang="en-US" dirty="0" smtClean="0"/>
              <a:t>Change limiting coil of LQS02</a:t>
            </a:r>
          </a:p>
          <a:p>
            <a:pPr lvl="1"/>
            <a:r>
              <a:rPr lang="en-US" dirty="0" smtClean="0"/>
              <a:t>Test LQS w 4 coils made with the same mold</a:t>
            </a:r>
          </a:p>
          <a:p>
            <a:pPr lvl="1"/>
            <a:r>
              <a:rPr lang="en-US" dirty="0" smtClean="0"/>
              <a:t>Test use of 4m keys &amp; bladders (for longer magnets)</a:t>
            </a:r>
          </a:p>
          <a:p>
            <a:r>
              <a:rPr lang="en-US" dirty="0" smtClean="0"/>
              <a:t>LQS03a/b with 108/127 coils:</a:t>
            </a:r>
          </a:p>
          <a:p>
            <a:pPr lvl="1"/>
            <a:r>
              <a:rPr lang="en-US" dirty="0" smtClean="0"/>
              <a:t>Demonstrate better performance below 4.5 K, and smaller voltage spikes </a:t>
            </a:r>
          </a:p>
          <a:p>
            <a:r>
              <a:rPr lang="en-US" b="0" i="1" dirty="0" smtClean="0"/>
              <a:t>Need still some R&amp;D: </a:t>
            </a:r>
          </a:p>
          <a:p>
            <a:pPr lvl="1"/>
            <a:r>
              <a:rPr lang="en-US" dirty="0" smtClean="0"/>
              <a:t>Reliable solution for protection heaters on inner layer at 2 K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32A2DE-688D-4F07-AF32-52E7AF23B6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133600" y="0"/>
            <a:ext cx="7010400" cy="1371600"/>
          </a:xfrm>
          <a:prstGeom prst="wedgeRoundRectCallout">
            <a:avLst>
              <a:gd name="adj1" fmla="val 5467"/>
              <a:gd name="adj2" fmla="val 714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LQS02 Readiness Review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(</a:t>
            </a:r>
            <a:r>
              <a:rPr lang="en-US" sz="2400" i="1" dirty="0" smtClean="0"/>
              <a:t>October 26, 2010)</a:t>
            </a:r>
            <a:endParaRPr kumimoji="0" lang="en-US" sz="24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lang="en-US" sz="2400" baseline="0" dirty="0" smtClean="0">
                <a:sym typeface="Wingdings" pitchFamily="2" charset="2"/>
              </a:rPr>
              <a:t> OK</a:t>
            </a:r>
            <a:r>
              <a:rPr lang="en-US" sz="2400" dirty="0" smtClean="0">
                <a:sym typeface="Wingdings" pitchFamily="2" charset="2"/>
              </a:rPr>
              <a:t> to use coils #10-13</a:t>
            </a:r>
            <a:endParaRPr lang="en-US" sz="2400" baseline="0" dirty="0" smtClean="0">
              <a:sym typeface="Wingdings" pitchFamily="2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è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Slightly smaller pre-stress than in LQS01b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248400" cy="6858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9054B1-B962-4774-AB3D-6A9667CDED1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 -  </a:t>
            </a:r>
            <a:r>
              <a:rPr lang="en-US" smtClean="0"/>
              <a:t>Long  Quadrupole </a:t>
            </a:r>
            <a:endParaRPr lang="en-GB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LQ Structure</a:t>
            </a:r>
            <a:r>
              <a:rPr lang="en-US" sz="4000" baseline="30000" smtClean="0"/>
              <a:t>†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85875"/>
            <a:ext cx="5876925" cy="4143375"/>
          </a:xfrm>
        </p:spPr>
        <p:txBody>
          <a:bodyPr/>
          <a:lstStyle/>
          <a:p>
            <a:r>
              <a:rPr lang="en-US" smtClean="0"/>
              <a:t>LQS is based on TQS (1m model)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and LRS (4m racetrack) </a:t>
            </a:r>
          </a:p>
        </p:txBody>
      </p:sp>
      <p:pic>
        <p:nvPicPr>
          <p:cNvPr id="13316" name="Content Placeholder 10" descr="tqs02_cross-section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2835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gauge_loc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4813"/>
            <a:ext cx="419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lrs01_3d_fr02_segmen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3550" y="5172075"/>
            <a:ext cx="41751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4219575" y="4981575"/>
            <a:ext cx="35147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Segmented shell (4)</a:t>
            </a:r>
          </a:p>
        </p:txBody>
      </p:sp>
      <p:grpSp>
        <p:nvGrpSpPr>
          <p:cNvPr id="13320" name="Group 16"/>
          <p:cNvGrpSpPr>
            <a:grpSpLocks/>
          </p:cNvGrpSpPr>
          <p:nvPr/>
        </p:nvGrpSpPr>
        <p:grpSpPr bwMode="auto">
          <a:xfrm>
            <a:off x="3149600" y="1447800"/>
            <a:ext cx="5994400" cy="3489325"/>
            <a:chOff x="3149600" y="1285875"/>
            <a:chExt cx="5994400" cy="3489325"/>
          </a:xfrm>
        </p:grpSpPr>
        <p:pic>
          <p:nvPicPr>
            <p:cNvPr id="13327" name="Picture 6" descr="lqs01_cross-section.t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9600" y="1876425"/>
              <a:ext cx="2898775" cy="289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Rectangle 9"/>
            <p:cNvSpPr>
              <a:spLocks noChangeArrowheads="1"/>
            </p:cNvSpPr>
            <p:nvPr/>
          </p:nvSpPr>
          <p:spPr bwMode="auto">
            <a:xfrm>
              <a:off x="5629275" y="1285875"/>
              <a:ext cx="3514725" cy="332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1"/>
                </a:buClr>
              </a:pPr>
              <a:r>
                <a:rPr lang="en-US" sz="2800">
                  <a:solidFill>
                    <a:schemeClr val="accent2"/>
                  </a:solidFill>
                  <a:latin typeface="Times New Roman" pitchFamily="18" charset="0"/>
                </a:rPr>
                <a:t>TQS Modifications: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Added masters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Added tie-rods for yoke &amp; pad laminations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Added alignment features for the structure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Rods closer to coils</a:t>
              </a:r>
            </a:p>
            <a:p>
              <a:pPr marL="742950" lvl="1" indent="-285750" eaLnBrk="0" hangingPunct="0">
                <a:spcBef>
                  <a:spcPct val="20000"/>
                </a:spcBef>
                <a:buFontTx/>
                <a:buChar char="–"/>
              </a:pPr>
              <a:r>
                <a:rPr lang="en-US" sz="2000">
                  <a:latin typeface="Times New Roman" pitchFamily="18" charset="0"/>
                </a:rPr>
                <a:t>Rods made of SS</a:t>
              </a:r>
            </a:p>
          </p:txBody>
        </p:sp>
        <p:sp>
          <p:nvSpPr>
            <p:cNvPr id="13329" name="Line 11"/>
            <p:cNvSpPr>
              <a:spLocks noChangeShapeType="1"/>
            </p:cNvSpPr>
            <p:nvPr/>
          </p:nvSpPr>
          <p:spPr bwMode="auto">
            <a:xfrm flipH="1">
              <a:off x="4953000" y="2057400"/>
              <a:ext cx="1514475" cy="638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2"/>
            <p:cNvSpPr>
              <a:spLocks noChangeShapeType="1"/>
            </p:cNvSpPr>
            <p:nvPr/>
          </p:nvSpPr>
          <p:spPr bwMode="auto">
            <a:xfrm flipH="1">
              <a:off x="5591175" y="2447925"/>
              <a:ext cx="838200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3"/>
            <p:cNvSpPr>
              <a:spLocks noChangeShapeType="1"/>
            </p:cNvSpPr>
            <p:nvPr/>
          </p:nvSpPr>
          <p:spPr bwMode="auto">
            <a:xfrm flipH="1">
              <a:off x="5048250" y="2571750"/>
              <a:ext cx="1381125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14"/>
            <p:cNvSpPr>
              <a:spLocks noChangeShapeType="1"/>
            </p:cNvSpPr>
            <p:nvPr/>
          </p:nvSpPr>
          <p:spPr bwMode="auto">
            <a:xfrm flipH="1">
              <a:off x="5972175" y="3228975"/>
              <a:ext cx="43815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15"/>
            <p:cNvSpPr>
              <a:spLocks noChangeShapeType="1"/>
            </p:cNvSpPr>
            <p:nvPr/>
          </p:nvSpPr>
          <p:spPr bwMode="auto">
            <a:xfrm flipH="1">
              <a:off x="5324475" y="3324225"/>
              <a:ext cx="1085850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6172200" y="6172200"/>
            <a:ext cx="2971800" cy="707886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aseline="30000" dirty="0">
                <a:latin typeface="Times New Roman" pitchFamily="18" charset="0"/>
              </a:rPr>
              <a:t>† </a:t>
            </a:r>
            <a:r>
              <a:rPr lang="en-US" sz="1000" dirty="0">
                <a:latin typeface="Times New Roman" pitchFamily="18" charset="0"/>
              </a:rPr>
              <a:t>P. </a:t>
            </a:r>
            <a:r>
              <a:rPr lang="en-US" sz="1000" dirty="0" err="1">
                <a:latin typeface="Times New Roman" pitchFamily="18" charset="0"/>
              </a:rPr>
              <a:t>Ferracin</a:t>
            </a:r>
            <a:r>
              <a:rPr lang="en-US" sz="1000" dirty="0">
                <a:latin typeface="Times New Roman" pitchFamily="18" charset="0"/>
              </a:rPr>
              <a:t> et al. “Assembly and Loading of LQS01, a Shell-Based 3.7 m Long </a:t>
            </a:r>
            <a:r>
              <a:rPr lang="en-US" sz="1000" dirty="0" smtClean="0">
                <a:latin typeface="Times New Roman" pitchFamily="18" charset="0"/>
              </a:rPr>
              <a:t>Nb3Sn </a:t>
            </a:r>
            <a:r>
              <a:rPr lang="en-US" sz="1000" dirty="0" err="1" smtClean="0">
                <a:latin typeface="Times New Roman" pitchFamily="18" charset="0"/>
              </a:rPr>
              <a:t>Quadrupole</a:t>
            </a:r>
            <a:r>
              <a:rPr lang="en-US" sz="1000" dirty="0" smtClean="0">
                <a:latin typeface="Times New Roman" pitchFamily="18" charset="0"/>
              </a:rPr>
              <a:t> </a:t>
            </a:r>
            <a:r>
              <a:rPr lang="en-US" sz="1000" dirty="0">
                <a:latin typeface="Times New Roman" pitchFamily="18" charset="0"/>
              </a:rPr>
              <a:t>Magnet for LARP” </a:t>
            </a:r>
            <a:r>
              <a:rPr lang="en-US" sz="1000" i="1" dirty="0" smtClean="0">
                <a:latin typeface="Times New Roman" pitchFamily="18" charset="0"/>
              </a:rPr>
              <a:t>IEEE Trans. on Applied </a:t>
            </a:r>
            <a:r>
              <a:rPr lang="en-US" sz="1000" i="1" dirty="0" err="1" smtClean="0">
                <a:latin typeface="Times New Roman" pitchFamily="18" charset="0"/>
              </a:rPr>
              <a:t>Supercond</a:t>
            </a:r>
            <a:r>
              <a:rPr lang="en-US" sz="1000" i="1" dirty="0" smtClean="0">
                <a:latin typeface="Times New Roman" pitchFamily="18" charset="0"/>
              </a:rPr>
              <a:t>.; </a:t>
            </a:r>
            <a:r>
              <a:rPr lang="en-US" sz="1000" dirty="0" smtClean="0">
                <a:latin typeface="Times New Roman" pitchFamily="18" charset="0"/>
              </a:rPr>
              <a:t>Vol. 20,  no. 3, p. 279-282, March 2010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1828800" y="1752600"/>
            <a:ext cx="2173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Aluminum shell</a:t>
            </a:r>
          </a:p>
        </p:txBody>
      </p:sp>
      <p:cxnSp>
        <p:nvCxnSpPr>
          <p:cNvPr id="13323" name="Straight Arrow Connector 18"/>
          <p:cNvCxnSpPr>
            <a:cxnSpLocks noChangeShapeType="1"/>
          </p:cNvCxnSpPr>
          <p:nvPr/>
        </p:nvCxnSpPr>
        <p:spPr bwMode="auto">
          <a:xfrm>
            <a:off x="2971800" y="2133600"/>
            <a:ext cx="5334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4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2362200" y="2133600"/>
            <a:ext cx="457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990600" y="4191000"/>
            <a:ext cx="863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TQS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91000" y="4191000"/>
            <a:ext cx="863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LQS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6248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Long Nb</a:t>
            </a:r>
            <a:r>
              <a:rPr lang="en-US" baseline="-25000" dirty="0" smtClean="0"/>
              <a:t>3</a:t>
            </a:r>
            <a:r>
              <a:rPr lang="en-US" dirty="0" smtClean="0"/>
              <a:t>Sn </a:t>
            </a:r>
            <a:r>
              <a:rPr lang="en-US" dirty="0" err="1" smtClean="0"/>
              <a:t>Quadrupole</a:t>
            </a:r>
            <a:r>
              <a:rPr lang="en-US" baseline="30000" dirty="0" smtClean="0"/>
              <a:t>†</a:t>
            </a:r>
            <a:endParaRPr lang="en-US" dirty="0" smtClean="0"/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0B6E86-534A-442D-8DB2-A3BC848912AD}" type="slidenum">
              <a:rPr lang="en-US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292" name="Footer Placeholder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G. Ambrosio - Long Quadrupole</a:t>
            </a:r>
          </a:p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6988"/>
            <a:ext cx="8707438" cy="4999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Main Features:</a:t>
            </a:r>
          </a:p>
          <a:p>
            <a:pPr eaLnBrk="1" hangingPunct="1"/>
            <a:r>
              <a:rPr lang="en-US" sz="2400" dirty="0" smtClean="0"/>
              <a:t>Aperture: 	        </a:t>
            </a:r>
            <a:r>
              <a:rPr lang="en-US" sz="2400" dirty="0" smtClean="0">
                <a:solidFill>
                  <a:schemeClr val="tx1"/>
                </a:solidFill>
              </a:rPr>
              <a:t>90 mm</a:t>
            </a:r>
          </a:p>
          <a:p>
            <a:pPr eaLnBrk="1" hangingPunct="1"/>
            <a:r>
              <a:rPr lang="en-US" sz="2400" dirty="0" smtClean="0"/>
              <a:t>magnet length:  </a:t>
            </a:r>
            <a:r>
              <a:rPr lang="en-US" sz="2400" dirty="0" smtClean="0">
                <a:solidFill>
                  <a:schemeClr val="tx1"/>
                </a:solidFill>
              </a:rPr>
              <a:t>3.7 m 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Target:</a:t>
            </a:r>
          </a:p>
          <a:p>
            <a:pPr eaLnBrk="1" hangingPunct="1"/>
            <a:r>
              <a:rPr lang="en-US" sz="2400" dirty="0" smtClean="0"/>
              <a:t>Gradient:	        </a:t>
            </a:r>
            <a:r>
              <a:rPr lang="en-US" sz="2400" dirty="0" smtClean="0">
                <a:solidFill>
                  <a:schemeClr val="tx1"/>
                </a:solidFill>
              </a:rPr>
              <a:t>200+ T/m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Goal:</a:t>
            </a:r>
          </a:p>
          <a:p>
            <a:pPr eaLnBrk="1" hangingPunct="1"/>
            <a:r>
              <a:rPr lang="en-US" sz="2400" dirty="0" smtClean="0"/>
              <a:t>Demonstrate 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 magnet scale up:</a:t>
            </a:r>
          </a:p>
          <a:p>
            <a:pPr lvl="1" eaLnBrk="1" hangingPunct="1"/>
            <a:r>
              <a:rPr lang="en-US" sz="2000" dirty="0" smtClean="0"/>
              <a:t>Long shell-type coils</a:t>
            </a:r>
          </a:p>
          <a:p>
            <a:pPr lvl="1" eaLnBrk="1" hangingPunct="1"/>
            <a:r>
              <a:rPr lang="en-US" sz="2000" dirty="0" smtClean="0"/>
              <a:t>Long shell-based structure (bladder &amp; keys)</a:t>
            </a:r>
          </a:p>
          <a:p>
            <a:pPr lvl="1" eaLnBrk="1" hangingPunct="1">
              <a:buFontTx/>
              <a:buNone/>
            </a:pPr>
            <a:r>
              <a:rPr lang="en-US" sz="800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LQS01a was tested in Nov-Dec 2009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LQS01b (same coils) test in progress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0" y="6216650"/>
            <a:ext cx="6718300" cy="64611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aseline="30000">
                <a:latin typeface="Times New Roman" pitchFamily="18" charset="0"/>
              </a:rPr>
              <a:t>† </a:t>
            </a:r>
            <a:r>
              <a:rPr lang="en-US">
                <a:latin typeface="Times New Roman" pitchFamily="18" charset="0"/>
              </a:rPr>
              <a:t>LQ Design Report available online at:</a:t>
            </a:r>
          </a:p>
          <a:p>
            <a:pPr eaLnBrk="0" hangingPunct="0"/>
            <a:r>
              <a:rPr lang="en-US">
                <a:latin typeface="Times New Roman" pitchFamily="18" charset="0"/>
              </a:rPr>
              <a:t>https://plone4.fnal.gov/P1/USLARP/MagnetRD/longquad/LQ_DR.pdf</a:t>
            </a:r>
          </a:p>
        </p:txBody>
      </p:sp>
      <p:pic>
        <p:nvPicPr>
          <p:cNvPr id="12295" name="Picture 9" descr="LQS01"/>
          <p:cNvPicPr>
            <a:picLocks noChangeAspect="1" noChangeArrowheads="1"/>
          </p:cNvPicPr>
          <p:nvPr/>
        </p:nvPicPr>
        <p:blipFill>
          <a:blip r:embed="rId3"/>
          <a:srcRect t="4222"/>
          <a:stretch>
            <a:fillRect/>
          </a:stretch>
        </p:blipFill>
        <p:spPr bwMode="auto">
          <a:xfrm>
            <a:off x="4176713" y="1255713"/>
            <a:ext cx="49672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36442" y="4038600"/>
          <a:ext cx="36075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779"/>
                <a:gridCol w="18037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LQS01 S.S.L.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 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13.7 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 T/m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12.25 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460 kJ/m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 bwMode="auto">
          <a:xfrm>
            <a:off x="6096000" y="2743200"/>
            <a:ext cx="2819400" cy="914400"/>
          </a:xfrm>
          <a:prstGeom prst="wedgeRoundRectCallout">
            <a:avLst>
              <a:gd name="adj1" fmla="val -32316"/>
              <a:gd name="adj2" fmla="val 8457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S.S.L. based on cable test is ~3% lower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477000" cy="762000"/>
          </a:xfrm>
        </p:spPr>
        <p:txBody>
          <a:bodyPr/>
          <a:lstStyle/>
          <a:p>
            <a:r>
              <a:rPr lang="en-US" smtClean="0"/>
              <a:t>LQ Coils</a:t>
            </a:r>
            <a:r>
              <a:rPr lang="en-US" baseline="30000" smtClean="0"/>
              <a:t>†</a:t>
            </a:r>
            <a:endParaRPr lang="en-US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374900"/>
            <a:ext cx="7210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Fabrication technology: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From 2-in-1 (TQ coils) to single coil fixtures (LQ)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Mica during heat treatment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Bridge between lead-end saddle and pole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1285875"/>
            <a:ext cx="6121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Coil design: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LQ coils = long TQ02 coils with gaps to accommodate different CTE during HT</a:t>
            </a:r>
          </a:p>
        </p:txBody>
      </p:sp>
      <p:pic>
        <p:nvPicPr>
          <p:cNvPr id="14341" name="Picture 9" descr="TQ_Co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088" y="1050925"/>
            <a:ext cx="3109912" cy="2978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6030913" y="4019550"/>
            <a:ext cx="3113087" cy="3492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latin typeface="Times New Roman" pitchFamily="18" charset="0"/>
                <a:cs typeface="Times New Roman" pitchFamily="18" charset="0"/>
              </a:rPr>
              <a:t>Cross-section of TQ/LQ coil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4343" name="Picture 5" descr="DSC03542"/>
          <p:cNvPicPr>
            <a:picLocks noChangeAspect="1" noChangeArrowheads="1"/>
          </p:cNvPicPr>
          <p:nvPr/>
        </p:nvPicPr>
        <p:blipFill>
          <a:blip r:embed="rId4"/>
          <a:srcRect l="15152" t="17638" r="18750" b="30284"/>
          <a:stretch>
            <a:fillRect/>
          </a:stretch>
        </p:blipFill>
        <p:spPr bwMode="auto">
          <a:xfrm>
            <a:off x="0" y="3975100"/>
            <a:ext cx="27447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/>
          <p:cNvPicPr>
            <a:picLocks noChangeAspect="1" noChangeArrowheads="1"/>
          </p:cNvPicPr>
          <p:nvPr/>
        </p:nvPicPr>
        <p:blipFill>
          <a:blip r:embed="rId5"/>
          <a:srcRect l="7765" r="7765" b="10228"/>
          <a:stretch>
            <a:fillRect/>
          </a:stretch>
        </p:blipFill>
        <p:spPr bwMode="auto">
          <a:xfrm>
            <a:off x="3157538" y="3962400"/>
            <a:ext cx="20431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6"/>
          <p:cNvPicPr>
            <a:picLocks noChangeAspect="1" noChangeArrowheads="1"/>
          </p:cNvPicPr>
          <p:nvPr/>
        </p:nvPicPr>
        <p:blipFill>
          <a:blip r:embed="rId6"/>
          <a:srcRect l="23335" t="11981" r="10086"/>
          <a:stretch>
            <a:fillRect/>
          </a:stretch>
        </p:blipFill>
        <p:spPr bwMode="auto">
          <a:xfrm>
            <a:off x="2435225" y="987425"/>
            <a:ext cx="34639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 rot="5400000">
            <a:off x="1447800" y="3429000"/>
            <a:ext cx="15240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114800" y="3200400"/>
            <a:ext cx="1524000" cy="1371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5334000" y="4419600"/>
            <a:ext cx="3657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</a:rPr>
              <a:t>LQ Coil Fabrication:</a:t>
            </a:r>
          </a:p>
          <a:p>
            <a:endParaRPr lang="en-US" sz="800" dirty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 5 practice coils (Cu and Nb</a:t>
            </a:r>
            <a:r>
              <a:rPr lang="en-US" baseline="-25000" dirty="0">
                <a:latin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</a:rPr>
              <a:t>Sn)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</a:rPr>
              <a:t> coils #6-#9 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 LQS01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sym typeface="Wingdings" pitchFamily="2" charset="2"/>
              </a:rPr>
              <a:t> coils</a:t>
            </a:r>
            <a:r>
              <a:rPr lang="en-US" dirty="0">
                <a:latin typeface="Times New Roman" pitchFamily="18" charset="0"/>
              </a:rPr>
              <a:t> #10-#13 </a:t>
            </a:r>
            <a:r>
              <a:rPr lang="en-US" dirty="0">
                <a:latin typeface="Times New Roman" pitchFamily="18" charset="0"/>
                <a:sym typeface="Wingdings" pitchFamily="2" charset="2"/>
              </a:rPr>
              <a:t> LQS02</a:t>
            </a:r>
            <a:endParaRPr lang="en-US" dirty="0">
              <a:latin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</a:rPr>
              <a:t>Note: coils #6-#9 had 3 severe discrepancies</a:t>
            </a:r>
          </a:p>
        </p:txBody>
      </p:sp>
      <p:sp>
        <p:nvSpPr>
          <p:cNvPr id="14350" name="TextBox 16"/>
          <p:cNvSpPr txBox="1">
            <a:spLocks noChangeArrowheads="1"/>
          </p:cNvSpPr>
          <p:nvPr/>
        </p:nvSpPr>
        <p:spPr bwMode="auto">
          <a:xfrm>
            <a:off x="5257800" y="6304002"/>
            <a:ext cx="3886200" cy="553998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aseline="30000" dirty="0" smtClean="0">
                <a:latin typeface="Times New Roman" pitchFamily="18" charset="0"/>
              </a:rPr>
              <a:t>†</a:t>
            </a:r>
            <a:r>
              <a:rPr lang="en-US" sz="1000" dirty="0" smtClean="0">
                <a:latin typeface="Times New Roman" pitchFamily="18" charset="0"/>
              </a:rPr>
              <a:t> G. </a:t>
            </a:r>
            <a:r>
              <a:rPr lang="en-US" sz="1000" dirty="0" err="1" smtClean="0">
                <a:latin typeface="Times New Roman" pitchFamily="18" charset="0"/>
              </a:rPr>
              <a:t>Ambrosio</a:t>
            </a:r>
            <a:r>
              <a:rPr lang="en-US" sz="1000" dirty="0" smtClean="0">
                <a:latin typeface="Times New Roman" pitchFamily="18" charset="0"/>
              </a:rPr>
              <a:t> et al. “Final Development and Test Preparation of the First 3.7 m Long Nb3Sn </a:t>
            </a:r>
            <a:r>
              <a:rPr lang="en-US" sz="1000" dirty="0" err="1" smtClean="0">
                <a:latin typeface="Times New Roman" pitchFamily="18" charset="0"/>
              </a:rPr>
              <a:t>Quadrupole</a:t>
            </a:r>
            <a:r>
              <a:rPr lang="en-US" sz="1000" dirty="0" smtClean="0">
                <a:latin typeface="Times New Roman" pitchFamily="18" charset="0"/>
              </a:rPr>
              <a:t> by LARP” </a:t>
            </a:r>
            <a:r>
              <a:rPr lang="en-US" sz="1000" i="1" dirty="0" smtClean="0">
                <a:latin typeface="Times New Roman" pitchFamily="18" charset="0"/>
              </a:rPr>
              <a:t>IEEE Trans. on Applied Superconductivity; </a:t>
            </a:r>
            <a:r>
              <a:rPr lang="en-US" sz="1000" dirty="0" smtClean="0">
                <a:latin typeface="Times New Roman" pitchFamily="18" charset="0"/>
              </a:rPr>
              <a:t>Vol. 20,  no. 3, p. 283-287, March 2010.</a:t>
            </a:r>
            <a:endParaRPr lang="en-US" sz="1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LQS01a Quench History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381000" cy="304800"/>
          </a:xfrm>
          <a:noFill/>
        </p:spPr>
        <p:txBody>
          <a:bodyPr/>
          <a:lstStyle/>
          <a:p>
            <a:fld id="{F2D1FD8B-56F0-4D82-B52D-3EC073666B2B}" type="slidenum">
              <a:rPr lang="en-US">
                <a:solidFill>
                  <a:schemeClr val="tx1"/>
                </a:solidFill>
              </a:rPr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1905000" y="6396037"/>
            <a:ext cx="6705600" cy="46196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</a:rPr>
              <a:t>Test report available online at:</a:t>
            </a:r>
          </a:p>
          <a:p>
            <a:r>
              <a:rPr lang="en-US" sz="1200">
                <a:latin typeface="Times New Roman" pitchFamily="18" charset="0"/>
              </a:rPr>
              <a:t>https://plone4.fnal.gov/P1/USLARP/MagnetRD/longquad/report/TD-10-001_LQS01_test_summary.pdf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325483" y="1295400"/>
            <a:ext cx="5818517" cy="4343400"/>
            <a:chOff x="3325483" y="1295400"/>
            <a:chExt cx="5818517" cy="43434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 l="2667" t="1809" r="2667" b="2289"/>
            <a:stretch>
              <a:fillRect/>
            </a:stretch>
          </p:blipFill>
          <p:spPr bwMode="auto">
            <a:xfrm>
              <a:off x="3325483" y="1295400"/>
              <a:ext cx="5818517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0" name="Group 29"/>
            <p:cNvGrpSpPr/>
            <p:nvPr/>
          </p:nvGrpSpPr>
          <p:grpSpPr>
            <a:xfrm>
              <a:off x="4038600" y="3581400"/>
              <a:ext cx="1268412" cy="569913"/>
              <a:chOff x="4192588" y="4010025"/>
              <a:chExt cx="1268412" cy="569913"/>
            </a:xfrm>
          </p:grpSpPr>
          <p:sp>
            <p:nvSpPr>
              <p:cNvPr id="17415" name="Rectangle 10"/>
              <p:cNvSpPr>
                <a:spLocks noChangeArrowheads="1"/>
              </p:cNvSpPr>
              <p:nvPr/>
            </p:nvSpPr>
            <p:spPr bwMode="auto">
              <a:xfrm>
                <a:off x="4762500" y="4010025"/>
                <a:ext cx="698500" cy="27781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 dirty="0">
                    <a:latin typeface="Times New Roman" pitchFamily="18" charset="0"/>
                  </a:rPr>
                  <a:t>200 A/s</a:t>
                </a:r>
              </a:p>
            </p:txBody>
          </p:sp>
          <p:sp>
            <p:nvSpPr>
              <p:cNvPr id="17416" name="Oval 11"/>
              <p:cNvSpPr>
                <a:spLocks noChangeArrowheads="1"/>
              </p:cNvSpPr>
              <p:nvPr/>
            </p:nvSpPr>
            <p:spPr bwMode="auto">
              <a:xfrm>
                <a:off x="4192588" y="4373563"/>
                <a:ext cx="371475" cy="206375"/>
              </a:xfrm>
              <a:prstGeom prst="ellipse">
                <a:avLst/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17417" name="Straight Arrow Connector 15"/>
              <p:cNvCxnSpPr>
                <a:cxnSpLocks noChangeShapeType="1"/>
                <a:stCxn id="17415" idx="1"/>
                <a:endCxn id="17416" idx="7"/>
              </p:cNvCxnSpPr>
              <p:nvPr/>
            </p:nvCxnSpPr>
            <p:spPr bwMode="auto">
              <a:xfrm rot="10800000" flipV="1">
                <a:off x="4508500" y="4148138"/>
                <a:ext cx="254000" cy="255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pic>
        <p:nvPicPr>
          <p:cNvPr id="1026" name="Picture 2" descr="C:\Documents and Settings\giorgioa\Local Settings\Temporary Internet Files\Content.IE5\RRSXKF50\MC90029505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962400"/>
            <a:ext cx="941916" cy="1474271"/>
          </a:xfrm>
          <a:prstGeom prst="rect">
            <a:avLst/>
          </a:prstGeom>
          <a:noFill/>
        </p:spPr>
      </p:pic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7315200" y="1447800"/>
            <a:ext cx="1828800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</a:rPr>
              <a:t>SSL at 4.5K : 240 T/m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7543800" y="1981200"/>
            <a:ext cx="1371600" cy="30777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</a:rPr>
              <a:t>Target: 200 T/m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505200" cy="4800600"/>
          </a:xfrm>
        </p:spPr>
        <p:txBody>
          <a:bodyPr/>
          <a:lstStyle/>
          <a:p>
            <a:r>
              <a:rPr lang="en-US" sz="2400" dirty="0" smtClean="0"/>
              <a:t>Slow start</a:t>
            </a:r>
          </a:p>
          <a:p>
            <a:pPr lvl="1"/>
            <a:r>
              <a:rPr lang="en-US" sz="2000" dirty="0" smtClean="0"/>
              <a:t>First quenches at high ramp rate (200 A/s)</a:t>
            </a:r>
          </a:p>
          <a:p>
            <a:pPr lvl="1"/>
            <a:r>
              <a:rPr lang="en-US" sz="2000" dirty="0" smtClean="0"/>
              <a:t>Slow training at 4.5K</a:t>
            </a:r>
          </a:p>
          <a:p>
            <a:pPr lvl="2"/>
            <a:r>
              <a:rPr lang="en-US" sz="1400" dirty="0" smtClean="0"/>
              <a:t>Due to low pre-load on pole turns</a:t>
            </a:r>
          </a:p>
          <a:p>
            <a:pPr lvl="2"/>
            <a:endParaRPr lang="en-US" sz="1400" dirty="0" smtClean="0"/>
          </a:p>
          <a:p>
            <a:r>
              <a:rPr lang="en-US" sz="2400" dirty="0" smtClean="0"/>
              <a:t>Faster training at 3 K</a:t>
            </a:r>
          </a:p>
          <a:p>
            <a:pPr lvl="1"/>
            <a:r>
              <a:rPr lang="en-US" sz="1800" b="1" dirty="0" smtClean="0">
                <a:solidFill>
                  <a:srgbClr val="008000"/>
                </a:solidFill>
              </a:rPr>
              <a:t>Reached 200 T/m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200" dirty="0" smtClean="0"/>
              <a:t>Stopped training </a:t>
            </a:r>
          </a:p>
          <a:p>
            <a:pPr lvl="1"/>
            <a:r>
              <a:rPr lang="en-US" sz="1800" dirty="0" smtClean="0"/>
              <a:t>to avoid coil damage and to achieve better performance  with optimal pre-stress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685800"/>
          </a:xfrm>
        </p:spPr>
        <p:txBody>
          <a:bodyPr/>
          <a:lstStyle/>
          <a:p>
            <a:r>
              <a:rPr lang="en-US" dirty="0" smtClean="0"/>
              <a:t>LQS01b </a:t>
            </a:r>
            <a:r>
              <a:rPr lang="en-US" sz="3600" dirty="0" smtClean="0"/>
              <a:t>(same coils of LQS01a)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666163" cy="2286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u="sng" dirty="0" smtClean="0"/>
              <a:t>More uniform </a:t>
            </a:r>
            <a:r>
              <a:rPr lang="en-US" u="sng" dirty="0" err="1" smtClean="0"/>
              <a:t>prestress</a:t>
            </a:r>
            <a:r>
              <a:rPr lang="en-US" dirty="0" smtClean="0"/>
              <a:t> distribution in the coils</a:t>
            </a:r>
          </a:p>
          <a:p>
            <a:pPr lvl="1">
              <a:buNone/>
              <a:defRPr/>
            </a:pPr>
            <a:r>
              <a:rPr lang="en-US" dirty="0" smtClean="0">
                <a:sym typeface="Wingdings" pitchFamily="2" charset="2"/>
              </a:rPr>
              <a:t>By using thinner coil-pad shims</a:t>
            </a:r>
            <a:endParaRPr lang="en-US" dirty="0" smtClean="0"/>
          </a:p>
          <a:p>
            <a:pPr>
              <a:defRPr/>
            </a:pPr>
            <a:r>
              <a:rPr lang="en-US" u="sng" dirty="0" smtClean="0"/>
              <a:t>Higher preload</a:t>
            </a:r>
            <a:r>
              <a:rPr lang="en-US" dirty="0" smtClean="0"/>
              <a:t> based on short models (TQS03 a/b/c)</a:t>
            </a:r>
          </a:p>
          <a:p>
            <a:pPr lvl="1">
              <a:buFont typeface="Wingdings" pitchFamily="2" charset="2"/>
              <a:buChar char="è"/>
              <a:defRPr/>
            </a:pPr>
            <a:r>
              <a:rPr lang="en-US" dirty="0" smtClean="0"/>
              <a:t> Peak load: 190 MPa +/- 30</a:t>
            </a:r>
          </a:p>
          <a:p>
            <a:pPr lvl="1">
              <a:buFont typeface="Wingdings" pitchFamily="2" charset="2"/>
              <a:buChar char="è"/>
              <a:defRPr/>
            </a:pPr>
            <a:r>
              <a:rPr lang="en-US" dirty="0" smtClean="0"/>
              <a:t> No coil-pole separation in LQS01b</a:t>
            </a: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 l="29533" t="6451" r="14871" b="22865"/>
          <a:stretch>
            <a:fillRect/>
          </a:stretch>
        </p:blipFill>
        <p:spPr bwMode="auto">
          <a:xfrm>
            <a:off x="0" y="3536950"/>
            <a:ext cx="34813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25"/>
          <p:cNvSpPr>
            <a:spLocks noChangeArrowheads="1"/>
          </p:cNvSpPr>
          <p:nvPr/>
        </p:nvSpPr>
        <p:spPr bwMode="auto">
          <a:xfrm>
            <a:off x="8610600" y="6611938"/>
            <a:ext cx="325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2E58E82-BD4D-45FB-A371-2EB44418A00E}" type="slidenum">
              <a:rPr lang="en-US" sz="1000">
                <a:solidFill>
                  <a:srgbClr val="000000"/>
                </a:solidFill>
                <a:cs typeface="Arial" pitchFamily="34" charset="0"/>
              </a:rPr>
              <a:pPr/>
              <a:t>4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0" name="Picture 9" descr="Coil-station_T_stress_i2.png"/>
          <p:cNvPicPr>
            <a:picLocks noChangeAspect="1"/>
          </p:cNvPicPr>
          <p:nvPr/>
        </p:nvPicPr>
        <p:blipFill>
          <a:blip r:embed="rId3"/>
          <a:srcRect l="1717" t="14444" r="7273" b="4444"/>
          <a:stretch>
            <a:fillRect/>
          </a:stretch>
        </p:blipFill>
        <p:spPr>
          <a:xfrm>
            <a:off x="3581400" y="3657600"/>
            <a:ext cx="4647156" cy="3200400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876800" y="5867400"/>
            <a:ext cx="24384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</a:rPr>
              <a:t>LQS01b: strain gauges on coil poles</a:t>
            </a:r>
            <a:endParaRPr lang="en-US" sz="1200" dirty="0"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733800" y="3352800"/>
            <a:ext cx="1066800" cy="609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LARP CM14 - FNAL, Apr. 26-28, 2010</a:t>
            </a:r>
            <a:endParaRPr lang="en-US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32A2DE-688D-4F07-AF32-52E7AF23B6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–  Long Quadrupole</a:t>
            </a:r>
          </a:p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8881"/>
            <a:ext cx="9144000" cy="664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0"/>
            <a:ext cx="754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LQS01b Quench History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381000"/>
            <a:ext cx="1905000" cy="685800"/>
            <a:chOff x="0" y="317305"/>
            <a:chExt cx="1905000" cy="685800"/>
          </a:xfrm>
        </p:grpSpPr>
        <p:sp>
          <p:nvSpPr>
            <p:cNvPr id="12" name="TextBox 11"/>
            <p:cNvSpPr txBox="1"/>
            <p:nvPr/>
          </p:nvSpPr>
          <p:spPr>
            <a:xfrm>
              <a:off x="0" y="317305"/>
              <a:ext cx="1801583" cy="58477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220 T/m</a:t>
              </a:r>
            </a:p>
            <a:p>
              <a:r>
                <a:rPr lang="en-US" sz="1600" dirty="0" smtClean="0"/>
                <a:t>in 4 quenches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1801583" y="609693"/>
              <a:ext cx="103417" cy="3934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4572002" y="0"/>
            <a:ext cx="4571998" cy="1000359"/>
            <a:chOff x="4572002" y="0"/>
            <a:chExt cx="4571998" cy="1000359"/>
          </a:xfrm>
        </p:grpSpPr>
        <p:grpSp>
          <p:nvGrpSpPr>
            <p:cNvPr id="17" name="Group 16"/>
            <p:cNvGrpSpPr/>
            <p:nvPr/>
          </p:nvGrpSpPr>
          <p:grpSpPr>
            <a:xfrm>
              <a:off x="4572002" y="0"/>
              <a:ext cx="4571998" cy="1000359"/>
              <a:chOff x="4572002" y="0"/>
              <a:chExt cx="4571998" cy="100035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867400" y="0"/>
                <a:ext cx="3276600" cy="830997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222 T/m </a:t>
                </a:r>
              </a:p>
              <a:p>
                <a:r>
                  <a:rPr lang="en-US" sz="1600" dirty="0" smtClean="0"/>
                  <a:t>   92% </a:t>
                </a:r>
                <a:r>
                  <a:rPr lang="en-US" sz="1600" dirty="0" err="1" smtClean="0"/>
                  <a:t>ssl</a:t>
                </a:r>
                <a:r>
                  <a:rPr lang="en-US" sz="1600" dirty="0" smtClean="0"/>
                  <a:t> based on strand test</a:t>
                </a:r>
              </a:p>
              <a:p>
                <a:r>
                  <a:rPr lang="en-US" sz="1600" dirty="0" smtClean="0"/>
                  <a:t>  (95% </a:t>
                </a:r>
                <a:r>
                  <a:rPr lang="en-US" sz="1600" dirty="0" err="1" smtClean="0"/>
                  <a:t>ssl</a:t>
                </a:r>
                <a:r>
                  <a:rPr lang="en-US" sz="1600" dirty="0" smtClean="0"/>
                  <a:t> based on cable test)</a:t>
                </a:r>
                <a:endParaRPr lang="en-US" sz="1600" dirty="0"/>
              </a:p>
            </p:txBody>
          </p:sp>
          <p:cxnSp>
            <p:nvCxnSpPr>
              <p:cNvPr id="19" name="Straight Arrow Connector 18"/>
              <p:cNvCxnSpPr>
                <a:stCxn id="18" idx="1"/>
              </p:cNvCxnSpPr>
              <p:nvPr/>
            </p:nvCxnSpPr>
            <p:spPr bwMode="auto">
              <a:xfrm rot="10800000" flipV="1">
                <a:off x="4572002" y="415498"/>
                <a:ext cx="1295398" cy="58486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24" name="Straight Arrow Connector 23"/>
            <p:cNvCxnSpPr/>
            <p:nvPr/>
          </p:nvCxnSpPr>
          <p:spPr bwMode="auto">
            <a:xfrm rot="10800000" flipV="1">
              <a:off x="7696200" y="838199"/>
              <a:ext cx="609600" cy="1621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Date Placeholder 3"/>
          <p:cNvSpPr txBox="1">
            <a:spLocks/>
          </p:cNvSpPr>
          <p:nvPr/>
        </p:nvSpPr>
        <p:spPr bwMode="auto">
          <a:xfrm>
            <a:off x="0" y="6619875"/>
            <a:ext cx="24384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LARP CM15 – SLAC – Nov 1-3, 2010</a:t>
            </a:r>
            <a:endParaRPr kumimoji="0" 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32A2DE-688D-4F07-AF32-52E7AF23B6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3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801583" cy="1142999"/>
            <a:chOff x="0" y="0"/>
            <a:chExt cx="1801583" cy="1142999"/>
          </a:xfrm>
        </p:grpSpPr>
        <p:sp>
          <p:nvSpPr>
            <p:cNvPr id="7" name="TextBox 6"/>
            <p:cNvSpPr txBox="1"/>
            <p:nvPr/>
          </p:nvSpPr>
          <p:spPr>
            <a:xfrm>
              <a:off x="0" y="0"/>
              <a:ext cx="1801583" cy="58477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Fast training as in best TQS</a:t>
              </a:r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 bwMode="auto">
            <a:xfrm rot="16200000" flipH="1">
              <a:off x="857084" y="628482"/>
              <a:ext cx="558225" cy="4708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200406" y="762000"/>
            <a:ext cx="5943594" cy="338554"/>
            <a:chOff x="3200406" y="762000"/>
            <a:chExt cx="5257794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4278923" y="762000"/>
              <a:ext cx="4179277" cy="33855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Same maximum gradient (222 T/m) of best TQS</a:t>
              </a:r>
              <a:endParaRPr lang="en-US" sz="1600" dirty="0"/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rot="10800000">
              <a:off x="3200406" y="838201"/>
              <a:ext cx="1078519" cy="9307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381000" y="3276600"/>
            <a:ext cx="6111240" cy="304800"/>
            <a:chOff x="381000" y="3276600"/>
            <a:chExt cx="6111240" cy="3048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1005840" y="3419856"/>
              <a:ext cx="5486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381000" y="3276600"/>
              <a:ext cx="533400" cy="304800"/>
            </a:xfrm>
            <a:prstGeom prst="ellipse">
              <a:avLst/>
            </a:prstGeom>
            <a:noFill/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7391400" y="0"/>
            <a:ext cx="1752599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All with RRP 54/61 strand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9875"/>
            <a:ext cx="2438400" cy="238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LARP </a:t>
            </a:r>
            <a:r>
              <a:rPr lang="en-GB" dirty="0" smtClean="0"/>
              <a:t>CM15 – </a:t>
            </a:r>
            <a:r>
              <a:rPr lang="en-GB" dirty="0" smtClean="0"/>
              <a:t>SLAC – Nov 1-3, 2010</a:t>
            </a:r>
            <a:endParaRPr lang="en-US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Rate at 4.5 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5984" y="1303940"/>
            <a:ext cx="8424345" cy="683055"/>
          </a:xfrm>
        </p:spPr>
        <p:txBody>
          <a:bodyPr/>
          <a:lstStyle/>
          <a:p>
            <a:r>
              <a:rPr lang="en-US" sz="2400" dirty="0" smtClean="0"/>
              <a:t>Different coil at different ramp rate: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LARP </a:t>
            </a:r>
            <a:r>
              <a:rPr lang="en-GB" dirty="0" smtClean="0"/>
              <a:t>CM15 – </a:t>
            </a:r>
            <a:r>
              <a:rPr lang="en-GB" dirty="0" smtClean="0"/>
              <a:t>SLAC – Nov 1-3, 2010</a:t>
            </a:r>
            <a:endParaRPr lang="en-US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32A2DE-688D-4F07-AF32-52E7AF23B6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–  Long Quadrupole</a:t>
            </a:r>
          </a:p>
          <a:p>
            <a:pPr>
              <a:defRPr/>
            </a:pPr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25460" y="2062890"/>
            <a:ext cx="7142240" cy="4250120"/>
            <a:chOff x="1755775" y="1862138"/>
            <a:chExt cx="5632450" cy="31337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5775" y="1862138"/>
              <a:ext cx="5632450" cy="313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5"/>
            <p:cNvSpPr txBox="1"/>
            <p:nvPr/>
          </p:nvSpPr>
          <p:spPr>
            <a:xfrm>
              <a:off x="2750520" y="1911100"/>
              <a:ext cx="898707" cy="204239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rgbClr val="0303EF"/>
                  </a:solidFill>
                </a:rPr>
                <a:t>Coil 8 </a:t>
              </a:r>
              <a:r>
                <a:rPr lang="en-US" sz="1200" b="1" dirty="0" smtClean="0">
                  <a:solidFill>
                    <a:srgbClr val="0303EF"/>
                  </a:solidFill>
                </a:rPr>
                <a:t>OL pole</a:t>
              </a:r>
              <a:endParaRPr lang="en-US" sz="1200" b="1" dirty="0">
                <a:solidFill>
                  <a:srgbClr val="0303E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26415" y="2138785"/>
              <a:ext cx="455370" cy="227685"/>
            </a:xfrm>
            <a:prstGeom prst="ellips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433575" y="2214680"/>
              <a:ext cx="1214320" cy="227685"/>
            </a:xfrm>
            <a:prstGeom prst="ellips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rot="2824157">
              <a:off x="4525335" y="2770877"/>
              <a:ext cx="2108274" cy="615207"/>
            </a:xfrm>
            <a:prstGeom prst="ellips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5167319" y="2253854"/>
              <a:ext cx="1433440" cy="204239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solidFill>
                    <a:srgbClr val="0303EF"/>
                  </a:solidFill>
                </a:rPr>
                <a:t>Coil </a:t>
              </a:r>
              <a:r>
                <a:rPr lang="en-US" sz="1200" b="1" dirty="0" smtClean="0">
                  <a:solidFill>
                    <a:srgbClr val="0303EF"/>
                  </a:solidFill>
                </a:rPr>
                <a:t>6 IL </a:t>
              </a:r>
              <a:r>
                <a:rPr lang="en-US" sz="1200" b="1" dirty="0" err="1" smtClean="0">
                  <a:solidFill>
                    <a:srgbClr val="0303EF"/>
                  </a:solidFill>
                </a:rPr>
                <a:t>midplane</a:t>
              </a:r>
              <a:r>
                <a:rPr lang="en-US" sz="1200" b="1" dirty="0" smtClean="0">
                  <a:solidFill>
                    <a:srgbClr val="0303EF"/>
                  </a:solidFill>
                </a:rPr>
                <a:t> block</a:t>
              </a:r>
              <a:endParaRPr lang="en-US" sz="1200" b="1" dirty="0">
                <a:solidFill>
                  <a:srgbClr val="0303EF"/>
                </a:solidFill>
              </a:endParaRPr>
            </a:p>
          </p:txBody>
        </p:sp>
      </p:grpSp>
      <p:sp>
        <p:nvSpPr>
          <p:cNvPr id="26" name="TextBox 5"/>
          <p:cNvSpPr txBox="1"/>
          <p:nvPr/>
        </p:nvSpPr>
        <p:spPr>
          <a:xfrm>
            <a:off x="3054100" y="2214680"/>
            <a:ext cx="1817677" cy="276999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0303EF"/>
                </a:solidFill>
              </a:rPr>
              <a:t>Coil </a:t>
            </a:r>
            <a:r>
              <a:rPr lang="en-US" sz="1200" b="1" dirty="0" smtClean="0">
                <a:solidFill>
                  <a:srgbClr val="0303EF"/>
                </a:solidFill>
              </a:rPr>
              <a:t>9 IL </a:t>
            </a:r>
            <a:r>
              <a:rPr lang="en-US" sz="1200" b="1" dirty="0" err="1" smtClean="0">
                <a:solidFill>
                  <a:srgbClr val="0303EF"/>
                </a:solidFill>
              </a:rPr>
              <a:t>midplane</a:t>
            </a:r>
            <a:r>
              <a:rPr lang="en-US" sz="1200" b="1" dirty="0" smtClean="0">
                <a:solidFill>
                  <a:srgbClr val="0303EF"/>
                </a:solidFill>
              </a:rPr>
              <a:t> block</a:t>
            </a:r>
            <a:endParaRPr lang="en-US" sz="1200" b="1" dirty="0">
              <a:solidFill>
                <a:srgbClr val="0303E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685800"/>
          </a:xfrm>
        </p:spPr>
        <p:txBody>
          <a:bodyPr/>
          <a:lstStyle/>
          <a:p>
            <a:r>
              <a:rPr lang="en-US" dirty="0" smtClean="0"/>
              <a:t>Temperature Dependence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9054B1-B962-4774-AB3D-6A9667CDED1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 -  </a:t>
            </a:r>
            <a:r>
              <a:rPr lang="en-US" smtClean="0"/>
              <a:t>Long  Quadrupole </a:t>
            </a:r>
            <a:endParaRPr lang="en-GB" smtClean="0"/>
          </a:p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664" y="1828800"/>
            <a:ext cx="736494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153400" cy="685800"/>
          </a:xfrm>
        </p:spPr>
        <p:txBody>
          <a:bodyPr/>
          <a:lstStyle/>
          <a:p>
            <a:r>
              <a:rPr lang="en-US" sz="2400" dirty="0" smtClean="0"/>
              <a:t>Different coil at different temperature and ramp rate: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943600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Numbers show coil where quench started; default is Coil 6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4572000"/>
            <a:ext cx="43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19812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895600"/>
            <a:ext cx="43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3352800"/>
            <a:ext cx="43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3200400"/>
            <a:ext cx="43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581400" y="0"/>
            <a:ext cx="5562600" cy="2209800"/>
          </a:xfrm>
          <a:prstGeom prst="wedgeRoundRectCallout">
            <a:avLst>
              <a:gd name="adj1" fmla="val -41505"/>
              <a:gd name="adj2" fmla="val 698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limited stability of the conductor (RRP 54/61) limits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the performance below 4.5 K,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</a:t>
            </a:r>
            <a:r>
              <a:rPr lang="en-US" sz="2400" baseline="0" dirty="0" smtClean="0"/>
              <a:t>s</a:t>
            </a:r>
            <a:r>
              <a:rPr lang="en-US" sz="2400" dirty="0" smtClean="0"/>
              <a:t> seen in TQS,TQC and single TQ coils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made with the same conductor.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9875"/>
            <a:ext cx="2438400" cy="238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LARP </a:t>
            </a:r>
            <a:r>
              <a:rPr lang="en-GB" dirty="0" smtClean="0"/>
              <a:t>CM15 – </a:t>
            </a:r>
            <a:r>
              <a:rPr lang="en-GB" dirty="0" smtClean="0"/>
              <a:t>SLAC – Nov 1-3, 2010</a:t>
            </a:r>
            <a:endParaRPr lang="en-US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15200" cy="685800"/>
          </a:xfrm>
        </p:spPr>
        <p:txBody>
          <a:bodyPr/>
          <a:lstStyle/>
          <a:p>
            <a:r>
              <a:rPr lang="en-US" dirty="0" smtClean="0"/>
              <a:t>Limit at 4.5 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9054B1-B962-4774-AB3D-6A9667CDED1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 -  </a:t>
            </a:r>
            <a:r>
              <a:rPr lang="en-US" smtClean="0"/>
              <a:t>Long  Quadrupole </a:t>
            </a:r>
            <a:endParaRPr lang="en-GB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51270" y="2491654"/>
            <a:ext cx="6492730" cy="4366346"/>
            <a:chOff x="1274899" y="1644074"/>
            <a:chExt cx="6492730" cy="4366346"/>
          </a:xfrm>
        </p:grpSpPr>
        <p:graphicFrame>
          <p:nvGraphicFramePr>
            <p:cNvPr id="20" name="Chart 19"/>
            <p:cNvGraphicFramePr/>
            <p:nvPr/>
          </p:nvGraphicFramePr>
          <p:xfrm>
            <a:off x="1274899" y="1644074"/>
            <a:ext cx="6492730" cy="43663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2205029" y="4715020"/>
              <a:ext cx="2198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Quenches at 10 A/s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05926" y="1842654"/>
              <a:ext cx="532582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TC2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05381" y="1838036"/>
              <a:ext cx="532582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TC1</a:t>
              </a: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6200000" flipH="1">
              <a:off x="2932546" y="3440545"/>
              <a:ext cx="3232727" cy="923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218872" y="3625273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 1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112655" y="2632364"/>
              <a:ext cx="3611418" cy="217054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172361" y="3269673"/>
              <a:ext cx="183326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Slope </a:t>
              </a:r>
              <a:r>
                <a:rPr lang="en-US" dirty="0" smtClean="0"/>
                <a:t>- 680 </a:t>
              </a:r>
              <a:r>
                <a:rPr lang="en-US" dirty="0" smtClean="0"/>
                <a:t>A/K</a:t>
              </a: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9144000" cy="1219200"/>
          </a:xfrm>
        </p:spPr>
        <p:txBody>
          <a:bodyPr/>
          <a:lstStyle/>
          <a:p>
            <a:pPr lvl="1"/>
            <a:r>
              <a:rPr lang="en-US" dirty="0" smtClean="0"/>
              <a:t>Voltage taps:  Coil #8, outer layer, pole turn</a:t>
            </a:r>
          </a:p>
          <a:p>
            <a:pPr lvl="1"/>
            <a:r>
              <a:rPr lang="en-US" dirty="0" smtClean="0"/>
              <a:t>Quench antenna: ~ central part of straight section (No max field)</a:t>
            </a:r>
          </a:p>
          <a:p>
            <a:pPr lvl="1"/>
            <a:r>
              <a:rPr lang="en-US" dirty="0" smtClean="0"/>
              <a:t>Temperature dependence in small temperature range:</a:t>
            </a:r>
          </a:p>
          <a:p>
            <a:pPr lvl="1"/>
            <a:endParaRPr lang="en-US" dirty="0"/>
          </a:p>
        </p:txBody>
      </p:sp>
      <p:sp>
        <p:nvSpPr>
          <p:cNvPr id="28" name="Rounded Rectangular Callout 27"/>
          <p:cNvSpPr/>
          <p:nvPr/>
        </p:nvSpPr>
        <p:spPr bwMode="auto">
          <a:xfrm>
            <a:off x="152400" y="3810000"/>
            <a:ext cx="2133600" cy="2209800"/>
          </a:xfrm>
          <a:prstGeom prst="wedgeRoundRectCallout">
            <a:avLst>
              <a:gd name="adj1" fmla="val 56068"/>
              <a:gd name="adj2" fmla="val 6825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Possible degradation in Coil #8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uter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layer pole turn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667000"/>
            <a:ext cx="2509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Computed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>
                <a:latin typeface="+mj-lt"/>
              </a:rPr>
              <a:t>I/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>
                <a:latin typeface="+mj-lt"/>
              </a:rPr>
              <a:t>T: </a:t>
            </a:r>
          </a:p>
          <a:p>
            <a:r>
              <a:rPr lang="en-US" sz="2400" dirty="0" smtClean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- 850 A/K</a:t>
            </a:r>
            <a:endParaRPr lang="en-US" sz="2400" dirty="0">
              <a:latin typeface="+mj-lt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9875"/>
            <a:ext cx="2438400" cy="238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LARP </a:t>
            </a:r>
            <a:r>
              <a:rPr lang="en-GB" dirty="0" smtClean="0"/>
              <a:t>CM15 – </a:t>
            </a:r>
            <a:r>
              <a:rPr lang="en-GB" dirty="0" smtClean="0"/>
              <a:t>SLAC – Nov 1-3, 2010</a:t>
            </a:r>
            <a:endParaRPr lang="en-US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DOE rev09">
  <a:themeElements>
    <a:clrScheme name="DOE rev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 rev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E rev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rev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1563</Words>
  <Application>Microsoft Office PowerPoint</Application>
  <PresentationFormat>On-screen Show (4:3)</PresentationFormat>
  <Paragraphs>358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Bookman Old Style</vt:lpstr>
      <vt:lpstr>Bitstream Vera Serif</vt:lpstr>
      <vt:lpstr>Wingdings</vt:lpstr>
      <vt:lpstr>Symbol</vt:lpstr>
      <vt:lpstr>Calibri</vt:lpstr>
      <vt:lpstr>DOE rev09</vt:lpstr>
      <vt:lpstr>Long Quadrupole Giorgio Ambrosio Fermilab</vt:lpstr>
      <vt:lpstr>Long Nb3Sn Quadrupole†</vt:lpstr>
      <vt:lpstr>LQS01a Quench History</vt:lpstr>
      <vt:lpstr>LQS01b (same coils of LQS01a)</vt:lpstr>
      <vt:lpstr>Slide 5</vt:lpstr>
      <vt:lpstr>Slide 6</vt:lpstr>
      <vt:lpstr>Ramp Rate at 4.5 K</vt:lpstr>
      <vt:lpstr>Temperature Dependence</vt:lpstr>
      <vt:lpstr>Limit at 4.5 K</vt:lpstr>
      <vt:lpstr>Test After Thermal Cycle</vt:lpstr>
      <vt:lpstr>Magnetic Measurement</vt:lpstr>
      <vt:lpstr>Magnetic Measurement</vt:lpstr>
      <vt:lpstr>Voltage Spikes</vt:lpstr>
      <vt:lpstr>Coils after Test</vt:lpstr>
      <vt:lpstr>New Insulation Development</vt:lpstr>
      <vt:lpstr>LQS01b Preliminary Observations</vt:lpstr>
      <vt:lpstr>Next Steps &amp; Goals</vt:lpstr>
      <vt:lpstr>Extra slides</vt:lpstr>
      <vt:lpstr>LQ Structure†</vt:lpstr>
      <vt:lpstr>LQ Coils†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Quadrupole Results &amp; Status Giorgio Ambrosio Fermilab</dc:title>
  <dc:creator>giorgioa</dc:creator>
  <cp:lastModifiedBy> </cp:lastModifiedBy>
  <cp:revision>305</cp:revision>
  <dcterms:created xsi:type="dcterms:W3CDTF">2010-05-13T15:16:12Z</dcterms:created>
  <dcterms:modified xsi:type="dcterms:W3CDTF">2010-11-01T06:50:47Z</dcterms:modified>
</cp:coreProperties>
</file>