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commentAuthors.xml" ContentType="application/vnd.openxmlformats-officedocument.presentationml.commentAuthor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3.xml" ContentType="application/vnd.openxmlformats-officedocument.drawingml.chart+xml"/>
  <Override PartName="/ppt/notesSlides/notesSlide10.xml" ContentType="application/vnd.openxmlformats-officedocument.presentationml.notesSlide+xml"/>
  <Override PartName="/ppt/charts/chart4.xml" ContentType="application/vnd.openxmlformats-officedocument.drawingml.char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rawings/drawing1.xml" ContentType="application/vnd.openxmlformats-officedocument.drawingml.chartshap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6"/>
  </p:notesMasterIdLst>
  <p:sldIdLst>
    <p:sldId id="256" r:id="rId2"/>
    <p:sldId id="268" r:id="rId3"/>
    <p:sldId id="269" r:id="rId4"/>
    <p:sldId id="270" r:id="rId5"/>
    <p:sldId id="277" r:id="rId6"/>
    <p:sldId id="271" r:id="rId7"/>
    <p:sldId id="272" r:id="rId8"/>
    <p:sldId id="273" r:id="rId9"/>
    <p:sldId id="274" r:id="rId10"/>
    <p:sldId id="275" r:id="rId11"/>
    <p:sldId id="276" r:id="rId12"/>
    <p:sldId id="267" r:id="rId13"/>
    <p:sldId id="266" r:id="rId14"/>
    <p:sldId id="264"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innae" initials="MPC" lastIdx="12" clrIdx="0"/>
</p:cmAuthorLst>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118" autoAdjust="0"/>
    <p:restoredTop sz="67025" autoAdjust="0"/>
  </p:normalViewPr>
  <p:slideViewPr>
    <p:cSldViewPr>
      <p:cViewPr varScale="1">
        <p:scale>
          <a:sx n="48" d="100"/>
          <a:sy n="48" d="100"/>
        </p:scale>
        <p:origin x="-2076"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5" d="100"/>
          <a:sy n="55" d="100"/>
        </p:scale>
        <p:origin x="-2856" y="-102"/>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1" Type="http://schemas.openxmlformats.org/officeDocument/2006/relationships/oleObject" Target="file:///C:\Users\Minnae\Documents\My%20Stuff\College\Summer%202010\Starting%20June%2011.xlsx"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Documents%20and%20Settings\minnaepc\My%20Documents\Summer%202010\Starting%20June%2011.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Minnae\Documents\My%20Stuff\College\Summer%202010\Starting%20June%2011.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Minnae\Documents\My%20Stuff\College\Summer%202010\July%202010.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en-US"/>
  <c:chart>
    <c:title>
      <c:tx>
        <c:rich>
          <a:bodyPr/>
          <a:lstStyle/>
          <a:p>
            <a:pPr>
              <a:defRPr sz="1700"/>
            </a:pPr>
            <a:r>
              <a:rPr lang="en-US" sz="1700" dirty="0" smtClean="0"/>
              <a:t>f1 </a:t>
            </a:r>
            <a:r>
              <a:rPr lang="en-US" sz="1700" dirty="0"/>
              <a:t>&amp; </a:t>
            </a:r>
            <a:r>
              <a:rPr lang="en-US" sz="1700" dirty="0" smtClean="0"/>
              <a:t>f2 of the Circuit Set-Up</a:t>
            </a:r>
            <a:endParaRPr lang="en-US" sz="1700" dirty="0"/>
          </a:p>
        </c:rich>
      </c:tx>
      <c:layout/>
    </c:title>
    <c:plotArea>
      <c:layout/>
      <c:lineChart>
        <c:grouping val="standard"/>
        <c:ser>
          <c:idx val="1"/>
          <c:order val="1"/>
          <c:tx>
            <c:strRef>
              <c:f>'Frequency Finder'!$V$35</c:f>
              <c:strCache>
                <c:ptCount val="1"/>
                <c:pt idx="0">
                  <c:v>f2</c:v>
                </c:pt>
              </c:strCache>
            </c:strRef>
          </c:tx>
          <c:spPr>
            <a:ln>
              <a:solidFill>
                <a:srgbClr val="C00000"/>
              </a:solidFill>
            </a:ln>
          </c:spPr>
          <c:marker>
            <c:symbol val="none"/>
          </c:marker>
          <c:cat>
            <c:numRef>
              <c:f>'Frequency Finder'!$A$64:$A$78</c:f>
              <c:numCache>
                <c:formatCode>General</c:formatCode>
                <c:ptCount val="15"/>
                <c:pt idx="0">
                  <c:v>-7</c:v>
                </c:pt>
                <c:pt idx="1">
                  <c:v>-6</c:v>
                </c:pt>
                <c:pt idx="2">
                  <c:v>-5</c:v>
                </c:pt>
                <c:pt idx="3">
                  <c:v>-4</c:v>
                </c:pt>
                <c:pt idx="4">
                  <c:v>-3</c:v>
                </c:pt>
                <c:pt idx="5">
                  <c:v>-2</c:v>
                </c:pt>
                <c:pt idx="6">
                  <c:v>-1</c:v>
                </c:pt>
                <c:pt idx="7">
                  <c:v>0</c:v>
                </c:pt>
                <c:pt idx="8">
                  <c:v>1</c:v>
                </c:pt>
                <c:pt idx="9">
                  <c:v>2</c:v>
                </c:pt>
                <c:pt idx="10">
                  <c:v>3</c:v>
                </c:pt>
                <c:pt idx="11">
                  <c:v>4</c:v>
                </c:pt>
                <c:pt idx="12">
                  <c:v>5</c:v>
                </c:pt>
                <c:pt idx="13">
                  <c:v>6</c:v>
                </c:pt>
                <c:pt idx="14">
                  <c:v>7</c:v>
                </c:pt>
              </c:numCache>
            </c:numRef>
          </c:cat>
          <c:val>
            <c:numRef>
              <c:f>'Frequency Finder'!$B$64:$B$78</c:f>
              <c:numCache>
                <c:formatCode>0.000000000000000E+00</c:formatCode>
                <c:ptCount val="15"/>
                <c:pt idx="0">
                  <c:v>56356598.266497344</c:v>
                </c:pt>
                <c:pt idx="1">
                  <c:v>55827140.332420819</c:v>
                </c:pt>
                <c:pt idx="2">
                  <c:v>55308624.544540301</c:v>
                </c:pt>
                <c:pt idx="3">
                  <c:v>54801877.538924798</c:v>
                </c:pt>
                <c:pt idx="4">
                  <c:v>54308258.073528901</c:v>
                </c:pt>
                <c:pt idx="5">
                  <c:v>53832131.995492011</c:v>
                </c:pt>
                <c:pt idx="6">
                  <c:v>53390290.711011998</c:v>
                </c:pt>
                <c:pt idx="7">
                  <c:v>53052632.611297846</c:v>
                </c:pt>
                <c:pt idx="8">
                  <c:v>52911585.480261602</c:v>
                </c:pt>
                <c:pt idx="9">
                  <c:v>52867892.754446402</c:v>
                </c:pt>
                <c:pt idx="10">
                  <c:v>52849682.126120798</c:v>
                </c:pt>
                <c:pt idx="11">
                  <c:v>52839995.688522004</c:v>
                </c:pt>
                <c:pt idx="12">
                  <c:v>52834033.1506368</c:v>
                </c:pt>
                <c:pt idx="13">
                  <c:v>52830007.994916297</c:v>
                </c:pt>
                <c:pt idx="14">
                  <c:v>52827111.2787752</c:v>
                </c:pt>
              </c:numCache>
            </c:numRef>
          </c:val>
        </c:ser>
        <c:ser>
          <c:idx val="0"/>
          <c:order val="0"/>
          <c:tx>
            <c:strRef>
              <c:f>'Frequency Finder'!$V$46</c:f>
              <c:strCache>
                <c:ptCount val="1"/>
                <c:pt idx="0">
                  <c:v>f1</c:v>
                </c:pt>
              </c:strCache>
            </c:strRef>
          </c:tx>
          <c:marker>
            <c:symbol val="none"/>
          </c:marker>
          <c:cat>
            <c:numRef>
              <c:f>'Frequency Finder'!$A$64:$A$78</c:f>
              <c:numCache>
                <c:formatCode>General</c:formatCode>
                <c:ptCount val="15"/>
                <c:pt idx="0">
                  <c:v>-7</c:v>
                </c:pt>
                <c:pt idx="1">
                  <c:v>-6</c:v>
                </c:pt>
                <c:pt idx="2">
                  <c:v>-5</c:v>
                </c:pt>
                <c:pt idx="3">
                  <c:v>-4</c:v>
                </c:pt>
                <c:pt idx="4">
                  <c:v>-3</c:v>
                </c:pt>
                <c:pt idx="5">
                  <c:v>-2</c:v>
                </c:pt>
                <c:pt idx="6">
                  <c:v>-1</c:v>
                </c:pt>
                <c:pt idx="7">
                  <c:v>0</c:v>
                </c:pt>
                <c:pt idx="8">
                  <c:v>1</c:v>
                </c:pt>
                <c:pt idx="9">
                  <c:v>2</c:v>
                </c:pt>
                <c:pt idx="10">
                  <c:v>3</c:v>
                </c:pt>
                <c:pt idx="11">
                  <c:v>4</c:v>
                </c:pt>
                <c:pt idx="12">
                  <c:v>5</c:v>
                </c:pt>
                <c:pt idx="13">
                  <c:v>6</c:v>
                </c:pt>
                <c:pt idx="14">
                  <c:v>7</c:v>
                </c:pt>
              </c:numCache>
            </c:numRef>
          </c:cat>
          <c:val>
            <c:numRef>
              <c:f>'Frequency Finder'!$C$64:$C$78</c:f>
              <c:numCache>
                <c:formatCode>0.000000000000000E+00</c:formatCode>
                <c:ptCount val="15"/>
                <c:pt idx="0">
                  <c:v>52791980.519996002</c:v>
                </c:pt>
                <c:pt idx="1">
                  <c:v>52789089.603689201</c:v>
                </c:pt>
                <c:pt idx="2">
                  <c:v>52785072.709187813</c:v>
                </c:pt>
                <c:pt idx="3">
                  <c:v>52779129.276065201</c:v>
                </c:pt>
                <c:pt idx="4">
                  <c:v>52769479.940422453</c:v>
                </c:pt>
                <c:pt idx="5">
                  <c:v>52751357.874466352</c:v>
                </c:pt>
                <c:pt idx="6">
                  <c:v>52708013.168210544</c:v>
                </c:pt>
                <c:pt idx="7">
                  <c:v>52569161.734180003</c:v>
                </c:pt>
                <c:pt idx="8">
                  <c:v>52242012.472711943</c:v>
                </c:pt>
                <c:pt idx="9">
                  <c:v>51825868.538733944</c:v>
                </c:pt>
                <c:pt idx="10">
                  <c:v>51392251.063846901</c:v>
                </c:pt>
                <c:pt idx="11">
                  <c:v>50957911.195657872</c:v>
                </c:pt>
                <c:pt idx="12">
                  <c:v>50527321.814306684</c:v>
                </c:pt>
                <c:pt idx="13">
                  <c:v>50102332.554621086</c:v>
                </c:pt>
                <c:pt idx="14">
                  <c:v>49683434.103219502</c:v>
                </c:pt>
              </c:numCache>
            </c:numRef>
          </c:val>
        </c:ser>
        <c:marker val="1"/>
        <c:axId val="74285440"/>
        <c:axId val="74287360"/>
      </c:lineChart>
      <c:catAx>
        <c:axId val="74285440"/>
        <c:scaling>
          <c:orientation val="minMax"/>
        </c:scaling>
        <c:axPos val="b"/>
        <c:title>
          <c:tx>
            <c:rich>
              <a:bodyPr/>
              <a:lstStyle/>
              <a:p>
                <a:pPr>
                  <a:defRPr/>
                </a:pPr>
                <a:r>
                  <a:rPr lang="en-US" dirty="0"/>
                  <a:t>Tuner Length</a:t>
                </a:r>
              </a:p>
            </c:rich>
          </c:tx>
          <c:layout/>
        </c:title>
        <c:numFmt formatCode="General" sourceLinked="1"/>
        <c:tickLblPos val="nextTo"/>
        <c:crossAx val="74287360"/>
        <c:crosses val="autoZero"/>
        <c:auto val="1"/>
        <c:lblAlgn val="ctr"/>
        <c:lblOffset val="100"/>
      </c:catAx>
      <c:valAx>
        <c:axId val="74287360"/>
        <c:scaling>
          <c:orientation val="minMax"/>
          <c:max val="56550000"/>
          <c:min val="49500000"/>
        </c:scaling>
        <c:axPos val="l"/>
        <c:majorGridlines/>
        <c:title>
          <c:tx>
            <c:rich>
              <a:bodyPr rot="-5400000" vert="horz"/>
              <a:lstStyle/>
              <a:p>
                <a:pPr>
                  <a:defRPr/>
                </a:pPr>
                <a:r>
                  <a:rPr lang="en-US"/>
                  <a:t>Frequency [Hz]</a:t>
                </a:r>
              </a:p>
            </c:rich>
          </c:tx>
          <c:layout/>
        </c:title>
        <c:numFmt formatCode="0.00E+00" sourceLinked="0"/>
        <c:tickLblPos val="nextTo"/>
        <c:crossAx val="74285440"/>
        <c:crosses val="autoZero"/>
        <c:crossBetween val="between"/>
      </c:valAx>
    </c:plotArea>
    <c:legend>
      <c:legendPos val="r"/>
      <c:layout/>
    </c:legend>
    <c:plotVisOnly val="1"/>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style val="8"/>
  <c:chart>
    <c:autoTitleDeleted val="1"/>
    <c:plotArea>
      <c:layout>
        <c:manualLayout>
          <c:layoutTarget val="inner"/>
          <c:xMode val="edge"/>
          <c:yMode val="edge"/>
          <c:x val="0.38462421764587207"/>
          <c:y val="0"/>
          <c:w val="0.44253684635574408"/>
          <c:h val="0.92044551094425553"/>
        </c:manualLayout>
      </c:layout>
      <c:lineChart>
        <c:grouping val="standard"/>
        <c:ser>
          <c:idx val="0"/>
          <c:order val="0"/>
          <c:tx>
            <c:strRef>
              <c:f>'Frequency Finder'!$H$96</c:f>
              <c:strCache>
                <c:ptCount val="1"/>
                <c:pt idx="0">
                  <c:v>Cavity Frequency #2</c:v>
                </c:pt>
              </c:strCache>
            </c:strRef>
          </c:tx>
          <c:spPr>
            <a:ln>
              <a:solidFill>
                <a:srgbClr val="FFC000"/>
              </a:solidFill>
            </a:ln>
          </c:spPr>
          <c:marker>
            <c:symbol val="none"/>
          </c:marker>
          <c:cat>
            <c:numRef>
              <c:f>'Frequency Finder'!$K$97:$K$120</c:f>
              <c:numCache>
                <c:formatCode>0.0</c:formatCode>
                <c:ptCount val="24"/>
                <c:pt idx="0">
                  <c:v>-20</c:v>
                </c:pt>
                <c:pt idx="1">
                  <c:v>-14.2</c:v>
                </c:pt>
                <c:pt idx="2">
                  <c:v>-13.5</c:v>
                </c:pt>
                <c:pt idx="3">
                  <c:v>-12.6</c:v>
                </c:pt>
                <c:pt idx="4">
                  <c:v>-11.8</c:v>
                </c:pt>
                <c:pt idx="5">
                  <c:v>-11.3</c:v>
                </c:pt>
                <c:pt idx="6">
                  <c:v>-10.6</c:v>
                </c:pt>
                <c:pt idx="7">
                  <c:v>-10.3</c:v>
                </c:pt>
                <c:pt idx="8">
                  <c:v>-9.7000000000000011</c:v>
                </c:pt>
                <c:pt idx="9">
                  <c:v>-9</c:v>
                </c:pt>
                <c:pt idx="10">
                  <c:v>-8.4</c:v>
                </c:pt>
                <c:pt idx="11">
                  <c:v>-8</c:v>
                </c:pt>
                <c:pt idx="12">
                  <c:v>-7.4</c:v>
                </c:pt>
                <c:pt idx="13">
                  <c:v>-6.6</c:v>
                </c:pt>
                <c:pt idx="14">
                  <c:v>-6.1</c:v>
                </c:pt>
                <c:pt idx="15">
                  <c:v>-5.5</c:v>
                </c:pt>
                <c:pt idx="16">
                  <c:v>-5</c:v>
                </c:pt>
                <c:pt idx="17">
                  <c:v>-4.3</c:v>
                </c:pt>
                <c:pt idx="18">
                  <c:v>-3.4</c:v>
                </c:pt>
                <c:pt idx="19">
                  <c:v>-2.6</c:v>
                </c:pt>
                <c:pt idx="20">
                  <c:v>-1.9000000000000001</c:v>
                </c:pt>
                <c:pt idx="21">
                  <c:v>-1.5</c:v>
                </c:pt>
                <c:pt idx="22">
                  <c:v>-1</c:v>
                </c:pt>
                <c:pt idx="23">
                  <c:v>-0.5</c:v>
                </c:pt>
              </c:numCache>
            </c:numRef>
          </c:cat>
          <c:val>
            <c:numRef>
              <c:f>'Frequency Finder'!$H$97:$H$120</c:f>
              <c:numCache>
                <c:formatCode>0.0000000E+00</c:formatCode>
                <c:ptCount val="24"/>
                <c:pt idx="0">
                  <c:v>52826100</c:v>
                </c:pt>
                <c:pt idx="1">
                  <c:v>52823500</c:v>
                </c:pt>
                <c:pt idx="2">
                  <c:v>52823100</c:v>
                </c:pt>
                <c:pt idx="3">
                  <c:v>52822100</c:v>
                </c:pt>
                <c:pt idx="4">
                  <c:v>52820800</c:v>
                </c:pt>
                <c:pt idx="5">
                  <c:v>52819600</c:v>
                </c:pt>
                <c:pt idx="6">
                  <c:v>52818200</c:v>
                </c:pt>
                <c:pt idx="7">
                  <c:v>52816990</c:v>
                </c:pt>
                <c:pt idx="8">
                  <c:v>52814700</c:v>
                </c:pt>
                <c:pt idx="9">
                  <c:v>52810200</c:v>
                </c:pt>
                <c:pt idx="10">
                  <c:v>52804350</c:v>
                </c:pt>
                <c:pt idx="11">
                  <c:v>52797400</c:v>
                </c:pt>
                <c:pt idx="12">
                  <c:v>52778700</c:v>
                </c:pt>
                <c:pt idx="13">
                  <c:v>52715411</c:v>
                </c:pt>
                <c:pt idx="14">
                  <c:v>52897700</c:v>
                </c:pt>
                <c:pt idx="15">
                  <c:v>52871650</c:v>
                </c:pt>
                <c:pt idx="16">
                  <c:v>52859200</c:v>
                </c:pt>
                <c:pt idx="17">
                  <c:v>52850700</c:v>
                </c:pt>
                <c:pt idx="18">
                  <c:v>52845000</c:v>
                </c:pt>
                <c:pt idx="19">
                  <c:v>52841600</c:v>
                </c:pt>
                <c:pt idx="20">
                  <c:v>52840000</c:v>
                </c:pt>
                <c:pt idx="21">
                  <c:v>52839000</c:v>
                </c:pt>
                <c:pt idx="22">
                  <c:v>52838200</c:v>
                </c:pt>
                <c:pt idx="23">
                  <c:v>52837100</c:v>
                </c:pt>
              </c:numCache>
            </c:numRef>
          </c:val>
        </c:ser>
        <c:marker val="1"/>
        <c:axId val="89395584"/>
        <c:axId val="89397120"/>
      </c:lineChart>
      <c:catAx>
        <c:axId val="89395584"/>
        <c:scaling>
          <c:orientation val="minMax"/>
        </c:scaling>
        <c:delete val="1"/>
        <c:axPos val="b"/>
        <c:numFmt formatCode="0.0" sourceLinked="1"/>
        <c:tickLblPos val="none"/>
        <c:crossAx val="89397120"/>
        <c:crosses val="autoZero"/>
        <c:auto val="1"/>
        <c:lblAlgn val="ctr"/>
        <c:lblOffset val="100"/>
      </c:catAx>
      <c:valAx>
        <c:axId val="89397120"/>
        <c:scaling>
          <c:orientation val="minMax"/>
          <c:max val="53500000"/>
          <c:min val="51500000"/>
        </c:scaling>
        <c:delete val="1"/>
        <c:axPos val="l"/>
        <c:numFmt formatCode="0.0000000E+00" sourceLinked="1"/>
        <c:tickLblPos val="none"/>
        <c:crossAx val="89395584"/>
        <c:crosses val="autoZero"/>
        <c:crossBetween val="between"/>
      </c:valAx>
      <c:spPr>
        <a:noFill/>
      </c:spPr>
    </c:plotArea>
    <c:legend>
      <c:legendPos val="r"/>
      <c:layout>
        <c:manualLayout>
          <c:xMode val="edge"/>
          <c:yMode val="edge"/>
          <c:x val="0.65830461050859435"/>
          <c:y val="1.2007874015748051E-3"/>
          <c:w val="0.33540608131530802"/>
          <c:h val="0.23412150687046474"/>
        </c:manualLayout>
      </c:layout>
    </c:legend>
    <c:plotVisOnly val="1"/>
  </c:chart>
  <c:spPr>
    <a:noFill/>
    <a:ln>
      <a:noFill/>
    </a:ln>
  </c:spPr>
  <c:externalData r:id="rId1"/>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en-US"/>
              <a:t>Measured Comparison of Model Cavity Frequency</a:t>
            </a:r>
          </a:p>
        </c:rich>
      </c:tx>
      <c:layout/>
    </c:title>
    <c:plotArea>
      <c:layout/>
      <c:lineChart>
        <c:grouping val="standard"/>
        <c:ser>
          <c:idx val="1"/>
          <c:order val="0"/>
          <c:tx>
            <c:strRef>
              <c:f>'Frequency Finder'!$E$90</c:f>
              <c:strCache>
                <c:ptCount val="1"/>
                <c:pt idx="0">
                  <c:v>Calculated f2</c:v>
                </c:pt>
              </c:strCache>
            </c:strRef>
          </c:tx>
          <c:spPr>
            <a:ln>
              <a:solidFill>
                <a:srgbClr val="C00000"/>
              </a:solidFill>
            </a:ln>
          </c:spPr>
          <c:marker>
            <c:symbol val="none"/>
          </c:marker>
          <c:cat>
            <c:numRef>
              <c:f>'Frequency Finder'!$A$64:$A$78</c:f>
              <c:numCache>
                <c:formatCode>General</c:formatCode>
                <c:ptCount val="15"/>
                <c:pt idx="0">
                  <c:v>-7</c:v>
                </c:pt>
                <c:pt idx="1">
                  <c:v>-6</c:v>
                </c:pt>
                <c:pt idx="2">
                  <c:v>-5</c:v>
                </c:pt>
                <c:pt idx="3">
                  <c:v>-4</c:v>
                </c:pt>
                <c:pt idx="4">
                  <c:v>-3</c:v>
                </c:pt>
                <c:pt idx="5">
                  <c:v>-2</c:v>
                </c:pt>
                <c:pt idx="6">
                  <c:v>-1</c:v>
                </c:pt>
                <c:pt idx="7">
                  <c:v>0</c:v>
                </c:pt>
                <c:pt idx="8">
                  <c:v>1</c:v>
                </c:pt>
                <c:pt idx="9">
                  <c:v>2</c:v>
                </c:pt>
                <c:pt idx="10">
                  <c:v>3</c:v>
                </c:pt>
                <c:pt idx="11">
                  <c:v>4</c:v>
                </c:pt>
                <c:pt idx="12">
                  <c:v>5</c:v>
                </c:pt>
                <c:pt idx="13">
                  <c:v>6</c:v>
                </c:pt>
                <c:pt idx="14">
                  <c:v>7</c:v>
                </c:pt>
              </c:numCache>
            </c:numRef>
          </c:cat>
          <c:val>
            <c:numRef>
              <c:f>'Frequency Finder'!$B$64:$B$87</c:f>
              <c:numCache>
                <c:formatCode>0.000000000000000E+00</c:formatCode>
                <c:ptCount val="24"/>
                <c:pt idx="0">
                  <c:v>56356598.266497321</c:v>
                </c:pt>
                <c:pt idx="1">
                  <c:v>55827140.332420863</c:v>
                </c:pt>
                <c:pt idx="2">
                  <c:v>55308624.544540301</c:v>
                </c:pt>
                <c:pt idx="3">
                  <c:v>54801877.538924798</c:v>
                </c:pt>
                <c:pt idx="4">
                  <c:v>54308258.073528901</c:v>
                </c:pt>
                <c:pt idx="5">
                  <c:v>53832131.995492011</c:v>
                </c:pt>
                <c:pt idx="6">
                  <c:v>53390290.711011998</c:v>
                </c:pt>
                <c:pt idx="7">
                  <c:v>53052632.611297823</c:v>
                </c:pt>
                <c:pt idx="8">
                  <c:v>52911585.480261602</c:v>
                </c:pt>
                <c:pt idx="9">
                  <c:v>52867892.754446402</c:v>
                </c:pt>
                <c:pt idx="10">
                  <c:v>52849682.126120798</c:v>
                </c:pt>
                <c:pt idx="11">
                  <c:v>52839995.688522004</c:v>
                </c:pt>
                <c:pt idx="12">
                  <c:v>52834033.1506368</c:v>
                </c:pt>
                <c:pt idx="13">
                  <c:v>52830007.994916297</c:v>
                </c:pt>
                <c:pt idx="14">
                  <c:v>52827111.2787752</c:v>
                </c:pt>
              </c:numCache>
            </c:numRef>
          </c:val>
        </c:ser>
        <c:ser>
          <c:idx val="3"/>
          <c:order val="1"/>
          <c:tx>
            <c:strRef>
              <c:f>'Frequency Finder'!$E$89</c:f>
              <c:strCache>
                <c:ptCount val="1"/>
                <c:pt idx="0">
                  <c:v>Calculated f1</c:v>
                </c:pt>
              </c:strCache>
            </c:strRef>
          </c:tx>
          <c:spPr>
            <a:ln>
              <a:solidFill>
                <a:srgbClr val="7030A0"/>
              </a:solidFill>
            </a:ln>
          </c:spPr>
          <c:marker>
            <c:symbol val="none"/>
          </c:marker>
          <c:cat>
            <c:numRef>
              <c:f>'Frequency Finder'!$A$64:$A$78</c:f>
              <c:numCache>
                <c:formatCode>General</c:formatCode>
                <c:ptCount val="15"/>
                <c:pt idx="0">
                  <c:v>-7</c:v>
                </c:pt>
                <c:pt idx="1">
                  <c:v>-6</c:v>
                </c:pt>
                <c:pt idx="2">
                  <c:v>-5</c:v>
                </c:pt>
                <c:pt idx="3">
                  <c:v>-4</c:v>
                </c:pt>
                <c:pt idx="4">
                  <c:v>-3</c:v>
                </c:pt>
                <c:pt idx="5">
                  <c:v>-2</c:v>
                </c:pt>
                <c:pt idx="6">
                  <c:v>-1</c:v>
                </c:pt>
                <c:pt idx="7">
                  <c:v>0</c:v>
                </c:pt>
                <c:pt idx="8">
                  <c:v>1</c:v>
                </c:pt>
                <c:pt idx="9">
                  <c:v>2</c:v>
                </c:pt>
                <c:pt idx="10">
                  <c:v>3</c:v>
                </c:pt>
                <c:pt idx="11">
                  <c:v>4</c:v>
                </c:pt>
                <c:pt idx="12">
                  <c:v>5</c:v>
                </c:pt>
                <c:pt idx="13">
                  <c:v>6</c:v>
                </c:pt>
                <c:pt idx="14">
                  <c:v>7</c:v>
                </c:pt>
              </c:numCache>
            </c:numRef>
          </c:cat>
          <c:val>
            <c:numRef>
              <c:f>'Frequency Finder'!$C$64:$C$87</c:f>
              <c:numCache>
                <c:formatCode>0.000000000000000E+00</c:formatCode>
                <c:ptCount val="24"/>
                <c:pt idx="0">
                  <c:v>52791980.519996002</c:v>
                </c:pt>
                <c:pt idx="1">
                  <c:v>52789089.603689201</c:v>
                </c:pt>
                <c:pt idx="2">
                  <c:v>52785072.709187813</c:v>
                </c:pt>
                <c:pt idx="3">
                  <c:v>52779129.276065201</c:v>
                </c:pt>
                <c:pt idx="4">
                  <c:v>52769479.940422475</c:v>
                </c:pt>
                <c:pt idx="5">
                  <c:v>52751357.874466375</c:v>
                </c:pt>
                <c:pt idx="6">
                  <c:v>52708013.168210521</c:v>
                </c:pt>
                <c:pt idx="7">
                  <c:v>52569161.734180003</c:v>
                </c:pt>
                <c:pt idx="8">
                  <c:v>52242012.472711973</c:v>
                </c:pt>
                <c:pt idx="9">
                  <c:v>51825868.538733922</c:v>
                </c:pt>
                <c:pt idx="10">
                  <c:v>51392251.063846901</c:v>
                </c:pt>
                <c:pt idx="11">
                  <c:v>50957911.195657834</c:v>
                </c:pt>
                <c:pt idx="12">
                  <c:v>50527321.814306684</c:v>
                </c:pt>
                <c:pt idx="13">
                  <c:v>50102332.554621086</c:v>
                </c:pt>
                <c:pt idx="14">
                  <c:v>49683434.103219502</c:v>
                </c:pt>
              </c:numCache>
            </c:numRef>
          </c:val>
        </c:ser>
        <c:ser>
          <c:idx val="4"/>
          <c:order val="2"/>
          <c:tx>
            <c:strRef>
              <c:f>'Frequency Finder'!$D$63</c:f>
              <c:strCache>
                <c:ptCount val="1"/>
                <c:pt idx="0">
                  <c:v>Tuner Frequency</c:v>
                </c:pt>
              </c:strCache>
            </c:strRef>
          </c:tx>
          <c:spPr>
            <a:ln>
              <a:solidFill>
                <a:srgbClr val="0070C0"/>
              </a:solidFill>
            </a:ln>
          </c:spPr>
          <c:marker>
            <c:symbol val="none"/>
          </c:marker>
          <c:cat>
            <c:numRef>
              <c:f>'Frequency Finder'!$A$64:$A$78</c:f>
              <c:numCache>
                <c:formatCode>General</c:formatCode>
                <c:ptCount val="15"/>
                <c:pt idx="0">
                  <c:v>-7</c:v>
                </c:pt>
                <c:pt idx="1">
                  <c:v>-6</c:v>
                </c:pt>
                <c:pt idx="2">
                  <c:v>-5</c:v>
                </c:pt>
                <c:pt idx="3">
                  <c:v>-4</c:v>
                </c:pt>
                <c:pt idx="4">
                  <c:v>-3</c:v>
                </c:pt>
                <c:pt idx="5">
                  <c:v>-2</c:v>
                </c:pt>
                <c:pt idx="6">
                  <c:v>-1</c:v>
                </c:pt>
                <c:pt idx="7">
                  <c:v>0</c:v>
                </c:pt>
                <c:pt idx="8">
                  <c:v>1</c:v>
                </c:pt>
                <c:pt idx="9">
                  <c:v>2</c:v>
                </c:pt>
                <c:pt idx="10">
                  <c:v>3</c:v>
                </c:pt>
                <c:pt idx="11">
                  <c:v>4</c:v>
                </c:pt>
                <c:pt idx="12">
                  <c:v>5</c:v>
                </c:pt>
                <c:pt idx="13">
                  <c:v>6</c:v>
                </c:pt>
                <c:pt idx="14">
                  <c:v>7</c:v>
                </c:pt>
              </c:numCache>
            </c:numRef>
          </c:cat>
          <c:val>
            <c:numRef>
              <c:f>'Frequency Finder'!$D$64:$D$87</c:f>
              <c:numCache>
                <c:formatCode>0.0000000E+00</c:formatCode>
                <c:ptCount val="24"/>
                <c:pt idx="0">
                  <c:v>56335912</c:v>
                </c:pt>
                <c:pt idx="1">
                  <c:v>55803571</c:v>
                </c:pt>
                <c:pt idx="2">
                  <c:v>55281197</c:v>
                </c:pt>
                <c:pt idx="3">
                  <c:v>54768512</c:v>
                </c:pt>
                <c:pt idx="4">
                  <c:v>54265249</c:v>
                </c:pt>
                <c:pt idx="5">
                  <c:v>53771159</c:v>
                </c:pt>
                <c:pt idx="6">
                  <c:v>53285968</c:v>
                </c:pt>
                <c:pt idx="7">
                  <c:v>52809463</c:v>
                </c:pt>
                <c:pt idx="8">
                  <c:v>52341406</c:v>
                </c:pt>
                <c:pt idx="9">
                  <c:v>51881572</c:v>
                </c:pt>
                <c:pt idx="10">
                  <c:v>51429747</c:v>
                </c:pt>
                <c:pt idx="11">
                  <c:v>50985724</c:v>
                </c:pt>
                <c:pt idx="12">
                  <c:v>50549302</c:v>
                </c:pt>
                <c:pt idx="13">
                  <c:v>50120289</c:v>
                </c:pt>
                <c:pt idx="14">
                  <c:v>49698496</c:v>
                </c:pt>
              </c:numCache>
            </c:numRef>
          </c:val>
        </c:ser>
        <c:marker val="1"/>
        <c:axId val="89440640"/>
        <c:axId val="89442560"/>
      </c:lineChart>
      <c:catAx>
        <c:axId val="89440640"/>
        <c:scaling>
          <c:orientation val="minMax"/>
        </c:scaling>
        <c:axPos val="b"/>
        <c:title>
          <c:tx>
            <c:rich>
              <a:bodyPr/>
              <a:lstStyle/>
              <a:p>
                <a:pPr>
                  <a:defRPr/>
                </a:pPr>
                <a:r>
                  <a:rPr lang="en-US"/>
                  <a:t>Tuner Length</a:t>
                </a:r>
              </a:p>
            </c:rich>
          </c:tx>
          <c:layout/>
        </c:title>
        <c:numFmt formatCode="General" sourceLinked="1"/>
        <c:tickLblPos val="nextTo"/>
        <c:crossAx val="89442560"/>
        <c:crosses val="autoZero"/>
        <c:auto val="1"/>
        <c:lblAlgn val="ctr"/>
        <c:lblOffset val="100"/>
      </c:catAx>
      <c:valAx>
        <c:axId val="89442560"/>
        <c:scaling>
          <c:orientation val="minMax"/>
          <c:max val="53500000"/>
          <c:min val="51500000"/>
        </c:scaling>
        <c:axPos val="l"/>
        <c:majorGridlines/>
        <c:title>
          <c:tx>
            <c:rich>
              <a:bodyPr rot="-5400000" vert="horz"/>
              <a:lstStyle/>
              <a:p>
                <a:pPr>
                  <a:defRPr/>
                </a:pPr>
                <a:r>
                  <a:rPr lang="en-US"/>
                  <a:t>Frequency [Hz]</a:t>
                </a:r>
              </a:p>
            </c:rich>
          </c:tx>
          <c:layout/>
        </c:title>
        <c:numFmt formatCode="0.00E+00" sourceLinked="0"/>
        <c:tickLblPos val="nextTo"/>
        <c:crossAx val="89440640"/>
        <c:crosses val="autoZero"/>
        <c:crossBetween val="between"/>
      </c:valAx>
    </c:plotArea>
    <c:legend>
      <c:legendPos val="r"/>
      <c:layout/>
    </c:legend>
    <c:plotVisOnly val="1"/>
  </c:chart>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en-US"/>
              <a:t>Prototype Cavity Frequency</a:t>
            </a:r>
          </a:p>
        </c:rich>
      </c:tx>
    </c:title>
    <c:plotArea>
      <c:layout/>
      <c:lineChart>
        <c:grouping val="standard"/>
        <c:ser>
          <c:idx val="0"/>
          <c:order val="0"/>
          <c:tx>
            <c:strRef>
              <c:f>'Cavity in Cage'!$X$2</c:f>
              <c:strCache>
                <c:ptCount val="1"/>
                <c:pt idx="0">
                  <c:v>f0    [MHz]</c:v>
                </c:pt>
              </c:strCache>
            </c:strRef>
          </c:tx>
          <c:marker>
            <c:symbol val="none"/>
          </c:marker>
          <c:cat>
            <c:numRef>
              <c:f>'Cavity in Cage'!$W$3:$W$15</c:f>
              <c:numCache>
                <c:formatCode>0.0</c:formatCode>
                <c:ptCount val="13"/>
                <c:pt idx="0">
                  <c:v>11.4</c:v>
                </c:pt>
                <c:pt idx="1">
                  <c:v>17.600000000000001</c:v>
                </c:pt>
                <c:pt idx="2">
                  <c:v>24.6</c:v>
                </c:pt>
                <c:pt idx="3">
                  <c:v>31.2</c:v>
                </c:pt>
                <c:pt idx="4">
                  <c:v>34.6</c:v>
                </c:pt>
                <c:pt idx="5">
                  <c:v>41.4</c:v>
                </c:pt>
                <c:pt idx="6">
                  <c:v>48</c:v>
                </c:pt>
                <c:pt idx="7">
                  <c:v>55</c:v>
                </c:pt>
                <c:pt idx="8">
                  <c:v>62</c:v>
                </c:pt>
                <c:pt idx="9">
                  <c:v>69</c:v>
                </c:pt>
                <c:pt idx="10">
                  <c:v>109</c:v>
                </c:pt>
                <c:pt idx="11">
                  <c:v>178</c:v>
                </c:pt>
                <c:pt idx="12">
                  <c:v>210</c:v>
                </c:pt>
              </c:numCache>
            </c:numRef>
          </c:cat>
          <c:val>
            <c:numRef>
              <c:f>'Cavity in Cage'!$X$3:$X$15</c:f>
              <c:numCache>
                <c:formatCode>0.00000</c:formatCode>
                <c:ptCount val="13"/>
                <c:pt idx="0">
                  <c:v>52.809020000000004</c:v>
                </c:pt>
                <c:pt idx="1">
                  <c:v>52.809840000000001</c:v>
                </c:pt>
                <c:pt idx="2">
                  <c:v>52.811199999999999</c:v>
                </c:pt>
                <c:pt idx="3">
                  <c:v>52.813299999999998</c:v>
                </c:pt>
                <c:pt idx="4">
                  <c:v>52.814999999999998</c:v>
                </c:pt>
                <c:pt idx="5">
                  <c:v>52.816999999999993</c:v>
                </c:pt>
                <c:pt idx="6">
                  <c:v>52.792000000000044</c:v>
                </c:pt>
                <c:pt idx="7">
                  <c:v>52.798500000000068</c:v>
                </c:pt>
                <c:pt idx="8">
                  <c:v>52.801289999999995</c:v>
                </c:pt>
                <c:pt idx="9">
                  <c:v>52.80247</c:v>
                </c:pt>
                <c:pt idx="10">
                  <c:v>52.804649999999995</c:v>
                </c:pt>
                <c:pt idx="11">
                  <c:v>52.805300000000003</c:v>
                </c:pt>
                <c:pt idx="12">
                  <c:v>52.805440000000004</c:v>
                </c:pt>
              </c:numCache>
            </c:numRef>
          </c:val>
        </c:ser>
        <c:marker val="1"/>
        <c:axId val="89503232"/>
        <c:axId val="89505152"/>
      </c:lineChart>
      <c:catAx>
        <c:axId val="89503232"/>
        <c:scaling>
          <c:orientation val="minMax"/>
        </c:scaling>
        <c:axPos val="b"/>
        <c:title>
          <c:tx>
            <c:rich>
              <a:bodyPr/>
              <a:lstStyle/>
              <a:p>
                <a:pPr>
                  <a:defRPr/>
                </a:pPr>
                <a:r>
                  <a:rPr lang="en-US" dirty="0" smtClean="0"/>
                  <a:t>Solenoid Bias Current [Amps</a:t>
                </a:r>
                <a:r>
                  <a:rPr lang="en-US" dirty="0"/>
                  <a:t>]</a:t>
                </a:r>
              </a:p>
            </c:rich>
          </c:tx>
        </c:title>
        <c:numFmt formatCode="0.0" sourceLinked="1"/>
        <c:tickLblPos val="nextTo"/>
        <c:crossAx val="89505152"/>
        <c:crosses val="autoZero"/>
        <c:auto val="1"/>
        <c:lblAlgn val="ctr"/>
        <c:lblOffset val="100"/>
      </c:catAx>
      <c:valAx>
        <c:axId val="89505152"/>
        <c:scaling>
          <c:orientation val="minMax"/>
          <c:max val="52.817999999999998"/>
          <c:min val="52.791000000000011"/>
        </c:scaling>
        <c:axPos val="l"/>
        <c:majorGridlines/>
        <c:title>
          <c:tx>
            <c:rich>
              <a:bodyPr rot="-5400000" vert="horz"/>
              <a:lstStyle/>
              <a:p>
                <a:pPr>
                  <a:defRPr/>
                </a:pPr>
                <a:r>
                  <a:rPr lang="en-US"/>
                  <a:t>Frequency [MHz]</a:t>
                </a:r>
              </a:p>
            </c:rich>
          </c:tx>
        </c:title>
        <c:numFmt formatCode="0.000" sourceLinked="0"/>
        <c:tickLblPos val="nextTo"/>
        <c:crossAx val="89503232"/>
        <c:crosses val="autoZero"/>
        <c:crossBetween val="between"/>
      </c:valAx>
    </c:plotArea>
    <c:legend>
      <c:legendPos val="r"/>
    </c:legend>
    <c:plotVisOnly val="1"/>
  </c:chart>
  <c:externalData r:id="rId1"/>
</c:chartSpace>
</file>

<file path=ppt/drawings/drawing1.xml><?xml version="1.0" encoding="utf-8"?>
<c:userShapes xmlns:c="http://schemas.openxmlformats.org/drawingml/2006/chart">
  <cdr:relSizeAnchor xmlns:cdr="http://schemas.openxmlformats.org/drawingml/2006/chartDrawing">
    <cdr:from>
      <cdr:x>0.73585</cdr:x>
      <cdr:y>0.11765</cdr:y>
    </cdr:from>
    <cdr:to>
      <cdr:x>0.79245</cdr:x>
      <cdr:y>0.17647</cdr:y>
    </cdr:to>
    <cdr:sp macro="" textlink="">
      <cdr:nvSpPr>
        <cdr:cNvPr id="2" name="TextBox 1"/>
        <cdr:cNvSpPr txBox="1"/>
      </cdr:nvSpPr>
      <cdr:spPr>
        <a:xfrm xmlns:a="http://schemas.openxmlformats.org/drawingml/2006/main">
          <a:off x="2971800" y="304800"/>
          <a:ext cx="228600" cy="152400"/>
        </a:xfrm>
        <a:prstGeom xmlns:a="http://schemas.openxmlformats.org/drawingml/2006/main" prst="rect">
          <a:avLst/>
        </a:prstGeom>
        <a:solidFill xmlns:a="http://schemas.openxmlformats.org/drawingml/2006/main">
          <a:schemeClr val="bg1"/>
        </a:solidFill>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D5C5F0E-E10A-4289-A403-96A6811AF700}" type="datetimeFigureOut">
              <a:rPr lang="en-US" smtClean="0"/>
              <a:pPr/>
              <a:t>8/2/2010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F276921-4262-41C1-85C3-0BCAA016A047}"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 Introduce yourself, your school, and background</a:t>
            </a:r>
            <a:br>
              <a:rPr lang="en-US" sz="1200" kern="1200" dirty="0" smtClean="0">
                <a:solidFill>
                  <a:schemeClr val="tx1"/>
                </a:solidFill>
                <a:latin typeface="+mn-lt"/>
                <a:ea typeface="+mn-ea"/>
                <a:cs typeface="+mn-cs"/>
              </a:rPr>
            </a:br>
            <a:r>
              <a:rPr lang="en-US" sz="1200" kern="1200" dirty="0" smtClean="0">
                <a:solidFill>
                  <a:schemeClr val="tx1"/>
                </a:solidFill>
                <a:latin typeface="+mn-lt"/>
                <a:ea typeface="+mn-ea"/>
                <a:cs typeface="+mn-cs"/>
              </a:rPr>
              <a:t>* Provide lots of background info--how does your project fit into the</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experiment or facility?  How does it fit into the big picture?</a:t>
            </a:r>
            <a:br>
              <a:rPr lang="en-US" sz="1200" kern="1200" dirty="0" smtClean="0">
                <a:solidFill>
                  <a:schemeClr val="tx1"/>
                </a:solidFill>
                <a:latin typeface="+mn-lt"/>
                <a:ea typeface="+mn-ea"/>
                <a:cs typeface="+mn-cs"/>
              </a:rPr>
            </a:br>
            <a:r>
              <a:rPr lang="en-US" sz="1200" kern="1200" dirty="0" smtClean="0">
                <a:solidFill>
                  <a:schemeClr val="tx1"/>
                </a:solidFill>
                <a:latin typeface="+mn-lt"/>
                <a:ea typeface="+mn-ea"/>
                <a:cs typeface="+mn-cs"/>
              </a:rPr>
              <a:t>* Explain all of the TLAs (three letter acronyms)</a:t>
            </a:r>
            <a:br>
              <a:rPr lang="en-US" sz="1200" kern="1200" dirty="0" smtClean="0">
                <a:solidFill>
                  <a:schemeClr val="tx1"/>
                </a:solidFill>
                <a:latin typeface="+mn-lt"/>
                <a:ea typeface="+mn-ea"/>
                <a:cs typeface="+mn-cs"/>
              </a:rPr>
            </a:br>
            <a:r>
              <a:rPr lang="en-US" sz="1200" kern="1200" dirty="0" smtClean="0">
                <a:solidFill>
                  <a:schemeClr val="tx1"/>
                </a:solidFill>
                <a:latin typeface="+mn-lt"/>
                <a:ea typeface="+mn-ea"/>
                <a:cs typeface="+mn-cs"/>
              </a:rPr>
              <a:t>* What new tools or skills did you need to learn?  What were some of the</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challenges you faced?</a:t>
            </a:r>
            <a:br>
              <a:rPr lang="en-US" sz="1200" kern="1200" dirty="0" smtClean="0">
                <a:solidFill>
                  <a:schemeClr val="tx1"/>
                </a:solidFill>
                <a:latin typeface="+mn-lt"/>
                <a:ea typeface="+mn-ea"/>
                <a:cs typeface="+mn-cs"/>
              </a:rPr>
            </a:br>
            <a:r>
              <a:rPr lang="en-US" sz="1200" kern="1200" dirty="0" smtClean="0">
                <a:solidFill>
                  <a:schemeClr val="tx1"/>
                </a:solidFill>
                <a:latin typeface="+mn-lt"/>
                <a:ea typeface="+mn-ea"/>
                <a:cs typeface="+mn-cs"/>
              </a:rPr>
              <a:t>* Was the project successful?  What remains to be done?  Will work</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continue on it at some future date?</a:t>
            </a:r>
            <a:endParaRPr lang="en-US" dirty="0"/>
          </a:p>
        </p:txBody>
      </p:sp>
      <p:sp>
        <p:nvSpPr>
          <p:cNvPr id="4" name="Slide Number Placeholder 3"/>
          <p:cNvSpPr>
            <a:spLocks noGrp="1"/>
          </p:cNvSpPr>
          <p:nvPr>
            <p:ph type="sldNum" sz="quarter" idx="10"/>
          </p:nvPr>
        </p:nvSpPr>
        <p:spPr/>
        <p:txBody>
          <a:bodyPr/>
          <a:lstStyle/>
          <a:p>
            <a:fld id="{2F276921-4262-41C1-85C3-0BCAA016A047}"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--Using prototype cavity &amp; garnet tuner we received</a:t>
            </a:r>
            <a:r>
              <a:rPr lang="en-US" baseline="0" dirty="0" smtClean="0"/>
              <a:t> “the given frequency” after measuring the resonant frequency from the prototype cavity/tuner system.  The range of resonant frequencies ranged from 52.792 MHz to 52. 817 </a:t>
            </a:r>
            <a:r>
              <a:rPr lang="en-US" baseline="0" dirty="0" err="1" smtClean="0"/>
              <a:t>MHz.</a:t>
            </a:r>
            <a:r>
              <a:rPr lang="en-US" baseline="0" dirty="0" smtClean="0"/>
              <a:t>  This chart shows us that we were fairly accurate in our set-up because within the frequency was our preferred resonant frequency of 52.809 </a:t>
            </a:r>
            <a:r>
              <a:rPr lang="en-US" baseline="0" dirty="0" err="1" smtClean="0"/>
              <a:t>MHz.</a:t>
            </a: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graph is measured in amps from the solenoid bias current with respect to frequency in </a:t>
            </a:r>
            <a:r>
              <a:rPr lang="en-US" baseline="0" dirty="0" err="1" smtClean="0"/>
              <a:t>MHz.</a:t>
            </a:r>
            <a:r>
              <a:rPr lang="en-US" baseline="0" dirty="0" smtClean="0"/>
              <a:t>  The solenoid bias current changes the electrical length of the tuner.</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--When testing we used from 48.0 to 210.0 Amps.  We used this section because the garnet is prone to more loss from 11.4 to 41.4 Amps, so we don’t operate there.</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u="sng" baseline="0" dirty="0" smtClean="0"/>
              <a:t>Possible Q:</a:t>
            </a:r>
          </a:p>
          <a:p>
            <a:pPr marL="0" marR="0" indent="0" algn="l" defTabSz="914400" rtl="0" eaLnBrk="1" fontAlgn="auto" latinLnBrk="0" hangingPunct="1">
              <a:lnSpc>
                <a:spcPct val="100000"/>
              </a:lnSpc>
              <a:spcBef>
                <a:spcPts val="0"/>
              </a:spcBef>
              <a:spcAft>
                <a:spcPts val="0"/>
              </a:spcAft>
              <a:buClrTx/>
              <a:buSzTx/>
              <a:buFontTx/>
              <a:buNone/>
              <a:tabLst/>
              <a:defRPr/>
            </a:pPr>
            <a:r>
              <a:rPr lang="el-GR" baseline="0" dirty="0" smtClean="0"/>
              <a:t>μ</a:t>
            </a:r>
            <a:r>
              <a:rPr lang="en-US" baseline="0" dirty="0" smtClean="0"/>
              <a:t> goes from 4 to 1</a:t>
            </a:r>
            <a:r>
              <a:rPr lang="en-US" baseline="30000" dirty="0" smtClean="0"/>
              <a:t>1</a:t>
            </a:r>
            <a:r>
              <a:rPr lang="en-US" baseline="0" dirty="0" smtClean="0"/>
              <a:t>/</a:t>
            </a:r>
            <a:r>
              <a:rPr lang="en-US" baseline="-25000" dirty="0" smtClean="0"/>
              <a:t>2</a:t>
            </a:r>
            <a:r>
              <a:rPr lang="en-US" baseline="0" dirty="0" smtClean="0"/>
              <a:t>.</a:t>
            </a:r>
            <a:endParaRPr lang="en-US" dirty="0" smtClean="0"/>
          </a:p>
        </p:txBody>
      </p:sp>
      <p:sp>
        <p:nvSpPr>
          <p:cNvPr id="4" name="Slide Number Placeholder 3"/>
          <p:cNvSpPr>
            <a:spLocks noGrp="1"/>
          </p:cNvSpPr>
          <p:nvPr>
            <p:ph type="sldNum" sz="quarter" idx="10"/>
          </p:nvPr>
        </p:nvSpPr>
        <p:spPr/>
        <p:txBody>
          <a:bodyPr/>
          <a:lstStyle/>
          <a:p>
            <a:fld id="{2F276921-4262-41C1-85C3-0BCAA016A047}"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 this</a:t>
            </a:r>
            <a:r>
              <a:rPr lang="en-US" baseline="0" dirty="0" smtClean="0"/>
              <a:t> project w</a:t>
            </a:r>
            <a:r>
              <a:rPr lang="en-US" dirty="0" smtClean="0"/>
              <a:t>e were successful in measuring a tuning range of 5-10 kHz, which is in good agreement with our calculations.</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	***The entire </a:t>
            </a:r>
            <a:r>
              <a:rPr lang="en-US" baseline="0" dirty="0" smtClean="0"/>
              <a:t>project was based on the understanding of a</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	cavity/tuner system and progressed into making sure that we</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	could find the correct resonant frequency with the addition</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	of the yttrium-iron garnet tuner.</a:t>
            </a:r>
            <a:endParaRPr lang="en-US" dirty="0" smtClean="0"/>
          </a:p>
        </p:txBody>
      </p:sp>
      <p:sp>
        <p:nvSpPr>
          <p:cNvPr id="4" name="Slide Number Placeholder 3"/>
          <p:cNvSpPr>
            <a:spLocks noGrp="1"/>
          </p:cNvSpPr>
          <p:nvPr>
            <p:ph type="sldNum" sz="quarter" idx="10"/>
          </p:nvPr>
        </p:nvSpPr>
        <p:spPr/>
        <p:txBody>
          <a:bodyPr/>
          <a:lstStyle/>
          <a:p>
            <a:fld id="{2F276921-4262-41C1-85C3-0BCAA016A047}"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F276921-4262-41C1-85C3-0BCAA016A047}"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F276921-4262-41C1-85C3-0BCAA016A047}" type="slidenum">
              <a:rPr lang="en-US" smtClean="0"/>
              <a:pPr/>
              <a:t>14</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--In</a:t>
            </a:r>
            <a:r>
              <a:rPr lang="en-US" sz="1200" baseline="0" dirty="0" smtClean="0"/>
              <a:t> this experiment there are </a:t>
            </a:r>
            <a:r>
              <a:rPr lang="en-US" sz="1200" kern="1200" dirty="0" smtClean="0">
                <a:solidFill>
                  <a:schemeClr val="tx1"/>
                </a:solidFill>
                <a:latin typeface="+mn-lt"/>
                <a:ea typeface="+mn-ea"/>
                <a:cs typeface="+mn-cs"/>
              </a:rPr>
              <a:t>3</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new quarter wave (</a:t>
            </a:r>
            <a:r>
              <a:rPr lang="el-GR" sz="1200" kern="1200" dirty="0" smtClean="0">
                <a:solidFill>
                  <a:schemeClr val="tx1"/>
                </a:solidFill>
                <a:latin typeface="+mn-lt"/>
                <a:ea typeface="+mn-ea"/>
                <a:cs typeface="+mn-cs"/>
              </a:rPr>
              <a:t>λ</a:t>
            </a:r>
            <a:r>
              <a:rPr lang="en-US" sz="1200" kern="1200" dirty="0" smtClean="0">
                <a:solidFill>
                  <a:schemeClr val="tx1"/>
                </a:solidFill>
                <a:latin typeface="+mn-lt"/>
                <a:ea typeface="+mn-ea"/>
                <a:cs typeface="+mn-cs"/>
              </a:rPr>
              <a:t>/4) RF cavities with a frequency of 52.809</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MHz</a:t>
            </a:r>
            <a:r>
              <a:rPr lang="en-US" sz="1200" kern="1200" dirty="0" err="1" smtClean="0">
                <a:solidFill>
                  <a:schemeClr val="tx1"/>
                </a:solidFill>
                <a:latin typeface="+mn-lt"/>
                <a:ea typeface="+mn-ea"/>
                <a:cs typeface="+mn-cs"/>
              </a:rPr>
              <a:t>.</a:t>
            </a:r>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latin typeface="+mn-lt"/>
                <a:ea typeface="+mn-ea"/>
                <a:cs typeface="+mn-cs"/>
              </a:rPr>
              <a:t>--Why are there 3 quarter-wave RF cavities?  2 for slip-stacking (1 for one batch, 1 for another) &amp; they are at two different frequencies.  The 3</a:t>
            </a:r>
            <a:r>
              <a:rPr lang="en-US" sz="1200" kern="1200" baseline="30000" dirty="0" smtClean="0">
                <a:solidFill>
                  <a:schemeClr val="tx1"/>
                </a:solidFill>
                <a:latin typeface="+mn-lt"/>
                <a:ea typeface="+mn-ea"/>
                <a:cs typeface="+mn-cs"/>
              </a:rPr>
              <a:t>rd</a:t>
            </a:r>
            <a:r>
              <a:rPr lang="en-US" sz="1200" kern="1200" baseline="0" dirty="0" smtClean="0">
                <a:solidFill>
                  <a:schemeClr val="tx1"/>
                </a:solidFill>
                <a:latin typeface="+mn-lt"/>
                <a:ea typeface="+mn-ea"/>
                <a:cs typeface="+mn-cs"/>
              </a:rPr>
              <a:t> is a spare.</a:t>
            </a:r>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1"/>
                </a:solidFill>
                <a:latin typeface="+mn-lt"/>
                <a:ea typeface="+mn-ea"/>
                <a:cs typeface="+mn-cs"/>
              </a:rPr>
              <a:t>--Each of these cavities will be needed in the Recycler Ring for slip-stacking proton batches from the Booster before the protons</a:t>
            </a:r>
            <a:r>
              <a:rPr lang="en-US" sz="1200" b="0" kern="1200" baseline="0" dirty="0" smtClean="0">
                <a:solidFill>
                  <a:schemeClr val="tx1"/>
                </a:solidFill>
                <a:latin typeface="+mn-lt"/>
                <a:ea typeface="+mn-ea"/>
                <a:cs typeface="+mn-cs"/>
              </a:rPr>
              <a:t> </a:t>
            </a:r>
            <a:r>
              <a:rPr lang="en-US" sz="1200" b="0" kern="1200" dirty="0" smtClean="0">
                <a:solidFill>
                  <a:schemeClr val="tx1"/>
                </a:solidFill>
                <a:latin typeface="+mn-lt"/>
                <a:ea typeface="+mn-ea"/>
                <a:cs typeface="+mn-cs"/>
              </a:rPr>
              <a:t>become injected into the Main</a:t>
            </a:r>
            <a:r>
              <a:rPr lang="en-US" sz="1200" b="0" kern="1200" baseline="0" dirty="0" smtClean="0">
                <a:solidFill>
                  <a:schemeClr val="tx1"/>
                </a:solidFill>
                <a:latin typeface="+mn-lt"/>
                <a:ea typeface="+mn-ea"/>
                <a:cs typeface="+mn-cs"/>
              </a:rPr>
              <a:t> </a:t>
            </a:r>
            <a:r>
              <a:rPr lang="en-US" sz="1200" b="0" kern="1200" dirty="0" smtClean="0">
                <a:solidFill>
                  <a:schemeClr val="tx1"/>
                </a:solidFill>
                <a:latin typeface="+mn-lt"/>
                <a:ea typeface="+mn-ea"/>
                <a:cs typeface="+mn-cs"/>
              </a:rPr>
              <a:t>Injector.</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Slip-stacking is “momentum stacking” and can also be used to</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latin typeface="+mn-lt"/>
                <a:ea typeface="+mn-ea"/>
                <a:cs typeface="+mn-cs"/>
              </a:rPr>
              <a:t>	enhance the proton intensity; its objective is to increase the total</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latin typeface="+mn-lt"/>
                <a:ea typeface="+mn-ea"/>
                <a:cs typeface="+mn-cs"/>
              </a:rPr>
              <a:t>	proton flux on the </a:t>
            </a:r>
            <a:r>
              <a:rPr lang="en-US" sz="1200" b="0" kern="1200" baseline="0" dirty="0" err="1" smtClean="0">
                <a:solidFill>
                  <a:schemeClr val="tx1"/>
                </a:solidFill>
                <a:latin typeface="+mn-lt"/>
                <a:ea typeface="+mn-ea"/>
                <a:cs typeface="+mn-cs"/>
              </a:rPr>
              <a:t>NOvA</a:t>
            </a:r>
            <a:r>
              <a:rPr lang="en-US" sz="1200" b="0"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target.</a:t>
            </a:r>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--Each cavity will have a peak RF voltage of 150 kV.</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latin typeface="+mn-lt"/>
                <a:ea typeface="+mn-ea"/>
                <a:cs typeface="+mn-cs"/>
              </a:rPr>
              <a:t>	***The peak RF voltage is the maximum voltage that the </a:t>
            </a:r>
            <a:r>
              <a:rPr lang="el-GR" sz="1200" kern="1200" dirty="0" smtClean="0">
                <a:solidFill>
                  <a:schemeClr val="tx1"/>
                </a:solidFill>
                <a:latin typeface="+mn-lt"/>
                <a:ea typeface="+mn-ea"/>
                <a:cs typeface="+mn-cs"/>
              </a:rPr>
              <a:t>λ</a:t>
            </a:r>
            <a:r>
              <a:rPr lang="en-US" sz="1200" kern="1200" dirty="0" smtClean="0">
                <a:solidFill>
                  <a:schemeClr val="tx1"/>
                </a:solidFill>
                <a:latin typeface="+mn-lt"/>
                <a:ea typeface="+mn-ea"/>
                <a:cs typeface="+mn-cs"/>
              </a:rPr>
              <a:t>/4</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	cavity</a:t>
            </a:r>
            <a:r>
              <a:rPr lang="en-US" sz="1200" kern="1200" baseline="0" dirty="0" smtClean="0">
                <a:solidFill>
                  <a:schemeClr val="tx1"/>
                </a:solidFill>
                <a:latin typeface="+mn-lt"/>
                <a:ea typeface="+mn-ea"/>
                <a:cs typeface="+mn-cs"/>
              </a:rPr>
              <a:t> can reach and keeps the beam compact and headed in</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latin typeface="+mn-lt"/>
                <a:ea typeface="+mn-ea"/>
                <a:cs typeface="+mn-cs"/>
              </a:rPr>
              <a:t>	the right direction.</a:t>
            </a:r>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--And the resonant frequency of these cavities needs to be continuously adjusted in order to compensate for the effects of temperature variations, RF power levels, and proton beam intensity.</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--This is the function of the tuners.</a:t>
            </a:r>
            <a:endParaRPr lang="en-US" sz="1200"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2F276921-4262-41C1-85C3-0BCAA016A047}"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sz="1200" dirty="0" smtClean="0"/>
              <a:t>--In </a:t>
            </a:r>
            <a:r>
              <a:rPr lang="en-US" sz="1200" baseline="0" dirty="0" smtClean="0"/>
              <a:t>relation to the project as a whole I am going to relate to the cavity/tuner system through the coupled oscillator model.</a:t>
            </a:r>
          </a:p>
          <a:p>
            <a:endParaRPr lang="en-US" sz="1200" kern="1200" dirty="0" smtClean="0">
              <a:solidFill>
                <a:schemeClr val="tx1"/>
              </a:solidFill>
              <a:latin typeface="+mn-lt"/>
              <a:ea typeface="+mn-ea"/>
              <a:cs typeface="+mn-cs"/>
            </a:endParaRPr>
          </a:p>
          <a:p>
            <a:r>
              <a:rPr lang="en-US" sz="1200" dirty="0" smtClean="0"/>
              <a:t>--The simplest coupled</a:t>
            </a:r>
            <a:r>
              <a:rPr lang="en-US" sz="1200" baseline="0" dirty="0" smtClean="0"/>
              <a:t> oscillator is </a:t>
            </a:r>
            <a:r>
              <a:rPr lang="en-US" sz="1200" dirty="0" smtClean="0"/>
              <a:t>t</a:t>
            </a:r>
            <a:r>
              <a:rPr lang="en-US" sz="1200" kern="1200" dirty="0" smtClean="0">
                <a:solidFill>
                  <a:schemeClr val="tx1"/>
                </a:solidFill>
                <a:latin typeface="+mn-lt"/>
                <a:ea typeface="+mn-ea"/>
                <a:cs typeface="+mn-cs"/>
              </a:rPr>
              <a:t>wo pendulums</a:t>
            </a:r>
            <a:r>
              <a:rPr lang="en-US" sz="1200" kern="1200" baseline="0" dirty="0" smtClean="0">
                <a:solidFill>
                  <a:schemeClr val="tx1"/>
                </a:solidFill>
                <a:latin typeface="+mn-lt"/>
                <a:ea typeface="+mn-ea"/>
                <a:cs typeface="+mn-cs"/>
              </a:rPr>
              <a:t> represented “here” </a:t>
            </a:r>
            <a:r>
              <a:rPr lang="en-US" sz="1200" kern="1200" dirty="0" smtClean="0">
                <a:solidFill>
                  <a:schemeClr val="tx1"/>
                </a:solidFill>
                <a:latin typeface="+mn-lt"/>
                <a:ea typeface="+mn-ea"/>
                <a:cs typeface="+mn-cs"/>
              </a:rPr>
              <a:t>coupled by a spring with spring constant, k.</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--With</a:t>
            </a:r>
            <a:r>
              <a:rPr lang="en-US" sz="1200" kern="1200" baseline="0" dirty="0" smtClean="0">
                <a:solidFill>
                  <a:schemeClr val="tx1"/>
                </a:solidFill>
                <a:latin typeface="+mn-lt"/>
                <a:ea typeface="+mn-ea"/>
                <a:cs typeface="+mn-cs"/>
              </a:rPr>
              <a:t> the t</a:t>
            </a:r>
            <a:r>
              <a:rPr lang="en-US" sz="1200" kern="1200" dirty="0" smtClean="0">
                <a:solidFill>
                  <a:schemeClr val="tx1"/>
                </a:solidFill>
                <a:latin typeface="+mn-lt"/>
                <a:ea typeface="+mn-ea"/>
                <a:cs typeface="+mn-cs"/>
              </a:rPr>
              <a:t>wo resonant modes:</a:t>
            </a:r>
            <a:r>
              <a:rPr lang="en-US" sz="1200" kern="1200" baseline="0" dirty="0" smtClean="0">
                <a:solidFill>
                  <a:schemeClr val="tx1"/>
                </a:solidFill>
                <a:latin typeface="+mn-lt"/>
                <a:ea typeface="+mn-ea"/>
                <a:cs typeface="+mn-cs"/>
              </a:rPr>
              <a:t> </a:t>
            </a:r>
            <a:r>
              <a:rPr lang="el-GR" sz="1200" dirty="0" smtClean="0">
                <a:cs typeface="Calibri"/>
              </a:rPr>
              <a:t>ω</a:t>
            </a:r>
            <a:r>
              <a:rPr lang="en-US" sz="1200" kern="1200" baseline="-25000" dirty="0" smtClean="0">
                <a:solidFill>
                  <a:schemeClr val="tx1"/>
                </a:solidFill>
                <a:latin typeface="+mn-lt"/>
                <a:ea typeface="+mn-ea"/>
                <a:cs typeface="Calibri"/>
              </a:rPr>
              <a:t>1</a:t>
            </a:r>
            <a:r>
              <a:rPr lang="en-US" sz="1200" kern="1200" baseline="0" dirty="0" smtClean="0">
                <a:solidFill>
                  <a:schemeClr val="tx1"/>
                </a:solidFill>
                <a:latin typeface="+mn-lt"/>
                <a:ea typeface="+mn-ea"/>
                <a:cs typeface="Calibri"/>
              </a:rPr>
              <a:t>: </a:t>
            </a:r>
            <a:r>
              <a:rPr lang="en-US" sz="1200" kern="1200" dirty="0" smtClean="0">
                <a:solidFill>
                  <a:schemeClr val="tx1"/>
                </a:solidFill>
                <a:latin typeface="+mn-lt"/>
                <a:ea typeface="+mn-ea"/>
                <a:cs typeface="Calibri"/>
              </a:rPr>
              <a:t>[Mass</a:t>
            </a:r>
            <a:r>
              <a:rPr lang="en-US" sz="1200" kern="1200" baseline="-25000" dirty="0" smtClean="0">
                <a:solidFill>
                  <a:schemeClr val="tx1"/>
                </a:solidFill>
                <a:latin typeface="+mn-lt"/>
                <a:ea typeface="+mn-ea"/>
                <a:cs typeface="Calibri"/>
              </a:rPr>
              <a:t>1</a:t>
            </a:r>
            <a:r>
              <a:rPr lang="en-US" sz="1200" kern="1200" dirty="0" smtClean="0">
                <a:solidFill>
                  <a:schemeClr val="tx1"/>
                </a:solidFill>
                <a:latin typeface="+mn-lt"/>
                <a:ea typeface="+mn-ea"/>
                <a:cs typeface="Calibri"/>
              </a:rPr>
              <a:t> &amp; Mass</a:t>
            </a:r>
            <a:r>
              <a:rPr lang="en-US" sz="1200" kern="1200" baseline="-25000" dirty="0" smtClean="0">
                <a:solidFill>
                  <a:schemeClr val="tx1"/>
                </a:solidFill>
                <a:latin typeface="+mn-lt"/>
                <a:ea typeface="+mn-ea"/>
                <a:cs typeface="Calibri"/>
              </a:rPr>
              <a:t>2</a:t>
            </a:r>
            <a:r>
              <a:rPr lang="en-US" sz="1200" kern="1200" dirty="0" smtClean="0">
                <a:solidFill>
                  <a:schemeClr val="tx1"/>
                </a:solidFill>
                <a:latin typeface="+mn-lt"/>
                <a:ea typeface="+mn-ea"/>
                <a:cs typeface="Calibri"/>
              </a:rPr>
              <a:t> move together in the same direction]</a:t>
            </a:r>
            <a:r>
              <a:rPr lang="en-US" sz="1200" kern="1200" baseline="0" dirty="0" smtClean="0">
                <a:solidFill>
                  <a:schemeClr val="tx1"/>
                </a:solidFill>
                <a:latin typeface="+mn-lt"/>
                <a:ea typeface="+mn-ea"/>
                <a:cs typeface="Calibri"/>
              </a:rPr>
              <a:t>; with </a:t>
            </a:r>
            <a:r>
              <a:rPr lang="el-GR" sz="1200" kern="1200" dirty="0" smtClean="0">
                <a:solidFill>
                  <a:schemeClr val="tx1"/>
                </a:solidFill>
                <a:latin typeface="+mn-lt"/>
                <a:ea typeface="+mn-ea"/>
                <a:cs typeface="Calibri"/>
              </a:rPr>
              <a:t>ω</a:t>
            </a:r>
            <a:r>
              <a:rPr lang="en-US" sz="1200" kern="1200" baseline="-25000" dirty="0" smtClean="0">
                <a:solidFill>
                  <a:schemeClr val="tx1"/>
                </a:solidFill>
                <a:latin typeface="+mn-lt"/>
                <a:ea typeface="+mn-ea"/>
                <a:cs typeface="Calibri"/>
              </a:rPr>
              <a:t>2</a:t>
            </a:r>
            <a:r>
              <a:rPr lang="en-US" sz="1200" kern="1200" baseline="0" dirty="0" smtClean="0">
                <a:solidFill>
                  <a:schemeClr val="tx1"/>
                </a:solidFill>
                <a:latin typeface="+mn-lt"/>
                <a:ea typeface="+mn-ea"/>
                <a:cs typeface="Calibri"/>
              </a:rPr>
              <a:t>: </a:t>
            </a:r>
            <a:r>
              <a:rPr lang="en-US" sz="1200" kern="1200" dirty="0" smtClean="0">
                <a:solidFill>
                  <a:schemeClr val="tx1"/>
                </a:solidFill>
                <a:latin typeface="+mn-lt"/>
                <a:ea typeface="+mn-ea"/>
                <a:cs typeface="Calibri"/>
              </a:rPr>
              <a:t>[M</a:t>
            </a:r>
            <a:r>
              <a:rPr lang="en-US" sz="1200" kern="1200" baseline="-25000" dirty="0" smtClean="0">
                <a:solidFill>
                  <a:schemeClr val="tx1"/>
                </a:solidFill>
                <a:latin typeface="+mn-lt"/>
                <a:ea typeface="+mn-ea"/>
                <a:cs typeface="Calibri"/>
              </a:rPr>
              <a:t>1</a:t>
            </a:r>
            <a:r>
              <a:rPr lang="en-US" sz="1200" kern="1200" dirty="0" smtClean="0">
                <a:solidFill>
                  <a:schemeClr val="tx1"/>
                </a:solidFill>
                <a:latin typeface="+mn-lt"/>
                <a:ea typeface="+mn-ea"/>
                <a:cs typeface="Calibri"/>
              </a:rPr>
              <a:t> &amp; M</a:t>
            </a:r>
            <a:r>
              <a:rPr lang="en-US" sz="1200" kern="1200" baseline="-25000" dirty="0" smtClean="0">
                <a:solidFill>
                  <a:schemeClr val="tx1"/>
                </a:solidFill>
                <a:latin typeface="+mn-lt"/>
                <a:ea typeface="+mn-ea"/>
                <a:cs typeface="Calibri"/>
              </a:rPr>
              <a:t>2</a:t>
            </a:r>
            <a:r>
              <a:rPr lang="en-US" sz="1200" kern="1200" dirty="0" smtClean="0">
                <a:solidFill>
                  <a:schemeClr val="tx1"/>
                </a:solidFill>
                <a:latin typeface="+mn-lt"/>
                <a:ea typeface="+mn-ea"/>
                <a:cs typeface="Calibri"/>
              </a:rPr>
              <a:t> move in opposite directions, away and towards</a:t>
            </a:r>
            <a:r>
              <a:rPr lang="en-US" sz="1200" kern="1200" baseline="0" dirty="0" smtClean="0">
                <a:solidFill>
                  <a:schemeClr val="tx1"/>
                </a:solidFill>
                <a:latin typeface="+mn-lt"/>
                <a:ea typeface="+mn-ea"/>
                <a:cs typeface="Calibri"/>
              </a:rPr>
              <a:t> each other</a:t>
            </a:r>
            <a:r>
              <a:rPr lang="en-US" sz="1200" kern="1200" dirty="0" smtClean="0">
                <a:solidFill>
                  <a:schemeClr val="tx1"/>
                </a:solidFill>
                <a:latin typeface="+mn-lt"/>
                <a:ea typeface="+mn-ea"/>
                <a:cs typeface="Calibri"/>
              </a:rPr>
              <a:t>]</a:t>
            </a:r>
          </a:p>
          <a:p>
            <a:r>
              <a:rPr lang="en-US" sz="1200" kern="1200" dirty="0" smtClean="0">
                <a:solidFill>
                  <a:schemeClr val="tx1"/>
                </a:solidFill>
                <a:latin typeface="+mn-lt"/>
                <a:ea typeface="+mn-ea"/>
                <a:cs typeface="Calibri"/>
              </a:rPr>
              <a:t>	***with </a:t>
            </a:r>
            <a:r>
              <a:rPr lang="el-GR" sz="1200" dirty="0" smtClean="0">
                <a:cs typeface="Calibri"/>
              </a:rPr>
              <a:t>ω</a:t>
            </a:r>
            <a:r>
              <a:rPr lang="en-US" sz="1200" dirty="0" smtClean="0">
                <a:cs typeface="Calibri"/>
              </a:rPr>
              <a:t> being equal to </a:t>
            </a:r>
            <a:r>
              <a:rPr lang="en-US" sz="1200" dirty="0" smtClean="0">
                <a:latin typeface="+mj-lt"/>
                <a:cs typeface="Calibri"/>
              </a:rPr>
              <a:t>2</a:t>
            </a:r>
            <a:r>
              <a:rPr lang="el-GR" sz="1200" dirty="0" smtClean="0">
                <a:latin typeface="Times New Roman" pitchFamily="18" charset="0"/>
                <a:cs typeface="Times New Roman" pitchFamily="18" charset="0"/>
              </a:rPr>
              <a:t>π</a:t>
            </a:r>
            <a:r>
              <a:rPr lang="en-US" sz="1200" dirty="0" smtClean="0">
                <a:latin typeface="+mj-lt"/>
                <a:cs typeface="Calibri"/>
              </a:rPr>
              <a:t>f</a:t>
            </a:r>
          </a:p>
          <a:p>
            <a:r>
              <a:rPr lang="en-US" sz="1200" kern="1200" dirty="0" smtClean="0">
                <a:solidFill>
                  <a:schemeClr val="tx1"/>
                </a:solidFill>
                <a:latin typeface="+mj-lt"/>
                <a:ea typeface="+mn-ea"/>
                <a:cs typeface="Calibri"/>
              </a:rPr>
              <a:t>	***</a:t>
            </a:r>
            <a:r>
              <a:rPr lang="el-GR" sz="1200" dirty="0" smtClean="0">
                <a:cs typeface="Calibri"/>
              </a:rPr>
              <a:t>ω</a:t>
            </a:r>
            <a:r>
              <a:rPr lang="en-US" sz="1200" baseline="-25000" dirty="0" smtClean="0">
                <a:cs typeface="Calibri"/>
              </a:rPr>
              <a:t>2</a:t>
            </a:r>
            <a:r>
              <a:rPr lang="en-US" sz="1200" dirty="0" smtClean="0">
                <a:cs typeface="Calibri"/>
              </a:rPr>
              <a:t> is always at a higher frequency than </a:t>
            </a:r>
            <a:r>
              <a:rPr lang="el-GR" sz="1200" dirty="0" smtClean="0">
                <a:cs typeface="Calibri"/>
              </a:rPr>
              <a:t>ω</a:t>
            </a:r>
            <a:r>
              <a:rPr lang="en-US" sz="1200" baseline="-25000" dirty="0" smtClean="0">
                <a:cs typeface="Calibri"/>
              </a:rPr>
              <a:t>1</a:t>
            </a:r>
            <a:r>
              <a:rPr lang="en-US" sz="1200" dirty="0" smtClean="0">
                <a:cs typeface="Calibri"/>
              </a:rPr>
              <a:t>.</a:t>
            </a:r>
            <a:endParaRPr lang="en-US" sz="1200" kern="1200" dirty="0" smtClean="0">
              <a:solidFill>
                <a:schemeClr val="tx1"/>
              </a:solidFill>
              <a:latin typeface="+mj-lt"/>
              <a:ea typeface="+mn-ea"/>
              <a:cs typeface="Calibri"/>
            </a:endParaRPr>
          </a:p>
          <a:p>
            <a:endParaRPr lang="en-US" sz="1200" kern="1200" dirty="0" smtClean="0">
              <a:solidFill>
                <a:schemeClr val="tx1"/>
              </a:solidFill>
              <a:latin typeface="+mn-lt"/>
              <a:ea typeface="+mn-ea"/>
              <a:cs typeface="Calibri"/>
            </a:endParaRPr>
          </a:p>
          <a:p>
            <a:r>
              <a:rPr lang="en-US" sz="1200" kern="1200" dirty="0" smtClean="0">
                <a:solidFill>
                  <a:schemeClr val="tx1"/>
                </a:solidFill>
                <a:latin typeface="+mn-lt"/>
                <a:ea typeface="+mn-ea"/>
                <a:cs typeface="Calibri"/>
              </a:rPr>
              <a:t>--With</a:t>
            </a:r>
            <a:r>
              <a:rPr lang="en-US" sz="1200" kern="1200" baseline="0" dirty="0" smtClean="0">
                <a:solidFill>
                  <a:schemeClr val="tx1"/>
                </a:solidFill>
                <a:latin typeface="+mn-lt"/>
                <a:ea typeface="+mn-ea"/>
                <a:cs typeface="Calibri"/>
              </a:rPr>
              <a:t> the pendulums, they will eventually reach a place where both resonant modes will be in effect.</a:t>
            </a:r>
            <a:endParaRPr lang="en-US" sz="1200" kern="1200" dirty="0" smtClean="0">
              <a:solidFill>
                <a:schemeClr val="tx1"/>
              </a:solidFill>
              <a:latin typeface="+mn-lt"/>
              <a:ea typeface="+mn-ea"/>
              <a:cs typeface="Calibri"/>
            </a:endParaRPr>
          </a:p>
          <a:p>
            <a:r>
              <a:rPr lang="en-US" sz="1200" kern="1200" dirty="0" smtClean="0">
                <a:solidFill>
                  <a:schemeClr val="tx1"/>
                </a:solidFill>
                <a:latin typeface="+mn-lt"/>
                <a:ea typeface="+mn-ea"/>
                <a:cs typeface="Calibri"/>
              </a:rPr>
              <a:t>	***Physical</a:t>
            </a:r>
            <a:r>
              <a:rPr lang="en-US" sz="1200" kern="1200" baseline="0" dirty="0" smtClean="0">
                <a:solidFill>
                  <a:schemeClr val="tx1"/>
                </a:solidFill>
                <a:latin typeface="+mn-lt"/>
                <a:ea typeface="+mn-ea"/>
                <a:cs typeface="Calibri"/>
              </a:rPr>
              <a:t> example of how the pendulums “join” when there</a:t>
            </a:r>
          </a:p>
          <a:p>
            <a:r>
              <a:rPr lang="en-US" sz="1200" kern="1200" baseline="0" dirty="0" smtClean="0">
                <a:solidFill>
                  <a:schemeClr val="tx1"/>
                </a:solidFill>
                <a:latin typeface="+mn-lt"/>
                <a:ea typeface="+mn-ea"/>
                <a:cs typeface="Calibri"/>
              </a:rPr>
              <a:t>	becomes combination of the modes.</a:t>
            </a:r>
          </a:p>
          <a:p>
            <a:endParaRPr lang="en-US" sz="1200" kern="1200" baseline="0" dirty="0" smtClean="0">
              <a:solidFill>
                <a:schemeClr val="tx1"/>
              </a:solidFill>
              <a:latin typeface="+mn-lt"/>
              <a:ea typeface="+mn-ea"/>
              <a:cs typeface="Calibri"/>
            </a:endParaRPr>
          </a:p>
          <a:p>
            <a:r>
              <a:rPr lang="en-US" sz="1200" kern="1200" baseline="0" dirty="0" smtClean="0">
                <a:solidFill>
                  <a:schemeClr val="tx1"/>
                </a:solidFill>
                <a:latin typeface="+mn-lt"/>
                <a:ea typeface="+mn-ea"/>
                <a:cs typeface="Calibri"/>
              </a:rPr>
              <a:t>~m, mass, like L &amp; C, inductance &amp; capacitance</a:t>
            </a:r>
          </a:p>
          <a:p>
            <a:r>
              <a:rPr lang="en-US" sz="1200" kern="1200" baseline="0" dirty="0" smtClean="0">
                <a:solidFill>
                  <a:schemeClr val="tx1"/>
                </a:solidFill>
                <a:latin typeface="+mn-lt"/>
                <a:ea typeface="+mn-ea"/>
                <a:cs typeface="Calibri"/>
              </a:rPr>
              <a:t>~the coupling k is like m, mutual inductance</a:t>
            </a:r>
            <a:endParaRPr lang="en-US" sz="1200" dirty="0" smtClean="0"/>
          </a:p>
        </p:txBody>
      </p:sp>
      <p:sp>
        <p:nvSpPr>
          <p:cNvPr id="4" name="Slide Number Placeholder 3"/>
          <p:cNvSpPr>
            <a:spLocks noGrp="1"/>
          </p:cNvSpPr>
          <p:nvPr>
            <p:ph type="sldNum" sz="quarter" idx="10"/>
          </p:nvPr>
        </p:nvSpPr>
        <p:spPr/>
        <p:txBody>
          <a:bodyPr/>
          <a:lstStyle/>
          <a:p>
            <a:fld id="{2F276921-4262-41C1-85C3-0BCAA016A047}"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dirty="0" smtClean="0"/>
              <a:t>--Another simpler example of the cavity/tuner system is represented with these</a:t>
            </a:r>
            <a:r>
              <a:rPr lang="en-US" baseline="0" dirty="0" smtClean="0"/>
              <a:t> t</a:t>
            </a:r>
            <a:r>
              <a:rPr lang="en-US" dirty="0" smtClean="0"/>
              <a:t>wo resonant R, L, C circuits coupled by the mutual inductance, M.</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	***For those who are not too familiar with mutual inductance, i</a:t>
            </a:r>
            <a:r>
              <a:rPr lang="en-US" baseline="0" dirty="0" smtClean="0"/>
              <a:t>f two</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	coils are close together “as is represented ‘here’”, a steady current, </a:t>
            </a:r>
            <a:r>
              <a:rPr lang="en-US" i="1" baseline="0" dirty="0" smtClean="0"/>
              <a:t>I</a:t>
            </a:r>
            <a:r>
              <a:rPr lang="en-US" i="0" baseline="0" dirty="0" smtClean="0"/>
              <a:t>,</a:t>
            </a:r>
          </a:p>
          <a:p>
            <a:pPr marL="0" marR="0" indent="0" algn="l" defTabSz="914400" rtl="0" eaLnBrk="1" fontAlgn="auto" latinLnBrk="0" hangingPunct="1">
              <a:lnSpc>
                <a:spcPct val="100000"/>
              </a:lnSpc>
              <a:spcBef>
                <a:spcPts val="0"/>
              </a:spcBef>
              <a:spcAft>
                <a:spcPts val="0"/>
              </a:spcAft>
              <a:buClrTx/>
              <a:buSzTx/>
              <a:buFontTx/>
              <a:buNone/>
              <a:tabLst/>
              <a:defRPr/>
            </a:pPr>
            <a:r>
              <a:rPr lang="en-US" i="0" baseline="0" dirty="0" smtClean="0"/>
              <a:t>	in one coil will set up a magnetic flux, </a:t>
            </a:r>
            <a:r>
              <a:rPr lang="el-GR" i="0" baseline="0" dirty="0" smtClean="0">
                <a:latin typeface="+mn-lt"/>
                <a:cs typeface="Calibri"/>
              </a:rPr>
              <a:t>φ</a:t>
            </a:r>
            <a:r>
              <a:rPr lang="en-US" i="0" baseline="0" dirty="0" smtClean="0"/>
              <a:t>, linking the other coil.</a:t>
            </a:r>
            <a:endParaRPr lang="en-US" i="1"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i="0" baseline="0" dirty="0" smtClean="0"/>
              <a:t>	***And m</a:t>
            </a:r>
            <a:r>
              <a:rPr lang="en-US" baseline="0" dirty="0" smtClean="0"/>
              <a:t>utual inductance is when </a:t>
            </a:r>
            <a:r>
              <a:rPr lang="en-US" i="1" baseline="0" dirty="0" smtClean="0"/>
              <a:t>I</a:t>
            </a:r>
            <a:r>
              <a:rPr lang="en-US" i="0" baseline="0" dirty="0" smtClean="0"/>
              <a:t>  is changed over time, and an</a:t>
            </a:r>
          </a:p>
          <a:p>
            <a:pPr marL="0" marR="0" indent="0" algn="l" defTabSz="914400" rtl="0" eaLnBrk="1" fontAlgn="auto" latinLnBrk="0" hangingPunct="1">
              <a:lnSpc>
                <a:spcPct val="100000"/>
              </a:lnSpc>
              <a:spcBef>
                <a:spcPts val="0"/>
              </a:spcBef>
              <a:spcAft>
                <a:spcPts val="0"/>
              </a:spcAft>
              <a:buClrTx/>
              <a:buSzTx/>
              <a:buFontTx/>
              <a:buNone/>
              <a:tabLst/>
              <a:defRPr/>
            </a:pPr>
            <a:r>
              <a:rPr lang="en-US" b="0" i="0" baseline="0" dirty="0" smtClean="0"/>
              <a:t>	electromagnetic field, </a:t>
            </a:r>
            <a:r>
              <a:rPr lang="en-US" b="0" i="1" baseline="0" dirty="0" smtClean="0"/>
              <a:t>E</a:t>
            </a:r>
            <a:r>
              <a:rPr lang="en-US" b="0" i="0" baseline="0" dirty="0" smtClean="0"/>
              <a:t>, given by Faraday’s law appears in the second coil.</a:t>
            </a:r>
            <a:endParaRPr lang="en-US" dirty="0" smtClean="0"/>
          </a:p>
          <a:p>
            <a:r>
              <a:rPr lang="en-US" dirty="0" smtClean="0"/>
              <a:t>	***And an RLC circuit is an oscillating electrical circuit</a:t>
            </a:r>
            <a:r>
              <a:rPr lang="en-US" baseline="0" dirty="0" smtClean="0"/>
              <a:t> that consists of</a:t>
            </a:r>
          </a:p>
          <a:p>
            <a:r>
              <a:rPr lang="en-US" baseline="0" dirty="0" smtClean="0"/>
              <a:t>	a resistor, an inductor, and a capacitor; all connected in a series.</a:t>
            </a:r>
          </a:p>
          <a:p>
            <a:r>
              <a:rPr lang="en-US" baseline="0" dirty="0" smtClean="0"/>
              <a:t>	However, this circuit does not have resistance because the losses in the</a:t>
            </a:r>
          </a:p>
          <a:p>
            <a:r>
              <a:rPr lang="en-US" baseline="0" dirty="0" smtClean="0"/>
              <a:t>	circuits are small.</a:t>
            </a:r>
          </a:p>
          <a:p>
            <a:r>
              <a:rPr lang="en-US" dirty="0" smtClean="0"/>
              <a:t>--In order to use the given circuit to find the resonant frequencies, </a:t>
            </a:r>
            <a:r>
              <a:rPr lang="el-GR" dirty="0" smtClean="0">
                <a:latin typeface="Calibri"/>
                <a:cs typeface="Calibri"/>
              </a:rPr>
              <a:t>ω</a:t>
            </a:r>
            <a:r>
              <a:rPr lang="en-US" baseline="-25000" dirty="0" smtClean="0"/>
              <a:t>1</a:t>
            </a:r>
            <a:r>
              <a:rPr lang="en-US" dirty="0" smtClean="0"/>
              <a:t> &amp; </a:t>
            </a:r>
            <a:r>
              <a:rPr lang="el-GR" dirty="0" smtClean="0">
                <a:latin typeface="Calibri"/>
                <a:cs typeface="Calibri"/>
              </a:rPr>
              <a:t>ω</a:t>
            </a:r>
            <a:r>
              <a:rPr lang="en-US" baseline="-25000" dirty="0" smtClean="0"/>
              <a:t>2</a:t>
            </a:r>
            <a:r>
              <a:rPr lang="en-US" dirty="0" smtClean="0"/>
              <a:t>,</a:t>
            </a:r>
            <a:r>
              <a:rPr lang="en-US" baseline="0" dirty="0" smtClean="0"/>
              <a:t> </a:t>
            </a:r>
            <a:r>
              <a:rPr lang="en-US" dirty="0" smtClean="0"/>
              <a:t>we used Kirchhoff’s voltage law.</a:t>
            </a:r>
            <a:endParaRPr lang="en-US" baseline="-25000" dirty="0" smtClean="0">
              <a:cs typeface="Calibri"/>
            </a:endParaRPr>
          </a:p>
          <a:p>
            <a:r>
              <a:rPr lang="en-US" dirty="0" smtClean="0"/>
              <a:t>	***</a:t>
            </a:r>
            <a:r>
              <a:rPr lang="en-US" baseline="0" dirty="0" smtClean="0"/>
              <a:t>Kirchhoff’s voltage law states that the sum of the voltages around</a:t>
            </a:r>
          </a:p>
          <a:p>
            <a:r>
              <a:rPr lang="en-US" baseline="0" dirty="0" smtClean="0"/>
              <a:t>	the loop is equal to zero.</a:t>
            </a:r>
          </a:p>
          <a:p>
            <a:r>
              <a:rPr lang="en-US" baseline="0" dirty="0" smtClean="0"/>
              <a:t>	***The 1</a:t>
            </a:r>
            <a:r>
              <a:rPr lang="en-US" baseline="30000" dirty="0" smtClean="0"/>
              <a:t>st</a:t>
            </a:r>
            <a:r>
              <a:rPr lang="en-US" baseline="0" dirty="0" smtClean="0"/>
              <a:t> voltage drop around the loop is the capacitance, the 2</a:t>
            </a:r>
            <a:r>
              <a:rPr lang="en-US" baseline="30000" dirty="0" smtClean="0"/>
              <a:t>nd</a:t>
            </a:r>
            <a:endParaRPr lang="en-US" baseline="0" dirty="0" smtClean="0"/>
          </a:p>
          <a:p>
            <a:r>
              <a:rPr lang="en-US" baseline="0" dirty="0" smtClean="0"/>
              <a:t>	Inductance, and the 3</a:t>
            </a:r>
            <a:r>
              <a:rPr lang="en-US" baseline="30000" dirty="0" smtClean="0"/>
              <a:t>rd</a:t>
            </a:r>
            <a:r>
              <a:rPr lang="en-US" baseline="0" dirty="0" smtClean="0"/>
              <a:t> mutual inductance, which couples the two</a:t>
            </a:r>
          </a:p>
          <a:p>
            <a:r>
              <a:rPr lang="en-US" baseline="0" dirty="0" smtClean="0"/>
              <a:t>	circuits together.</a:t>
            </a:r>
          </a:p>
          <a:p>
            <a:endParaRPr lang="en-US" baseline="0" dirty="0" smtClean="0">
              <a:cs typeface="Calibri"/>
            </a:endParaRPr>
          </a:p>
          <a:p>
            <a:endParaRPr lang="en-US" baseline="0" dirty="0" smtClean="0">
              <a:cs typeface="Calibri"/>
            </a:endParaRPr>
          </a:p>
          <a:p>
            <a:r>
              <a:rPr lang="en-US" baseline="0" dirty="0" smtClean="0">
                <a:cs typeface="Calibri"/>
              </a:rPr>
              <a:t>	***Variables:</a:t>
            </a:r>
          </a:p>
          <a:p>
            <a:r>
              <a:rPr lang="en-US" baseline="0" dirty="0" smtClean="0">
                <a:cs typeface="Calibri"/>
              </a:rPr>
              <a:t>		Q: A dimensionless parameter describing how “damped” an oscillator or resonator is.</a:t>
            </a:r>
          </a:p>
          <a:p>
            <a:r>
              <a:rPr lang="en-US" baseline="0" dirty="0" smtClean="0">
                <a:cs typeface="Calibri"/>
              </a:rPr>
              <a:t>		C: Capacitance</a:t>
            </a:r>
          </a:p>
          <a:p>
            <a:r>
              <a:rPr lang="en-US" baseline="0" dirty="0" smtClean="0">
                <a:cs typeface="Calibri"/>
              </a:rPr>
              <a:t>		L: Inductance</a:t>
            </a:r>
          </a:p>
          <a:p>
            <a:r>
              <a:rPr lang="en-US" baseline="0" dirty="0" smtClean="0">
                <a:cs typeface="Calibri"/>
              </a:rPr>
              <a:t>		</a:t>
            </a:r>
            <a:r>
              <a:rPr lang="en-US" baseline="0" dirty="0" err="1" smtClean="0">
                <a:cs typeface="Calibri"/>
              </a:rPr>
              <a:t>dI</a:t>
            </a:r>
            <a:r>
              <a:rPr lang="en-US" baseline="0" dirty="0" smtClean="0">
                <a:cs typeface="Calibri"/>
              </a:rPr>
              <a:t>/</a:t>
            </a:r>
            <a:r>
              <a:rPr lang="en-US" baseline="0" dirty="0" err="1" smtClean="0">
                <a:cs typeface="Calibri"/>
              </a:rPr>
              <a:t>dt</a:t>
            </a:r>
            <a:r>
              <a:rPr lang="en-US" baseline="0" dirty="0" smtClean="0">
                <a:cs typeface="Calibri"/>
              </a:rPr>
              <a:t>: The derivative of the current with respect to time</a:t>
            </a:r>
          </a:p>
          <a:p>
            <a:r>
              <a:rPr lang="en-US" baseline="0" dirty="0" smtClean="0">
                <a:cs typeface="Calibri"/>
              </a:rPr>
              <a:t>		M: Mutual Inductance</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cs typeface="Calibri"/>
              </a:rPr>
              <a:t>~Damped: </a:t>
            </a:r>
            <a:r>
              <a:rPr lang="en-US" sz="1200" b="0" kern="1200" dirty="0" smtClean="0">
                <a:solidFill>
                  <a:schemeClr val="tx1"/>
                </a:solidFill>
                <a:latin typeface="+mn-lt"/>
                <a:ea typeface="+mn-ea"/>
                <a:cs typeface="+mn-cs"/>
              </a:rPr>
              <a:t>any effect that tends to reduce the amplitude of oscillations in an oscillatory system.</a:t>
            </a:r>
          </a:p>
        </p:txBody>
      </p:sp>
      <p:sp>
        <p:nvSpPr>
          <p:cNvPr id="4" name="Slide Number Placeholder 3"/>
          <p:cNvSpPr>
            <a:spLocks noGrp="1"/>
          </p:cNvSpPr>
          <p:nvPr>
            <p:ph type="sldNum" sz="quarter" idx="10"/>
          </p:nvPr>
        </p:nvSpPr>
        <p:spPr/>
        <p:txBody>
          <a:bodyPr/>
          <a:lstStyle/>
          <a:p>
            <a:fld id="{2F276921-4262-41C1-85C3-0BCAA016A047}"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dirty="0" smtClean="0"/>
              <a:t>--In order to understand these formulas</a:t>
            </a:r>
            <a:r>
              <a:rPr lang="en-US" baseline="0" dirty="0" smtClean="0"/>
              <a:t> we began with the half wavelength, </a:t>
            </a:r>
            <a:r>
              <a:rPr lang="el-GR" baseline="0" dirty="0" smtClean="0">
                <a:latin typeface="Calibri"/>
                <a:cs typeface="Calibri"/>
              </a:rPr>
              <a:t>λ</a:t>
            </a:r>
            <a:r>
              <a:rPr lang="en-US" baseline="0" dirty="0" smtClean="0"/>
              <a:t>/2, tuner portion of the equation and began to solve.</a:t>
            </a:r>
            <a:endParaRPr lang="en-US" dirty="0" smtClean="0"/>
          </a:p>
          <a:p>
            <a:r>
              <a:rPr lang="en-US" baseline="0" dirty="0" smtClean="0"/>
              <a:t>	***In this section we take d/</a:t>
            </a:r>
            <a:r>
              <a:rPr lang="en-US" baseline="0" dirty="0" err="1" smtClean="0"/>
              <a:t>dt</a:t>
            </a:r>
            <a:r>
              <a:rPr lang="en-US" baseline="0" dirty="0" smtClean="0"/>
              <a:t> because it puts the whole formula in terms of </a:t>
            </a:r>
            <a:r>
              <a:rPr lang="en-US" i="1" baseline="0" dirty="0" smtClean="0"/>
              <a:t>I</a:t>
            </a:r>
            <a:r>
              <a:rPr lang="en-US" baseline="0" dirty="0" smtClean="0"/>
              <a:t>, the current.</a:t>
            </a:r>
          </a:p>
          <a:p>
            <a:r>
              <a:rPr lang="en-US" baseline="0" dirty="0" smtClean="0"/>
              <a:t>	***</a:t>
            </a:r>
            <a:r>
              <a:rPr lang="en-US" baseline="0" dirty="0" err="1" smtClean="0"/>
              <a:t>dQ</a:t>
            </a:r>
            <a:r>
              <a:rPr lang="en-US" baseline="0" dirty="0" smtClean="0"/>
              <a:t>/</a:t>
            </a:r>
            <a:r>
              <a:rPr lang="en-US" baseline="0" dirty="0" err="1" smtClean="0"/>
              <a:t>dt</a:t>
            </a:r>
            <a:r>
              <a:rPr lang="en-US" baseline="0" dirty="0" smtClean="0"/>
              <a:t> is equal to I.</a:t>
            </a:r>
          </a:p>
          <a:p>
            <a:endParaRPr lang="en-US" baseline="0" dirty="0" smtClean="0"/>
          </a:p>
          <a:p>
            <a:r>
              <a:rPr lang="en-US" baseline="0" dirty="0" smtClean="0"/>
              <a:t>***This is representative of the voltage of the current around the loop.</a:t>
            </a:r>
          </a:p>
        </p:txBody>
      </p:sp>
      <p:sp>
        <p:nvSpPr>
          <p:cNvPr id="4" name="Slide Number Placeholder 3"/>
          <p:cNvSpPr>
            <a:spLocks noGrp="1"/>
          </p:cNvSpPr>
          <p:nvPr>
            <p:ph type="sldNum" sz="quarter" idx="10"/>
          </p:nvPr>
        </p:nvSpPr>
        <p:spPr/>
        <p:txBody>
          <a:bodyPr/>
          <a:lstStyle/>
          <a:p>
            <a:fld id="{2F276921-4262-41C1-85C3-0BCAA016A047}"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cs typeface="Calibri"/>
              </a:rPr>
              <a:t>--When presented with these two formulas I</a:t>
            </a:r>
            <a:r>
              <a:rPr lang="en-US" baseline="0" dirty="0" smtClean="0">
                <a:cs typeface="Calibri"/>
              </a:rPr>
              <a:t> ended up solving them looking for </a:t>
            </a:r>
            <a:r>
              <a:rPr lang="el-GR" baseline="0" dirty="0" smtClean="0">
                <a:latin typeface="Calibri"/>
                <a:cs typeface="Calibri"/>
              </a:rPr>
              <a:t>ω</a:t>
            </a:r>
            <a:r>
              <a:rPr lang="en-US" baseline="0" dirty="0" smtClean="0">
                <a:cs typeface="Calibri"/>
              </a:rPr>
              <a:t>.  When I found </a:t>
            </a:r>
            <a:r>
              <a:rPr lang="el-GR" baseline="0" dirty="0" smtClean="0">
                <a:latin typeface="Calibri"/>
                <a:cs typeface="Calibri"/>
              </a:rPr>
              <a:t>ω</a:t>
            </a:r>
            <a:r>
              <a:rPr lang="en-US" baseline="-25000" dirty="0" smtClean="0">
                <a:latin typeface="Calibri"/>
                <a:cs typeface="Calibri"/>
              </a:rPr>
              <a:t>1,2</a:t>
            </a:r>
            <a:r>
              <a:rPr lang="en-US" baseline="0" dirty="0" smtClean="0">
                <a:latin typeface="Calibri"/>
                <a:cs typeface="Calibri"/>
              </a:rPr>
              <a:t> </a:t>
            </a:r>
            <a:r>
              <a:rPr lang="en-US" baseline="0" dirty="0" smtClean="0">
                <a:cs typeface="Calibri"/>
              </a:rPr>
              <a:t>I received “this.”  The graph displayed on the right is a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cs typeface="Calibri"/>
              </a:rPr>
              <a:t>reflection of the formulas and </a:t>
            </a:r>
            <a:r>
              <a:rPr lang="el-GR" baseline="0" dirty="0" smtClean="0">
                <a:latin typeface="+mn-lt"/>
                <a:cs typeface="Calibri"/>
              </a:rPr>
              <a:t>ω</a:t>
            </a:r>
            <a:r>
              <a:rPr lang="en-US" baseline="-25000" dirty="0" smtClean="0">
                <a:latin typeface="+mn-lt"/>
                <a:cs typeface="Calibri"/>
              </a:rPr>
              <a:t>1,2</a:t>
            </a:r>
            <a:r>
              <a:rPr lang="en-US" baseline="0" dirty="0" smtClean="0">
                <a:cs typeface="Calibri"/>
              </a:rPr>
              <a:t>.</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cs typeface="Calibri"/>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cs typeface="Calibri"/>
              </a:rPr>
              <a:t>--Referring back to the pendulum case, the blue line, f</a:t>
            </a:r>
            <a:r>
              <a:rPr lang="en-US" baseline="-25000" dirty="0" smtClean="0">
                <a:cs typeface="Calibri"/>
              </a:rPr>
              <a:t>1</a:t>
            </a:r>
            <a:r>
              <a:rPr lang="en-US" baseline="0" dirty="0" smtClean="0">
                <a:cs typeface="Calibri"/>
              </a:rPr>
              <a:t>, is representative of </a:t>
            </a:r>
            <a:r>
              <a:rPr lang="el-GR" baseline="0" dirty="0" smtClean="0">
                <a:latin typeface="+mn-lt"/>
                <a:cs typeface="Calibri"/>
              </a:rPr>
              <a:t>ω</a:t>
            </a:r>
            <a:r>
              <a:rPr lang="en-US" baseline="-25000" dirty="0" smtClean="0">
                <a:latin typeface="+mn-lt"/>
                <a:cs typeface="Calibri"/>
              </a:rPr>
              <a:t>1</a:t>
            </a:r>
            <a:r>
              <a:rPr lang="en-US" baseline="0" dirty="0" smtClean="0">
                <a:latin typeface="+mn-lt"/>
                <a:cs typeface="Calibri"/>
              </a:rPr>
              <a:t>.  Where the pendulums swing in the same direction, maintaining a lower frequency than f</a:t>
            </a:r>
            <a:r>
              <a:rPr lang="en-US" baseline="-25000" dirty="0" smtClean="0">
                <a:latin typeface="+mn-lt"/>
                <a:cs typeface="Calibri"/>
              </a:rPr>
              <a:t>2</a:t>
            </a:r>
            <a:r>
              <a:rPr lang="en-US" baseline="0" dirty="0" smtClean="0">
                <a:latin typeface="+mn-lt"/>
                <a:cs typeface="Calibri"/>
              </a:rPr>
              <a:t>.</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latin typeface="+mn-lt"/>
              <a:cs typeface="Calibri"/>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latin typeface="+mn-lt"/>
                <a:cs typeface="Calibri"/>
              </a:rPr>
              <a:t>--</a:t>
            </a:r>
            <a:r>
              <a:rPr lang="en-US" baseline="0" dirty="0" smtClean="0">
                <a:cs typeface="Calibri"/>
              </a:rPr>
              <a:t>The red line, f</a:t>
            </a:r>
            <a:r>
              <a:rPr lang="en-US" baseline="-25000" dirty="0" smtClean="0">
                <a:cs typeface="Calibri"/>
              </a:rPr>
              <a:t>2</a:t>
            </a:r>
            <a:r>
              <a:rPr lang="en-US" baseline="0" dirty="0" smtClean="0">
                <a:cs typeface="Calibri"/>
              </a:rPr>
              <a:t>, is representative of </a:t>
            </a:r>
            <a:r>
              <a:rPr lang="el-GR" baseline="0" dirty="0" smtClean="0">
                <a:latin typeface="+mn-lt"/>
                <a:cs typeface="Calibri"/>
              </a:rPr>
              <a:t>ω</a:t>
            </a:r>
            <a:r>
              <a:rPr lang="en-US" baseline="-25000" dirty="0" smtClean="0">
                <a:latin typeface="+mn-lt"/>
                <a:cs typeface="Calibri"/>
              </a:rPr>
              <a:t>2</a:t>
            </a:r>
            <a:r>
              <a:rPr lang="en-US" baseline="0" dirty="0" smtClean="0">
                <a:cs typeface="Calibri"/>
              </a:rPr>
              <a:t>.  Where the pendulums swing in opposite directions, producing a higher frequency than f</a:t>
            </a:r>
            <a:r>
              <a:rPr lang="en-US" baseline="-25000" dirty="0" smtClean="0">
                <a:cs typeface="Calibri"/>
              </a:rPr>
              <a:t>1</a:t>
            </a:r>
            <a:r>
              <a:rPr lang="en-US" baseline="0" dirty="0" smtClean="0">
                <a:cs typeface="Calibri"/>
              </a:rPr>
              <a:t>.</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cs typeface="Calibri"/>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cs typeface="Calibri"/>
              </a:rPr>
              <a:t>--The Tuner Length on the x-axis is where we changed L</a:t>
            </a:r>
            <a:r>
              <a:rPr lang="en-US" baseline="-25000" dirty="0" smtClean="0">
                <a:cs typeface="Calibri"/>
              </a:rPr>
              <a:t>2</a:t>
            </a:r>
            <a:r>
              <a:rPr lang="en-US" baseline="0" dirty="0" smtClean="0">
                <a:cs typeface="Calibri"/>
              </a:rPr>
              <a:t> &amp; C</a:t>
            </a:r>
            <a:r>
              <a:rPr lang="en-US" baseline="-25000" dirty="0" smtClean="0">
                <a:cs typeface="Calibri"/>
              </a:rPr>
              <a:t>2</a:t>
            </a:r>
            <a:r>
              <a:rPr lang="en-US" baseline="0" dirty="0" smtClean="0">
                <a:cs typeface="Calibri"/>
              </a:rPr>
              <a:t>.</a:t>
            </a:r>
          </a:p>
        </p:txBody>
      </p:sp>
      <p:sp>
        <p:nvSpPr>
          <p:cNvPr id="4" name="Slide Number Placeholder 3"/>
          <p:cNvSpPr>
            <a:spLocks noGrp="1"/>
          </p:cNvSpPr>
          <p:nvPr>
            <p:ph type="sldNum" sz="quarter" idx="10"/>
          </p:nvPr>
        </p:nvSpPr>
        <p:spPr/>
        <p:txBody>
          <a:bodyPr/>
          <a:lstStyle/>
          <a:p>
            <a:fld id="{2F276921-4262-41C1-85C3-0BCAA016A047}"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--In this section,</a:t>
            </a:r>
            <a:r>
              <a:rPr lang="en-US" sz="1200" kern="1200" baseline="0" dirty="0" smtClean="0">
                <a:solidFill>
                  <a:schemeClr val="tx1"/>
                </a:solidFill>
                <a:latin typeface="+mn-lt"/>
                <a:ea typeface="+mn-ea"/>
                <a:cs typeface="+mn-cs"/>
              </a:rPr>
              <a:t> b</a:t>
            </a:r>
            <a:r>
              <a:rPr lang="en-US" sz="1200" kern="1200" dirty="0" smtClean="0">
                <a:solidFill>
                  <a:schemeClr val="tx1"/>
                </a:solidFill>
                <a:latin typeface="+mn-lt"/>
                <a:ea typeface="+mn-ea"/>
                <a:cs typeface="+mn-cs"/>
              </a:rPr>
              <a:t>oth diagrams have a</a:t>
            </a:r>
            <a:r>
              <a:rPr lang="en-US" sz="1200" kern="1200" baseline="0" dirty="0" smtClean="0">
                <a:solidFill>
                  <a:schemeClr val="tx1"/>
                </a:solidFill>
                <a:latin typeface="+mn-lt"/>
                <a:ea typeface="+mn-ea"/>
                <a:cs typeface="+mn-cs"/>
              </a:rPr>
              <a:t> current, capacitance, and inductance; all of which undergoes a change when the current moves from the cavity to the tuner.</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--Both diagrams possess a steady mutual inductance.</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--In the R, L, C circuit mutual inductance exists because the circuits are close enough together for one circuit to set up a magnetic flux linking the other.</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--The transmission line has a steady mutual inductance because of l</a:t>
            </a:r>
            <a:r>
              <a:rPr lang="en-US" sz="1200" kern="1200" dirty="0" smtClean="0">
                <a:solidFill>
                  <a:schemeClr val="tx1"/>
                </a:solidFill>
                <a:latin typeface="+mn-lt"/>
                <a:ea typeface="+mn-ea"/>
                <a:cs typeface="+mn-cs"/>
              </a:rPr>
              <a:t>oop coupling, a method of transferring energy between a waveguide and an external circuit so that electric lines of flux pass through.</a:t>
            </a:r>
          </a:p>
        </p:txBody>
      </p:sp>
      <p:sp>
        <p:nvSpPr>
          <p:cNvPr id="4" name="Slide Number Placeholder 3"/>
          <p:cNvSpPr>
            <a:spLocks noGrp="1"/>
          </p:cNvSpPr>
          <p:nvPr>
            <p:ph type="sldNum" sz="quarter" idx="10"/>
          </p:nvPr>
        </p:nvSpPr>
        <p:spPr/>
        <p:txBody>
          <a:bodyPr/>
          <a:lstStyle/>
          <a:p>
            <a:fld id="{2F276921-4262-41C1-85C3-0BCAA016A047}"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information presented here is</a:t>
            </a:r>
            <a:r>
              <a:rPr lang="en-US" baseline="0" dirty="0" smtClean="0"/>
              <a:t> from the model tuner, what was worked with before I moved on to the actual prototype cavity and yttrium-iron garnet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   tuner.</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	***The</a:t>
            </a:r>
            <a:r>
              <a:rPr lang="en-US" baseline="0" dirty="0" smtClean="0"/>
              <a:t> model tuner consists of RG 58 coaxial cables, or a 3-inch</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	copper line, which has a higher Q, meaning lower losses, and we</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	change its length to measure the resultant resonant frequencies</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	from the model cavity.</a:t>
            </a:r>
            <a:endParaRPr lang="en-US" dirty="0" smtClean="0">
              <a:cs typeface="Calibri"/>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--When working with the model tuner, we </a:t>
            </a:r>
            <a:r>
              <a:rPr lang="en-US" dirty="0" smtClean="0"/>
              <a:t>physically change the length to change</a:t>
            </a:r>
            <a:r>
              <a:rPr lang="en-US" baseline="0" dirty="0" smtClean="0"/>
              <a:t> the electrical length</a:t>
            </a:r>
            <a:r>
              <a:rPr lang="en-US" dirty="0" smtClean="0"/>
              <a:t>.</a:t>
            </a:r>
            <a:r>
              <a:rPr lang="en-US" baseline="0" dirty="0" smtClean="0"/>
              <a:t>  W</a:t>
            </a:r>
            <a:r>
              <a:rPr lang="en-US" dirty="0" smtClean="0"/>
              <a:t>e do</a:t>
            </a:r>
            <a:r>
              <a:rPr lang="en-US" baseline="0" dirty="0" smtClean="0"/>
              <a:t> so </a:t>
            </a:r>
            <a:r>
              <a:rPr lang="en-US" dirty="0" smtClean="0"/>
              <a:t>by adding or removing </a:t>
            </a:r>
            <a:r>
              <a:rPr lang="en-US" baseline="0" dirty="0" smtClean="0"/>
              <a:t>elbows in the set-up, </a:t>
            </a:r>
            <a:r>
              <a:rPr lang="en-US" dirty="0" smtClean="0"/>
              <a:t>therefore changing the resonant frequency, </a:t>
            </a:r>
            <a:r>
              <a:rPr lang="el-GR" dirty="0" smtClean="0">
                <a:cs typeface="Calibri"/>
              </a:rPr>
              <a:t>ω</a:t>
            </a:r>
            <a:r>
              <a:rPr lang="en-US" dirty="0" smtClean="0">
                <a:cs typeface="Calibri"/>
              </a:rPr>
              <a:t>, of the cavity/tuner system.</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cs typeface="Calibri"/>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cs typeface="Calibri"/>
              </a:rPr>
              <a:t>--We change</a:t>
            </a:r>
            <a:r>
              <a:rPr lang="en-US" baseline="0" dirty="0" smtClean="0">
                <a:cs typeface="Calibri"/>
              </a:rPr>
              <a:t> </a:t>
            </a:r>
            <a:r>
              <a:rPr lang="en-US" dirty="0" smtClean="0">
                <a:cs typeface="Calibri"/>
              </a:rPr>
              <a:t>the physical length of the tuner by adding elbows.</a:t>
            </a:r>
            <a:endParaRPr lang="en-US" dirty="0" smtClean="0"/>
          </a:p>
          <a:p>
            <a:r>
              <a:rPr lang="en-US" dirty="0" smtClean="0"/>
              <a:t>	***The</a:t>
            </a:r>
            <a:r>
              <a:rPr lang="en-US" baseline="0" dirty="0" smtClean="0"/>
              <a:t> graph displays what occurred when measuring the cavity/tuner</a:t>
            </a:r>
          </a:p>
          <a:p>
            <a:r>
              <a:rPr lang="en-US" baseline="0" dirty="0" smtClean="0"/>
              <a:t>	system model.  The tuner frequency gradually decreases as its length</a:t>
            </a:r>
          </a:p>
          <a:p>
            <a:r>
              <a:rPr lang="en-US" baseline="0" dirty="0" smtClean="0"/>
              <a:t>	increases from -7 to +7.  As the tuner frequency decreases, the cavity</a:t>
            </a:r>
          </a:p>
          <a:p>
            <a:r>
              <a:rPr lang="en-US" baseline="0" dirty="0" smtClean="0"/>
              <a:t>	goes through several changes, it decreases, increases steeply, and then</a:t>
            </a:r>
          </a:p>
          <a:p>
            <a:r>
              <a:rPr lang="en-US" baseline="0" dirty="0" smtClean="0"/>
              <a:t>	gradually decreases again.</a:t>
            </a:r>
          </a:p>
          <a:p>
            <a:r>
              <a:rPr lang="en-US" baseline="0" dirty="0" smtClean="0"/>
              <a:t>	***F</a:t>
            </a:r>
            <a:r>
              <a:rPr lang="en-US" baseline="-25000" dirty="0" smtClean="0"/>
              <a:t>1</a:t>
            </a:r>
            <a:r>
              <a:rPr lang="en-US" baseline="0" dirty="0" smtClean="0"/>
              <a:t> can be seen in relation to the pendulum, as was seen before,</a:t>
            </a:r>
          </a:p>
          <a:p>
            <a:r>
              <a:rPr lang="en-US" baseline="0" dirty="0" smtClean="0"/>
              <a:t>	noting that it is the lower resonant frequency, like </a:t>
            </a:r>
            <a:r>
              <a:rPr lang="el-GR" baseline="0" dirty="0" smtClean="0">
                <a:latin typeface="+mn-lt"/>
                <a:cs typeface="Calibri"/>
              </a:rPr>
              <a:t>ω</a:t>
            </a:r>
            <a:r>
              <a:rPr lang="en-US" baseline="-25000" dirty="0" smtClean="0">
                <a:latin typeface="+mn-lt"/>
                <a:cs typeface="Calibri"/>
              </a:rPr>
              <a:t>1</a:t>
            </a:r>
            <a:r>
              <a:rPr lang="en-US" baseline="0" dirty="0" smtClean="0"/>
              <a:t>.</a:t>
            </a:r>
          </a:p>
          <a:p>
            <a:r>
              <a:rPr lang="en-US" baseline="0" dirty="0" smtClean="0"/>
              <a:t>	***F</a:t>
            </a:r>
            <a:r>
              <a:rPr lang="en-US" baseline="-25000" dirty="0" smtClean="0"/>
              <a:t>2</a:t>
            </a:r>
            <a:r>
              <a:rPr lang="en-US" baseline="0" dirty="0" smtClean="0"/>
              <a:t> is similar to the pendulum from before as well, it can be related</a:t>
            </a:r>
          </a:p>
          <a:p>
            <a:r>
              <a:rPr lang="en-US" baseline="0" dirty="0" smtClean="0"/>
              <a:t>	to </a:t>
            </a:r>
            <a:r>
              <a:rPr lang="el-GR" baseline="0" dirty="0" smtClean="0">
                <a:latin typeface="Calibri"/>
                <a:cs typeface="Calibri"/>
              </a:rPr>
              <a:t>ω</a:t>
            </a:r>
            <a:r>
              <a:rPr lang="en-US" baseline="-25000" dirty="0" smtClean="0">
                <a:latin typeface="Calibri"/>
                <a:cs typeface="Calibri"/>
              </a:rPr>
              <a:t>2</a:t>
            </a:r>
            <a:r>
              <a:rPr lang="en-US" baseline="0" dirty="0" smtClean="0">
                <a:latin typeface="Calibri"/>
                <a:cs typeface="Calibri"/>
              </a:rPr>
              <a:t>, the higher resonant frequency.</a:t>
            </a:r>
          </a:p>
        </p:txBody>
      </p:sp>
      <p:sp>
        <p:nvSpPr>
          <p:cNvPr id="4" name="Slide Number Placeholder 3"/>
          <p:cNvSpPr>
            <a:spLocks noGrp="1"/>
          </p:cNvSpPr>
          <p:nvPr>
            <p:ph type="sldNum" sz="quarter" idx="10"/>
          </p:nvPr>
        </p:nvSpPr>
        <p:spPr/>
        <p:txBody>
          <a:bodyPr/>
          <a:lstStyle/>
          <a:p>
            <a:fld id="{2F276921-4262-41C1-85C3-0BCAA016A047}"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--With the real tuner,</a:t>
            </a:r>
            <a:r>
              <a:rPr lang="en-US" baseline="0" dirty="0" smtClean="0"/>
              <a:t> i</a:t>
            </a:r>
            <a:r>
              <a:rPr lang="en-US" dirty="0" smtClean="0"/>
              <a:t>nstead of changing the physical length of the tuner,</a:t>
            </a:r>
            <a:r>
              <a:rPr lang="en-US" baseline="0" dirty="0" smtClean="0"/>
              <a:t> we change </a:t>
            </a:r>
            <a:r>
              <a:rPr lang="en-US" dirty="0" smtClean="0"/>
              <a:t>the electrical length electrically.</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--This is done by changing the magnetic</a:t>
            </a:r>
            <a:r>
              <a:rPr lang="en-US" baseline="0" dirty="0" smtClean="0"/>
              <a:t> </a:t>
            </a:r>
            <a:r>
              <a:rPr lang="en-US" dirty="0" smtClean="0"/>
              <a:t>permeability, </a:t>
            </a:r>
            <a:r>
              <a:rPr lang="el-GR" dirty="0" smtClean="0">
                <a:cs typeface="Calibri"/>
              </a:rPr>
              <a:t>μ</a:t>
            </a:r>
            <a:r>
              <a:rPr lang="en-US" dirty="0" smtClean="0">
                <a:cs typeface="Calibri"/>
              </a:rPr>
              <a:t>, of a 5</a:t>
            </a:r>
            <a:r>
              <a:rPr lang="en-US" baseline="0" dirty="0" smtClean="0">
                <a:cs typeface="Calibri"/>
              </a:rPr>
              <a:t>-inch</a:t>
            </a:r>
            <a:r>
              <a:rPr lang="en-US" dirty="0" smtClean="0">
                <a:cs typeface="Calibri"/>
              </a:rPr>
              <a:t> section of the tuner transmission line.</a:t>
            </a:r>
            <a:endParaRPr lang="en-US" baseline="0" dirty="0" smtClean="0">
              <a:cs typeface="Calibri"/>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cs typeface="Calibri"/>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cs typeface="Calibri"/>
              </a:rPr>
              <a:t>--The select 5-inches of the transmission line </a:t>
            </a:r>
            <a:r>
              <a:rPr lang="en-US" dirty="0" smtClean="0">
                <a:cs typeface="Calibri"/>
              </a:rPr>
              <a:t>are filled with an aluminum doped, yttrium-iron garnet.</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cs typeface="Calibri"/>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cs typeface="Calibri"/>
              </a:rPr>
              <a:t>--The magnetic permeability is changed by applying a varying magnetic field along the axis of the transmission line with an external solenoid.</a:t>
            </a:r>
            <a:endParaRPr lang="en-US" dirty="0" smtClean="0"/>
          </a:p>
          <a:p>
            <a:r>
              <a:rPr lang="en-US" dirty="0" smtClean="0"/>
              <a:t>	***For</a:t>
            </a:r>
            <a:r>
              <a:rPr lang="en-US" baseline="0" dirty="0" smtClean="0"/>
              <a:t> the real tuner we changed the bias-current solenoid.</a:t>
            </a:r>
            <a:endParaRPr lang="en-US" dirty="0" smtClean="0"/>
          </a:p>
          <a:p>
            <a:r>
              <a:rPr lang="en-US" dirty="0" smtClean="0"/>
              <a:t>	***</a:t>
            </a:r>
            <a:r>
              <a:rPr lang="en-US" baseline="0" dirty="0" smtClean="0"/>
              <a:t>The given diagram is an example of the prototype cavity/tuner</a:t>
            </a:r>
          </a:p>
          <a:p>
            <a:r>
              <a:rPr lang="en-US" baseline="0" dirty="0" smtClean="0"/>
              <a:t>	system.  And the garnet is used as a medium for the cavity/tuner</a:t>
            </a:r>
          </a:p>
          <a:p>
            <a:r>
              <a:rPr lang="en-US" baseline="0" dirty="0" smtClean="0"/>
              <a:t>	system and the solenoid is a wire loop used to produce a magnetic</a:t>
            </a:r>
          </a:p>
          <a:p>
            <a:r>
              <a:rPr lang="en-US" baseline="0" dirty="0" smtClean="0"/>
              <a:t>	field when the electric current flows through it.</a:t>
            </a:r>
          </a:p>
          <a:p>
            <a:endParaRPr lang="en-US" baseline="0" dirty="0" smtClean="0"/>
          </a:p>
          <a:p>
            <a:r>
              <a:rPr lang="en-US" baseline="0" dirty="0" smtClean="0"/>
              <a:t>--The tuner is 5-inches long and 3-inches wide</a:t>
            </a:r>
          </a:p>
        </p:txBody>
      </p:sp>
      <p:sp>
        <p:nvSpPr>
          <p:cNvPr id="4" name="Slide Number Placeholder 3"/>
          <p:cNvSpPr>
            <a:spLocks noGrp="1"/>
          </p:cNvSpPr>
          <p:nvPr>
            <p:ph type="sldNum" sz="quarter" idx="10"/>
          </p:nvPr>
        </p:nvSpPr>
        <p:spPr/>
        <p:txBody>
          <a:bodyPr/>
          <a:lstStyle/>
          <a:p>
            <a:fld id="{2F276921-4262-41C1-85C3-0BCAA016A047}"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DA4FF1DA-70B6-4D7C-B3D5-09F79A339FB0}" type="datetimeFigureOut">
              <a:rPr lang="en-US" smtClean="0"/>
              <a:pPr/>
              <a:t>8/2/2010</a:t>
            </a:fld>
            <a:endParaRPr lang="en-US" dirty="0"/>
          </a:p>
        </p:txBody>
      </p:sp>
      <p:sp>
        <p:nvSpPr>
          <p:cNvPr id="20" name="Footer Placeholder 19"/>
          <p:cNvSpPr>
            <a:spLocks noGrp="1"/>
          </p:cNvSpPr>
          <p:nvPr>
            <p:ph type="ftr" sz="quarter" idx="11"/>
          </p:nvPr>
        </p:nvSpPr>
        <p:spPr/>
        <p:txBody>
          <a:bodyPr/>
          <a:lstStyle>
            <a:extLst/>
          </a:lstStyle>
          <a:p>
            <a:endParaRPr lang="en-US" dirty="0"/>
          </a:p>
        </p:txBody>
      </p:sp>
      <p:sp>
        <p:nvSpPr>
          <p:cNvPr id="10" name="Slide Number Placeholder 9"/>
          <p:cNvSpPr>
            <a:spLocks noGrp="1"/>
          </p:cNvSpPr>
          <p:nvPr>
            <p:ph type="sldNum" sz="quarter" idx="12"/>
          </p:nvPr>
        </p:nvSpPr>
        <p:spPr/>
        <p:txBody>
          <a:bodyPr/>
          <a:lstStyle>
            <a:extLst/>
          </a:lstStyle>
          <a:p>
            <a:fld id="{2D429624-A577-4848-9DCC-1C006CC8B4B7}" type="slidenum">
              <a:rPr lang="en-US" smtClean="0"/>
              <a:pPr/>
              <a:t>‹#›</a:t>
            </a:fld>
            <a:endParaRPr lang="en-US" dirty="0"/>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dirty="0"/>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dirty="0"/>
          </a:p>
        </p:txBody>
      </p:sp>
    </p:spTree>
  </p:cSld>
  <p:clrMapOvr>
    <a:masterClrMapping/>
  </p:clrMapOvr>
  <p:transition>
    <p:pull dir="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DA4FF1DA-70B6-4D7C-B3D5-09F79A339FB0}" type="datetimeFigureOut">
              <a:rPr lang="en-US" smtClean="0"/>
              <a:pPr/>
              <a:t>8/2/2010</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2D429624-A577-4848-9DCC-1C006CC8B4B7}"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40"/>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DA4FF1DA-70B6-4D7C-B3D5-09F79A339FB0}" type="datetimeFigureOut">
              <a:rPr lang="en-US" smtClean="0"/>
              <a:pPr/>
              <a:t>8/2/2010</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2D429624-A577-4848-9DCC-1C006CC8B4B7}"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4" name="Date Placeholder 3"/>
          <p:cNvSpPr>
            <a:spLocks noGrp="1"/>
          </p:cNvSpPr>
          <p:nvPr>
            <p:ph type="dt" sz="half" idx="10"/>
          </p:nvPr>
        </p:nvSpPr>
        <p:spPr/>
        <p:txBody>
          <a:bodyPr/>
          <a:lstStyle>
            <a:extLst/>
          </a:lstStyle>
          <a:p>
            <a:fld id="{DA4FF1DA-70B6-4D7C-B3D5-09F79A339FB0}" type="datetimeFigureOut">
              <a:rPr lang="en-US" smtClean="0"/>
              <a:pPr/>
              <a:t>8/2/2010</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2D429624-A577-4848-9DCC-1C006CC8B4B7}" type="slidenum">
              <a:rPr lang="en-US" smtClean="0"/>
              <a:pPr/>
              <a:t>‹#›</a:t>
            </a:fld>
            <a:endParaRPr lang="en-US" dirty="0"/>
          </a:p>
        </p:txBody>
      </p:sp>
    </p:spTree>
  </p:cSld>
  <p:clrMapOvr>
    <a:masterClrMapping/>
  </p:clrMapOvr>
  <p:transition>
    <p:pull dir="rd"/>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1"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DA4FF1DA-70B6-4D7C-B3D5-09F79A339FB0}" type="datetimeFigureOut">
              <a:rPr lang="en-US" smtClean="0"/>
              <a:pPr/>
              <a:t>8/2/2010</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2D429624-A577-4848-9DCC-1C006CC8B4B7}" type="slidenum">
              <a:rPr lang="en-US" smtClean="0"/>
              <a:pPr/>
              <a:t>‹#›</a:t>
            </a:fld>
            <a:endParaRPr lang="en-US" dirty="0"/>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dirty="0"/>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DA4FF1DA-70B6-4D7C-B3D5-09F79A339FB0}" type="datetimeFigureOut">
              <a:rPr lang="en-US" smtClean="0"/>
              <a:pPr/>
              <a:t>8/2/2010</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2D429624-A577-4848-9DCC-1C006CC8B4B7}" type="slidenum">
              <a:rPr lang="en-US" smtClean="0"/>
              <a:pPr/>
              <a:t>‹#›</a:t>
            </a:fld>
            <a:endParaRPr lang="en-US" dirty="0"/>
          </a:p>
        </p:txBody>
      </p:sp>
    </p:spTree>
  </p:cSld>
  <p:clrMapOvr>
    <a:masterClrMapping/>
  </p:clrMapOvr>
  <p:transition>
    <p:pull dir="rd"/>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DA4FF1DA-70B6-4D7C-B3D5-09F79A339FB0}" type="datetimeFigureOut">
              <a:rPr lang="en-US" smtClean="0"/>
              <a:pPr/>
              <a:t>8/2/2010</a:t>
            </a:fld>
            <a:endParaRPr lang="en-US" dirty="0"/>
          </a:p>
        </p:txBody>
      </p:sp>
      <p:sp>
        <p:nvSpPr>
          <p:cNvPr id="8" name="Footer Placeholder 7"/>
          <p:cNvSpPr>
            <a:spLocks noGrp="1"/>
          </p:cNvSpPr>
          <p:nvPr>
            <p:ph type="ftr" sz="quarter" idx="11"/>
          </p:nvPr>
        </p:nvSpPr>
        <p:spPr/>
        <p:txBody>
          <a:bodyPr/>
          <a:lstStyle>
            <a:extLst/>
          </a:lstStyle>
          <a:p>
            <a:endParaRPr lang="en-US" dirty="0"/>
          </a:p>
        </p:txBody>
      </p:sp>
      <p:sp>
        <p:nvSpPr>
          <p:cNvPr id="9" name="Slide Number Placeholder 8"/>
          <p:cNvSpPr>
            <a:spLocks noGrp="1"/>
          </p:cNvSpPr>
          <p:nvPr>
            <p:ph type="sldNum" sz="quarter" idx="12"/>
          </p:nvPr>
        </p:nvSpPr>
        <p:spPr/>
        <p:txBody>
          <a:bodyPr/>
          <a:lstStyle>
            <a:extLst/>
          </a:lstStyle>
          <a:p>
            <a:fld id="{2D429624-A577-4848-9DCC-1C006CC8B4B7}"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DA4FF1DA-70B6-4D7C-B3D5-09F79A339FB0}" type="datetimeFigureOut">
              <a:rPr lang="en-US" smtClean="0"/>
              <a:pPr/>
              <a:t>8/2/2010</a:t>
            </a:fld>
            <a:endParaRPr lang="en-US" dirty="0"/>
          </a:p>
        </p:txBody>
      </p:sp>
      <p:sp>
        <p:nvSpPr>
          <p:cNvPr id="4" name="Footer Placeholder 3"/>
          <p:cNvSpPr>
            <a:spLocks noGrp="1"/>
          </p:cNvSpPr>
          <p:nvPr>
            <p:ph type="ftr" sz="quarter" idx="11"/>
          </p:nvPr>
        </p:nvSpPr>
        <p:spPr/>
        <p:txBody>
          <a:bodyPr/>
          <a:lstStyle>
            <a:extLst/>
          </a:lstStyle>
          <a:p>
            <a:endParaRPr lang="en-US" dirty="0"/>
          </a:p>
        </p:txBody>
      </p:sp>
      <p:sp>
        <p:nvSpPr>
          <p:cNvPr id="5" name="Slide Number Placeholder 4"/>
          <p:cNvSpPr>
            <a:spLocks noGrp="1"/>
          </p:cNvSpPr>
          <p:nvPr>
            <p:ph type="sldNum" sz="quarter" idx="12"/>
          </p:nvPr>
        </p:nvSpPr>
        <p:spPr/>
        <p:txBody>
          <a:bodyPr/>
          <a:lstStyle>
            <a:extLst/>
          </a:lstStyle>
          <a:p>
            <a:fld id="{2D429624-A577-4848-9DCC-1C006CC8B4B7}"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 name="Date Placeholder 1"/>
          <p:cNvSpPr>
            <a:spLocks noGrp="1"/>
          </p:cNvSpPr>
          <p:nvPr>
            <p:ph type="dt" sz="half" idx="10"/>
          </p:nvPr>
        </p:nvSpPr>
        <p:spPr/>
        <p:txBody>
          <a:bodyPr/>
          <a:lstStyle>
            <a:extLst/>
          </a:lstStyle>
          <a:p>
            <a:fld id="{DA4FF1DA-70B6-4D7C-B3D5-09F79A339FB0}" type="datetimeFigureOut">
              <a:rPr lang="en-US" smtClean="0"/>
              <a:pPr/>
              <a:t>8/2/2010</a:t>
            </a:fld>
            <a:endParaRPr lang="en-US" dirty="0"/>
          </a:p>
        </p:txBody>
      </p:sp>
      <p:sp>
        <p:nvSpPr>
          <p:cNvPr id="3" name="Footer Placeholder 2"/>
          <p:cNvSpPr>
            <a:spLocks noGrp="1"/>
          </p:cNvSpPr>
          <p:nvPr>
            <p:ph type="ftr" sz="quarter" idx="11"/>
          </p:nvPr>
        </p:nvSpPr>
        <p:spPr/>
        <p:txBody>
          <a:bodyPr/>
          <a:lstStyle>
            <a:extLst/>
          </a:lstStyle>
          <a:p>
            <a:endParaRPr lang="en-US" dirty="0"/>
          </a:p>
        </p:txBody>
      </p:sp>
      <p:sp>
        <p:nvSpPr>
          <p:cNvPr id="4" name="Slide Number Placeholder 3"/>
          <p:cNvSpPr>
            <a:spLocks noGrp="1"/>
          </p:cNvSpPr>
          <p:nvPr>
            <p:ph type="sldNum" sz="quarter" idx="12"/>
          </p:nvPr>
        </p:nvSpPr>
        <p:spPr/>
        <p:txBody>
          <a:bodyPr/>
          <a:lstStyle>
            <a:extLst/>
          </a:lstStyle>
          <a:p>
            <a:fld id="{2D429624-A577-4848-9DCC-1C006CC8B4B7}" type="slidenum">
              <a:rPr lang="en-US" smtClean="0"/>
              <a:pPr/>
              <a:t>‹#›</a:t>
            </a:fld>
            <a:endParaRPr lang="en-US" dirty="0"/>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1"/>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DA4FF1DA-70B6-4D7C-B3D5-09F79A339FB0}" type="datetimeFigureOut">
              <a:rPr lang="en-US" smtClean="0"/>
              <a:pPr/>
              <a:t>8/2/2010</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2D429624-A577-4848-9DCC-1C006CC8B4B7}"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DA4FF1DA-70B6-4D7C-B3D5-09F79A339FB0}" type="datetimeFigureOut">
              <a:rPr lang="en-US" smtClean="0"/>
              <a:pPr/>
              <a:t>8/2/2010</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2D429624-A577-4848-9DCC-1C006CC8B4B7}" type="slidenum">
              <a:rPr lang="en-US" smtClean="0"/>
              <a:pPr/>
              <a:t>‹#›</a:t>
            </a:fld>
            <a:endParaRPr lang="en-US" dirty="0"/>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dirty="0">
              <a:solidFill>
                <a:schemeClr val="tx1"/>
              </a:solidFill>
              <a:latin typeface="+mn-lt"/>
              <a:ea typeface="+mn-ea"/>
              <a:cs typeface="+mn-cs"/>
            </a:endParaRPr>
          </a:p>
        </p:txBody>
      </p:sp>
      <p:sp>
        <p:nvSpPr>
          <p:cNvPr id="3" name="Picture Placeholder 2"/>
          <p:cNvSpPr>
            <a:spLocks noGrp="1"/>
          </p:cNvSpPr>
          <p:nvPr>
            <p:ph type="pic" idx="1"/>
          </p:nvPr>
        </p:nvSpPr>
        <p:spPr>
          <a:xfrm>
            <a:off x="838200" y="1143004"/>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dirty="0" smtClean="0"/>
              <a:t>Click icon to add picture</a:t>
            </a:r>
            <a:endParaRPr kumimoji="0" lang="en-US" dirty="0"/>
          </a:p>
        </p:txBody>
      </p:sp>
      <p:sp>
        <p:nvSpPr>
          <p:cNvPr id="9" name="Flowchart: Process 8"/>
          <p:cNvSpPr/>
          <p:nvPr/>
        </p:nvSpPr>
        <p:spPr>
          <a:xfrm rot="19468671">
            <a:off x="396725" y="954342"/>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transition>
    <p:pull dir="rd"/>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6"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Oval 7"/>
          <p:cNvSpPr/>
          <p:nvPr/>
        </p:nvSpPr>
        <p:spPr>
          <a:xfrm>
            <a:off x="168818" y="21103"/>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1" name="Donut 10"/>
          <p:cNvSpPr/>
          <p:nvPr/>
        </p:nvSpPr>
        <p:spPr>
          <a:xfrm rot="2315675">
            <a:off x="182881" y="1055078"/>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1012874"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DA4FF1DA-70B6-4D7C-B3D5-09F79A339FB0}" type="datetimeFigureOut">
              <a:rPr lang="en-US" smtClean="0"/>
              <a:pPr/>
              <a:t>8/2/2010</a:t>
            </a:fld>
            <a:endParaRPr lang="en-US" dirty="0"/>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dirty="0"/>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2D429624-A577-4848-9DCC-1C006CC8B4B7}" type="slidenum">
              <a:rPr lang="en-US" smtClean="0"/>
              <a:pPr/>
              <a:t>‹#›</a:t>
            </a:fld>
            <a:endParaRPr lang="en-US" dirty="0"/>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22.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16.png"/><Relationship Id="rId5" Type="http://schemas.openxmlformats.org/officeDocument/2006/relationships/chart" Target="../charts/chart1.xm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chart" Target="../charts/chart3.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a:t>A Garnet Tuner for </a:t>
            </a:r>
            <a:r>
              <a:rPr lang="en-US" dirty="0" smtClean="0"/>
              <a:t>the </a:t>
            </a:r>
            <a:r>
              <a:rPr lang="en-US" dirty="0" err="1" smtClean="0"/>
              <a:t>NOvA</a:t>
            </a:r>
            <a:r>
              <a:rPr lang="en-US" dirty="0" smtClean="0"/>
              <a:t> Recycler</a:t>
            </a:r>
            <a:r>
              <a:rPr lang="en-US" dirty="0" smtClean="0"/>
              <a:t> </a:t>
            </a:r>
            <a:r>
              <a:rPr lang="en-US" dirty="0" smtClean="0"/>
              <a:t>52.809 MHz RF </a:t>
            </a:r>
            <a:r>
              <a:rPr lang="en-US" dirty="0" smtClean="0"/>
              <a:t>Cavity</a:t>
            </a:r>
            <a:endParaRPr lang="en-US" dirty="0"/>
          </a:p>
        </p:txBody>
      </p:sp>
      <p:sp>
        <p:nvSpPr>
          <p:cNvPr id="3" name="Subtitle 2"/>
          <p:cNvSpPr>
            <a:spLocks noGrp="1"/>
          </p:cNvSpPr>
          <p:nvPr>
            <p:ph type="subTitle" idx="1"/>
          </p:nvPr>
        </p:nvSpPr>
        <p:spPr/>
        <p:txBody>
          <a:bodyPr/>
          <a:lstStyle/>
          <a:p>
            <a:r>
              <a:rPr lang="en-US" dirty="0" smtClean="0"/>
              <a:t>Presented By: Minnae Chabwera</a:t>
            </a:r>
          </a:p>
          <a:p>
            <a:r>
              <a:rPr lang="en-US" dirty="0" smtClean="0"/>
              <a:t>Supervisor: Dave Wildman</a:t>
            </a:r>
          </a:p>
          <a:p>
            <a:endParaRPr lang="en-US" dirty="0"/>
          </a:p>
        </p:txBody>
      </p:sp>
      <p:pic>
        <p:nvPicPr>
          <p:cNvPr id="4" name="Picture 3" descr="IMG_2536.JPG"/>
          <p:cNvPicPr>
            <a:picLocks noChangeAspect="1"/>
          </p:cNvPicPr>
          <p:nvPr/>
        </p:nvPicPr>
        <p:blipFill>
          <a:blip r:embed="rId3" cstate="print"/>
          <a:srcRect l="7836" t="23881" r="22761"/>
          <a:stretch>
            <a:fillRect/>
          </a:stretch>
        </p:blipFill>
        <p:spPr>
          <a:xfrm>
            <a:off x="4191000" y="2743200"/>
            <a:ext cx="4724400" cy="3886200"/>
          </a:xfrm>
          <a:prstGeom prst="rect">
            <a:avLst/>
          </a:prstGeom>
        </p:spPr>
      </p:pic>
    </p:spTree>
  </p:cSld>
  <p:clrMapOvr>
    <a:masterClrMapping/>
  </p:clrMapOvr>
  <p:transition>
    <p:pull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100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3">
                                            <p:txEl>
                                              <p:pRg st="0" end="0"/>
                                            </p:txEl>
                                          </p:spTgt>
                                        </p:tgtEl>
                                        <p:attrNameLst>
                                          <p:attrName>style.visibility</p:attrName>
                                        </p:attrNameLst>
                                      </p:cBhvr>
                                      <p:to>
                                        <p:strVal val="visible"/>
                                      </p:to>
                                    </p:set>
                                    <p:anim calcmode="discrete" valueType="clr">
                                      <p:cBhvr override="childStyle">
                                        <p:cTn id="7" dur="80"/>
                                        <p:tgtEl>
                                          <p:spTgt spid="3">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3">
                                            <p:txEl>
                                              <p:pRg st="0" end="0"/>
                                            </p:txEl>
                                          </p:spTgt>
                                        </p:tgtEl>
                                        <p:attrNameLst>
                                          <p:attrName>fill.type</p:attrName>
                                        </p:attrNameLst>
                                      </p:cBhvr>
                                      <p:to>
                                        <p:strVal val="solid"/>
                                      </p:to>
                                    </p:set>
                                  </p:childTnLst>
                                </p:cTn>
                              </p:par>
                            </p:childTnLst>
                          </p:cTn>
                        </p:par>
                        <p:par>
                          <p:cTn id="10" fill="hold">
                            <p:stCondLst>
                              <p:cond delay="2080"/>
                            </p:stCondLst>
                            <p:childTnLst>
                              <p:par>
                                <p:cTn id="11" presetID="27" presetClass="entr" presetSubtype="0" fill="hold" grpId="0" nodeType="afterEffect">
                                  <p:stCondLst>
                                    <p:cond delay="0"/>
                                  </p:stCondLst>
                                  <p:iterate type="lt">
                                    <p:tmPct val="50000"/>
                                  </p:iterate>
                                  <p:childTnLst>
                                    <p:set>
                                      <p:cBhvr>
                                        <p:cTn id="12" dur="1" fill="hold">
                                          <p:stCondLst>
                                            <p:cond delay="0"/>
                                          </p:stCondLst>
                                        </p:cTn>
                                        <p:tgtEl>
                                          <p:spTgt spid="3">
                                            <p:txEl>
                                              <p:pRg st="1" end="1"/>
                                            </p:txEl>
                                          </p:spTgt>
                                        </p:tgtEl>
                                        <p:attrNameLst>
                                          <p:attrName>style.visibility</p:attrName>
                                        </p:attrNameLst>
                                      </p:cBhvr>
                                      <p:to>
                                        <p:strVal val="visible"/>
                                      </p:to>
                                    </p:set>
                                    <p:anim calcmode="discrete" valueType="clr">
                                      <p:cBhvr override="childStyle">
                                        <p:cTn id="13" dur="80"/>
                                        <p:tgtEl>
                                          <p:spTgt spid="3">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3">
                                            <p:txEl>
                                              <p:pRg st="1" end="1"/>
                                            </p:txEl>
                                          </p:spTgt>
                                        </p:tgtEl>
                                        <p:attrNameLst>
                                          <p:attrName>fillcolor</p:attrName>
                                        </p:attrNameLst>
                                      </p:cBhvr>
                                      <p:tavLst>
                                        <p:tav tm="0">
                                          <p:val>
                                            <p:clrVal>
                                              <a:schemeClr val="accent2"/>
                                            </p:clrVal>
                                          </p:val>
                                        </p:tav>
                                        <p:tav tm="50000">
                                          <p:val>
                                            <p:clrVal>
                                              <a:schemeClr val="hlink"/>
                                            </p:clrVal>
                                          </p:val>
                                        </p:tav>
                                      </p:tavLst>
                                    </p:anim>
                                    <p:set>
                                      <p:cBhvr>
                                        <p:cTn id="15" dur="80"/>
                                        <p:tgtEl>
                                          <p:spTgt spid="3">
                                            <p:txEl>
                                              <p:pRg st="1" end="1"/>
                                            </p:txEl>
                                          </p:spTgt>
                                        </p:tgtEl>
                                        <p:attrNameLst>
                                          <p:attrName>fill.type</p:attrName>
                                        </p:attrNameLst>
                                      </p:cBhvr>
                                      <p:to>
                                        <p:strVal val="solid"/>
                                      </p:to>
                                    </p:set>
                                  </p:childTnLst>
                                </p:cTn>
                              </p:par>
                            </p:childTnLst>
                          </p:cTn>
                        </p:par>
                        <p:par>
                          <p:cTn id="16" fill="hold">
                            <p:stCondLst>
                              <p:cond delay="3000"/>
                            </p:stCondLst>
                            <p:childTnLst>
                              <p:par>
                                <p:cTn id="17" presetID="5" presetClass="entr" presetSubtype="10"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checkerboard(across)">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750" dirty="0" smtClean="0"/>
              <a:t>The Prototype Cavity &amp; Garnet Tuner</a:t>
            </a:r>
            <a:endParaRPr lang="en-US" sz="3750" dirty="0"/>
          </a:p>
        </p:txBody>
      </p:sp>
      <p:graphicFrame>
        <p:nvGraphicFramePr>
          <p:cNvPr id="5" name="Content Placeholder 4"/>
          <p:cNvGraphicFramePr>
            <a:graphicFrameLocks noGrp="1"/>
          </p:cNvGraphicFramePr>
          <p:nvPr>
            <p:ph idx="1"/>
          </p:nvPr>
        </p:nvGraphicFramePr>
        <p:xfrm>
          <a:off x="1435100" y="1447800"/>
          <a:ext cx="7499350" cy="4800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pull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sz="half" idx="1"/>
          </p:nvPr>
        </p:nvSpPr>
        <p:spPr/>
        <p:txBody>
          <a:bodyPr/>
          <a:lstStyle/>
          <a:p>
            <a:r>
              <a:rPr lang="en-US" dirty="0" smtClean="0"/>
              <a:t>We measured a tuning range of 5-10 kHz, which agrees with our calculations.</a:t>
            </a:r>
            <a:endParaRPr lang="en-US" dirty="0"/>
          </a:p>
        </p:txBody>
      </p:sp>
      <p:pic>
        <p:nvPicPr>
          <p:cNvPr id="7" name="Content Placeholder 5" descr="IMG_2703.JPG"/>
          <p:cNvPicPr>
            <a:picLocks noGrp="1" noChangeAspect="1"/>
          </p:cNvPicPr>
          <p:nvPr>
            <p:ph sz="half" idx="2"/>
          </p:nvPr>
        </p:nvPicPr>
        <p:blipFill>
          <a:blip r:embed="rId3" cstate="print"/>
          <a:srcRect l="5729" t="23322" r="8854" b="7234"/>
          <a:stretch>
            <a:fillRect/>
          </a:stretch>
        </p:blipFill>
        <p:spPr>
          <a:xfrm>
            <a:off x="3820552" y="3505200"/>
            <a:ext cx="5247248" cy="3200400"/>
          </a:xfrm>
        </p:spPr>
      </p:pic>
    </p:spTree>
  </p:cSld>
  <p:clrMapOvr>
    <a:masterClrMapping/>
  </p:clrMapOvr>
  <p:transition>
    <p:pull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3">
                                            <p:txEl>
                                              <p:pRg st="0" end="0"/>
                                            </p:txEl>
                                          </p:spTgt>
                                        </p:tgtEl>
                                        <p:attrNameLst>
                                          <p:attrName>style.visibility</p:attrName>
                                        </p:attrNameLst>
                                      </p:cBhvr>
                                      <p:to>
                                        <p:strVal val="visible"/>
                                      </p:to>
                                    </p:set>
                                    <p:anim calcmode="discrete" valueType="clr">
                                      <p:cBhvr override="childStyle">
                                        <p:cTn id="7" dur="80"/>
                                        <p:tgtEl>
                                          <p:spTgt spid="3">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3">
                                            <p:txEl>
                                              <p:pRg st="0" end="0"/>
                                            </p:txEl>
                                          </p:spTgt>
                                        </p:tgtEl>
                                        <p:attrNameLst>
                                          <p:attrName>fill.type</p:attrName>
                                        </p:attrNameLst>
                                      </p:cBhvr>
                                      <p:to>
                                        <p:strVal val="solid"/>
                                      </p:to>
                                    </p:set>
                                  </p:childTnLst>
                                </p:cTn>
                              </p:par>
                            </p:childTnLst>
                          </p:cTn>
                        </p:par>
                        <p:par>
                          <p:cTn id="10" fill="hold">
                            <p:stCondLst>
                              <p:cond delay="2560"/>
                            </p:stCondLst>
                            <p:childTnLst>
                              <p:par>
                                <p:cTn id="11" presetID="5" presetClass="entr" presetSubtype="10"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checkerboard(across)">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pic>
        <p:nvPicPr>
          <p:cNvPr id="25" name="Picture 2" descr="C:\Users\Minnae\AppData\Local\Microsoft\Windows\Temporary Internet Files\Content.IE5\MB41POMJ\MC900433797[1].png"/>
          <p:cNvPicPr>
            <a:picLocks noGrp="1" noChangeAspect="1" noChangeArrowheads="1"/>
          </p:cNvPicPr>
          <p:nvPr>
            <p:ph sz="half" idx="1"/>
          </p:nvPr>
        </p:nvPicPr>
        <p:blipFill>
          <a:blip r:embed="rId3" cstate="print"/>
          <a:srcRect/>
          <a:stretch>
            <a:fillRect/>
          </a:stretch>
        </p:blipFill>
        <p:spPr bwMode="auto">
          <a:xfrm>
            <a:off x="2057400" y="1524286"/>
            <a:ext cx="2285715" cy="2285714"/>
          </a:xfrm>
          <a:prstGeom prst="rect">
            <a:avLst/>
          </a:prstGeom>
          <a:noFill/>
        </p:spPr>
      </p:pic>
      <p:pic>
        <p:nvPicPr>
          <p:cNvPr id="10" name="Content Placeholder 9" descr="IMG_2746.JPG"/>
          <p:cNvPicPr>
            <a:picLocks noGrp="1" noChangeAspect="1"/>
          </p:cNvPicPr>
          <p:nvPr>
            <p:ph sz="half" idx="2"/>
          </p:nvPr>
        </p:nvPicPr>
        <p:blipFill>
          <a:blip r:embed="rId4" cstate="print"/>
          <a:stretch>
            <a:fillRect/>
          </a:stretch>
        </p:blipFill>
        <p:spPr>
          <a:xfrm>
            <a:off x="5356622" y="1524000"/>
            <a:ext cx="3498056" cy="4664075"/>
          </a:xfrm>
        </p:spPr>
      </p:pic>
    </p:spTree>
  </p:cSld>
  <p:clrMapOvr>
    <a:masterClrMapping/>
  </p:clrMapOvr>
  <p:transition>
    <p:pull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checkerboard(across)">
                                      <p:cBhvr>
                                        <p:cTn id="7" dur="500"/>
                                        <p:tgtEl>
                                          <p:spTgt spid="25"/>
                                        </p:tgtEl>
                                      </p:cBhvr>
                                    </p:animEffect>
                                  </p:childTnLst>
                                </p:cTn>
                              </p:par>
                            </p:childTnLst>
                          </p:cTn>
                        </p:par>
                        <p:par>
                          <p:cTn id="8" fill="hold">
                            <p:stCondLst>
                              <p:cond delay="500"/>
                            </p:stCondLst>
                            <p:childTnLst>
                              <p:par>
                                <p:cTn id="9" presetID="5" presetClass="entr" presetSubtype="1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checkerboard(across)">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Acknowledgements</a:t>
            </a:r>
            <a:endParaRPr lang="en-US" dirty="0"/>
          </a:p>
        </p:txBody>
      </p:sp>
      <p:sp>
        <p:nvSpPr>
          <p:cNvPr id="3" name="Content Placeholder 2"/>
          <p:cNvSpPr>
            <a:spLocks noGrp="1"/>
          </p:cNvSpPr>
          <p:nvPr>
            <p:ph idx="1"/>
          </p:nvPr>
        </p:nvSpPr>
        <p:spPr/>
        <p:txBody>
          <a:bodyPr/>
          <a:lstStyle/>
          <a:p>
            <a:r>
              <a:rPr lang="en-US" dirty="0" smtClean="0"/>
              <a:t>Supervisor: Dave Wildman</a:t>
            </a:r>
          </a:p>
          <a:p>
            <a:r>
              <a:rPr lang="en-US" dirty="0" smtClean="0"/>
              <a:t>Asst. Supervisor: Robyn </a:t>
            </a:r>
            <a:r>
              <a:rPr lang="en-US" dirty="0" err="1" smtClean="0"/>
              <a:t>Madrak</a:t>
            </a:r>
            <a:endParaRPr lang="en-US" dirty="0" smtClean="0"/>
          </a:p>
          <a:p>
            <a:r>
              <a:rPr lang="en-US" dirty="0" smtClean="0"/>
              <a:t>Mentor: </a:t>
            </a:r>
            <a:r>
              <a:rPr lang="en-US" dirty="0" err="1" smtClean="0"/>
              <a:t>Cosmore</a:t>
            </a:r>
            <a:r>
              <a:rPr lang="en-US" dirty="0" smtClean="0"/>
              <a:t> Sylvester</a:t>
            </a:r>
          </a:p>
          <a:p>
            <a:r>
              <a:rPr lang="en-US" dirty="0" smtClean="0"/>
              <a:t>Advisor: James Davenport</a:t>
            </a:r>
          </a:p>
          <a:p>
            <a:r>
              <a:rPr lang="en-US" dirty="0" smtClean="0"/>
              <a:t>SIST: Dianne </a:t>
            </a:r>
            <a:r>
              <a:rPr lang="en-US" dirty="0" err="1" smtClean="0"/>
              <a:t>Engram</a:t>
            </a:r>
            <a:r>
              <a:rPr lang="en-US" dirty="0" smtClean="0"/>
              <a:t> &amp; Linda </a:t>
            </a:r>
            <a:r>
              <a:rPr lang="en-US" dirty="0" err="1" smtClean="0"/>
              <a:t>Diepholz</a:t>
            </a:r>
            <a:endParaRPr lang="en-US" dirty="0" smtClean="0"/>
          </a:p>
        </p:txBody>
      </p:sp>
    </p:spTree>
  </p:cSld>
  <p:clrMapOvr>
    <a:masterClrMapping/>
  </p:clrMapOvr>
  <p:transition>
    <p:pull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3">
                                            <p:txEl>
                                              <p:pRg st="0" end="0"/>
                                            </p:txEl>
                                          </p:spTgt>
                                        </p:tgtEl>
                                        <p:attrNameLst>
                                          <p:attrName>style.visibility</p:attrName>
                                        </p:attrNameLst>
                                      </p:cBhvr>
                                      <p:to>
                                        <p:strVal val="visible"/>
                                      </p:to>
                                    </p:set>
                                    <p:anim calcmode="discrete" valueType="clr">
                                      <p:cBhvr override="childStyle">
                                        <p:cTn id="7" dur="80"/>
                                        <p:tgtEl>
                                          <p:spTgt spid="3">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3">
                                            <p:txEl>
                                              <p:pRg st="0" end="0"/>
                                            </p:txEl>
                                          </p:spTgt>
                                        </p:tgtEl>
                                        <p:attrNameLst>
                                          <p:attrName>fill.type</p:attrName>
                                        </p:attrNameLst>
                                      </p:cBhvr>
                                      <p:to>
                                        <p:strVal val="solid"/>
                                      </p:to>
                                    </p:set>
                                  </p:childTnLst>
                                </p:cTn>
                              </p:par>
                            </p:childTnLst>
                          </p:cTn>
                        </p:par>
                        <p:par>
                          <p:cTn id="10" fill="hold">
                            <p:stCondLst>
                              <p:cond delay="920"/>
                            </p:stCondLst>
                            <p:childTnLst>
                              <p:par>
                                <p:cTn id="11" presetID="27" presetClass="entr" presetSubtype="0" fill="hold" grpId="0" nodeType="afterEffect">
                                  <p:stCondLst>
                                    <p:cond delay="0"/>
                                  </p:stCondLst>
                                  <p:iterate type="lt">
                                    <p:tmPct val="50000"/>
                                  </p:iterate>
                                  <p:childTnLst>
                                    <p:set>
                                      <p:cBhvr>
                                        <p:cTn id="12" dur="1" fill="hold">
                                          <p:stCondLst>
                                            <p:cond delay="0"/>
                                          </p:stCondLst>
                                        </p:cTn>
                                        <p:tgtEl>
                                          <p:spTgt spid="3">
                                            <p:txEl>
                                              <p:pRg st="1" end="1"/>
                                            </p:txEl>
                                          </p:spTgt>
                                        </p:tgtEl>
                                        <p:attrNameLst>
                                          <p:attrName>style.visibility</p:attrName>
                                        </p:attrNameLst>
                                      </p:cBhvr>
                                      <p:to>
                                        <p:strVal val="visible"/>
                                      </p:to>
                                    </p:set>
                                    <p:anim calcmode="discrete" valueType="clr">
                                      <p:cBhvr override="childStyle">
                                        <p:cTn id="13" dur="80"/>
                                        <p:tgtEl>
                                          <p:spTgt spid="3">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3">
                                            <p:txEl>
                                              <p:pRg st="1" end="1"/>
                                            </p:txEl>
                                          </p:spTgt>
                                        </p:tgtEl>
                                        <p:attrNameLst>
                                          <p:attrName>fillcolor</p:attrName>
                                        </p:attrNameLst>
                                      </p:cBhvr>
                                      <p:tavLst>
                                        <p:tav tm="0">
                                          <p:val>
                                            <p:clrVal>
                                              <a:schemeClr val="accent2"/>
                                            </p:clrVal>
                                          </p:val>
                                        </p:tav>
                                        <p:tav tm="50000">
                                          <p:val>
                                            <p:clrVal>
                                              <a:schemeClr val="hlink"/>
                                            </p:clrVal>
                                          </p:val>
                                        </p:tav>
                                      </p:tavLst>
                                    </p:anim>
                                    <p:set>
                                      <p:cBhvr>
                                        <p:cTn id="15" dur="80"/>
                                        <p:tgtEl>
                                          <p:spTgt spid="3">
                                            <p:txEl>
                                              <p:pRg st="1" end="1"/>
                                            </p:txEl>
                                          </p:spTgt>
                                        </p:tgtEl>
                                        <p:attrNameLst>
                                          <p:attrName>fill.type</p:attrName>
                                        </p:attrNameLst>
                                      </p:cBhvr>
                                      <p:to>
                                        <p:strVal val="solid"/>
                                      </p:to>
                                    </p:set>
                                  </p:childTnLst>
                                </p:cTn>
                              </p:par>
                            </p:childTnLst>
                          </p:cTn>
                        </p:par>
                        <p:par>
                          <p:cTn id="16" fill="hold">
                            <p:stCondLst>
                              <p:cond delay="2040"/>
                            </p:stCondLst>
                            <p:childTnLst>
                              <p:par>
                                <p:cTn id="17" presetID="27" presetClass="entr" presetSubtype="0" fill="hold" grpId="0" nodeType="afterEffect">
                                  <p:stCondLst>
                                    <p:cond delay="0"/>
                                  </p:stCondLst>
                                  <p:iterate type="lt">
                                    <p:tmPct val="50000"/>
                                  </p:iterate>
                                  <p:childTnLst>
                                    <p:set>
                                      <p:cBhvr>
                                        <p:cTn id="18" dur="1" fill="hold">
                                          <p:stCondLst>
                                            <p:cond delay="0"/>
                                          </p:stCondLst>
                                        </p:cTn>
                                        <p:tgtEl>
                                          <p:spTgt spid="3">
                                            <p:txEl>
                                              <p:pRg st="2" end="2"/>
                                            </p:txEl>
                                          </p:spTgt>
                                        </p:tgtEl>
                                        <p:attrNameLst>
                                          <p:attrName>style.visibility</p:attrName>
                                        </p:attrNameLst>
                                      </p:cBhvr>
                                      <p:to>
                                        <p:strVal val="visible"/>
                                      </p:to>
                                    </p:set>
                                    <p:anim calcmode="discrete" valueType="clr">
                                      <p:cBhvr override="childStyle">
                                        <p:cTn id="19" dur="80"/>
                                        <p:tgtEl>
                                          <p:spTgt spid="3">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3">
                                            <p:txEl>
                                              <p:pRg st="2" end="2"/>
                                            </p:txEl>
                                          </p:spTgt>
                                        </p:tgtEl>
                                        <p:attrNameLst>
                                          <p:attrName>fillcolor</p:attrName>
                                        </p:attrNameLst>
                                      </p:cBhvr>
                                      <p:tavLst>
                                        <p:tav tm="0">
                                          <p:val>
                                            <p:clrVal>
                                              <a:schemeClr val="accent2"/>
                                            </p:clrVal>
                                          </p:val>
                                        </p:tav>
                                        <p:tav tm="50000">
                                          <p:val>
                                            <p:clrVal>
                                              <a:schemeClr val="hlink"/>
                                            </p:clrVal>
                                          </p:val>
                                        </p:tav>
                                      </p:tavLst>
                                    </p:anim>
                                    <p:set>
                                      <p:cBhvr>
                                        <p:cTn id="21" dur="80"/>
                                        <p:tgtEl>
                                          <p:spTgt spid="3">
                                            <p:txEl>
                                              <p:pRg st="2" end="2"/>
                                            </p:txEl>
                                          </p:spTgt>
                                        </p:tgtEl>
                                        <p:attrNameLst>
                                          <p:attrName>fill.type</p:attrName>
                                        </p:attrNameLst>
                                      </p:cBhvr>
                                      <p:to>
                                        <p:strVal val="solid"/>
                                      </p:to>
                                    </p:set>
                                  </p:childTnLst>
                                </p:cTn>
                              </p:par>
                            </p:childTnLst>
                          </p:cTn>
                        </p:par>
                        <p:par>
                          <p:cTn id="22" fill="hold">
                            <p:stCondLst>
                              <p:cond delay="3000"/>
                            </p:stCondLst>
                            <p:childTnLst>
                              <p:par>
                                <p:cTn id="23" presetID="27" presetClass="entr" presetSubtype="0" fill="hold" grpId="0" nodeType="afterEffect">
                                  <p:stCondLst>
                                    <p:cond delay="0"/>
                                  </p:stCondLst>
                                  <p:iterate type="lt">
                                    <p:tmPct val="50000"/>
                                  </p:iterate>
                                  <p:childTnLst>
                                    <p:set>
                                      <p:cBhvr>
                                        <p:cTn id="24" dur="1" fill="hold">
                                          <p:stCondLst>
                                            <p:cond delay="0"/>
                                          </p:stCondLst>
                                        </p:cTn>
                                        <p:tgtEl>
                                          <p:spTgt spid="3">
                                            <p:txEl>
                                              <p:pRg st="3" end="3"/>
                                            </p:txEl>
                                          </p:spTgt>
                                        </p:tgtEl>
                                        <p:attrNameLst>
                                          <p:attrName>style.visibility</p:attrName>
                                        </p:attrNameLst>
                                      </p:cBhvr>
                                      <p:to>
                                        <p:strVal val="visible"/>
                                      </p:to>
                                    </p:set>
                                    <p:anim calcmode="discrete" valueType="clr">
                                      <p:cBhvr override="childStyle">
                                        <p:cTn id="25" dur="80"/>
                                        <p:tgtEl>
                                          <p:spTgt spid="3">
                                            <p:txEl>
                                              <p:pRg st="3" end="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6" dur="80"/>
                                        <p:tgtEl>
                                          <p:spTgt spid="3">
                                            <p:txEl>
                                              <p:pRg st="3" end="3"/>
                                            </p:txEl>
                                          </p:spTgt>
                                        </p:tgtEl>
                                        <p:attrNameLst>
                                          <p:attrName>fillcolor</p:attrName>
                                        </p:attrNameLst>
                                      </p:cBhvr>
                                      <p:tavLst>
                                        <p:tav tm="0">
                                          <p:val>
                                            <p:clrVal>
                                              <a:schemeClr val="accent2"/>
                                            </p:clrVal>
                                          </p:val>
                                        </p:tav>
                                        <p:tav tm="50000">
                                          <p:val>
                                            <p:clrVal>
                                              <a:schemeClr val="hlink"/>
                                            </p:clrVal>
                                          </p:val>
                                        </p:tav>
                                      </p:tavLst>
                                    </p:anim>
                                    <p:set>
                                      <p:cBhvr>
                                        <p:cTn id="27" dur="80"/>
                                        <p:tgtEl>
                                          <p:spTgt spid="3">
                                            <p:txEl>
                                              <p:pRg st="3" end="3"/>
                                            </p:txEl>
                                          </p:spTgt>
                                        </p:tgtEl>
                                        <p:attrNameLst>
                                          <p:attrName>fill.type</p:attrName>
                                        </p:attrNameLst>
                                      </p:cBhvr>
                                      <p:to>
                                        <p:strVal val="solid"/>
                                      </p:to>
                                    </p:set>
                                  </p:childTnLst>
                                </p:cTn>
                              </p:par>
                            </p:childTnLst>
                          </p:cTn>
                        </p:par>
                        <p:par>
                          <p:cTn id="28" fill="hold">
                            <p:stCondLst>
                              <p:cond delay="3920"/>
                            </p:stCondLst>
                            <p:childTnLst>
                              <p:par>
                                <p:cTn id="29" presetID="27" presetClass="entr" presetSubtype="0" fill="hold" grpId="0" nodeType="afterEffect">
                                  <p:stCondLst>
                                    <p:cond delay="0"/>
                                  </p:stCondLst>
                                  <p:iterate type="lt">
                                    <p:tmPct val="50000"/>
                                  </p:iterate>
                                  <p:childTnLst>
                                    <p:set>
                                      <p:cBhvr>
                                        <p:cTn id="30" dur="1" fill="hold">
                                          <p:stCondLst>
                                            <p:cond delay="0"/>
                                          </p:stCondLst>
                                        </p:cTn>
                                        <p:tgtEl>
                                          <p:spTgt spid="3">
                                            <p:txEl>
                                              <p:pRg st="4" end="4"/>
                                            </p:txEl>
                                          </p:spTgt>
                                        </p:tgtEl>
                                        <p:attrNameLst>
                                          <p:attrName>style.visibility</p:attrName>
                                        </p:attrNameLst>
                                      </p:cBhvr>
                                      <p:to>
                                        <p:strVal val="visible"/>
                                      </p:to>
                                    </p:set>
                                    <p:anim calcmode="discrete" valueType="clr">
                                      <p:cBhvr override="childStyle">
                                        <p:cTn id="31" dur="80"/>
                                        <p:tgtEl>
                                          <p:spTgt spid="3">
                                            <p:txEl>
                                              <p:pRg st="4" end="4"/>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2" dur="80"/>
                                        <p:tgtEl>
                                          <p:spTgt spid="3">
                                            <p:txEl>
                                              <p:pRg st="4" end="4"/>
                                            </p:txEl>
                                          </p:spTgt>
                                        </p:tgtEl>
                                        <p:attrNameLst>
                                          <p:attrName>fillcolor</p:attrName>
                                        </p:attrNameLst>
                                      </p:cBhvr>
                                      <p:tavLst>
                                        <p:tav tm="0">
                                          <p:val>
                                            <p:clrVal>
                                              <a:schemeClr val="accent2"/>
                                            </p:clrVal>
                                          </p:val>
                                        </p:tav>
                                        <p:tav tm="50000">
                                          <p:val>
                                            <p:clrVal>
                                              <a:schemeClr val="hlink"/>
                                            </p:clrVal>
                                          </p:val>
                                        </p:tav>
                                      </p:tavLst>
                                    </p:anim>
                                    <p:set>
                                      <p:cBhvr>
                                        <p:cTn id="33" dur="80"/>
                                        <p:tgtEl>
                                          <p:spTgt spid="3">
                                            <p:txEl>
                                              <p:pRg st="4" end="4"/>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lstStyle/>
          <a:p>
            <a:r>
              <a:rPr lang="en-US" dirty="0" smtClean="0"/>
              <a:t>[1] Hoppe, Patrick.  "Kirchhoff's Voltage Law." WISC-ONLINE.  http://www.wisc-online.com/objects/ViewObject.aspx?ID=DCE3002 [accessed July 30, 2010].</a:t>
            </a:r>
          </a:p>
          <a:p>
            <a:endParaRPr lang="en-US" dirty="0" smtClean="0"/>
          </a:p>
          <a:p>
            <a:r>
              <a:rPr lang="en-US" dirty="0" smtClean="0"/>
              <a:t>[2] "RLC Circuit." java@falstad.com.  http://www.falstad.com/circuit/e-lrc.html [accessed July 28, 2010].</a:t>
            </a:r>
          </a:p>
        </p:txBody>
      </p:sp>
    </p:spTree>
  </p:cSld>
  <p:clrMapOvr>
    <a:masterClrMapping/>
  </p:clrMapOvr>
  <p:transition>
    <p:pull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3">
                                            <p:txEl>
                                              <p:pRg st="0" end="0"/>
                                            </p:txEl>
                                          </p:spTgt>
                                        </p:tgtEl>
                                        <p:attrNameLst>
                                          <p:attrName>style.visibility</p:attrName>
                                        </p:attrNameLst>
                                      </p:cBhvr>
                                      <p:to>
                                        <p:strVal val="visible"/>
                                      </p:to>
                                    </p:set>
                                    <p:anim calcmode="discrete" valueType="clr">
                                      <p:cBhvr override="childStyle">
                                        <p:cTn id="7" dur="80"/>
                                        <p:tgtEl>
                                          <p:spTgt spid="3">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3">
                                            <p:txEl>
                                              <p:pRg st="0" end="0"/>
                                            </p:txEl>
                                          </p:spTgt>
                                        </p:tgtEl>
                                        <p:attrNameLst>
                                          <p:attrName>fill.type</p:attrName>
                                        </p:attrNameLst>
                                      </p:cBhvr>
                                      <p:to>
                                        <p:strVal val="solid"/>
                                      </p:to>
                                    </p:set>
                                  </p:childTnLst>
                                </p:cTn>
                              </p:par>
                            </p:childTnLst>
                          </p:cTn>
                        </p:par>
                        <p:par>
                          <p:cTn id="10" fill="hold">
                            <p:stCondLst>
                              <p:cond delay="5480"/>
                            </p:stCondLst>
                            <p:childTnLst>
                              <p:par>
                                <p:cTn id="11" presetID="27" presetClass="entr" presetSubtype="0" fill="hold" grpId="0" nodeType="afterEffect">
                                  <p:stCondLst>
                                    <p:cond delay="0"/>
                                  </p:stCondLst>
                                  <p:iterate type="lt">
                                    <p:tmPct val="50000"/>
                                  </p:iterate>
                                  <p:childTnLst>
                                    <p:set>
                                      <p:cBhvr>
                                        <p:cTn id="12" dur="1" fill="hold">
                                          <p:stCondLst>
                                            <p:cond delay="0"/>
                                          </p:stCondLst>
                                        </p:cTn>
                                        <p:tgtEl>
                                          <p:spTgt spid="3">
                                            <p:txEl>
                                              <p:pRg st="2" end="2"/>
                                            </p:txEl>
                                          </p:spTgt>
                                        </p:tgtEl>
                                        <p:attrNameLst>
                                          <p:attrName>style.visibility</p:attrName>
                                        </p:attrNameLst>
                                      </p:cBhvr>
                                      <p:to>
                                        <p:strVal val="visible"/>
                                      </p:to>
                                    </p:set>
                                    <p:anim calcmode="discrete" valueType="clr">
                                      <p:cBhvr override="childStyle">
                                        <p:cTn id="13" dur="80"/>
                                        <p:tgtEl>
                                          <p:spTgt spid="3">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3">
                                            <p:txEl>
                                              <p:pRg st="2" end="2"/>
                                            </p:txEl>
                                          </p:spTgt>
                                        </p:tgtEl>
                                        <p:attrNameLst>
                                          <p:attrName>fillcolor</p:attrName>
                                        </p:attrNameLst>
                                      </p:cBhvr>
                                      <p:tavLst>
                                        <p:tav tm="0">
                                          <p:val>
                                            <p:clrVal>
                                              <a:schemeClr val="accent2"/>
                                            </p:clrVal>
                                          </p:val>
                                        </p:tav>
                                        <p:tav tm="50000">
                                          <p:val>
                                            <p:clrVal>
                                              <a:schemeClr val="hlink"/>
                                            </p:clrVal>
                                          </p:val>
                                        </p:tav>
                                      </p:tavLst>
                                    </p:anim>
                                    <p:set>
                                      <p:cBhvr>
                                        <p:cTn id="15" dur="80"/>
                                        <p:tgtEl>
                                          <p:spTgt spid="3">
                                            <p:txEl>
                                              <p:pRg st="2" end="2"/>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General Outlook</a:t>
            </a:r>
            <a:endParaRPr lang="en-US" dirty="0"/>
          </a:p>
        </p:txBody>
      </p:sp>
      <p:sp>
        <p:nvSpPr>
          <p:cNvPr id="3" name="Content Placeholder 2"/>
          <p:cNvSpPr>
            <a:spLocks noGrp="1"/>
          </p:cNvSpPr>
          <p:nvPr>
            <p:ph idx="1"/>
          </p:nvPr>
        </p:nvSpPr>
        <p:spPr/>
        <p:txBody>
          <a:bodyPr>
            <a:normAutofit/>
          </a:bodyPr>
          <a:lstStyle/>
          <a:p>
            <a:r>
              <a:rPr lang="en-US" dirty="0" smtClean="0">
                <a:latin typeface="+mj-lt"/>
              </a:rPr>
              <a:t>Three quarter wave (</a:t>
            </a:r>
            <a:r>
              <a:rPr lang="el-GR" dirty="0" smtClean="0">
                <a:latin typeface="+mj-lt"/>
              </a:rPr>
              <a:t>λ</a:t>
            </a:r>
            <a:r>
              <a:rPr lang="en-US" dirty="0" smtClean="0">
                <a:latin typeface="+mj-lt"/>
              </a:rPr>
              <a:t>/4) RF cavities with a frequency of </a:t>
            </a:r>
            <a:r>
              <a:rPr lang="en-US" dirty="0" smtClean="0"/>
              <a:t>52.809 MHz </a:t>
            </a:r>
            <a:r>
              <a:rPr lang="en-US" dirty="0" smtClean="0">
                <a:latin typeface="+mj-lt"/>
              </a:rPr>
              <a:t>will be needed in the Recycler Ring.</a:t>
            </a:r>
          </a:p>
          <a:p>
            <a:r>
              <a:rPr lang="en-US" dirty="0" smtClean="0">
                <a:latin typeface="+mj-lt"/>
              </a:rPr>
              <a:t>Each cavity will have a peak RF voltage of 150 kV. </a:t>
            </a:r>
          </a:p>
          <a:p>
            <a:r>
              <a:rPr lang="en-US" dirty="0" smtClean="0">
                <a:latin typeface="+mj-lt"/>
              </a:rPr>
              <a:t>The resonant frequency of these cavities needs to be continuously adjusted.</a:t>
            </a:r>
          </a:p>
        </p:txBody>
      </p:sp>
    </p:spTree>
  </p:cSld>
  <p:clrMapOvr>
    <a:masterClrMapping/>
  </p:clrMapOvr>
  <p:transition>
    <p:pull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3">
                                            <p:txEl>
                                              <p:pRg st="0" end="0"/>
                                            </p:txEl>
                                          </p:spTgt>
                                        </p:tgtEl>
                                        <p:attrNameLst>
                                          <p:attrName>style.visibility</p:attrName>
                                        </p:attrNameLst>
                                      </p:cBhvr>
                                      <p:to>
                                        <p:strVal val="visible"/>
                                      </p:to>
                                    </p:set>
                                    <p:anim calcmode="discrete" valueType="clr">
                                      <p:cBhvr override="childStyle">
                                        <p:cTn id="7" dur="80"/>
                                        <p:tgtEl>
                                          <p:spTgt spid="3">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3">
                                            <p:txEl>
                                              <p:pRg st="0" end="0"/>
                                            </p:txEl>
                                          </p:spTgt>
                                        </p:tgtEl>
                                        <p:attrNameLst>
                                          <p:attrName>fill.type</p:attrName>
                                        </p:attrNameLst>
                                      </p:cBhvr>
                                      <p:to>
                                        <p:strVal val="solid"/>
                                      </p:to>
                                    </p:set>
                                  </p:childTnLst>
                                </p:cTn>
                              </p:par>
                            </p:childTnLst>
                          </p:cTn>
                        </p:par>
                        <p:par>
                          <p:cTn id="10" fill="hold">
                            <p:stCondLst>
                              <p:cond delay="3480"/>
                            </p:stCondLst>
                            <p:childTnLst>
                              <p:par>
                                <p:cTn id="11" presetID="27" presetClass="entr" presetSubtype="0" fill="hold" grpId="0" nodeType="afterEffect">
                                  <p:stCondLst>
                                    <p:cond delay="0"/>
                                  </p:stCondLst>
                                  <p:iterate type="lt">
                                    <p:tmPct val="50000"/>
                                  </p:iterate>
                                  <p:childTnLst>
                                    <p:set>
                                      <p:cBhvr>
                                        <p:cTn id="12" dur="1" fill="hold">
                                          <p:stCondLst>
                                            <p:cond delay="0"/>
                                          </p:stCondLst>
                                        </p:cTn>
                                        <p:tgtEl>
                                          <p:spTgt spid="3">
                                            <p:txEl>
                                              <p:pRg st="1" end="1"/>
                                            </p:txEl>
                                          </p:spTgt>
                                        </p:tgtEl>
                                        <p:attrNameLst>
                                          <p:attrName>style.visibility</p:attrName>
                                        </p:attrNameLst>
                                      </p:cBhvr>
                                      <p:to>
                                        <p:strVal val="visible"/>
                                      </p:to>
                                    </p:set>
                                    <p:anim calcmode="discrete" valueType="clr">
                                      <p:cBhvr override="childStyle">
                                        <p:cTn id="13" dur="80"/>
                                        <p:tgtEl>
                                          <p:spTgt spid="3">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3">
                                            <p:txEl>
                                              <p:pRg st="1" end="1"/>
                                            </p:txEl>
                                          </p:spTgt>
                                        </p:tgtEl>
                                        <p:attrNameLst>
                                          <p:attrName>fillcolor</p:attrName>
                                        </p:attrNameLst>
                                      </p:cBhvr>
                                      <p:tavLst>
                                        <p:tav tm="0">
                                          <p:val>
                                            <p:clrVal>
                                              <a:schemeClr val="accent2"/>
                                            </p:clrVal>
                                          </p:val>
                                        </p:tav>
                                        <p:tav tm="50000">
                                          <p:val>
                                            <p:clrVal>
                                              <a:schemeClr val="hlink"/>
                                            </p:clrVal>
                                          </p:val>
                                        </p:tav>
                                      </p:tavLst>
                                    </p:anim>
                                    <p:set>
                                      <p:cBhvr>
                                        <p:cTn id="15" dur="80"/>
                                        <p:tgtEl>
                                          <p:spTgt spid="3">
                                            <p:txEl>
                                              <p:pRg st="1" end="1"/>
                                            </p:txEl>
                                          </p:spTgt>
                                        </p:tgtEl>
                                        <p:attrNameLst>
                                          <p:attrName>fill.type</p:attrName>
                                        </p:attrNameLst>
                                      </p:cBhvr>
                                      <p:to>
                                        <p:strVal val="solid"/>
                                      </p:to>
                                    </p:set>
                                  </p:childTnLst>
                                </p:cTn>
                              </p:par>
                            </p:childTnLst>
                          </p:cTn>
                        </p:par>
                        <p:par>
                          <p:cTn id="16" fill="hold">
                            <p:stCondLst>
                              <p:cond delay="5120"/>
                            </p:stCondLst>
                            <p:childTnLst>
                              <p:par>
                                <p:cTn id="17" presetID="27" presetClass="entr" presetSubtype="0" fill="hold" grpId="0" nodeType="afterEffect">
                                  <p:stCondLst>
                                    <p:cond delay="0"/>
                                  </p:stCondLst>
                                  <p:iterate type="lt">
                                    <p:tmPct val="50000"/>
                                  </p:iterate>
                                  <p:childTnLst>
                                    <p:set>
                                      <p:cBhvr>
                                        <p:cTn id="18" dur="1" fill="hold">
                                          <p:stCondLst>
                                            <p:cond delay="0"/>
                                          </p:stCondLst>
                                        </p:cTn>
                                        <p:tgtEl>
                                          <p:spTgt spid="3">
                                            <p:txEl>
                                              <p:pRg st="2" end="2"/>
                                            </p:txEl>
                                          </p:spTgt>
                                        </p:tgtEl>
                                        <p:attrNameLst>
                                          <p:attrName>style.visibility</p:attrName>
                                        </p:attrNameLst>
                                      </p:cBhvr>
                                      <p:to>
                                        <p:strVal val="visible"/>
                                      </p:to>
                                    </p:set>
                                    <p:anim calcmode="discrete" valueType="clr">
                                      <p:cBhvr override="childStyle">
                                        <p:cTn id="19" dur="80"/>
                                        <p:tgtEl>
                                          <p:spTgt spid="3">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3">
                                            <p:txEl>
                                              <p:pRg st="2" end="2"/>
                                            </p:txEl>
                                          </p:spTgt>
                                        </p:tgtEl>
                                        <p:attrNameLst>
                                          <p:attrName>fillcolor</p:attrName>
                                        </p:attrNameLst>
                                      </p:cBhvr>
                                      <p:tavLst>
                                        <p:tav tm="0">
                                          <p:val>
                                            <p:clrVal>
                                              <a:schemeClr val="accent2"/>
                                            </p:clrVal>
                                          </p:val>
                                        </p:tav>
                                        <p:tav tm="50000">
                                          <p:val>
                                            <p:clrVal>
                                              <a:schemeClr val="hlink"/>
                                            </p:clrVal>
                                          </p:val>
                                        </p:tav>
                                      </p:tavLst>
                                    </p:anim>
                                    <p:set>
                                      <p:cBhvr>
                                        <p:cTn id="21" dur="80"/>
                                        <p:tgtEl>
                                          <p:spTgt spid="3">
                                            <p:txEl>
                                              <p:pRg st="2" end="2"/>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Content Placeholder 15" descr="Coupled Oscillators Pt. 2.png"/>
          <p:cNvPicPr>
            <a:picLocks noGrp="1" noChangeAspect="1"/>
          </p:cNvPicPr>
          <p:nvPr>
            <p:ph sz="half" idx="2"/>
          </p:nvPr>
        </p:nvPicPr>
        <p:blipFill>
          <a:blip r:embed="rId3" cstate="print"/>
          <a:srcRect l="19357" t="20187" r="35173" b="27202"/>
          <a:stretch>
            <a:fillRect/>
          </a:stretch>
        </p:blipFill>
        <p:spPr>
          <a:xfrm>
            <a:off x="5135920" y="1447800"/>
            <a:ext cx="3855680" cy="2514600"/>
          </a:xfrm>
          <a:prstGeom prst="rect">
            <a:avLst/>
          </a:prstGeom>
        </p:spPr>
      </p:pic>
      <p:sp>
        <p:nvSpPr>
          <p:cNvPr id="2" name="Title 1"/>
          <p:cNvSpPr>
            <a:spLocks noGrp="1"/>
          </p:cNvSpPr>
          <p:nvPr>
            <p:ph type="title"/>
          </p:nvPr>
        </p:nvSpPr>
        <p:spPr/>
        <p:txBody>
          <a:bodyPr/>
          <a:lstStyle/>
          <a:p>
            <a:r>
              <a:rPr lang="en-US" dirty="0" smtClean="0"/>
              <a:t>Coupled Oscillators</a:t>
            </a:r>
            <a:endParaRPr lang="en-US" dirty="0"/>
          </a:p>
        </p:txBody>
      </p:sp>
      <p:sp>
        <p:nvSpPr>
          <p:cNvPr id="4" name="Content Placeholder 3"/>
          <p:cNvSpPr>
            <a:spLocks noGrp="1"/>
          </p:cNvSpPr>
          <p:nvPr>
            <p:ph sz="half" idx="1"/>
          </p:nvPr>
        </p:nvSpPr>
        <p:spPr/>
        <p:txBody>
          <a:bodyPr>
            <a:normAutofit/>
          </a:bodyPr>
          <a:lstStyle/>
          <a:p>
            <a:r>
              <a:rPr lang="en-US" dirty="0" smtClean="0">
                <a:latin typeface="+mj-lt"/>
              </a:rPr>
              <a:t>Two pendulums coupled by a spring with spring constant, k.</a:t>
            </a:r>
          </a:p>
          <a:p>
            <a:endParaRPr lang="en-US" dirty="0" smtClean="0">
              <a:latin typeface="+mj-lt"/>
            </a:endParaRPr>
          </a:p>
          <a:p>
            <a:r>
              <a:rPr lang="en-US" dirty="0" smtClean="0">
                <a:latin typeface="+mj-lt"/>
              </a:rPr>
              <a:t>Two resonant modes:</a:t>
            </a:r>
          </a:p>
          <a:p>
            <a:r>
              <a:rPr lang="el-GR" dirty="0" smtClean="0">
                <a:cs typeface="Calibri"/>
              </a:rPr>
              <a:t>ω</a:t>
            </a:r>
            <a:r>
              <a:rPr lang="en-US" baseline="-25000" dirty="0" smtClean="0">
                <a:latin typeface="+mj-lt"/>
                <a:cs typeface="Calibri"/>
              </a:rPr>
              <a:t>1</a:t>
            </a:r>
            <a:r>
              <a:rPr lang="en-US" dirty="0" smtClean="0">
                <a:latin typeface="+mj-lt"/>
                <a:cs typeface="Calibri"/>
              </a:rPr>
              <a:t>:</a:t>
            </a:r>
          </a:p>
          <a:p>
            <a:endParaRPr lang="en-US" dirty="0" smtClean="0">
              <a:latin typeface="+mj-lt"/>
              <a:cs typeface="Calibri"/>
            </a:endParaRPr>
          </a:p>
          <a:p>
            <a:r>
              <a:rPr lang="el-GR" dirty="0" smtClean="0">
                <a:latin typeface="+mj-lt"/>
                <a:cs typeface="Calibri"/>
              </a:rPr>
              <a:t>ω</a:t>
            </a:r>
            <a:r>
              <a:rPr lang="en-US" baseline="-25000" dirty="0" smtClean="0">
                <a:latin typeface="+mj-lt"/>
                <a:cs typeface="Calibri"/>
              </a:rPr>
              <a:t>2</a:t>
            </a:r>
            <a:r>
              <a:rPr lang="en-US" dirty="0" smtClean="0">
                <a:latin typeface="+mj-lt"/>
                <a:cs typeface="Calibri"/>
              </a:rPr>
              <a:t>:</a:t>
            </a:r>
            <a:endParaRPr lang="en-US" dirty="0" smtClean="0">
              <a:latin typeface="+mj-lt"/>
            </a:endParaRPr>
          </a:p>
        </p:txBody>
      </p:sp>
      <p:sp>
        <p:nvSpPr>
          <p:cNvPr id="7" name="TextBox 6"/>
          <p:cNvSpPr txBox="1"/>
          <p:nvPr/>
        </p:nvSpPr>
        <p:spPr>
          <a:xfrm>
            <a:off x="5486400" y="2362200"/>
            <a:ext cx="609600" cy="523220"/>
          </a:xfrm>
          <a:prstGeom prst="rect">
            <a:avLst/>
          </a:prstGeom>
          <a:noFill/>
        </p:spPr>
        <p:txBody>
          <a:bodyPr wrap="square" rtlCol="0">
            <a:spAutoFit/>
          </a:bodyPr>
          <a:lstStyle/>
          <a:p>
            <a:r>
              <a:rPr lang="en-US" sz="2800" dirty="0" smtClean="0">
                <a:latin typeface="Brush Script MT" pitchFamily="66" charset="0"/>
              </a:rPr>
              <a:t>l</a:t>
            </a:r>
            <a:r>
              <a:rPr lang="en-US" sz="2800" baseline="-25000" dirty="0" smtClean="0"/>
              <a:t>1</a:t>
            </a:r>
            <a:endParaRPr lang="en-US" sz="2800" baseline="-25000" dirty="0"/>
          </a:p>
        </p:txBody>
      </p:sp>
      <p:sp>
        <p:nvSpPr>
          <p:cNvPr id="8" name="Rectangle 7"/>
          <p:cNvSpPr/>
          <p:nvPr/>
        </p:nvSpPr>
        <p:spPr>
          <a:xfrm>
            <a:off x="8305800" y="2362200"/>
            <a:ext cx="386644" cy="523220"/>
          </a:xfrm>
          <a:prstGeom prst="rect">
            <a:avLst/>
          </a:prstGeom>
        </p:spPr>
        <p:txBody>
          <a:bodyPr wrap="none">
            <a:spAutoFit/>
          </a:bodyPr>
          <a:lstStyle/>
          <a:p>
            <a:r>
              <a:rPr lang="en-US" sz="2800" dirty="0" smtClean="0">
                <a:latin typeface="Brush Script MT" pitchFamily="66" charset="0"/>
              </a:rPr>
              <a:t>l</a:t>
            </a:r>
            <a:r>
              <a:rPr lang="en-US" sz="2800" baseline="-25000" dirty="0" smtClean="0"/>
              <a:t>2</a:t>
            </a:r>
            <a:endParaRPr lang="en-US" sz="2800" baseline="-25000" dirty="0"/>
          </a:p>
        </p:txBody>
      </p:sp>
      <p:sp>
        <p:nvSpPr>
          <p:cNvPr id="9" name="TextBox 8"/>
          <p:cNvSpPr txBox="1"/>
          <p:nvPr/>
        </p:nvSpPr>
        <p:spPr>
          <a:xfrm>
            <a:off x="6934200" y="2971800"/>
            <a:ext cx="457200" cy="523220"/>
          </a:xfrm>
          <a:prstGeom prst="rect">
            <a:avLst/>
          </a:prstGeom>
          <a:noFill/>
        </p:spPr>
        <p:txBody>
          <a:bodyPr wrap="square" rtlCol="0">
            <a:spAutoFit/>
          </a:bodyPr>
          <a:lstStyle/>
          <a:p>
            <a:r>
              <a:rPr lang="en-US" sz="2800" dirty="0" smtClean="0"/>
              <a:t>k</a:t>
            </a:r>
            <a:endParaRPr lang="en-US" sz="2800" dirty="0"/>
          </a:p>
        </p:txBody>
      </p:sp>
      <p:sp>
        <p:nvSpPr>
          <p:cNvPr id="11" name="Rectangle 10"/>
          <p:cNvSpPr/>
          <p:nvPr/>
        </p:nvSpPr>
        <p:spPr>
          <a:xfrm>
            <a:off x="8001000" y="3429000"/>
            <a:ext cx="527709" cy="461665"/>
          </a:xfrm>
          <a:prstGeom prst="rect">
            <a:avLst/>
          </a:prstGeom>
        </p:spPr>
        <p:txBody>
          <a:bodyPr wrap="none">
            <a:spAutoFit/>
          </a:bodyPr>
          <a:lstStyle/>
          <a:p>
            <a:r>
              <a:rPr lang="en-US" sz="2400" dirty="0" smtClean="0"/>
              <a:t>M</a:t>
            </a:r>
            <a:r>
              <a:rPr lang="en-US" sz="2400" baseline="-25000" dirty="0" smtClean="0"/>
              <a:t>2</a:t>
            </a:r>
            <a:endParaRPr lang="en-US" sz="2400" baseline="-25000" dirty="0"/>
          </a:p>
        </p:txBody>
      </p:sp>
      <p:pic>
        <p:nvPicPr>
          <p:cNvPr id="18" name="Picture 17" descr="omega 1 Pt. 2.png"/>
          <p:cNvPicPr>
            <a:picLocks noChangeAspect="1"/>
          </p:cNvPicPr>
          <p:nvPr/>
        </p:nvPicPr>
        <p:blipFill>
          <a:blip r:embed="rId4" cstate="print"/>
          <a:srcRect l="25577" t="25649" r="34369" b="60436"/>
          <a:stretch>
            <a:fillRect/>
          </a:stretch>
        </p:blipFill>
        <p:spPr>
          <a:xfrm>
            <a:off x="2514600" y="4267200"/>
            <a:ext cx="3124200" cy="609600"/>
          </a:xfrm>
          <a:prstGeom prst="rect">
            <a:avLst/>
          </a:prstGeom>
        </p:spPr>
      </p:pic>
      <p:sp>
        <p:nvSpPr>
          <p:cNvPr id="20" name="Rectangle 19"/>
          <p:cNvSpPr/>
          <p:nvPr/>
        </p:nvSpPr>
        <p:spPr>
          <a:xfrm>
            <a:off x="4724400" y="4343400"/>
            <a:ext cx="527709" cy="461665"/>
          </a:xfrm>
          <a:prstGeom prst="rect">
            <a:avLst/>
          </a:prstGeom>
        </p:spPr>
        <p:txBody>
          <a:bodyPr wrap="none">
            <a:spAutoFit/>
          </a:bodyPr>
          <a:lstStyle/>
          <a:p>
            <a:r>
              <a:rPr lang="en-US" sz="2400" dirty="0" smtClean="0"/>
              <a:t>M</a:t>
            </a:r>
            <a:r>
              <a:rPr lang="en-US" sz="2400" baseline="-25000" dirty="0" smtClean="0"/>
              <a:t>2</a:t>
            </a:r>
            <a:endParaRPr lang="en-US" sz="2400" baseline="-25000" dirty="0"/>
          </a:p>
        </p:txBody>
      </p:sp>
      <p:sp>
        <p:nvSpPr>
          <p:cNvPr id="21" name="Rectangle 20"/>
          <p:cNvSpPr/>
          <p:nvPr/>
        </p:nvSpPr>
        <p:spPr>
          <a:xfrm>
            <a:off x="5644491" y="3352800"/>
            <a:ext cx="527709" cy="461665"/>
          </a:xfrm>
          <a:prstGeom prst="rect">
            <a:avLst/>
          </a:prstGeom>
        </p:spPr>
        <p:txBody>
          <a:bodyPr wrap="none">
            <a:spAutoFit/>
          </a:bodyPr>
          <a:lstStyle/>
          <a:p>
            <a:r>
              <a:rPr lang="en-US" sz="2400" dirty="0" smtClean="0"/>
              <a:t>M</a:t>
            </a:r>
            <a:r>
              <a:rPr lang="en-US" sz="2400" baseline="-25000" dirty="0" smtClean="0"/>
              <a:t>1</a:t>
            </a:r>
            <a:endParaRPr lang="en-US" sz="2400" baseline="-25000" dirty="0"/>
          </a:p>
        </p:txBody>
      </p:sp>
      <p:sp>
        <p:nvSpPr>
          <p:cNvPr id="22" name="Rectangle 21"/>
          <p:cNvSpPr/>
          <p:nvPr/>
        </p:nvSpPr>
        <p:spPr>
          <a:xfrm>
            <a:off x="2514600" y="4338935"/>
            <a:ext cx="527709" cy="461665"/>
          </a:xfrm>
          <a:prstGeom prst="rect">
            <a:avLst/>
          </a:prstGeom>
        </p:spPr>
        <p:txBody>
          <a:bodyPr wrap="none">
            <a:spAutoFit/>
          </a:bodyPr>
          <a:lstStyle/>
          <a:p>
            <a:r>
              <a:rPr lang="en-US" sz="2400" dirty="0" smtClean="0"/>
              <a:t>M</a:t>
            </a:r>
            <a:r>
              <a:rPr lang="en-US" sz="2400" baseline="-25000" dirty="0" smtClean="0"/>
              <a:t>1</a:t>
            </a:r>
            <a:endParaRPr lang="en-US" sz="2400" baseline="-25000" dirty="0"/>
          </a:p>
        </p:txBody>
      </p:sp>
      <p:pic>
        <p:nvPicPr>
          <p:cNvPr id="23" name="Picture 22" descr="omega 2 Pt. 2.png"/>
          <p:cNvPicPr>
            <a:picLocks noChangeAspect="1"/>
          </p:cNvPicPr>
          <p:nvPr/>
        </p:nvPicPr>
        <p:blipFill>
          <a:blip r:embed="rId5" cstate="print"/>
          <a:srcRect l="20799" t="25754" r="34426" b="60391"/>
          <a:stretch>
            <a:fillRect/>
          </a:stretch>
        </p:blipFill>
        <p:spPr>
          <a:xfrm>
            <a:off x="2362200" y="5257800"/>
            <a:ext cx="3505200" cy="609600"/>
          </a:xfrm>
          <a:prstGeom prst="rect">
            <a:avLst/>
          </a:prstGeom>
        </p:spPr>
      </p:pic>
      <p:sp>
        <p:nvSpPr>
          <p:cNvPr id="24" name="Rectangle 23"/>
          <p:cNvSpPr/>
          <p:nvPr/>
        </p:nvSpPr>
        <p:spPr>
          <a:xfrm>
            <a:off x="2743200" y="5329535"/>
            <a:ext cx="527709" cy="461665"/>
          </a:xfrm>
          <a:prstGeom prst="rect">
            <a:avLst/>
          </a:prstGeom>
        </p:spPr>
        <p:txBody>
          <a:bodyPr wrap="none">
            <a:spAutoFit/>
          </a:bodyPr>
          <a:lstStyle/>
          <a:p>
            <a:r>
              <a:rPr lang="en-US" sz="2400" dirty="0" smtClean="0"/>
              <a:t>M</a:t>
            </a:r>
            <a:r>
              <a:rPr lang="en-US" sz="2400" baseline="-25000" dirty="0" smtClean="0"/>
              <a:t>1</a:t>
            </a:r>
            <a:endParaRPr lang="en-US" sz="2400" baseline="-25000" dirty="0"/>
          </a:p>
        </p:txBody>
      </p:sp>
      <p:sp>
        <p:nvSpPr>
          <p:cNvPr id="25" name="Rectangle 24"/>
          <p:cNvSpPr/>
          <p:nvPr/>
        </p:nvSpPr>
        <p:spPr>
          <a:xfrm>
            <a:off x="4953000" y="5334000"/>
            <a:ext cx="527709" cy="461665"/>
          </a:xfrm>
          <a:prstGeom prst="rect">
            <a:avLst/>
          </a:prstGeom>
        </p:spPr>
        <p:txBody>
          <a:bodyPr wrap="none">
            <a:spAutoFit/>
          </a:bodyPr>
          <a:lstStyle/>
          <a:p>
            <a:r>
              <a:rPr lang="en-US" sz="2400" dirty="0" smtClean="0"/>
              <a:t>M</a:t>
            </a:r>
            <a:r>
              <a:rPr lang="en-US" sz="2400" baseline="-25000" dirty="0" smtClean="0"/>
              <a:t>2</a:t>
            </a:r>
            <a:endParaRPr lang="en-US" sz="2400" baseline="-25000" dirty="0"/>
          </a:p>
        </p:txBody>
      </p:sp>
    </p:spTree>
  </p:cSld>
  <p:clrMapOvr>
    <a:masterClrMapping/>
  </p:clrMapOvr>
  <p:transition>
    <p:pull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4">
                                            <p:txEl>
                                              <p:pRg st="0" end="0"/>
                                            </p:txEl>
                                          </p:spTgt>
                                        </p:tgtEl>
                                        <p:attrNameLst>
                                          <p:attrName>style.visibility</p:attrName>
                                        </p:attrNameLst>
                                      </p:cBhvr>
                                      <p:to>
                                        <p:strVal val="visible"/>
                                      </p:to>
                                    </p:set>
                                    <p:anim calcmode="discrete" valueType="clr">
                                      <p:cBhvr override="childStyle">
                                        <p:cTn id="7" dur="80"/>
                                        <p:tgtEl>
                                          <p:spTgt spid="4">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4">
                                            <p:txEl>
                                              <p:pRg st="0" end="0"/>
                                            </p:txEl>
                                          </p:spTgt>
                                        </p:tgtEl>
                                        <p:attrNameLst>
                                          <p:attrName>fill.type</p:attrName>
                                        </p:attrNameLst>
                                      </p:cBhvr>
                                      <p:to>
                                        <p:strVal val="solid"/>
                                      </p:to>
                                    </p:set>
                                  </p:childTnLst>
                                </p:cTn>
                              </p:par>
                            </p:childTnLst>
                          </p:cTn>
                        </p:par>
                        <p:par>
                          <p:cTn id="10" fill="hold">
                            <p:stCondLst>
                              <p:cond delay="2000"/>
                            </p:stCondLst>
                            <p:childTnLst>
                              <p:par>
                                <p:cTn id="11" presetID="27" presetClass="entr" presetSubtype="0" fill="hold" grpId="0" nodeType="afterEffect">
                                  <p:stCondLst>
                                    <p:cond delay="0"/>
                                  </p:stCondLst>
                                  <p:iterate type="lt">
                                    <p:tmPct val="50000"/>
                                  </p:iterate>
                                  <p:childTnLst>
                                    <p:set>
                                      <p:cBhvr>
                                        <p:cTn id="12" dur="1" fill="hold">
                                          <p:stCondLst>
                                            <p:cond delay="0"/>
                                          </p:stCondLst>
                                        </p:cTn>
                                        <p:tgtEl>
                                          <p:spTgt spid="4">
                                            <p:txEl>
                                              <p:pRg st="2" end="2"/>
                                            </p:txEl>
                                          </p:spTgt>
                                        </p:tgtEl>
                                        <p:attrNameLst>
                                          <p:attrName>style.visibility</p:attrName>
                                        </p:attrNameLst>
                                      </p:cBhvr>
                                      <p:to>
                                        <p:strVal val="visible"/>
                                      </p:to>
                                    </p:set>
                                    <p:anim calcmode="discrete" valueType="clr">
                                      <p:cBhvr override="childStyle">
                                        <p:cTn id="13" dur="80"/>
                                        <p:tgtEl>
                                          <p:spTgt spid="4">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4">
                                            <p:txEl>
                                              <p:pRg st="2" end="2"/>
                                            </p:txEl>
                                          </p:spTgt>
                                        </p:tgtEl>
                                        <p:attrNameLst>
                                          <p:attrName>fillcolor</p:attrName>
                                        </p:attrNameLst>
                                      </p:cBhvr>
                                      <p:tavLst>
                                        <p:tav tm="0">
                                          <p:val>
                                            <p:clrVal>
                                              <a:schemeClr val="accent2"/>
                                            </p:clrVal>
                                          </p:val>
                                        </p:tav>
                                        <p:tav tm="50000">
                                          <p:val>
                                            <p:clrVal>
                                              <a:schemeClr val="hlink"/>
                                            </p:clrVal>
                                          </p:val>
                                        </p:tav>
                                      </p:tavLst>
                                    </p:anim>
                                    <p:set>
                                      <p:cBhvr>
                                        <p:cTn id="15" dur="80"/>
                                        <p:tgtEl>
                                          <p:spTgt spid="4">
                                            <p:txEl>
                                              <p:pRg st="2" end="2"/>
                                            </p:txEl>
                                          </p:spTgt>
                                        </p:tgtEl>
                                        <p:attrNameLst>
                                          <p:attrName>fill.type</p:attrName>
                                        </p:attrNameLst>
                                      </p:cBhvr>
                                      <p:to>
                                        <p:strVal val="solid"/>
                                      </p:to>
                                    </p:set>
                                  </p:childTnLst>
                                </p:cTn>
                              </p:par>
                            </p:childTnLst>
                          </p:cTn>
                        </p:par>
                        <p:par>
                          <p:cTn id="16" fill="hold">
                            <p:stCondLst>
                              <p:cond delay="2720"/>
                            </p:stCondLst>
                            <p:childTnLst>
                              <p:par>
                                <p:cTn id="17" presetID="27" presetClass="entr" presetSubtype="0" fill="hold" grpId="0" nodeType="afterEffect">
                                  <p:stCondLst>
                                    <p:cond delay="0"/>
                                  </p:stCondLst>
                                  <p:iterate type="lt">
                                    <p:tmPct val="50000"/>
                                  </p:iterate>
                                  <p:childTnLst>
                                    <p:set>
                                      <p:cBhvr>
                                        <p:cTn id="18" dur="1" fill="hold">
                                          <p:stCondLst>
                                            <p:cond delay="0"/>
                                          </p:stCondLst>
                                        </p:cTn>
                                        <p:tgtEl>
                                          <p:spTgt spid="4">
                                            <p:txEl>
                                              <p:pRg st="3" end="3"/>
                                            </p:txEl>
                                          </p:spTgt>
                                        </p:tgtEl>
                                        <p:attrNameLst>
                                          <p:attrName>style.visibility</p:attrName>
                                        </p:attrNameLst>
                                      </p:cBhvr>
                                      <p:to>
                                        <p:strVal val="visible"/>
                                      </p:to>
                                    </p:set>
                                    <p:anim calcmode="discrete" valueType="clr">
                                      <p:cBhvr override="childStyle">
                                        <p:cTn id="19" dur="80"/>
                                        <p:tgtEl>
                                          <p:spTgt spid="4">
                                            <p:txEl>
                                              <p:pRg st="3" end="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4">
                                            <p:txEl>
                                              <p:pRg st="3" end="3"/>
                                            </p:txEl>
                                          </p:spTgt>
                                        </p:tgtEl>
                                        <p:attrNameLst>
                                          <p:attrName>fillcolor</p:attrName>
                                        </p:attrNameLst>
                                      </p:cBhvr>
                                      <p:tavLst>
                                        <p:tav tm="0">
                                          <p:val>
                                            <p:clrVal>
                                              <a:schemeClr val="accent2"/>
                                            </p:clrVal>
                                          </p:val>
                                        </p:tav>
                                        <p:tav tm="50000">
                                          <p:val>
                                            <p:clrVal>
                                              <a:schemeClr val="hlink"/>
                                            </p:clrVal>
                                          </p:val>
                                        </p:tav>
                                      </p:tavLst>
                                    </p:anim>
                                    <p:set>
                                      <p:cBhvr>
                                        <p:cTn id="21" dur="80"/>
                                        <p:tgtEl>
                                          <p:spTgt spid="4">
                                            <p:txEl>
                                              <p:pRg st="3" end="3"/>
                                            </p:txEl>
                                          </p:spTgt>
                                        </p:tgtEl>
                                        <p:attrNameLst>
                                          <p:attrName>fill.type</p:attrName>
                                        </p:attrNameLst>
                                      </p:cBhvr>
                                      <p:to>
                                        <p:strVal val="solid"/>
                                      </p:to>
                                    </p:set>
                                  </p:childTnLst>
                                </p:cTn>
                              </p:par>
                            </p:childTnLst>
                          </p:cTn>
                        </p:par>
                        <p:par>
                          <p:cTn id="22" fill="hold">
                            <p:stCondLst>
                              <p:cond delay="2880"/>
                            </p:stCondLst>
                            <p:childTnLst>
                              <p:par>
                                <p:cTn id="23" presetID="27" presetClass="entr" presetSubtype="0" fill="hold" grpId="0" nodeType="afterEffect">
                                  <p:stCondLst>
                                    <p:cond delay="0"/>
                                  </p:stCondLst>
                                  <p:iterate type="lt">
                                    <p:tmPct val="50000"/>
                                  </p:iterate>
                                  <p:childTnLst>
                                    <p:set>
                                      <p:cBhvr>
                                        <p:cTn id="24" dur="1" fill="hold">
                                          <p:stCondLst>
                                            <p:cond delay="0"/>
                                          </p:stCondLst>
                                        </p:cTn>
                                        <p:tgtEl>
                                          <p:spTgt spid="4">
                                            <p:txEl>
                                              <p:pRg st="5" end="5"/>
                                            </p:txEl>
                                          </p:spTgt>
                                        </p:tgtEl>
                                        <p:attrNameLst>
                                          <p:attrName>style.visibility</p:attrName>
                                        </p:attrNameLst>
                                      </p:cBhvr>
                                      <p:to>
                                        <p:strVal val="visible"/>
                                      </p:to>
                                    </p:set>
                                    <p:anim calcmode="discrete" valueType="clr">
                                      <p:cBhvr override="childStyle">
                                        <p:cTn id="25" dur="80"/>
                                        <p:tgtEl>
                                          <p:spTgt spid="4">
                                            <p:txEl>
                                              <p:pRg st="5" end="5"/>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6" dur="80"/>
                                        <p:tgtEl>
                                          <p:spTgt spid="4">
                                            <p:txEl>
                                              <p:pRg st="5" end="5"/>
                                            </p:txEl>
                                          </p:spTgt>
                                        </p:tgtEl>
                                        <p:attrNameLst>
                                          <p:attrName>fillcolor</p:attrName>
                                        </p:attrNameLst>
                                      </p:cBhvr>
                                      <p:tavLst>
                                        <p:tav tm="0">
                                          <p:val>
                                            <p:clrVal>
                                              <a:schemeClr val="accent2"/>
                                            </p:clrVal>
                                          </p:val>
                                        </p:tav>
                                        <p:tav tm="50000">
                                          <p:val>
                                            <p:clrVal>
                                              <a:schemeClr val="hlink"/>
                                            </p:clrVal>
                                          </p:val>
                                        </p:tav>
                                      </p:tavLst>
                                    </p:anim>
                                    <p:set>
                                      <p:cBhvr>
                                        <p:cTn id="27" dur="80"/>
                                        <p:tgtEl>
                                          <p:spTgt spid="4">
                                            <p:txEl>
                                              <p:pRg st="5" end="5"/>
                                            </p:txEl>
                                          </p:spTgt>
                                        </p:tgtEl>
                                        <p:attrNameLst>
                                          <p:attrName>fill.type</p:attrName>
                                        </p:attrNameLst>
                                      </p:cBhvr>
                                      <p:to>
                                        <p:strVal val="solid"/>
                                      </p:to>
                                    </p:set>
                                  </p:childTnLst>
                                </p:cTn>
                              </p:par>
                              <p:par>
                                <p:cTn id="28" presetID="5" presetClass="entr" presetSubtype="10" fill="hold" grpId="0" nodeType="with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checkerboard(across)">
                                      <p:cBhvr>
                                        <p:cTn id="30" dur="500"/>
                                        <p:tgtEl>
                                          <p:spTgt spid="20"/>
                                        </p:tgtEl>
                                      </p:cBhvr>
                                    </p:animEffect>
                                  </p:childTnLst>
                                </p:cTn>
                              </p:par>
                              <p:par>
                                <p:cTn id="31" presetID="5" presetClass="entr" presetSubtype="10"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checkerboard(across)">
                                      <p:cBhvr>
                                        <p:cTn id="33" dur="500"/>
                                        <p:tgtEl>
                                          <p:spTgt spid="22"/>
                                        </p:tgtEl>
                                      </p:cBhvr>
                                    </p:animEffect>
                                  </p:childTnLst>
                                </p:cTn>
                              </p:par>
                              <p:par>
                                <p:cTn id="34" presetID="5" presetClass="entr" presetSubtype="10" fill="hold" nodeType="withEffect">
                                  <p:stCondLst>
                                    <p:cond delay="0"/>
                                  </p:stCondLst>
                                  <p:childTnLst>
                                    <p:set>
                                      <p:cBhvr>
                                        <p:cTn id="35" dur="1" fill="hold">
                                          <p:stCondLst>
                                            <p:cond delay="0"/>
                                          </p:stCondLst>
                                        </p:cTn>
                                        <p:tgtEl>
                                          <p:spTgt spid="23"/>
                                        </p:tgtEl>
                                        <p:attrNameLst>
                                          <p:attrName>style.visibility</p:attrName>
                                        </p:attrNameLst>
                                      </p:cBhvr>
                                      <p:to>
                                        <p:strVal val="visible"/>
                                      </p:to>
                                    </p:set>
                                    <p:animEffect transition="in" filter="checkerboard(across)">
                                      <p:cBhvr>
                                        <p:cTn id="36" dur="500"/>
                                        <p:tgtEl>
                                          <p:spTgt spid="23"/>
                                        </p:tgtEl>
                                      </p:cBhvr>
                                    </p:animEffect>
                                  </p:childTnLst>
                                </p:cTn>
                              </p:par>
                              <p:par>
                                <p:cTn id="37" presetID="5" presetClass="entr" presetSubtype="10" fill="hold" grpId="0" nodeType="withEffect">
                                  <p:stCondLst>
                                    <p:cond delay="0"/>
                                  </p:stCondLst>
                                  <p:childTnLst>
                                    <p:set>
                                      <p:cBhvr>
                                        <p:cTn id="38" dur="1" fill="hold">
                                          <p:stCondLst>
                                            <p:cond delay="0"/>
                                          </p:stCondLst>
                                        </p:cTn>
                                        <p:tgtEl>
                                          <p:spTgt spid="24"/>
                                        </p:tgtEl>
                                        <p:attrNameLst>
                                          <p:attrName>style.visibility</p:attrName>
                                        </p:attrNameLst>
                                      </p:cBhvr>
                                      <p:to>
                                        <p:strVal val="visible"/>
                                      </p:to>
                                    </p:set>
                                    <p:animEffect transition="in" filter="checkerboard(across)">
                                      <p:cBhvr>
                                        <p:cTn id="39" dur="500"/>
                                        <p:tgtEl>
                                          <p:spTgt spid="24"/>
                                        </p:tgtEl>
                                      </p:cBhvr>
                                    </p:animEffect>
                                  </p:childTnLst>
                                </p:cTn>
                              </p:par>
                              <p:par>
                                <p:cTn id="40" presetID="5" presetClass="entr" presetSubtype="10" fill="hold" grpId="0" nodeType="with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checkerboard(across)">
                                      <p:cBhvr>
                                        <p:cTn id="42" dur="500"/>
                                        <p:tgtEl>
                                          <p:spTgt spid="25"/>
                                        </p:tgtEl>
                                      </p:cBhvr>
                                    </p:animEffect>
                                  </p:childTnLst>
                                </p:cTn>
                              </p:par>
                              <p:par>
                                <p:cTn id="43" presetID="5" presetClass="entr" presetSubtype="10" fill="hold" nodeType="with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checkerboard(across)">
                                      <p:cBhvr>
                                        <p:cTn id="45" dur="500"/>
                                        <p:tgtEl>
                                          <p:spTgt spid="18"/>
                                        </p:tgtEl>
                                      </p:cBhvr>
                                    </p:animEffect>
                                  </p:childTnLst>
                                </p:cTn>
                              </p:par>
                            </p:childTnLst>
                          </p:cTn>
                        </p:par>
                        <p:par>
                          <p:cTn id="46" fill="hold">
                            <p:stCondLst>
                              <p:cond delay="3380"/>
                            </p:stCondLst>
                            <p:childTnLst>
                              <p:par>
                                <p:cTn id="47" presetID="5" presetClass="entr" presetSubtype="10" fill="hold" grpId="0" nodeType="afterEffect">
                                  <p:stCondLst>
                                    <p:cond delay="0"/>
                                  </p:stCondLst>
                                  <p:childTnLst>
                                    <p:set>
                                      <p:cBhvr>
                                        <p:cTn id="48" dur="1" fill="hold">
                                          <p:stCondLst>
                                            <p:cond delay="0"/>
                                          </p:stCondLst>
                                        </p:cTn>
                                        <p:tgtEl>
                                          <p:spTgt spid="7"/>
                                        </p:tgtEl>
                                        <p:attrNameLst>
                                          <p:attrName>style.visibility</p:attrName>
                                        </p:attrNameLst>
                                      </p:cBhvr>
                                      <p:to>
                                        <p:strVal val="visible"/>
                                      </p:to>
                                    </p:set>
                                    <p:animEffect transition="in" filter="checkerboard(across)">
                                      <p:cBhvr>
                                        <p:cTn id="49" dur="500"/>
                                        <p:tgtEl>
                                          <p:spTgt spid="7"/>
                                        </p:tgtEl>
                                      </p:cBhvr>
                                    </p:animEffect>
                                  </p:childTnLst>
                                </p:cTn>
                              </p:par>
                              <p:par>
                                <p:cTn id="50" presetID="5" presetClass="entr" presetSubtype="10" fill="hold" grpId="0" nodeType="withEffect">
                                  <p:stCondLst>
                                    <p:cond delay="0"/>
                                  </p:stCondLst>
                                  <p:childTnLst>
                                    <p:set>
                                      <p:cBhvr>
                                        <p:cTn id="51" dur="1" fill="hold">
                                          <p:stCondLst>
                                            <p:cond delay="0"/>
                                          </p:stCondLst>
                                        </p:cTn>
                                        <p:tgtEl>
                                          <p:spTgt spid="8"/>
                                        </p:tgtEl>
                                        <p:attrNameLst>
                                          <p:attrName>style.visibility</p:attrName>
                                        </p:attrNameLst>
                                      </p:cBhvr>
                                      <p:to>
                                        <p:strVal val="visible"/>
                                      </p:to>
                                    </p:set>
                                    <p:animEffect transition="in" filter="checkerboard(across)">
                                      <p:cBhvr>
                                        <p:cTn id="52" dur="500"/>
                                        <p:tgtEl>
                                          <p:spTgt spid="8"/>
                                        </p:tgtEl>
                                      </p:cBhvr>
                                    </p:animEffect>
                                  </p:childTnLst>
                                </p:cTn>
                              </p:par>
                              <p:par>
                                <p:cTn id="53" presetID="5" presetClass="entr" presetSubtype="10" fill="hold" grpId="0" nodeType="with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checkerboard(across)">
                                      <p:cBhvr>
                                        <p:cTn id="55" dur="500"/>
                                        <p:tgtEl>
                                          <p:spTgt spid="9"/>
                                        </p:tgtEl>
                                      </p:cBhvr>
                                    </p:animEffect>
                                  </p:childTnLst>
                                </p:cTn>
                              </p:par>
                              <p:par>
                                <p:cTn id="56" presetID="5" presetClass="entr" presetSubtype="10" fill="hold" grpId="0" nodeType="withEffect">
                                  <p:stCondLst>
                                    <p:cond delay="0"/>
                                  </p:stCondLst>
                                  <p:childTnLst>
                                    <p:set>
                                      <p:cBhvr>
                                        <p:cTn id="57" dur="1" fill="hold">
                                          <p:stCondLst>
                                            <p:cond delay="0"/>
                                          </p:stCondLst>
                                        </p:cTn>
                                        <p:tgtEl>
                                          <p:spTgt spid="11"/>
                                        </p:tgtEl>
                                        <p:attrNameLst>
                                          <p:attrName>style.visibility</p:attrName>
                                        </p:attrNameLst>
                                      </p:cBhvr>
                                      <p:to>
                                        <p:strVal val="visible"/>
                                      </p:to>
                                    </p:set>
                                    <p:animEffect transition="in" filter="checkerboard(across)">
                                      <p:cBhvr>
                                        <p:cTn id="58" dur="500"/>
                                        <p:tgtEl>
                                          <p:spTgt spid="11"/>
                                        </p:tgtEl>
                                      </p:cBhvr>
                                    </p:animEffect>
                                  </p:childTnLst>
                                </p:cTn>
                              </p:par>
                              <p:par>
                                <p:cTn id="59" presetID="5" presetClass="entr" presetSubtype="10" fill="hold" grpId="0" nodeType="with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checkerboard(across)">
                                      <p:cBhvr>
                                        <p:cTn id="61" dur="500"/>
                                        <p:tgtEl>
                                          <p:spTgt spid="21"/>
                                        </p:tgtEl>
                                      </p:cBhvr>
                                    </p:animEffect>
                                  </p:childTnLst>
                                </p:cTn>
                              </p:par>
                              <p:par>
                                <p:cTn id="62" presetID="5" presetClass="entr" presetSubtype="10" fill="hold" grpId="1" nodeType="withEffect">
                                  <p:stCondLst>
                                    <p:cond delay="0"/>
                                  </p:stCondLst>
                                  <p:childTnLst>
                                    <p:set>
                                      <p:cBhvr>
                                        <p:cTn id="63" dur="1" fill="hold">
                                          <p:stCondLst>
                                            <p:cond delay="0"/>
                                          </p:stCondLst>
                                        </p:cTn>
                                        <p:tgtEl>
                                          <p:spTgt spid="7"/>
                                        </p:tgtEl>
                                        <p:attrNameLst>
                                          <p:attrName>style.visibility</p:attrName>
                                        </p:attrNameLst>
                                      </p:cBhvr>
                                      <p:to>
                                        <p:strVal val="visible"/>
                                      </p:to>
                                    </p:set>
                                    <p:animEffect transition="in" filter="checkerboard(across)">
                                      <p:cBhvr>
                                        <p:cTn id="64" dur="500"/>
                                        <p:tgtEl>
                                          <p:spTgt spid="7"/>
                                        </p:tgtEl>
                                      </p:cBhvr>
                                    </p:animEffect>
                                  </p:childTnLst>
                                </p:cTn>
                              </p:par>
                              <p:par>
                                <p:cTn id="65" presetID="5" presetClass="entr" presetSubtype="10" fill="hold" grpId="1" nodeType="withEffect">
                                  <p:stCondLst>
                                    <p:cond delay="0"/>
                                  </p:stCondLst>
                                  <p:childTnLst>
                                    <p:set>
                                      <p:cBhvr>
                                        <p:cTn id="66" dur="1" fill="hold">
                                          <p:stCondLst>
                                            <p:cond delay="0"/>
                                          </p:stCondLst>
                                        </p:cTn>
                                        <p:tgtEl>
                                          <p:spTgt spid="8"/>
                                        </p:tgtEl>
                                        <p:attrNameLst>
                                          <p:attrName>style.visibility</p:attrName>
                                        </p:attrNameLst>
                                      </p:cBhvr>
                                      <p:to>
                                        <p:strVal val="visible"/>
                                      </p:to>
                                    </p:set>
                                    <p:animEffect transition="in" filter="checkerboard(across)">
                                      <p:cBhvr>
                                        <p:cTn id="67" dur="500"/>
                                        <p:tgtEl>
                                          <p:spTgt spid="8"/>
                                        </p:tgtEl>
                                      </p:cBhvr>
                                    </p:animEffect>
                                  </p:childTnLst>
                                </p:cTn>
                              </p:par>
                              <p:par>
                                <p:cTn id="68" presetID="5" presetClass="entr" presetSubtype="10" fill="hold" grpId="1" nodeType="withEffect">
                                  <p:stCondLst>
                                    <p:cond delay="0"/>
                                  </p:stCondLst>
                                  <p:childTnLst>
                                    <p:set>
                                      <p:cBhvr>
                                        <p:cTn id="69" dur="1" fill="hold">
                                          <p:stCondLst>
                                            <p:cond delay="0"/>
                                          </p:stCondLst>
                                        </p:cTn>
                                        <p:tgtEl>
                                          <p:spTgt spid="9"/>
                                        </p:tgtEl>
                                        <p:attrNameLst>
                                          <p:attrName>style.visibility</p:attrName>
                                        </p:attrNameLst>
                                      </p:cBhvr>
                                      <p:to>
                                        <p:strVal val="visible"/>
                                      </p:to>
                                    </p:set>
                                    <p:animEffect transition="in" filter="checkerboard(across)">
                                      <p:cBhvr>
                                        <p:cTn id="70" dur="500"/>
                                        <p:tgtEl>
                                          <p:spTgt spid="9"/>
                                        </p:tgtEl>
                                      </p:cBhvr>
                                    </p:animEffect>
                                  </p:childTnLst>
                                </p:cTn>
                              </p:par>
                              <p:par>
                                <p:cTn id="71" presetID="5" presetClass="entr" presetSubtype="10" fill="hold" grpId="1" nodeType="withEffect">
                                  <p:stCondLst>
                                    <p:cond delay="0"/>
                                  </p:stCondLst>
                                  <p:childTnLst>
                                    <p:set>
                                      <p:cBhvr>
                                        <p:cTn id="72" dur="1" fill="hold">
                                          <p:stCondLst>
                                            <p:cond delay="0"/>
                                          </p:stCondLst>
                                        </p:cTn>
                                        <p:tgtEl>
                                          <p:spTgt spid="11"/>
                                        </p:tgtEl>
                                        <p:attrNameLst>
                                          <p:attrName>style.visibility</p:attrName>
                                        </p:attrNameLst>
                                      </p:cBhvr>
                                      <p:to>
                                        <p:strVal val="visible"/>
                                      </p:to>
                                    </p:set>
                                    <p:animEffect transition="in" filter="checkerboard(across)">
                                      <p:cBhvr>
                                        <p:cTn id="73" dur="500"/>
                                        <p:tgtEl>
                                          <p:spTgt spid="11"/>
                                        </p:tgtEl>
                                      </p:cBhvr>
                                    </p:animEffect>
                                  </p:childTnLst>
                                </p:cTn>
                              </p:par>
                              <p:par>
                                <p:cTn id="74" presetID="5" presetClass="entr" presetSubtype="10" fill="hold" grpId="1" nodeType="with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checkerboard(across)">
                                      <p:cBhvr>
                                        <p:cTn id="76" dur="500"/>
                                        <p:tgtEl>
                                          <p:spTgt spid="21"/>
                                        </p:tgtEl>
                                      </p:cBhvr>
                                    </p:animEffect>
                                  </p:childTnLst>
                                </p:cTn>
                              </p:par>
                              <p:par>
                                <p:cTn id="77" presetID="5" presetClass="entr" presetSubtype="10" fill="hold" nodeType="with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checkerboard(across)">
                                      <p:cBhvr>
                                        <p:cTn id="7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7" grpId="0"/>
      <p:bldP spid="7" grpId="1"/>
      <p:bldP spid="8" grpId="0"/>
      <p:bldP spid="8" grpId="1"/>
      <p:bldP spid="9" grpId="0"/>
      <p:bldP spid="9" grpId="1"/>
      <p:bldP spid="11" grpId="0"/>
      <p:bldP spid="11" grpId="1"/>
      <p:bldP spid="20" grpId="0"/>
      <p:bldP spid="21" grpId="0"/>
      <p:bldP spid="21" grpId="1"/>
      <p:bldP spid="22" grpId="0"/>
      <p:bldP spid="24" grpId="0"/>
      <p:bldP spid="2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Content Placeholder 20" descr="RLC Circuit Pt. 2.png"/>
          <p:cNvPicPr>
            <a:picLocks noGrp="1" noChangeAspect="1"/>
          </p:cNvPicPr>
          <p:nvPr>
            <p:ph sz="half" idx="2"/>
          </p:nvPr>
        </p:nvPicPr>
        <p:blipFill>
          <a:blip r:embed="rId3" cstate="print"/>
          <a:srcRect l="9187" t="5727" r="21941" b="22330"/>
          <a:stretch>
            <a:fillRect/>
          </a:stretch>
        </p:blipFill>
        <p:spPr>
          <a:xfrm>
            <a:off x="4845641" y="2362200"/>
            <a:ext cx="4298359" cy="2069564"/>
          </a:xfrm>
          <a:prstGeom prst="rect">
            <a:avLst/>
          </a:prstGeom>
        </p:spPr>
      </p:pic>
      <p:sp>
        <p:nvSpPr>
          <p:cNvPr id="2" name="Title 1"/>
          <p:cNvSpPr>
            <a:spLocks noGrp="1"/>
          </p:cNvSpPr>
          <p:nvPr>
            <p:ph type="title"/>
          </p:nvPr>
        </p:nvSpPr>
        <p:spPr/>
        <p:txBody>
          <a:bodyPr/>
          <a:lstStyle/>
          <a:p>
            <a:r>
              <a:rPr lang="en-US" dirty="0" smtClean="0"/>
              <a:t>The Electrical Analogy</a:t>
            </a:r>
            <a:endParaRPr lang="en-US" dirty="0"/>
          </a:p>
        </p:txBody>
      </p:sp>
      <p:sp>
        <p:nvSpPr>
          <p:cNvPr id="3" name="Content Placeholder 2"/>
          <p:cNvSpPr>
            <a:spLocks noGrp="1"/>
          </p:cNvSpPr>
          <p:nvPr>
            <p:ph sz="half" idx="1"/>
          </p:nvPr>
        </p:nvSpPr>
        <p:spPr>
          <a:xfrm>
            <a:off x="1371600" y="1524000"/>
            <a:ext cx="3657600" cy="4663440"/>
          </a:xfrm>
        </p:spPr>
        <p:txBody>
          <a:bodyPr>
            <a:normAutofit/>
          </a:bodyPr>
          <a:lstStyle/>
          <a:p>
            <a:r>
              <a:rPr lang="en-US" dirty="0" smtClean="0"/>
              <a:t>Two resonant R, L, C circuits coupled by the mutual inductance, M.</a:t>
            </a:r>
          </a:p>
          <a:p>
            <a:r>
              <a:rPr lang="en-US" dirty="0" smtClean="0"/>
              <a:t>Find the resonant frequencies: </a:t>
            </a:r>
            <a:r>
              <a:rPr lang="el-GR" dirty="0" smtClean="0">
                <a:cs typeface="Calibri"/>
              </a:rPr>
              <a:t>ω</a:t>
            </a:r>
            <a:r>
              <a:rPr lang="en-US" baseline="-25000" dirty="0" smtClean="0">
                <a:cs typeface="Calibri"/>
              </a:rPr>
              <a:t>1</a:t>
            </a:r>
            <a:r>
              <a:rPr lang="el-GR" dirty="0" smtClean="0">
                <a:cs typeface="Calibri"/>
              </a:rPr>
              <a:t> </a:t>
            </a:r>
            <a:r>
              <a:rPr lang="en-US" dirty="0" smtClean="0">
                <a:cs typeface="Calibri"/>
              </a:rPr>
              <a:t>&amp; </a:t>
            </a:r>
            <a:r>
              <a:rPr lang="el-GR" dirty="0" smtClean="0">
                <a:cs typeface="Calibri"/>
              </a:rPr>
              <a:t>ω</a:t>
            </a:r>
            <a:r>
              <a:rPr lang="en-US" baseline="-25000" dirty="0" smtClean="0">
                <a:cs typeface="Calibri"/>
              </a:rPr>
              <a:t>2</a:t>
            </a:r>
            <a:r>
              <a:rPr lang="en-US" dirty="0" smtClean="0"/>
              <a:t>:</a:t>
            </a:r>
          </a:p>
          <a:p>
            <a:r>
              <a:rPr lang="en-US" dirty="0" smtClean="0">
                <a:solidFill>
                  <a:schemeClr val="bg1"/>
                </a:solidFill>
              </a:rPr>
              <a:t>.</a:t>
            </a:r>
          </a:p>
          <a:p>
            <a:pPr>
              <a:buNone/>
            </a:pPr>
            <a:r>
              <a:rPr lang="en-US" dirty="0" smtClean="0">
                <a:solidFill>
                  <a:schemeClr val="bg1"/>
                </a:solidFill>
              </a:rPr>
              <a:t>.</a:t>
            </a:r>
          </a:p>
          <a:p>
            <a:r>
              <a:rPr lang="en-US" dirty="0" smtClean="0">
                <a:solidFill>
                  <a:schemeClr val="bg1"/>
                </a:solidFill>
              </a:rPr>
              <a:t>.</a:t>
            </a:r>
          </a:p>
        </p:txBody>
      </p:sp>
      <p:sp>
        <p:nvSpPr>
          <p:cNvPr id="7170" name="Rectangle 2"/>
          <p:cNvSpPr>
            <a:spLocks noChangeArrowheads="1"/>
          </p:cNvSpPr>
          <p:nvPr/>
        </p:nvSpPr>
        <p:spPr bwMode="auto">
          <a:xfrm>
            <a:off x="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7169" name="Picture 1"/>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828800" y="4343400"/>
            <a:ext cx="2601059" cy="676275"/>
          </a:xfrm>
          <a:prstGeom prst="rect">
            <a:avLst/>
          </a:prstGeom>
          <a:noFill/>
        </p:spPr>
      </p:pic>
      <p:sp>
        <p:nvSpPr>
          <p:cNvPr id="7172" name="Rectangle 4"/>
          <p:cNvSpPr>
            <a:spLocks noChangeArrowheads="1"/>
          </p:cNvSpPr>
          <p:nvPr/>
        </p:nvSpPr>
        <p:spPr bwMode="auto">
          <a:xfrm>
            <a:off x="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7171" name="Picture 3"/>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1828800" y="5334000"/>
            <a:ext cx="2667000" cy="693420"/>
          </a:xfrm>
          <a:prstGeom prst="rect">
            <a:avLst/>
          </a:prstGeom>
          <a:noFill/>
        </p:spPr>
      </p:pic>
      <p:sp>
        <p:nvSpPr>
          <p:cNvPr id="12" name="TextBox 11"/>
          <p:cNvSpPr txBox="1"/>
          <p:nvPr/>
        </p:nvSpPr>
        <p:spPr>
          <a:xfrm>
            <a:off x="5486400" y="2286000"/>
            <a:ext cx="457200" cy="400110"/>
          </a:xfrm>
          <a:prstGeom prst="rect">
            <a:avLst/>
          </a:prstGeom>
          <a:noFill/>
        </p:spPr>
        <p:txBody>
          <a:bodyPr wrap="square" rtlCol="0">
            <a:spAutoFit/>
          </a:bodyPr>
          <a:lstStyle/>
          <a:p>
            <a:r>
              <a:rPr lang="en-US" sz="2000" dirty="0" smtClean="0"/>
              <a:t>C</a:t>
            </a:r>
            <a:r>
              <a:rPr lang="en-US" sz="2000" baseline="-25000" dirty="0" smtClean="0"/>
              <a:t>1</a:t>
            </a:r>
            <a:endParaRPr lang="en-US" sz="2000" baseline="-25000" dirty="0"/>
          </a:p>
        </p:txBody>
      </p:sp>
      <p:sp>
        <p:nvSpPr>
          <p:cNvPr id="13" name="TextBox 12"/>
          <p:cNvSpPr txBox="1"/>
          <p:nvPr/>
        </p:nvSpPr>
        <p:spPr>
          <a:xfrm>
            <a:off x="7467600" y="3135868"/>
            <a:ext cx="457200" cy="400110"/>
          </a:xfrm>
          <a:prstGeom prst="rect">
            <a:avLst/>
          </a:prstGeom>
          <a:noFill/>
        </p:spPr>
        <p:txBody>
          <a:bodyPr wrap="square" rtlCol="0">
            <a:spAutoFit/>
          </a:bodyPr>
          <a:lstStyle/>
          <a:p>
            <a:r>
              <a:rPr lang="en-US" sz="2000" dirty="0" smtClean="0"/>
              <a:t>L</a:t>
            </a:r>
            <a:r>
              <a:rPr lang="en-US" sz="2000" baseline="-25000" dirty="0" smtClean="0"/>
              <a:t>2</a:t>
            </a:r>
            <a:endParaRPr lang="en-US" sz="2000" baseline="-25000" dirty="0"/>
          </a:p>
        </p:txBody>
      </p:sp>
      <p:sp>
        <p:nvSpPr>
          <p:cNvPr id="14" name="TextBox 13"/>
          <p:cNvSpPr txBox="1"/>
          <p:nvPr/>
        </p:nvSpPr>
        <p:spPr>
          <a:xfrm>
            <a:off x="6172200" y="3135868"/>
            <a:ext cx="457200" cy="400110"/>
          </a:xfrm>
          <a:prstGeom prst="rect">
            <a:avLst/>
          </a:prstGeom>
          <a:noFill/>
        </p:spPr>
        <p:txBody>
          <a:bodyPr wrap="square" rtlCol="0">
            <a:spAutoFit/>
          </a:bodyPr>
          <a:lstStyle/>
          <a:p>
            <a:r>
              <a:rPr lang="en-US" sz="2000" dirty="0" smtClean="0"/>
              <a:t>L</a:t>
            </a:r>
            <a:r>
              <a:rPr lang="en-US" sz="2000" baseline="-25000" dirty="0" smtClean="0"/>
              <a:t>1</a:t>
            </a:r>
            <a:endParaRPr lang="en-US" sz="2000" baseline="-25000" dirty="0"/>
          </a:p>
        </p:txBody>
      </p:sp>
      <p:sp>
        <p:nvSpPr>
          <p:cNvPr id="15" name="TextBox 14"/>
          <p:cNvSpPr txBox="1"/>
          <p:nvPr/>
        </p:nvSpPr>
        <p:spPr>
          <a:xfrm>
            <a:off x="8458200" y="3200400"/>
            <a:ext cx="457200" cy="400110"/>
          </a:xfrm>
          <a:prstGeom prst="rect">
            <a:avLst/>
          </a:prstGeom>
          <a:noFill/>
        </p:spPr>
        <p:txBody>
          <a:bodyPr wrap="square" rtlCol="0">
            <a:spAutoFit/>
          </a:bodyPr>
          <a:lstStyle/>
          <a:p>
            <a:r>
              <a:rPr lang="en-US" sz="2000" dirty="0" smtClean="0"/>
              <a:t>I</a:t>
            </a:r>
            <a:r>
              <a:rPr lang="en-US" sz="2000" baseline="-25000" dirty="0" smtClean="0"/>
              <a:t>2</a:t>
            </a:r>
            <a:endParaRPr lang="en-US" sz="2000" baseline="-25000" dirty="0"/>
          </a:p>
        </p:txBody>
      </p:sp>
      <p:sp>
        <p:nvSpPr>
          <p:cNvPr id="16" name="TextBox 15"/>
          <p:cNvSpPr txBox="1"/>
          <p:nvPr/>
        </p:nvSpPr>
        <p:spPr>
          <a:xfrm>
            <a:off x="5257800" y="3200400"/>
            <a:ext cx="457200" cy="400110"/>
          </a:xfrm>
          <a:prstGeom prst="rect">
            <a:avLst/>
          </a:prstGeom>
          <a:noFill/>
        </p:spPr>
        <p:txBody>
          <a:bodyPr wrap="square" rtlCol="0">
            <a:spAutoFit/>
          </a:bodyPr>
          <a:lstStyle/>
          <a:p>
            <a:r>
              <a:rPr lang="en-US" sz="2000" dirty="0" smtClean="0"/>
              <a:t>I</a:t>
            </a:r>
            <a:r>
              <a:rPr lang="en-US" sz="2000" baseline="-25000" dirty="0" smtClean="0"/>
              <a:t>1</a:t>
            </a:r>
            <a:endParaRPr lang="en-US" sz="2000" baseline="-25000" dirty="0"/>
          </a:p>
        </p:txBody>
      </p:sp>
      <p:sp>
        <p:nvSpPr>
          <p:cNvPr id="17" name="TextBox 16"/>
          <p:cNvSpPr txBox="1"/>
          <p:nvPr/>
        </p:nvSpPr>
        <p:spPr>
          <a:xfrm>
            <a:off x="8001000" y="2286000"/>
            <a:ext cx="457200" cy="400110"/>
          </a:xfrm>
          <a:prstGeom prst="rect">
            <a:avLst/>
          </a:prstGeom>
          <a:noFill/>
        </p:spPr>
        <p:txBody>
          <a:bodyPr wrap="square" rtlCol="0">
            <a:spAutoFit/>
          </a:bodyPr>
          <a:lstStyle/>
          <a:p>
            <a:r>
              <a:rPr lang="en-US" sz="2000" dirty="0" smtClean="0"/>
              <a:t>C</a:t>
            </a:r>
            <a:r>
              <a:rPr lang="en-US" sz="2000" baseline="-25000" dirty="0" smtClean="0"/>
              <a:t>2</a:t>
            </a:r>
            <a:endParaRPr lang="en-US" sz="2000" baseline="-25000" dirty="0"/>
          </a:p>
        </p:txBody>
      </p:sp>
      <p:sp>
        <p:nvSpPr>
          <p:cNvPr id="23" name="TextBox 22"/>
          <p:cNvSpPr txBox="1"/>
          <p:nvPr/>
        </p:nvSpPr>
        <p:spPr>
          <a:xfrm>
            <a:off x="6781800" y="3124200"/>
            <a:ext cx="457200" cy="400110"/>
          </a:xfrm>
          <a:prstGeom prst="rect">
            <a:avLst/>
          </a:prstGeom>
          <a:noFill/>
        </p:spPr>
        <p:txBody>
          <a:bodyPr wrap="square" rtlCol="0">
            <a:spAutoFit/>
          </a:bodyPr>
          <a:lstStyle/>
          <a:p>
            <a:r>
              <a:rPr lang="en-US" sz="2000" dirty="0" smtClean="0"/>
              <a:t>M</a:t>
            </a:r>
            <a:endParaRPr lang="en-US" sz="2000" baseline="-25000" dirty="0"/>
          </a:p>
        </p:txBody>
      </p:sp>
    </p:spTree>
  </p:cSld>
  <p:clrMapOvr>
    <a:masterClrMapping/>
  </p:clrMapOvr>
  <p:transition>
    <p:pull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3">
                                            <p:txEl>
                                              <p:pRg st="0" end="0"/>
                                            </p:txEl>
                                          </p:spTgt>
                                        </p:tgtEl>
                                        <p:attrNameLst>
                                          <p:attrName>style.visibility</p:attrName>
                                        </p:attrNameLst>
                                      </p:cBhvr>
                                      <p:to>
                                        <p:strVal val="visible"/>
                                      </p:to>
                                    </p:set>
                                    <p:anim calcmode="discrete" valueType="clr">
                                      <p:cBhvr override="childStyle">
                                        <p:cTn id="7" dur="80"/>
                                        <p:tgtEl>
                                          <p:spTgt spid="3">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3">
                                            <p:txEl>
                                              <p:pRg st="0" end="0"/>
                                            </p:txEl>
                                          </p:spTgt>
                                        </p:tgtEl>
                                        <p:attrNameLst>
                                          <p:attrName>fill.type</p:attrName>
                                        </p:attrNameLst>
                                      </p:cBhvr>
                                      <p:to>
                                        <p:strVal val="solid"/>
                                      </p:to>
                                    </p:set>
                                  </p:childTnLst>
                                </p:cTn>
                              </p:par>
                            </p:childTnLst>
                          </p:cTn>
                        </p:par>
                        <p:par>
                          <p:cTn id="10" fill="hold">
                            <p:stCondLst>
                              <p:cond delay="2240"/>
                            </p:stCondLst>
                            <p:childTnLst>
                              <p:par>
                                <p:cTn id="11" presetID="27" presetClass="entr" presetSubtype="0" fill="hold" grpId="0" nodeType="afterEffect">
                                  <p:stCondLst>
                                    <p:cond delay="0"/>
                                  </p:stCondLst>
                                  <p:iterate type="lt">
                                    <p:tmPct val="50000"/>
                                  </p:iterate>
                                  <p:childTnLst>
                                    <p:set>
                                      <p:cBhvr>
                                        <p:cTn id="12" dur="1" fill="hold">
                                          <p:stCondLst>
                                            <p:cond delay="0"/>
                                          </p:stCondLst>
                                        </p:cTn>
                                        <p:tgtEl>
                                          <p:spTgt spid="3">
                                            <p:txEl>
                                              <p:pRg st="1" end="1"/>
                                            </p:txEl>
                                          </p:spTgt>
                                        </p:tgtEl>
                                        <p:attrNameLst>
                                          <p:attrName>style.visibility</p:attrName>
                                        </p:attrNameLst>
                                      </p:cBhvr>
                                      <p:to>
                                        <p:strVal val="visible"/>
                                      </p:to>
                                    </p:set>
                                    <p:anim calcmode="discrete" valueType="clr">
                                      <p:cBhvr override="childStyle">
                                        <p:cTn id="13" dur="80"/>
                                        <p:tgtEl>
                                          <p:spTgt spid="3">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3">
                                            <p:txEl>
                                              <p:pRg st="1" end="1"/>
                                            </p:txEl>
                                          </p:spTgt>
                                        </p:tgtEl>
                                        <p:attrNameLst>
                                          <p:attrName>fillcolor</p:attrName>
                                        </p:attrNameLst>
                                      </p:cBhvr>
                                      <p:tavLst>
                                        <p:tav tm="0">
                                          <p:val>
                                            <p:clrVal>
                                              <a:schemeClr val="accent2"/>
                                            </p:clrVal>
                                          </p:val>
                                        </p:tav>
                                        <p:tav tm="50000">
                                          <p:val>
                                            <p:clrVal>
                                              <a:schemeClr val="hlink"/>
                                            </p:clrVal>
                                          </p:val>
                                        </p:tav>
                                      </p:tavLst>
                                    </p:anim>
                                    <p:set>
                                      <p:cBhvr>
                                        <p:cTn id="15" dur="80"/>
                                        <p:tgtEl>
                                          <p:spTgt spid="3">
                                            <p:txEl>
                                              <p:pRg st="1" end="1"/>
                                            </p:txEl>
                                          </p:spTgt>
                                        </p:tgtEl>
                                        <p:attrNameLst>
                                          <p:attrName>fill.type</p:attrName>
                                        </p:attrNameLst>
                                      </p:cBhvr>
                                      <p:to>
                                        <p:strVal val="solid"/>
                                      </p:to>
                                    </p:set>
                                  </p:childTnLst>
                                </p:cTn>
                              </p:par>
                            </p:childTnLst>
                          </p:cTn>
                        </p:par>
                        <p:par>
                          <p:cTn id="16" fill="hold">
                            <p:stCondLst>
                              <p:cond delay="3600"/>
                            </p:stCondLst>
                            <p:childTnLst>
                              <p:par>
                                <p:cTn id="17" presetID="27" presetClass="entr" presetSubtype="0" fill="hold" grpId="0" nodeType="afterEffect">
                                  <p:stCondLst>
                                    <p:cond delay="0"/>
                                  </p:stCondLst>
                                  <p:iterate type="lt">
                                    <p:tmPct val="50000"/>
                                  </p:iterate>
                                  <p:childTnLst>
                                    <p:set>
                                      <p:cBhvr>
                                        <p:cTn id="18" dur="1" fill="hold">
                                          <p:stCondLst>
                                            <p:cond delay="0"/>
                                          </p:stCondLst>
                                        </p:cTn>
                                        <p:tgtEl>
                                          <p:spTgt spid="3">
                                            <p:txEl>
                                              <p:pRg st="2" end="2"/>
                                            </p:txEl>
                                          </p:spTgt>
                                        </p:tgtEl>
                                        <p:attrNameLst>
                                          <p:attrName>style.visibility</p:attrName>
                                        </p:attrNameLst>
                                      </p:cBhvr>
                                      <p:to>
                                        <p:strVal val="visible"/>
                                      </p:to>
                                    </p:set>
                                    <p:anim calcmode="discrete" valueType="clr">
                                      <p:cBhvr override="childStyle">
                                        <p:cTn id="19" dur="80"/>
                                        <p:tgtEl>
                                          <p:spTgt spid="3">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3">
                                            <p:txEl>
                                              <p:pRg st="2" end="2"/>
                                            </p:txEl>
                                          </p:spTgt>
                                        </p:tgtEl>
                                        <p:attrNameLst>
                                          <p:attrName>fillcolor</p:attrName>
                                        </p:attrNameLst>
                                      </p:cBhvr>
                                      <p:tavLst>
                                        <p:tav tm="0">
                                          <p:val>
                                            <p:clrVal>
                                              <a:schemeClr val="accent2"/>
                                            </p:clrVal>
                                          </p:val>
                                        </p:tav>
                                        <p:tav tm="50000">
                                          <p:val>
                                            <p:clrVal>
                                              <a:schemeClr val="hlink"/>
                                            </p:clrVal>
                                          </p:val>
                                        </p:tav>
                                      </p:tavLst>
                                    </p:anim>
                                    <p:set>
                                      <p:cBhvr>
                                        <p:cTn id="21" dur="80"/>
                                        <p:tgtEl>
                                          <p:spTgt spid="3">
                                            <p:txEl>
                                              <p:pRg st="2" end="2"/>
                                            </p:txEl>
                                          </p:spTgt>
                                        </p:tgtEl>
                                        <p:attrNameLst>
                                          <p:attrName>fill.type</p:attrName>
                                        </p:attrNameLst>
                                      </p:cBhvr>
                                      <p:to>
                                        <p:strVal val="solid"/>
                                      </p:to>
                                    </p:set>
                                  </p:childTnLst>
                                </p:cTn>
                              </p:par>
                            </p:childTnLst>
                          </p:cTn>
                        </p:par>
                        <p:par>
                          <p:cTn id="22" fill="hold">
                            <p:stCondLst>
                              <p:cond delay="3680"/>
                            </p:stCondLst>
                            <p:childTnLst>
                              <p:par>
                                <p:cTn id="23" presetID="27" presetClass="entr" presetSubtype="0" fill="hold" grpId="0" nodeType="afterEffect">
                                  <p:stCondLst>
                                    <p:cond delay="0"/>
                                  </p:stCondLst>
                                  <p:iterate type="lt">
                                    <p:tmPct val="50000"/>
                                  </p:iterate>
                                  <p:childTnLst>
                                    <p:set>
                                      <p:cBhvr>
                                        <p:cTn id="24" dur="1" fill="hold">
                                          <p:stCondLst>
                                            <p:cond delay="0"/>
                                          </p:stCondLst>
                                        </p:cTn>
                                        <p:tgtEl>
                                          <p:spTgt spid="3">
                                            <p:txEl>
                                              <p:pRg st="3" end="3"/>
                                            </p:txEl>
                                          </p:spTgt>
                                        </p:tgtEl>
                                        <p:attrNameLst>
                                          <p:attrName>style.visibility</p:attrName>
                                        </p:attrNameLst>
                                      </p:cBhvr>
                                      <p:to>
                                        <p:strVal val="visible"/>
                                      </p:to>
                                    </p:set>
                                    <p:anim calcmode="discrete" valueType="clr">
                                      <p:cBhvr override="childStyle">
                                        <p:cTn id="25" dur="80"/>
                                        <p:tgtEl>
                                          <p:spTgt spid="3">
                                            <p:txEl>
                                              <p:pRg st="3" end="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6" dur="80"/>
                                        <p:tgtEl>
                                          <p:spTgt spid="3">
                                            <p:txEl>
                                              <p:pRg st="3" end="3"/>
                                            </p:txEl>
                                          </p:spTgt>
                                        </p:tgtEl>
                                        <p:attrNameLst>
                                          <p:attrName>fillcolor</p:attrName>
                                        </p:attrNameLst>
                                      </p:cBhvr>
                                      <p:tavLst>
                                        <p:tav tm="0">
                                          <p:val>
                                            <p:clrVal>
                                              <a:schemeClr val="accent2"/>
                                            </p:clrVal>
                                          </p:val>
                                        </p:tav>
                                        <p:tav tm="50000">
                                          <p:val>
                                            <p:clrVal>
                                              <a:schemeClr val="hlink"/>
                                            </p:clrVal>
                                          </p:val>
                                        </p:tav>
                                      </p:tavLst>
                                    </p:anim>
                                    <p:set>
                                      <p:cBhvr>
                                        <p:cTn id="27" dur="80"/>
                                        <p:tgtEl>
                                          <p:spTgt spid="3">
                                            <p:txEl>
                                              <p:pRg st="3" end="3"/>
                                            </p:txEl>
                                          </p:spTgt>
                                        </p:tgtEl>
                                        <p:attrNameLst>
                                          <p:attrName>fill.type</p:attrName>
                                        </p:attrNameLst>
                                      </p:cBhvr>
                                      <p:to>
                                        <p:strVal val="solid"/>
                                      </p:to>
                                    </p:set>
                                  </p:childTnLst>
                                </p:cTn>
                              </p:par>
                            </p:childTnLst>
                          </p:cTn>
                        </p:par>
                        <p:par>
                          <p:cTn id="28" fill="hold">
                            <p:stCondLst>
                              <p:cond delay="3760"/>
                            </p:stCondLst>
                            <p:childTnLst>
                              <p:par>
                                <p:cTn id="29" presetID="27" presetClass="entr" presetSubtype="0" fill="hold" grpId="0" nodeType="afterEffect">
                                  <p:stCondLst>
                                    <p:cond delay="0"/>
                                  </p:stCondLst>
                                  <p:iterate type="lt">
                                    <p:tmPct val="50000"/>
                                  </p:iterate>
                                  <p:childTnLst>
                                    <p:set>
                                      <p:cBhvr>
                                        <p:cTn id="30" dur="1" fill="hold">
                                          <p:stCondLst>
                                            <p:cond delay="0"/>
                                          </p:stCondLst>
                                        </p:cTn>
                                        <p:tgtEl>
                                          <p:spTgt spid="3">
                                            <p:txEl>
                                              <p:pRg st="4" end="4"/>
                                            </p:txEl>
                                          </p:spTgt>
                                        </p:tgtEl>
                                        <p:attrNameLst>
                                          <p:attrName>style.visibility</p:attrName>
                                        </p:attrNameLst>
                                      </p:cBhvr>
                                      <p:to>
                                        <p:strVal val="visible"/>
                                      </p:to>
                                    </p:set>
                                    <p:anim calcmode="discrete" valueType="clr">
                                      <p:cBhvr override="childStyle">
                                        <p:cTn id="31" dur="80"/>
                                        <p:tgtEl>
                                          <p:spTgt spid="3">
                                            <p:txEl>
                                              <p:pRg st="4" end="4"/>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2" dur="80"/>
                                        <p:tgtEl>
                                          <p:spTgt spid="3">
                                            <p:txEl>
                                              <p:pRg st="4" end="4"/>
                                            </p:txEl>
                                          </p:spTgt>
                                        </p:tgtEl>
                                        <p:attrNameLst>
                                          <p:attrName>fillcolor</p:attrName>
                                        </p:attrNameLst>
                                      </p:cBhvr>
                                      <p:tavLst>
                                        <p:tav tm="0">
                                          <p:val>
                                            <p:clrVal>
                                              <a:schemeClr val="accent2"/>
                                            </p:clrVal>
                                          </p:val>
                                        </p:tav>
                                        <p:tav tm="50000">
                                          <p:val>
                                            <p:clrVal>
                                              <a:schemeClr val="hlink"/>
                                            </p:clrVal>
                                          </p:val>
                                        </p:tav>
                                      </p:tavLst>
                                    </p:anim>
                                    <p:set>
                                      <p:cBhvr>
                                        <p:cTn id="33" dur="80"/>
                                        <p:tgtEl>
                                          <p:spTgt spid="3">
                                            <p:txEl>
                                              <p:pRg st="4" end="4"/>
                                            </p:txEl>
                                          </p:spTgt>
                                        </p:tgtEl>
                                        <p:attrNameLst>
                                          <p:attrName>fill.type</p:attrName>
                                        </p:attrNameLst>
                                      </p:cBhvr>
                                      <p:to>
                                        <p:strVal val="solid"/>
                                      </p:to>
                                    </p:set>
                                  </p:childTnLst>
                                </p:cTn>
                              </p:par>
                              <p:par>
                                <p:cTn id="34" presetID="5" presetClass="entr" presetSubtype="10" fill="hold" nodeType="withEffect">
                                  <p:stCondLst>
                                    <p:cond delay="0"/>
                                  </p:stCondLst>
                                  <p:childTnLst>
                                    <p:set>
                                      <p:cBhvr>
                                        <p:cTn id="35" dur="1" fill="hold">
                                          <p:stCondLst>
                                            <p:cond delay="0"/>
                                          </p:stCondLst>
                                        </p:cTn>
                                        <p:tgtEl>
                                          <p:spTgt spid="7169"/>
                                        </p:tgtEl>
                                        <p:attrNameLst>
                                          <p:attrName>style.visibility</p:attrName>
                                        </p:attrNameLst>
                                      </p:cBhvr>
                                      <p:to>
                                        <p:strVal val="visible"/>
                                      </p:to>
                                    </p:set>
                                    <p:animEffect transition="in" filter="checkerboard(across)">
                                      <p:cBhvr>
                                        <p:cTn id="36" dur="500"/>
                                        <p:tgtEl>
                                          <p:spTgt spid="7169"/>
                                        </p:tgtEl>
                                      </p:cBhvr>
                                    </p:animEffect>
                                  </p:childTnLst>
                                </p:cTn>
                              </p:par>
                              <p:par>
                                <p:cTn id="37" presetID="5" presetClass="entr" presetSubtype="10" fill="hold" nodeType="withEffect">
                                  <p:stCondLst>
                                    <p:cond delay="0"/>
                                  </p:stCondLst>
                                  <p:childTnLst>
                                    <p:set>
                                      <p:cBhvr>
                                        <p:cTn id="38" dur="1" fill="hold">
                                          <p:stCondLst>
                                            <p:cond delay="0"/>
                                          </p:stCondLst>
                                        </p:cTn>
                                        <p:tgtEl>
                                          <p:spTgt spid="7171"/>
                                        </p:tgtEl>
                                        <p:attrNameLst>
                                          <p:attrName>style.visibility</p:attrName>
                                        </p:attrNameLst>
                                      </p:cBhvr>
                                      <p:to>
                                        <p:strVal val="visible"/>
                                      </p:to>
                                    </p:set>
                                    <p:animEffect transition="in" filter="checkerboard(across)">
                                      <p:cBhvr>
                                        <p:cTn id="39" dur="500"/>
                                        <p:tgtEl>
                                          <p:spTgt spid="7171"/>
                                        </p:tgtEl>
                                      </p:cBhvr>
                                    </p:animEffect>
                                  </p:childTnLst>
                                </p:cTn>
                              </p:par>
                            </p:childTnLst>
                          </p:cTn>
                        </p:par>
                        <p:par>
                          <p:cTn id="40" fill="hold">
                            <p:stCondLst>
                              <p:cond delay="4260"/>
                            </p:stCondLst>
                            <p:childTnLst>
                              <p:par>
                                <p:cTn id="41" presetID="5" presetClass="entr" presetSubtype="1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checkerboard(across)">
                                      <p:cBhvr>
                                        <p:cTn id="43" dur="500"/>
                                        <p:tgtEl>
                                          <p:spTgt spid="21"/>
                                        </p:tgtEl>
                                      </p:cBhvr>
                                    </p:animEffect>
                                  </p:childTnLst>
                                </p:cTn>
                              </p:par>
                              <p:par>
                                <p:cTn id="44" presetID="5" presetClass="entr" presetSubtype="10"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checkerboard(across)">
                                      <p:cBhvr>
                                        <p:cTn id="46" dur="500"/>
                                        <p:tgtEl>
                                          <p:spTgt spid="12"/>
                                        </p:tgtEl>
                                      </p:cBhvr>
                                    </p:animEffect>
                                  </p:childTnLst>
                                </p:cTn>
                              </p:par>
                              <p:par>
                                <p:cTn id="47" presetID="5" presetClass="entr" presetSubtype="10" fill="hold" grpId="0" nodeType="with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checkerboard(across)">
                                      <p:cBhvr>
                                        <p:cTn id="49" dur="500"/>
                                        <p:tgtEl>
                                          <p:spTgt spid="13"/>
                                        </p:tgtEl>
                                      </p:cBhvr>
                                    </p:animEffect>
                                  </p:childTnLst>
                                </p:cTn>
                              </p:par>
                              <p:par>
                                <p:cTn id="50" presetID="5" presetClass="entr" presetSubtype="10" fill="hold" grpId="0" nodeType="with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checkerboard(across)">
                                      <p:cBhvr>
                                        <p:cTn id="52" dur="500"/>
                                        <p:tgtEl>
                                          <p:spTgt spid="14"/>
                                        </p:tgtEl>
                                      </p:cBhvr>
                                    </p:animEffect>
                                  </p:childTnLst>
                                </p:cTn>
                              </p:par>
                              <p:par>
                                <p:cTn id="53" presetID="5" presetClass="entr" presetSubtype="10" fill="hold" grpId="0" nodeType="with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checkerboard(across)">
                                      <p:cBhvr>
                                        <p:cTn id="55" dur="500"/>
                                        <p:tgtEl>
                                          <p:spTgt spid="15"/>
                                        </p:tgtEl>
                                      </p:cBhvr>
                                    </p:animEffect>
                                  </p:childTnLst>
                                </p:cTn>
                              </p:par>
                              <p:par>
                                <p:cTn id="56" presetID="5" presetClass="entr" presetSubtype="10" fill="hold" grpId="0" nodeType="withEffect">
                                  <p:stCondLst>
                                    <p:cond delay="0"/>
                                  </p:stCondLst>
                                  <p:childTnLst>
                                    <p:set>
                                      <p:cBhvr>
                                        <p:cTn id="57" dur="1" fill="hold">
                                          <p:stCondLst>
                                            <p:cond delay="0"/>
                                          </p:stCondLst>
                                        </p:cTn>
                                        <p:tgtEl>
                                          <p:spTgt spid="16"/>
                                        </p:tgtEl>
                                        <p:attrNameLst>
                                          <p:attrName>style.visibility</p:attrName>
                                        </p:attrNameLst>
                                      </p:cBhvr>
                                      <p:to>
                                        <p:strVal val="visible"/>
                                      </p:to>
                                    </p:set>
                                    <p:animEffect transition="in" filter="checkerboard(across)">
                                      <p:cBhvr>
                                        <p:cTn id="58" dur="500"/>
                                        <p:tgtEl>
                                          <p:spTgt spid="16"/>
                                        </p:tgtEl>
                                      </p:cBhvr>
                                    </p:animEffect>
                                  </p:childTnLst>
                                </p:cTn>
                              </p:par>
                              <p:par>
                                <p:cTn id="59" presetID="5" presetClass="entr" presetSubtype="10" fill="hold" grpId="0" nodeType="with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checkerboard(across)">
                                      <p:cBhvr>
                                        <p:cTn id="61" dur="500"/>
                                        <p:tgtEl>
                                          <p:spTgt spid="17"/>
                                        </p:tgtEl>
                                      </p:cBhvr>
                                    </p:animEffect>
                                  </p:childTnLst>
                                </p:cTn>
                              </p:par>
                              <p:par>
                                <p:cTn id="62" presetID="5" presetClass="entr" presetSubtype="10" fill="hold" grpId="0" nodeType="withEffect">
                                  <p:stCondLst>
                                    <p:cond delay="0"/>
                                  </p:stCondLst>
                                  <p:childTnLst>
                                    <p:set>
                                      <p:cBhvr>
                                        <p:cTn id="63" dur="1" fill="hold">
                                          <p:stCondLst>
                                            <p:cond delay="0"/>
                                          </p:stCondLst>
                                        </p:cTn>
                                        <p:tgtEl>
                                          <p:spTgt spid="23"/>
                                        </p:tgtEl>
                                        <p:attrNameLst>
                                          <p:attrName>style.visibility</p:attrName>
                                        </p:attrNameLst>
                                      </p:cBhvr>
                                      <p:to>
                                        <p:strVal val="visible"/>
                                      </p:to>
                                    </p:set>
                                    <p:animEffect transition="in" filter="checkerboard(across)">
                                      <p:cBhvr>
                                        <p:cTn id="64"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2" grpId="0"/>
      <p:bldP spid="13" grpId="0"/>
      <p:bldP spid="14" grpId="0"/>
      <p:bldP spid="15" grpId="0"/>
      <p:bldP spid="16" grpId="0"/>
      <p:bldP spid="17" grpId="0"/>
      <p:bldP spid="2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Understanding the Formula</a:t>
            </a:r>
            <a:endParaRPr lang="en-US" dirty="0"/>
          </a:p>
        </p:txBody>
      </p:sp>
      <p:sp>
        <p:nvSpPr>
          <p:cNvPr id="6" name="Content Placeholder 5"/>
          <p:cNvSpPr>
            <a:spLocks noGrp="1"/>
          </p:cNvSpPr>
          <p:nvPr>
            <p:ph idx="1"/>
          </p:nvPr>
        </p:nvSpPr>
        <p:spPr>
          <a:xfrm>
            <a:off x="1435608" y="1447800"/>
            <a:ext cx="7498080" cy="1066800"/>
          </a:xfrm>
        </p:spPr>
        <p:txBody>
          <a:bodyPr/>
          <a:lstStyle/>
          <a:p>
            <a:r>
              <a:rPr lang="en-US" dirty="0" smtClean="0"/>
              <a:t>Take     of both equations:</a:t>
            </a:r>
          </a:p>
          <a:p>
            <a:endParaRPr lang="en-US" dirty="0"/>
          </a:p>
        </p:txBody>
      </p:sp>
      <p:sp>
        <p:nvSpPr>
          <p:cNvPr id="39938" name="Rectangle 2"/>
          <p:cNvSpPr>
            <a:spLocks noChangeArrowheads="1"/>
          </p:cNvSpPr>
          <p:nvPr/>
        </p:nvSpPr>
        <p:spPr bwMode="auto">
          <a:xfrm>
            <a:off x="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9940" name="Rectangle 4"/>
          <p:cNvSpPr>
            <a:spLocks noChangeArrowheads="1"/>
          </p:cNvSpPr>
          <p:nvPr/>
        </p:nvSpPr>
        <p:spPr bwMode="auto">
          <a:xfrm>
            <a:off x="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39939" name="Picture 3"/>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2743200" y="1371600"/>
            <a:ext cx="304800" cy="731520"/>
          </a:xfrm>
          <a:prstGeom prst="rect">
            <a:avLst/>
          </a:prstGeom>
          <a:noFill/>
        </p:spPr>
      </p:pic>
      <p:sp>
        <p:nvSpPr>
          <p:cNvPr id="39942" name="Rectangle 6"/>
          <p:cNvSpPr>
            <a:spLocks noChangeArrowheads="1"/>
          </p:cNvSpPr>
          <p:nvPr/>
        </p:nvSpPr>
        <p:spPr bwMode="auto">
          <a:xfrm>
            <a:off x="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9944" name="Rectangle 8"/>
          <p:cNvSpPr>
            <a:spLocks noChangeArrowheads="1"/>
          </p:cNvSpPr>
          <p:nvPr/>
        </p:nvSpPr>
        <p:spPr bwMode="auto">
          <a:xfrm>
            <a:off x="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39943" name="Picture 7"/>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219201" y="2362200"/>
            <a:ext cx="3161371" cy="685800"/>
          </a:xfrm>
          <a:prstGeom prst="rect">
            <a:avLst/>
          </a:prstGeom>
          <a:noFill/>
        </p:spPr>
      </p:pic>
      <p:sp>
        <p:nvSpPr>
          <p:cNvPr id="39946" name="Rectangle 10"/>
          <p:cNvSpPr>
            <a:spLocks noChangeArrowheads="1"/>
          </p:cNvSpPr>
          <p:nvPr/>
        </p:nvSpPr>
        <p:spPr bwMode="auto">
          <a:xfrm>
            <a:off x="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39945" name="Picture 9"/>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5638800" y="2362200"/>
            <a:ext cx="3178099" cy="685800"/>
          </a:xfrm>
          <a:prstGeom prst="rect">
            <a:avLst/>
          </a:prstGeom>
          <a:noFill/>
        </p:spPr>
      </p:pic>
      <p:sp>
        <p:nvSpPr>
          <p:cNvPr id="39948" name="Rectangle 12"/>
          <p:cNvSpPr>
            <a:spLocks noChangeArrowheads="1"/>
          </p:cNvSpPr>
          <p:nvPr/>
        </p:nvSpPr>
        <p:spPr bwMode="auto">
          <a:xfrm>
            <a:off x="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39947" name="Picture 11"/>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1219201" y="3200400"/>
            <a:ext cx="2726473" cy="685800"/>
          </a:xfrm>
          <a:prstGeom prst="rect">
            <a:avLst/>
          </a:prstGeom>
          <a:noFill/>
        </p:spPr>
      </p:pic>
      <p:sp>
        <p:nvSpPr>
          <p:cNvPr id="39950" name="Rectangle 14"/>
          <p:cNvSpPr>
            <a:spLocks noChangeArrowheads="1"/>
          </p:cNvSpPr>
          <p:nvPr/>
        </p:nvSpPr>
        <p:spPr bwMode="auto">
          <a:xfrm>
            <a:off x="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39949" name="Picture 13"/>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5638801" y="3276600"/>
            <a:ext cx="2726473" cy="685800"/>
          </a:xfrm>
          <a:prstGeom prst="rect">
            <a:avLst/>
          </a:prstGeom>
          <a:noFill/>
        </p:spPr>
      </p:pic>
    </p:spTree>
  </p:cSld>
  <p:clrMapOvr>
    <a:masterClrMapping/>
  </p:clrMapOvr>
  <p:transition>
    <p:pull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6">
                                            <p:txEl>
                                              <p:pRg st="0" end="0"/>
                                            </p:txEl>
                                          </p:spTgt>
                                        </p:tgtEl>
                                        <p:attrNameLst>
                                          <p:attrName>style.visibility</p:attrName>
                                        </p:attrNameLst>
                                      </p:cBhvr>
                                      <p:to>
                                        <p:strVal val="visible"/>
                                      </p:to>
                                    </p:set>
                                    <p:anim calcmode="discrete" valueType="clr">
                                      <p:cBhvr override="childStyle">
                                        <p:cTn id="7" dur="80"/>
                                        <p:tgtEl>
                                          <p:spTgt spid="6">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6">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6">
                                            <p:txEl>
                                              <p:pRg st="0" end="0"/>
                                            </p:txEl>
                                          </p:spTgt>
                                        </p:tgtEl>
                                        <p:attrNameLst>
                                          <p:attrName>fill.type</p:attrName>
                                        </p:attrNameLst>
                                      </p:cBhvr>
                                      <p:to>
                                        <p:strVal val="solid"/>
                                      </p:to>
                                    </p:set>
                                  </p:childTnLst>
                                </p:cTn>
                              </p:par>
                              <p:par>
                                <p:cTn id="10" presetID="5" presetClass="entr" presetSubtype="10" fill="hold" nodeType="withEffect">
                                  <p:stCondLst>
                                    <p:cond delay="0"/>
                                  </p:stCondLst>
                                  <p:childTnLst>
                                    <p:set>
                                      <p:cBhvr>
                                        <p:cTn id="11" dur="1" fill="hold">
                                          <p:stCondLst>
                                            <p:cond delay="0"/>
                                          </p:stCondLst>
                                        </p:cTn>
                                        <p:tgtEl>
                                          <p:spTgt spid="39939"/>
                                        </p:tgtEl>
                                        <p:attrNameLst>
                                          <p:attrName>style.visibility</p:attrName>
                                        </p:attrNameLst>
                                      </p:cBhvr>
                                      <p:to>
                                        <p:strVal val="visible"/>
                                      </p:to>
                                    </p:set>
                                    <p:animEffect transition="in" filter="checkerboard(across)">
                                      <p:cBhvr>
                                        <p:cTn id="12" dur="500"/>
                                        <p:tgtEl>
                                          <p:spTgt spid="39939"/>
                                        </p:tgtEl>
                                      </p:cBhvr>
                                    </p:animEffect>
                                  </p:childTnLst>
                                </p:cTn>
                              </p:par>
                            </p:childTnLst>
                          </p:cTn>
                        </p:par>
                        <p:par>
                          <p:cTn id="13" fill="hold">
                            <p:stCondLst>
                              <p:cond delay="840"/>
                            </p:stCondLst>
                            <p:childTnLst>
                              <p:par>
                                <p:cTn id="14" presetID="5" presetClass="entr" presetSubtype="10" fill="hold" nodeType="afterEffect">
                                  <p:stCondLst>
                                    <p:cond delay="0"/>
                                  </p:stCondLst>
                                  <p:childTnLst>
                                    <p:set>
                                      <p:cBhvr>
                                        <p:cTn id="15" dur="1" fill="hold">
                                          <p:stCondLst>
                                            <p:cond delay="0"/>
                                          </p:stCondLst>
                                        </p:cTn>
                                        <p:tgtEl>
                                          <p:spTgt spid="39943"/>
                                        </p:tgtEl>
                                        <p:attrNameLst>
                                          <p:attrName>style.visibility</p:attrName>
                                        </p:attrNameLst>
                                      </p:cBhvr>
                                      <p:to>
                                        <p:strVal val="visible"/>
                                      </p:to>
                                    </p:set>
                                    <p:animEffect transition="in" filter="checkerboard(across)">
                                      <p:cBhvr>
                                        <p:cTn id="16" dur="500"/>
                                        <p:tgtEl>
                                          <p:spTgt spid="39943"/>
                                        </p:tgtEl>
                                      </p:cBhvr>
                                    </p:animEffect>
                                  </p:childTnLst>
                                </p:cTn>
                              </p:par>
                            </p:childTnLst>
                          </p:cTn>
                        </p:par>
                        <p:par>
                          <p:cTn id="17" fill="hold">
                            <p:stCondLst>
                              <p:cond delay="1340"/>
                            </p:stCondLst>
                            <p:childTnLst>
                              <p:par>
                                <p:cTn id="18" presetID="5" presetClass="entr" presetSubtype="10" fill="hold" nodeType="afterEffect">
                                  <p:stCondLst>
                                    <p:cond delay="0"/>
                                  </p:stCondLst>
                                  <p:childTnLst>
                                    <p:set>
                                      <p:cBhvr>
                                        <p:cTn id="19" dur="1" fill="hold">
                                          <p:stCondLst>
                                            <p:cond delay="0"/>
                                          </p:stCondLst>
                                        </p:cTn>
                                        <p:tgtEl>
                                          <p:spTgt spid="39947"/>
                                        </p:tgtEl>
                                        <p:attrNameLst>
                                          <p:attrName>style.visibility</p:attrName>
                                        </p:attrNameLst>
                                      </p:cBhvr>
                                      <p:to>
                                        <p:strVal val="visible"/>
                                      </p:to>
                                    </p:set>
                                    <p:animEffect transition="in" filter="checkerboard(across)">
                                      <p:cBhvr>
                                        <p:cTn id="20" dur="500"/>
                                        <p:tgtEl>
                                          <p:spTgt spid="39947"/>
                                        </p:tgtEl>
                                      </p:cBhvr>
                                    </p:animEffect>
                                  </p:childTnLst>
                                </p:cTn>
                              </p:par>
                            </p:childTnLst>
                          </p:cTn>
                        </p:par>
                        <p:par>
                          <p:cTn id="21" fill="hold">
                            <p:stCondLst>
                              <p:cond delay="1840"/>
                            </p:stCondLst>
                            <p:childTnLst>
                              <p:par>
                                <p:cTn id="22" presetID="5" presetClass="entr" presetSubtype="10" fill="hold" nodeType="afterEffect">
                                  <p:stCondLst>
                                    <p:cond delay="0"/>
                                  </p:stCondLst>
                                  <p:childTnLst>
                                    <p:set>
                                      <p:cBhvr>
                                        <p:cTn id="23" dur="1" fill="hold">
                                          <p:stCondLst>
                                            <p:cond delay="0"/>
                                          </p:stCondLst>
                                        </p:cTn>
                                        <p:tgtEl>
                                          <p:spTgt spid="39945"/>
                                        </p:tgtEl>
                                        <p:attrNameLst>
                                          <p:attrName>style.visibility</p:attrName>
                                        </p:attrNameLst>
                                      </p:cBhvr>
                                      <p:to>
                                        <p:strVal val="visible"/>
                                      </p:to>
                                    </p:set>
                                    <p:animEffect transition="in" filter="checkerboard(across)">
                                      <p:cBhvr>
                                        <p:cTn id="24" dur="500"/>
                                        <p:tgtEl>
                                          <p:spTgt spid="39945"/>
                                        </p:tgtEl>
                                      </p:cBhvr>
                                    </p:animEffect>
                                  </p:childTnLst>
                                </p:cTn>
                              </p:par>
                            </p:childTnLst>
                          </p:cTn>
                        </p:par>
                        <p:par>
                          <p:cTn id="25" fill="hold">
                            <p:stCondLst>
                              <p:cond delay="2340"/>
                            </p:stCondLst>
                            <p:childTnLst>
                              <p:par>
                                <p:cTn id="26" presetID="5" presetClass="entr" presetSubtype="10" fill="hold" nodeType="afterEffect">
                                  <p:stCondLst>
                                    <p:cond delay="0"/>
                                  </p:stCondLst>
                                  <p:childTnLst>
                                    <p:set>
                                      <p:cBhvr>
                                        <p:cTn id="27" dur="1" fill="hold">
                                          <p:stCondLst>
                                            <p:cond delay="0"/>
                                          </p:stCondLst>
                                        </p:cTn>
                                        <p:tgtEl>
                                          <p:spTgt spid="39949"/>
                                        </p:tgtEl>
                                        <p:attrNameLst>
                                          <p:attrName>style.visibility</p:attrName>
                                        </p:attrNameLst>
                                      </p:cBhvr>
                                      <p:to>
                                        <p:strVal val="visible"/>
                                      </p:to>
                                    </p:set>
                                    <p:animEffect transition="in" filter="checkerboard(across)">
                                      <p:cBhvr>
                                        <p:cTn id="28" dur="500"/>
                                        <p:tgtEl>
                                          <p:spTgt spid="399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Frequency Shift</a:t>
            </a:r>
            <a:endParaRPr lang="en-US" dirty="0"/>
          </a:p>
        </p:txBody>
      </p:sp>
      <p:sp>
        <p:nvSpPr>
          <p:cNvPr id="3" name="Content Placeholder 2"/>
          <p:cNvSpPr>
            <a:spLocks noGrp="1"/>
          </p:cNvSpPr>
          <p:nvPr>
            <p:ph sz="half" idx="1"/>
          </p:nvPr>
        </p:nvSpPr>
        <p:spPr/>
        <p:txBody>
          <a:bodyPr/>
          <a:lstStyle/>
          <a:p>
            <a:r>
              <a:rPr lang="en-US" dirty="0" smtClean="0">
                <a:latin typeface="+mj-lt"/>
              </a:rPr>
              <a:t>Look for solutions of the form I</a:t>
            </a:r>
            <a:r>
              <a:rPr lang="en-US" baseline="-25000" dirty="0" smtClean="0">
                <a:latin typeface="+mj-lt"/>
              </a:rPr>
              <a:t>1</a:t>
            </a:r>
            <a:r>
              <a:rPr lang="en-US" dirty="0" smtClean="0">
                <a:latin typeface="+mj-lt"/>
              </a:rPr>
              <a:t>e</a:t>
            </a:r>
            <a:r>
              <a:rPr lang="en-US" baseline="30000" dirty="0" smtClean="0">
                <a:latin typeface="+mj-lt"/>
              </a:rPr>
              <a:t>i</a:t>
            </a:r>
            <a:r>
              <a:rPr lang="el-GR" baseline="30000" dirty="0" smtClean="0">
                <a:latin typeface="+mj-lt"/>
                <a:cs typeface="Calibri"/>
              </a:rPr>
              <a:t>ω</a:t>
            </a:r>
            <a:r>
              <a:rPr lang="en-US" baseline="30000" dirty="0" smtClean="0">
                <a:latin typeface="+mj-lt"/>
                <a:cs typeface="Calibri"/>
              </a:rPr>
              <a:t>t</a:t>
            </a:r>
            <a:r>
              <a:rPr lang="en-US" dirty="0" smtClean="0">
                <a:latin typeface="+mj-lt"/>
                <a:cs typeface="Calibri"/>
              </a:rPr>
              <a:t>, I</a:t>
            </a:r>
            <a:r>
              <a:rPr lang="en-US" baseline="-25000" dirty="0" smtClean="0">
                <a:latin typeface="+mj-lt"/>
                <a:cs typeface="Calibri"/>
              </a:rPr>
              <a:t>2</a:t>
            </a:r>
            <a:r>
              <a:rPr lang="en-US" dirty="0" smtClean="0">
                <a:latin typeface="+mj-lt"/>
                <a:cs typeface="Calibri"/>
              </a:rPr>
              <a:t>e</a:t>
            </a:r>
            <a:r>
              <a:rPr lang="en-US" baseline="30000" dirty="0" smtClean="0">
                <a:latin typeface="+mj-lt"/>
                <a:cs typeface="Calibri"/>
              </a:rPr>
              <a:t>i</a:t>
            </a:r>
            <a:r>
              <a:rPr lang="el-GR" baseline="30000" dirty="0" smtClean="0">
                <a:latin typeface="+mj-lt"/>
                <a:cs typeface="Calibri"/>
              </a:rPr>
              <a:t>ω</a:t>
            </a:r>
            <a:r>
              <a:rPr lang="en-US" baseline="30000" dirty="0" smtClean="0">
                <a:latin typeface="+mj-lt"/>
                <a:cs typeface="Calibri"/>
              </a:rPr>
              <a:t>t</a:t>
            </a:r>
            <a:r>
              <a:rPr lang="en-US" dirty="0" smtClean="0">
                <a:latin typeface="+mj-lt"/>
                <a:cs typeface="Calibri"/>
              </a:rPr>
              <a:t>.</a:t>
            </a:r>
          </a:p>
          <a:p>
            <a:endParaRPr lang="en-US" dirty="0" smtClean="0">
              <a:latin typeface="+mj-lt"/>
              <a:cs typeface="Calibri"/>
            </a:endParaRPr>
          </a:p>
          <a:p>
            <a:endParaRPr lang="en-US" dirty="0" smtClean="0">
              <a:latin typeface="+mj-lt"/>
              <a:cs typeface="Calibri"/>
            </a:endParaRPr>
          </a:p>
          <a:p>
            <a:endParaRPr lang="en-US" dirty="0" smtClean="0">
              <a:latin typeface="+mj-lt"/>
              <a:cs typeface="Calibri"/>
            </a:endParaRPr>
          </a:p>
          <a:p>
            <a:endParaRPr lang="en-US" dirty="0" smtClean="0">
              <a:latin typeface="+mj-lt"/>
              <a:cs typeface="Calibri"/>
            </a:endParaRPr>
          </a:p>
        </p:txBody>
      </p:sp>
      <p:sp>
        <p:nvSpPr>
          <p:cNvPr id="6146" name="Rectangle 2"/>
          <p:cNvSpPr>
            <a:spLocks noChangeArrowheads="1"/>
          </p:cNvSpPr>
          <p:nvPr/>
        </p:nvSpPr>
        <p:spPr bwMode="auto">
          <a:xfrm>
            <a:off x="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6145" name="Picture 1"/>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752600" y="2819400"/>
            <a:ext cx="2923675" cy="685800"/>
          </a:xfrm>
          <a:prstGeom prst="rect">
            <a:avLst/>
          </a:prstGeom>
          <a:noFill/>
        </p:spPr>
      </p:pic>
      <p:sp>
        <p:nvSpPr>
          <p:cNvPr id="6148" name="Rectangle 4"/>
          <p:cNvSpPr>
            <a:spLocks noChangeArrowheads="1"/>
          </p:cNvSpPr>
          <p:nvPr/>
        </p:nvSpPr>
        <p:spPr bwMode="auto">
          <a:xfrm>
            <a:off x="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6147" name="Picture 3"/>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752600" y="4038600"/>
            <a:ext cx="2923675" cy="685800"/>
          </a:xfrm>
          <a:prstGeom prst="rect">
            <a:avLst/>
          </a:prstGeom>
          <a:noFill/>
        </p:spPr>
      </p:pic>
      <p:graphicFrame>
        <p:nvGraphicFramePr>
          <p:cNvPr id="10" name="Content Placeholder 9"/>
          <p:cNvGraphicFramePr>
            <a:graphicFrameLocks noGrp="1"/>
          </p:cNvGraphicFramePr>
          <p:nvPr>
            <p:ph sz="half" idx="2"/>
          </p:nvPr>
        </p:nvGraphicFramePr>
        <p:xfrm>
          <a:off x="5276850" y="1219201"/>
          <a:ext cx="3657600" cy="4800600"/>
        </p:xfrm>
        <a:graphic>
          <a:graphicData uri="http://schemas.openxmlformats.org/drawingml/2006/chart">
            <c:chart xmlns:c="http://schemas.openxmlformats.org/drawingml/2006/chart" xmlns:r="http://schemas.openxmlformats.org/officeDocument/2006/relationships" r:id="rId5"/>
          </a:graphicData>
        </a:graphic>
      </p:graphicFrame>
      <p:pic>
        <p:nvPicPr>
          <p:cNvPr id="26625" name="Picture 1"/>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1032469" y="5486400"/>
            <a:ext cx="5139731" cy="1371600"/>
          </a:xfrm>
          <a:prstGeom prst="rect">
            <a:avLst/>
          </a:prstGeom>
          <a:noFill/>
        </p:spPr>
      </p:pic>
      <p:sp>
        <p:nvSpPr>
          <p:cNvPr id="26628"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29" name="Rectangle 5"/>
          <p:cNvSpPr>
            <a:spLocks noChangeArrowheads="1"/>
          </p:cNvSpPr>
          <p:nvPr/>
        </p:nvSpPr>
        <p:spPr bwMode="auto">
          <a:xfrm>
            <a:off x="0" y="6477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6630" name="Rectangle 6"/>
          <p:cNvSpPr>
            <a:spLocks noChangeArrowheads="1"/>
          </p:cNvSpPr>
          <p:nvPr/>
        </p:nvSpPr>
        <p:spPr bwMode="auto">
          <a:xfrm>
            <a:off x="0" y="14668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ransition>
    <p:pull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3">
                                            <p:txEl>
                                              <p:pRg st="0" end="0"/>
                                            </p:txEl>
                                          </p:spTgt>
                                        </p:tgtEl>
                                        <p:attrNameLst>
                                          <p:attrName>style.visibility</p:attrName>
                                        </p:attrNameLst>
                                      </p:cBhvr>
                                      <p:to>
                                        <p:strVal val="visible"/>
                                      </p:to>
                                    </p:set>
                                    <p:anim calcmode="discrete" valueType="clr">
                                      <p:cBhvr override="childStyle">
                                        <p:cTn id="7" dur="80"/>
                                        <p:tgtEl>
                                          <p:spTgt spid="3">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3">
                                            <p:txEl>
                                              <p:pRg st="0" end="0"/>
                                            </p:txEl>
                                          </p:spTgt>
                                        </p:tgtEl>
                                        <p:attrNameLst>
                                          <p:attrName>fill.type</p:attrName>
                                        </p:attrNameLst>
                                      </p:cBhvr>
                                      <p:to>
                                        <p:strVal val="solid"/>
                                      </p:to>
                                    </p:set>
                                  </p:childTnLst>
                                </p:cTn>
                              </p:par>
                            </p:childTnLst>
                          </p:cTn>
                        </p:par>
                        <p:par>
                          <p:cTn id="10" fill="hold">
                            <p:stCondLst>
                              <p:cond delay="1600"/>
                            </p:stCondLst>
                            <p:childTnLst>
                              <p:par>
                                <p:cTn id="11" presetID="5" presetClass="entr" presetSubtype="10" fill="hold" nodeType="afterEffect">
                                  <p:stCondLst>
                                    <p:cond delay="0"/>
                                  </p:stCondLst>
                                  <p:childTnLst>
                                    <p:set>
                                      <p:cBhvr>
                                        <p:cTn id="12" dur="1" fill="hold">
                                          <p:stCondLst>
                                            <p:cond delay="0"/>
                                          </p:stCondLst>
                                        </p:cTn>
                                        <p:tgtEl>
                                          <p:spTgt spid="6145"/>
                                        </p:tgtEl>
                                        <p:attrNameLst>
                                          <p:attrName>style.visibility</p:attrName>
                                        </p:attrNameLst>
                                      </p:cBhvr>
                                      <p:to>
                                        <p:strVal val="visible"/>
                                      </p:to>
                                    </p:set>
                                    <p:animEffect transition="in" filter="checkerboard(across)">
                                      <p:cBhvr>
                                        <p:cTn id="13" dur="500"/>
                                        <p:tgtEl>
                                          <p:spTgt spid="6145"/>
                                        </p:tgtEl>
                                      </p:cBhvr>
                                    </p:animEffect>
                                  </p:childTnLst>
                                </p:cTn>
                              </p:par>
                            </p:childTnLst>
                          </p:cTn>
                        </p:par>
                        <p:par>
                          <p:cTn id="14" fill="hold">
                            <p:stCondLst>
                              <p:cond delay="2100"/>
                            </p:stCondLst>
                            <p:childTnLst>
                              <p:par>
                                <p:cTn id="15" presetID="5" presetClass="entr" presetSubtype="10" fill="hold" nodeType="afterEffect">
                                  <p:stCondLst>
                                    <p:cond delay="0"/>
                                  </p:stCondLst>
                                  <p:childTnLst>
                                    <p:set>
                                      <p:cBhvr>
                                        <p:cTn id="16" dur="1" fill="hold">
                                          <p:stCondLst>
                                            <p:cond delay="0"/>
                                          </p:stCondLst>
                                        </p:cTn>
                                        <p:tgtEl>
                                          <p:spTgt spid="6147"/>
                                        </p:tgtEl>
                                        <p:attrNameLst>
                                          <p:attrName>style.visibility</p:attrName>
                                        </p:attrNameLst>
                                      </p:cBhvr>
                                      <p:to>
                                        <p:strVal val="visible"/>
                                      </p:to>
                                    </p:set>
                                    <p:animEffect transition="in" filter="checkerboard(across)">
                                      <p:cBhvr>
                                        <p:cTn id="17" dur="500"/>
                                        <p:tgtEl>
                                          <p:spTgt spid="6147"/>
                                        </p:tgtEl>
                                      </p:cBhvr>
                                    </p:animEffect>
                                  </p:childTnLst>
                                </p:cTn>
                              </p:par>
                            </p:childTnLst>
                          </p:cTn>
                        </p:par>
                        <p:par>
                          <p:cTn id="18" fill="hold">
                            <p:stCondLst>
                              <p:cond delay="2600"/>
                            </p:stCondLst>
                            <p:childTnLst>
                              <p:par>
                                <p:cTn id="19" presetID="5" presetClass="entr" presetSubtype="10" fill="hold" nodeType="afterEffect">
                                  <p:stCondLst>
                                    <p:cond delay="0"/>
                                  </p:stCondLst>
                                  <p:childTnLst>
                                    <p:set>
                                      <p:cBhvr>
                                        <p:cTn id="20" dur="1" fill="hold">
                                          <p:stCondLst>
                                            <p:cond delay="0"/>
                                          </p:stCondLst>
                                        </p:cTn>
                                        <p:tgtEl>
                                          <p:spTgt spid="26625"/>
                                        </p:tgtEl>
                                        <p:attrNameLst>
                                          <p:attrName>style.visibility</p:attrName>
                                        </p:attrNameLst>
                                      </p:cBhvr>
                                      <p:to>
                                        <p:strVal val="visible"/>
                                      </p:to>
                                    </p:set>
                                    <p:animEffect transition="in" filter="checkerboard(across)">
                                      <p:cBhvr>
                                        <p:cTn id="21" dur="500"/>
                                        <p:tgtEl>
                                          <p:spTgt spid="26625"/>
                                        </p:tgtEl>
                                      </p:cBhvr>
                                    </p:animEffect>
                                  </p:childTnLst>
                                </p:cTn>
                              </p:par>
                            </p:childTnLst>
                          </p:cTn>
                        </p:par>
                        <p:par>
                          <p:cTn id="22" fill="hold">
                            <p:stCondLst>
                              <p:cond delay="3100"/>
                            </p:stCondLst>
                            <p:childTnLst>
                              <p:par>
                                <p:cTn id="23" presetID="5" presetClass="entr" presetSubtype="10"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checkerboard(across)">
                                      <p:cBhvr>
                                        <p:cTn id="2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Graphic spid="10" grpId="0">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RF Cavity and Tuner</a:t>
            </a:r>
            <a:endParaRPr lang="en-US" dirty="0"/>
          </a:p>
        </p:txBody>
      </p:sp>
      <p:sp>
        <p:nvSpPr>
          <p:cNvPr id="4" name="Content Placeholder 3"/>
          <p:cNvSpPr>
            <a:spLocks noGrp="1"/>
          </p:cNvSpPr>
          <p:nvPr>
            <p:ph sz="half" idx="2"/>
          </p:nvPr>
        </p:nvSpPr>
        <p:spPr/>
        <p:txBody>
          <a:bodyPr/>
          <a:lstStyle/>
          <a:p>
            <a:r>
              <a:rPr lang="en-US" dirty="0" smtClean="0"/>
              <a:t>Transmission Line Representation:</a:t>
            </a:r>
            <a:endParaRPr lang="en-US" dirty="0"/>
          </a:p>
        </p:txBody>
      </p:sp>
      <p:pic>
        <p:nvPicPr>
          <p:cNvPr id="6" name="Picture 5" descr="Transmission Line.png"/>
          <p:cNvPicPr>
            <a:picLocks noChangeAspect="1"/>
          </p:cNvPicPr>
          <p:nvPr/>
        </p:nvPicPr>
        <p:blipFill>
          <a:blip r:embed="rId3" cstate="print"/>
          <a:stretch>
            <a:fillRect/>
          </a:stretch>
        </p:blipFill>
        <p:spPr>
          <a:xfrm>
            <a:off x="5187744" y="2743200"/>
            <a:ext cx="3880056" cy="3124200"/>
          </a:xfrm>
          <a:prstGeom prst="rect">
            <a:avLst/>
          </a:prstGeom>
        </p:spPr>
      </p:pic>
      <p:sp>
        <p:nvSpPr>
          <p:cNvPr id="9" name="TextBox 8"/>
          <p:cNvSpPr txBox="1"/>
          <p:nvPr/>
        </p:nvSpPr>
        <p:spPr>
          <a:xfrm rot="16200000">
            <a:off x="4520001" y="3633402"/>
            <a:ext cx="1295401" cy="276999"/>
          </a:xfrm>
          <a:prstGeom prst="rect">
            <a:avLst/>
          </a:prstGeom>
          <a:noFill/>
        </p:spPr>
        <p:txBody>
          <a:bodyPr wrap="square" rtlCol="0">
            <a:spAutoFit/>
          </a:bodyPr>
          <a:lstStyle/>
          <a:p>
            <a:r>
              <a:rPr lang="el-GR" sz="1200" dirty="0" smtClean="0">
                <a:latin typeface="Calibri"/>
                <a:cs typeface="Calibri"/>
              </a:rPr>
              <a:t>λ</a:t>
            </a:r>
            <a:r>
              <a:rPr lang="en-US" sz="1200" dirty="0" smtClean="0">
                <a:latin typeface="Calibri"/>
                <a:cs typeface="Calibri"/>
              </a:rPr>
              <a:t>/4 Cavity</a:t>
            </a:r>
          </a:p>
        </p:txBody>
      </p:sp>
      <p:pic>
        <p:nvPicPr>
          <p:cNvPr id="8" name="Content Placeholder 7" descr="RF Cavity &amp; Tuner Pt. 2.png"/>
          <p:cNvPicPr>
            <a:picLocks noGrp="1" noChangeAspect="1"/>
          </p:cNvPicPr>
          <p:nvPr>
            <p:ph sz="half" idx="1"/>
          </p:nvPr>
        </p:nvPicPr>
        <p:blipFill>
          <a:blip r:embed="rId4" cstate="print"/>
          <a:srcRect l="4514" t="1746" r="7986" b="6771"/>
          <a:stretch>
            <a:fillRect/>
          </a:stretch>
        </p:blipFill>
        <p:spPr>
          <a:xfrm>
            <a:off x="1018309" y="2133600"/>
            <a:ext cx="3927764" cy="2057400"/>
          </a:xfrm>
        </p:spPr>
      </p:pic>
      <p:sp>
        <p:nvSpPr>
          <p:cNvPr id="10" name="TextBox 9"/>
          <p:cNvSpPr txBox="1"/>
          <p:nvPr/>
        </p:nvSpPr>
        <p:spPr>
          <a:xfrm>
            <a:off x="1600200" y="1981200"/>
            <a:ext cx="457200" cy="400110"/>
          </a:xfrm>
          <a:prstGeom prst="rect">
            <a:avLst/>
          </a:prstGeom>
          <a:noFill/>
        </p:spPr>
        <p:txBody>
          <a:bodyPr wrap="square" rtlCol="0">
            <a:spAutoFit/>
          </a:bodyPr>
          <a:lstStyle/>
          <a:p>
            <a:r>
              <a:rPr lang="en-US" sz="2000" dirty="0" smtClean="0"/>
              <a:t>C</a:t>
            </a:r>
            <a:r>
              <a:rPr lang="en-US" sz="2000" baseline="-25000" dirty="0" smtClean="0"/>
              <a:t>1</a:t>
            </a:r>
            <a:endParaRPr lang="en-US" sz="2000" baseline="-25000" dirty="0"/>
          </a:p>
        </p:txBody>
      </p:sp>
      <p:sp>
        <p:nvSpPr>
          <p:cNvPr id="11" name="TextBox 10"/>
          <p:cNvSpPr txBox="1"/>
          <p:nvPr/>
        </p:nvSpPr>
        <p:spPr>
          <a:xfrm>
            <a:off x="3429000" y="2831068"/>
            <a:ext cx="457200" cy="400110"/>
          </a:xfrm>
          <a:prstGeom prst="rect">
            <a:avLst/>
          </a:prstGeom>
          <a:noFill/>
        </p:spPr>
        <p:txBody>
          <a:bodyPr wrap="square" rtlCol="0">
            <a:spAutoFit/>
          </a:bodyPr>
          <a:lstStyle/>
          <a:p>
            <a:r>
              <a:rPr lang="en-US" sz="2000" dirty="0" smtClean="0"/>
              <a:t>L</a:t>
            </a:r>
            <a:r>
              <a:rPr lang="en-US" sz="2000" baseline="-25000" dirty="0" smtClean="0"/>
              <a:t>2</a:t>
            </a:r>
            <a:endParaRPr lang="en-US" sz="2000" baseline="-25000" dirty="0"/>
          </a:p>
        </p:txBody>
      </p:sp>
      <p:sp>
        <p:nvSpPr>
          <p:cNvPr id="12" name="TextBox 11"/>
          <p:cNvSpPr txBox="1"/>
          <p:nvPr/>
        </p:nvSpPr>
        <p:spPr>
          <a:xfrm>
            <a:off x="2209800" y="2831068"/>
            <a:ext cx="457200" cy="400110"/>
          </a:xfrm>
          <a:prstGeom prst="rect">
            <a:avLst/>
          </a:prstGeom>
          <a:noFill/>
        </p:spPr>
        <p:txBody>
          <a:bodyPr wrap="square" rtlCol="0">
            <a:spAutoFit/>
          </a:bodyPr>
          <a:lstStyle/>
          <a:p>
            <a:r>
              <a:rPr lang="en-US" sz="2000" dirty="0" smtClean="0"/>
              <a:t>L</a:t>
            </a:r>
            <a:r>
              <a:rPr lang="en-US" sz="2000" baseline="-25000" dirty="0" smtClean="0"/>
              <a:t>1</a:t>
            </a:r>
            <a:endParaRPr lang="en-US" sz="2000" baseline="-25000" dirty="0"/>
          </a:p>
        </p:txBody>
      </p:sp>
      <p:sp>
        <p:nvSpPr>
          <p:cNvPr id="13" name="TextBox 12"/>
          <p:cNvSpPr txBox="1"/>
          <p:nvPr/>
        </p:nvSpPr>
        <p:spPr>
          <a:xfrm>
            <a:off x="4343400" y="2895600"/>
            <a:ext cx="457200" cy="400110"/>
          </a:xfrm>
          <a:prstGeom prst="rect">
            <a:avLst/>
          </a:prstGeom>
          <a:noFill/>
        </p:spPr>
        <p:txBody>
          <a:bodyPr wrap="square" rtlCol="0">
            <a:spAutoFit/>
          </a:bodyPr>
          <a:lstStyle/>
          <a:p>
            <a:r>
              <a:rPr lang="en-US" sz="2000" dirty="0" smtClean="0"/>
              <a:t>I</a:t>
            </a:r>
            <a:r>
              <a:rPr lang="en-US" sz="2000" baseline="-25000" dirty="0" smtClean="0"/>
              <a:t>2</a:t>
            </a:r>
            <a:endParaRPr lang="en-US" sz="2000" baseline="-25000" dirty="0"/>
          </a:p>
        </p:txBody>
      </p:sp>
      <p:sp>
        <p:nvSpPr>
          <p:cNvPr id="14" name="TextBox 13"/>
          <p:cNvSpPr txBox="1"/>
          <p:nvPr/>
        </p:nvSpPr>
        <p:spPr>
          <a:xfrm>
            <a:off x="1447800" y="2895600"/>
            <a:ext cx="457200" cy="400110"/>
          </a:xfrm>
          <a:prstGeom prst="rect">
            <a:avLst/>
          </a:prstGeom>
          <a:noFill/>
        </p:spPr>
        <p:txBody>
          <a:bodyPr wrap="square" rtlCol="0">
            <a:spAutoFit/>
          </a:bodyPr>
          <a:lstStyle/>
          <a:p>
            <a:r>
              <a:rPr lang="en-US" sz="2000" dirty="0" smtClean="0"/>
              <a:t>I</a:t>
            </a:r>
            <a:r>
              <a:rPr lang="en-US" sz="2000" baseline="-25000" dirty="0" smtClean="0"/>
              <a:t>1</a:t>
            </a:r>
            <a:endParaRPr lang="en-US" sz="2000" baseline="-25000" dirty="0"/>
          </a:p>
        </p:txBody>
      </p:sp>
      <p:sp>
        <p:nvSpPr>
          <p:cNvPr id="15" name="TextBox 14"/>
          <p:cNvSpPr txBox="1"/>
          <p:nvPr/>
        </p:nvSpPr>
        <p:spPr>
          <a:xfrm>
            <a:off x="3886200" y="1981200"/>
            <a:ext cx="457200" cy="400110"/>
          </a:xfrm>
          <a:prstGeom prst="rect">
            <a:avLst/>
          </a:prstGeom>
          <a:noFill/>
        </p:spPr>
        <p:txBody>
          <a:bodyPr wrap="square" rtlCol="0">
            <a:spAutoFit/>
          </a:bodyPr>
          <a:lstStyle/>
          <a:p>
            <a:r>
              <a:rPr lang="en-US" sz="2000" dirty="0" smtClean="0"/>
              <a:t>C</a:t>
            </a:r>
            <a:r>
              <a:rPr lang="en-US" sz="2000" baseline="-25000" dirty="0" smtClean="0"/>
              <a:t>2</a:t>
            </a:r>
            <a:endParaRPr lang="en-US" sz="2000" baseline="-25000" dirty="0"/>
          </a:p>
        </p:txBody>
      </p:sp>
      <p:sp>
        <p:nvSpPr>
          <p:cNvPr id="16" name="TextBox 15"/>
          <p:cNvSpPr txBox="1"/>
          <p:nvPr/>
        </p:nvSpPr>
        <p:spPr>
          <a:xfrm>
            <a:off x="2819400" y="2819400"/>
            <a:ext cx="457200" cy="400110"/>
          </a:xfrm>
          <a:prstGeom prst="rect">
            <a:avLst/>
          </a:prstGeom>
          <a:noFill/>
        </p:spPr>
        <p:txBody>
          <a:bodyPr wrap="square" rtlCol="0">
            <a:spAutoFit/>
          </a:bodyPr>
          <a:lstStyle/>
          <a:p>
            <a:r>
              <a:rPr lang="en-US" sz="2000" dirty="0" smtClean="0"/>
              <a:t>M</a:t>
            </a:r>
            <a:endParaRPr lang="en-US" sz="2000" baseline="-25000" dirty="0"/>
          </a:p>
        </p:txBody>
      </p:sp>
      <p:sp>
        <p:nvSpPr>
          <p:cNvPr id="17" name="TextBox 16"/>
          <p:cNvSpPr txBox="1"/>
          <p:nvPr/>
        </p:nvSpPr>
        <p:spPr>
          <a:xfrm>
            <a:off x="3581400" y="4050268"/>
            <a:ext cx="1143000" cy="369332"/>
          </a:xfrm>
          <a:prstGeom prst="rect">
            <a:avLst/>
          </a:prstGeom>
          <a:solidFill>
            <a:schemeClr val="bg1"/>
          </a:solidFill>
        </p:spPr>
        <p:txBody>
          <a:bodyPr wrap="square" rtlCol="0">
            <a:spAutoFit/>
          </a:bodyPr>
          <a:lstStyle/>
          <a:p>
            <a:r>
              <a:rPr lang="el-GR" dirty="0" smtClean="0">
                <a:latin typeface="Calibri"/>
                <a:cs typeface="Calibri"/>
              </a:rPr>
              <a:t>λ</a:t>
            </a:r>
            <a:r>
              <a:rPr lang="en-US" dirty="0" smtClean="0">
                <a:latin typeface="Calibri"/>
                <a:cs typeface="Calibri"/>
              </a:rPr>
              <a:t>/2 Tuner</a:t>
            </a:r>
            <a:endParaRPr lang="en-US" dirty="0"/>
          </a:p>
        </p:txBody>
      </p:sp>
      <p:sp>
        <p:nvSpPr>
          <p:cNvPr id="18" name="TextBox 17"/>
          <p:cNvSpPr txBox="1"/>
          <p:nvPr/>
        </p:nvSpPr>
        <p:spPr>
          <a:xfrm>
            <a:off x="1295400" y="4038600"/>
            <a:ext cx="1143000" cy="369332"/>
          </a:xfrm>
          <a:prstGeom prst="rect">
            <a:avLst/>
          </a:prstGeom>
          <a:solidFill>
            <a:schemeClr val="bg1"/>
          </a:solidFill>
        </p:spPr>
        <p:txBody>
          <a:bodyPr wrap="square" rtlCol="0">
            <a:spAutoFit/>
          </a:bodyPr>
          <a:lstStyle/>
          <a:p>
            <a:r>
              <a:rPr lang="el-GR" dirty="0" smtClean="0">
                <a:latin typeface="Calibri"/>
                <a:cs typeface="Calibri"/>
              </a:rPr>
              <a:t>λ</a:t>
            </a:r>
            <a:r>
              <a:rPr lang="en-US" dirty="0" smtClean="0">
                <a:latin typeface="Calibri"/>
                <a:cs typeface="Calibri"/>
              </a:rPr>
              <a:t>/4 Cavity</a:t>
            </a:r>
            <a:endParaRPr lang="en-US" dirty="0"/>
          </a:p>
        </p:txBody>
      </p:sp>
      <p:sp>
        <p:nvSpPr>
          <p:cNvPr id="19" name="TextBox 18"/>
          <p:cNvSpPr txBox="1"/>
          <p:nvPr/>
        </p:nvSpPr>
        <p:spPr>
          <a:xfrm>
            <a:off x="5638800" y="5029200"/>
            <a:ext cx="3733800" cy="338554"/>
          </a:xfrm>
          <a:prstGeom prst="rect">
            <a:avLst/>
          </a:prstGeom>
          <a:solidFill>
            <a:schemeClr val="bg1"/>
          </a:solidFill>
        </p:spPr>
        <p:txBody>
          <a:bodyPr wrap="square" rtlCol="0">
            <a:spAutoFit/>
          </a:bodyPr>
          <a:lstStyle/>
          <a:p>
            <a:r>
              <a:rPr lang="en-US" sz="1600" dirty="0" smtClean="0">
                <a:latin typeface="Calibri"/>
                <a:cs typeface="Calibri"/>
              </a:rPr>
              <a:t>Loop coupling between Cavity and Tuner</a:t>
            </a:r>
            <a:endParaRPr lang="en-US" sz="1600" dirty="0"/>
          </a:p>
        </p:txBody>
      </p:sp>
      <p:sp>
        <p:nvSpPr>
          <p:cNvPr id="20" name="Content Placeholder 3"/>
          <p:cNvSpPr txBox="1">
            <a:spLocks/>
          </p:cNvSpPr>
          <p:nvPr/>
        </p:nvSpPr>
        <p:spPr>
          <a:xfrm>
            <a:off x="990600" y="5867400"/>
            <a:ext cx="8153400" cy="990600"/>
          </a:xfrm>
          <a:prstGeom prst="rect">
            <a:avLst/>
          </a:prstGeom>
        </p:spPr>
        <p:txBody>
          <a:bodyPr>
            <a:normAutofit/>
          </a:bodyPr>
          <a:lstStyle/>
          <a:p>
            <a:pPr marL="365760" marR="0" lvl="0" indent="-283464" algn="l" defTabSz="914400" rtl="0" eaLnBrk="1" fontAlgn="auto" latinLnBrk="0" hangingPunct="1">
              <a:lnSpc>
                <a:spcPct val="100000"/>
              </a:lnSpc>
              <a:spcBef>
                <a:spcPts val="600"/>
              </a:spcBef>
              <a:spcAft>
                <a:spcPts val="0"/>
              </a:spcAft>
              <a:buClr>
                <a:schemeClr val="accent1"/>
              </a:buClr>
              <a:buSzPct val="80000"/>
              <a:buFont typeface="Wingdings 2"/>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The transmission line representation’s loop coupling is equivalent to the circuit’s mutual inductance,</a:t>
            </a:r>
            <a:r>
              <a:rPr kumimoji="0" lang="en-US" sz="2800" b="0" i="0" u="none" strike="noStrike" kern="1200" cap="none" spc="0" normalizeH="0" noProof="0" dirty="0" smtClean="0">
                <a:ln>
                  <a:noFill/>
                </a:ln>
                <a:solidFill>
                  <a:schemeClr val="tx1"/>
                </a:solidFill>
                <a:effectLst/>
                <a:uLnTx/>
                <a:uFillTx/>
                <a:latin typeface="+mn-lt"/>
                <a:ea typeface="+mn-ea"/>
                <a:cs typeface="+mn-cs"/>
              </a:rPr>
              <a:t> M.</a:t>
            </a:r>
            <a:endParaRPr kumimoji="0" lang="en-US" sz="28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p:pull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heckerboard(across)">
                                      <p:cBhvr>
                                        <p:cTn id="7" dur="500"/>
                                        <p:tgtEl>
                                          <p:spTgt spid="8"/>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checkerboard(across)">
                                      <p:cBhvr>
                                        <p:cTn id="10" dur="500"/>
                                        <p:tgtEl>
                                          <p:spTgt spid="10"/>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checkerboard(across)">
                                      <p:cBhvr>
                                        <p:cTn id="13" dur="500"/>
                                        <p:tgtEl>
                                          <p:spTgt spid="11"/>
                                        </p:tgtEl>
                                      </p:cBhvr>
                                    </p:animEffect>
                                  </p:childTnLst>
                                </p:cTn>
                              </p:par>
                              <p:par>
                                <p:cTn id="14" presetID="5" presetClass="entr" presetSubtype="10"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checkerboard(across)">
                                      <p:cBhvr>
                                        <p:cTn id="16" dur="500"/>
                                        <p:tgtEl>
                                          <p:spTgt spid="12"/>
                                        </p:tgtEl>
                                      </p:cBhvr>
                                    </p:animEffect>
                                  </p:childTnLst>
                                </p:cTn>
                              </p:par>
                              <p:par>
                                <p:cTn id="17" presetID="5" presetClass="entr" presetSubtype="1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checkerboard(across)">
                                      <p:cBhvr>
                                        <p:cTn id="19" dur="500"/>
                                        <p:tgtEl>
                                          <p:spTgt spid="14"/>
                                        </p:tgtEl>
                                      </p:cBhvr>
                                    </p:animEffect>
                                  </p:childTnLst>
                                </p:cTn>
                              </p:par>
                              <p:par>
                                <p:cTn id="20" presetID="5" presetClass="entr" presetSubtype="1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checkerboard(across)">
                                      <p:cBhvr>
                                        <p:cTn id="22" dur="500"/>
                                        <p:tgtEl>
                                          <p:spTgt spid="15"/>
                                        </p:tgtEl>
                                      </p:cBhvr>
                                    </p:animEffect>
                                  </p:childTnLst>
                                </p:cTn>
                              </p:par>
                              <p:par>
                                <p:cTn id="23" presetID="5" presetClass="entr" presetSubtype="10"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checkerboard(across)">
                                      <p:cBhvr>
                                        <p:cTn id="25" dur="500"/>
                                        <p:tgtEl>
                                          <p:spTgt spid="16"/>
                                        </p:tgtEl>
                                      </p:cBhvr>
                                    </p:animEffect>
                                  </p:childTnLst>
                                </p:cTn>
                              </p:par>
                              <p:par>
                                <p:cTn id="26" presetID="5" presetClass="entr" presetSubtype="10" fill="hold" grpId="0" nodeType="with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checkerboard(across)">
                                      <p:cBhvr>
                                        <p:cTn id="28" dur="500"/>
                                        <p:tgtEl>
                                          <p:spTgt spid="18"/>
                                        </p:tgtEl>
                                      </p:cBhvr>
                                    </p:animEffect>
                                  </p:childTnLst>
                                </p:cTn>
                              </p:par>
                              <p:par>
                                <p:cTn id="29" presetID="5" presetClass="entr" presetSubtype="10"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checkerboard(across)">
                                      <p:cBhvr>
                                        <p:cTn id="31" dur="500"/>
                                        <p:tgtEl>
                                          <p:spTgt spid="13"/>
                                        </p:tgtEl>
                                      </p:cBhvr>
                                    </p:animEffect>
                                  </p:childTnLst>
                                </p:cTn>
                              </p:par>
                              <p:par>
                                <p:cTn id="32" presetID="5" presetClass="entr" presetSubtype="10"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checkerboard(across)">
                                      <p:cBhvr>
                                        <p:cTn id="34" dur="500"/>
                                        <p:tgtEl>
                                          <p:spTgt spid="17"/>
                                        </p:tgtEl>
                                      </p:cBhvr>
                                    </p:animEffect>
                                  </p:childTnLst>
                                </p:cTn>
                              </p:par>
                            </p:childTnLst>
                          </p:cTn>
                        </p:par>
                        <p:par>
                          <p:cTn id="35" fill="hold">
                            <p:stCondLst>
                              <p:cond delay="500"/>
                            </p:stCondLst>
                            <p:childTnLst>
                              <p:par>
                                <p:cTn id="36" presetID="27" presetClass="entr" presetSubtype="0" fill="hold" grpId="0" nodeType="afterEffect">
                                  <p:stCondLst>
                                    <p:cond delay="0"/>
                                  </p:stCondLst>
                                  <p:iterate type="lt">
                                    <p:tmPct val="50000"/>
                                  </p:iterate>
                                  <p:childTnLst>
                                    <p:set>
                                      <p:cBhvr>
                                        <p:cTn id="37" dur="1" fill="hold">
                                          <p:stCondLst>
                                            <p:cond delay="0"/>
                                          </p:stCondLst>
                                        </p:cTn>
                                        <p:tgtEl>
                                          <p:spTgt spid="4">
                                            <p:txEl>
                                              <p:pRg st="0" end="0"/>
                                            </p:txEl>
                                          </p:spTgt>
                                        </p:tgtEl>
                                        <p:attrNameLst>
                                          <p:attrName>style.visibility</p:attrName>
                                        </p:attrNameLst>
                                      </p:cBhvr>
                                      <p:to>
                                        <p:strVal val="visible"/>
                                      </p:to>
                                    </p:set>
                                    <p:anim calcmode="discrete" valueType="clr">
                                      <p:cBhvr override="childStyle">
                                        <p:cTn id="38" dur="80"/>
                                        <p:tgtEl>
                                          <p:spTgt spid="4">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9" dur="80"/>
                                        <p:tgtEl>
                                          <p:spTgt spid="4">
                                            <p:txEl>
                                              <p:pRg st="0" end="0"/>
                                            </p:txEl>
                                          </p:spTgt>
                                        </p:tgtEl>
                                        <p:attrNameLst>
                                          <p:attrName>fillcolor</p:attrName>
                                        </p:attrNameLst>
                                      </p:cBhvr>
                                      <p:tavLst>
                                        <p:tav tm="0">
                                          <p:val>
                                            <p:clrVal>
                                              <a:schemeClr val="accent2"/>
                                            </p:clrVal>
                                          </p:val>
                                        </p:tav>
                                        <p:tav tm="50000">
                                          <p:val>
                                            <p:clrVal>
                                              <a:schemeClr val="hlink"/>
                                            </p:clrVal>
                                          </p:val>
                                        </p:tav>
                                      </p:tavLst>
                                    </p:anim>
                                    <p:set>
                                      <p:cBhvr>
                                        <p:cTn id="40" dur="80"/>
                                        <p:tgtEl>
                                          <p:spTgt spid="4">
                                            <p:txEl>
                                              <p:pRg st="0" end="0"/>
                                            </p:txEl>
                                          </p:spTgt>
                                        </p:tgtEl>
                                        <p:attrNameLst>
                                          <p:attrName>fill.type</p:attrName>
                                        </p:attrNameLst>
                                      </p:cBhvr>
                                      <p:to>
                                        <p:strVal val="solid"/>
                                      </p:to>
                                    </p:set>
                                  </p:childTnLst>
                                </p:cTn>
                              </p:par>
                            </p:childTnLst>
                          </p:cTn>
                        </p:par>
                        <p:par>
                          <p:cTn id="41" fill="hold">
                            <p:stCondLst>
                              <p:cond delay="1780"/>
                            </p:stCondLst>
                            <p:childTnLst>
                              <p:par>
                                <p:cTn id="42" presetID="5" presetClass="entr" presetSubtype="10" fill="hold" nodeType="afterEffect">
                                  <p:stCondLst>
                                    <p:cond delay="0"/>
                                  </p:stCondLst>
                                  <p:childTnLst>
                                    <p:set>
                                      <p:cBhvr>
                                        <p:cTn id="43" dur="1" fill="hold">
                                          <p:stCondLst>
                                            <p:cond delay="0"/>
                                          </p:stCondLst>
                                        </p:cTn>
                                        <p:tgtEl>
                                          <p:spTgt spid="6"/>
                                        </p:tgtEl>
                                        <p:attrNameLst>
                                          <p:attrName>style.visibility</p:attrName>
                                        </p:attrNameLst>
                                      </p:cBhvr>
                                      <p:to>
                                        <p:strVal val="visible"/>
                                      </p:to>
                                    </p:set>
                                    <p:animEffect transition="in" filter="checkerboard(across)">
                                      <p:cBhvr>
                                        <p:cTn id="44" dur="500"/>
                                        <p:tgtEl>
                                          <p:spTgt spid="6"/>
                                        </p:tgtEl>
                                      </p:cBhvr>
                                    </p:animEffect>
                                  </p:childTnLst>
                                </p:cTn>
                              </p:par>
                              <p:par>
                                <p:cTn id="45" presetID="5" presetClass="entr" presetSubtype="10" fill="hold" grpId="0" nodeType="with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checkerboard(across)">
                                      <p:cBhvr>
                                        <p:cTn id="47" dur="500"/>
                                        <p:tgtEl>
                                          <p:spTgt spid="9"/>
                                        </p:tgtEl>
                                      </p:cBhvr>
                                    </p:animEffect>
                                  </p:childTnLst>
                                </p:cTn>
                              </p:par>
                              <p:par>
                                <p:cTn id="48" presetID="5" presetClass="entr" presetSubtype="10" fill="hold" grpId="0" nodeType="withEffect">
                                  <p:stCondLst>
                                    <p:cond delay="0"/>
                                  </p:stCondLst>
                                  <p:childTnLst>
                                    <p:set>
                                      <p:cBhvr>
                                        <p:cTn id="49" dur="1" fill="hold">
                                          <p:stCondLst>
                                            <p:cond delay="0"/>
                                          </p:stCondLst>
                                        </p:cTn>
                                        <p:tgtEl>
                                          <p:spTgt spid="19"/>
                                        </p:tgtEl>
                                        <p:attrNameLst>
                                          <p:attrName>style.visibility</p:attrName>
                                        </p:attrNameLst>
                                      </p:cBhvr>
                                      <p:to>
                                        <p:strVal val="visible"/>
                                      </p:to>
                                    </p:set>
                                    <p:animEffect transition="in" filter="checkerboard(across)">
                                      <p:cBhvr>
                                        <p:cTn id="50" dur="500"/>
                                        <p:tgtEl>
                                          <p:spTgt spid="19"/>
                                        </p:tgtEl>
                                      </p:cBhvr>
                                    </p:animEffect>
                                  </p:childTnLst>
                                </p:cTn>
                              </p:par>
                            </p:childTnLst>
                          </p:cTn>
                        </p:par>
                        <p:par>
                          <p:cTn id="51" fill="hold">
                            <p:stCondLst>
                              <p:cond delay="2280"/>
                            </p:stCondLst>
                            <p:childTnLst>
                              <p:par>
                                <p:cTn id="52" presetID="27" presetClass="entr" presetSubtype="0" fill="hold" grpId="0" nodeType="afterEffect">
                                  <p:stCondLst>
                                    <p:cond delay="0"/>
                                  </p:stCondLst>
                                  <p:iterate type="lt">
                                    <p:tmPct val="50000"/>
                                  </p:iterate>
                                  <p:childTnLst>
                                    <p:set>
                                      <p:cBhvr>
                                        <p:cTn id="53" dur="1" fill="hold">
                                          <p:stCondLst>
                                            <p:cond delay="0"/>
                                          </p:stCondLst>
                                        </p:cTn>
                                        <p:tgtEl>
                                          <p:spTgt spid="20">
                                            <p:txEl>
                                              <p:pRg st="0" end="0"/>
                                            </p:txEl>
                                          </p:spTgt>
                                        </p:tgtEl>
                                        <p:attrNameLst>
                                          <p:attrName>style.visibility</p:attrName>
                                        </p:attrNameLst>
                                      </p:cBhvr>
                                      <p:to>
                                        <p:strVal val="visible"/>
                                      </p:to>
                                    </p:set>
                                    <p:anim calcmode="discrete" valueType="clr">
                                      <p:cBhvr override="childStyle">
                                        <p:cTn id="54" dur="80"/>
                                        <p:tgtEl>
                                          <p:spTgt spid="20">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55" dur="80"/>
                                        <p:tgtEl>
                                          <p:spTgt spid="20">
                                            <p:txEl>
                                              <p:pRg st="0" end="0"/>
                                            </p:txEl>
                                          </p:spTgt>
                                        </p:tgtEl>
                                        <p:attrNameLst>
                                          <p:attrName>fillcolor</p:attrName>
                                        </p:attrNameLst>
                                      </p:cBhvr>
                                      <p:tavLst>
                                        <p:tav tm="0">
                                          <p:val>
                                            <p:clrVal>
                                              <a:schemeClr val="accent2"/>
                                            </p:clrVal>
                                          </p:val>
                                        </p:tav>
                                        <p:tav tm="50000">
                                          <p:val>
                                            <p:clrVal>
                                              <a:schemeClr val="hlink"/>
                                            </p:clrVal>
                                          </p:val>
                                        </p:tav>
                                      </p:tavLst>
                                    </p:anim>
                                    <p:set>
                                      <p:cBhvr>
                                        <p:cTn id="56" dur="80"/>
                                        <p:tgtEl>
                                          <p:spTgt spid="20">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9" grpId="0"/>
      <p:bldP spid="10" grpId="0"/>
      <p:bldP spid="11" grpId="0"/>
      <p:bldP spid="12" grpId="0"/>
      <p:bldP spid="13" grpId="0"/>
      <p:bldP spid="14" grpId="0"/>
      <p:bldP spid="15" grpId="0"/>
      <p:bldP spid="16" grpId="0"/>
      <p:bldP spid="17" grpId="0" animBg="1"/>
      <p:bldP spid="18" grpId="0" animBg="1"/>
      <p:bldP spid="19" grpId="0" animBg="1"/>
      <p:bldP spid="20"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p:cNvGraphicFramePr/>
          <p:nvPr/>
        </p:nvGraphicFramePr>
        <p:xfrm>
          <a:off x="4114800" y="2590800"/>
          <a:ext cx="3962400" cy="266700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p:txBody>
          <a:bodyPr>
            <a:normAutofit fontScale="90000"/>
          </a:bodyPr>
          <a:lstStyle/>
          <a:p>
            <a:r>
              <a:rPr lang="en-US" dirty="0" smtClean="0"/>
              <a:t>How does the model tuner work?</a:t>
            </a:r>
            <a:endParaRPr lang="en-US" dirty="0"/>
          </a:p>
        </p:txBody>
      </p:sp>
      <p:sp>
        <p:nvSpPr>
          <p:cNvPr id="3" name="Content Placeholder 2"/>
          <p:cNvSpPr>
            <a:spLocks noGrp="1"/>
          </p:cNvSpPr>
          <p:nvPr>
            <p:ph sz="half" idx="1"/>
          </p:nvPr>
        </p:nvSpPr>
        <p:spPr/>
        <p:txBody>
          <a:bodyPr>
            <a:normAutofit/>
          </a:bodyPr>
          <a:lstStyle/>
          <a:p>
            <a:r>
              <a:rPr lang="en-US" dirty="0" smtClean="0"/>
              <a:t>Change in electrical length equals change in resonant frequency.</a:t>
            </a:r>
            <a:endParaRPr lang="en-US" dirty="0"/>
          </a:p>
        </p:txBody>
      </p:sp>
      <p:graphicFrame>
        <p:nvGraphicFramePr>
          <p:cNvPr id="9" name="Content Placeholder 8"/>
          <p:cNvGraphicFramePr>
            <a:graphicFrameLocks noGrp="1"/>
          </p:cNvGraphicFramePr>
          <p:nvPr>
            <p:ph sz="half" idx="2"/>
          </p:nvPr>
        </p:nvGraphicFramePr>
        <p:xfrm>
          <a:off x="5276850" y="1524000"/>
          <a:ext cx="3657600" cy="4664075"/>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ransition>
    <p:pull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3">
                                            <p:txEl>
                                              <p:pRg st="0" end="0"/>
                                            </p:txEl>
                                          </p:spTgt>
                                        </p:tgtEl>
                                        <p:attrNameLst>
                                          <p:attrName>style.visibility</p:attrName>
                                        </p:attrNameLst>
                                      </p:cBhvr>
                                      <p:to>
                                        <p:strVal val="visible"/>
                                      </p:to>
                                    </p:set>
                                    <p:anim calcmode="discrete" valueType="clr">
                                      <p:cBhvr override="childStyle">
                                        <p:cTn id="7" dur="80"/>
                                        <p:tgtEl>
                                          <p:spTgt spid="3">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3">
                                            <p:txEl>
                                              <p:pRg st="0" end="0"/>
                                            </p:txEl>
                                          </p:spTgt>
                                        </p:tgtEl>
                                        <p:attrNameLst>
                                          <p:attrName>fill.type</p:attrName>
                                        </p:attrNameLst>
                                      </p:cBhvr>
                                      <p:to>
                                        <p:strVal val="solid"/>
                                      </p:to>
                                    </p:set>
                                  </p:childTnLst>
                                </p:cTn>
                              </p:par>
                            </p:childTnLst>
                          </p:cTn>
                        </p:par>
                        <p:par>
                          <p:cTn id="10" fill="hold">
                            <p:stCondLst>
                              <p:cond delay="2280"/>
                            </p:stCondLst>
                            <p:childTnLst>
                              <p:par>
                                <p:cTn id="11" presetID="5" presetClass="entr" presetSubtype="10"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checkerboard(across)">
                                      <p:cBhvr>
                                        <p:cTn id="13" dur="500"/>
                                        <p:tgtEl>
                                          <p:spTgt spid="9"/>
                                        </p:tgtEl>
                                      </p:cBhvr>
                                    </p:animEffect>
                                  </p:childTnLst>
                                </p:cTn>
                              </p:par>
                              <p:par>
                                <p:cTn id="14" presetID="5" presetClass="entr" presetSubtype="1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checkerboard(across)">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P spid="3" grpId="0" build="p"/>
      <p:bldGraphic spid="9" grpId="0">
        <p:bldAsOne/>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does the real tuner work?</a:t>
            </a:r>
            <a:endParaRPr lang="en-US" dirty="0"/>
          </a:p>
        </p:txBody>
      </p:sp>
      <p:sp>
        <p:nvSpPr>
          <p:cNvPr id="3" name="Content Placeholder 2"/>
          <p:cNvSpPr>
            <a:spLocks noGrp="1"/>
          </p:cNvSpPr>
          <p:nvPr>
            <p:ph sz="half" idx="1"/>
          </p:nvPr>
        </p:nvSpPr>
        <p:spPr/>
        <p:txBody>
          <a:bodyPr>
            <a:normAutofit/>
          </a:bodyPr>
          <a:lstStyle/>
          <a:p>
            <a:r>
              <a:rPr lang="en-US" dirty="0" smtClean="0"/>
              <a:t>How and why do we change the electrical length of the tuner?</a:t>
            </a:r>
          </a:p>
          <a:p>
            <a:r>
              <a:rPr lang="en-US" dirty="0" smtClean="0">
                <a:cs typeface="Calibri"/>
              </a:rPr>
              <a:t>How is the </a:t>
            </a:r>
            <a:r>
              <a:rPr lang="el-GR" dirty="0" smtClean="0">
                <a:cs typeface="Calibri"/>
              </a:rPr>
              <a:t>μ</a:t>
            </a:r>
            <a:r>
              <a:rPr lang="en-US" dirty="0" smtClean="0">
                <a:cs typeface="Calibri"/>
              </a:rPr>
              <a:t> changed?</a:t>
            </a:r>
            <a:endParaRPr lang="en-US" dirty="0"/>
          </a:p>
        </p:txBody>
      </p:sp>
      <p:pic>
        <p:nvPicPr>
          <p:cNvPr id="7" name="Content Placeholder 6" descr="Solenoid.png"/>
          <p:cNvPicPr>
            <a:picLocks noGrp="1" noChangeAspect="1"/>
          </p:cNvPicPr>
          <p:nvPr>
            <p:ph sz="half" idx="2"/>
          </p:nvPr>
        </p:nvPicPr>
        <p:blipFill>
          <a:blip r:embed="rId3" cstate="print"/>
          <a:stretch>
            <a:fillRect/>
          </a:stretch>
        </p:blipFill>
        <p:spPr>
          <a:xfrm>
            <a:off x="4267200" y="2960893"/>
            <a:ext cx="4839953" cy="3897107"/>
          </a:xfrm>
        </p:spPr>
      </p:pic>
    </p:spTree>
  </p:cSld>
  <p:clrMapOvr>
    <a:masterClrMapping/>
  </p:clrMapOvr>
  <p:transition>
    <p:pull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3">
                                            <p:txEl>
                                              <p:pRg st="0" end="0"/>
                                            </p:txEl>
                                          </p:spTgt>
                                        </p:tgtEl>
                                        <p:attrNameLst>
                                          <p:attrName>style.visibility</p:attrName>
                                        </p:attrNameLst>
                                      </p:cBhvr>
                                      <p:to>
                                        <p:strVal val="visible"/>
                                      </p:to>
                                    </p:set>
                                    <p:anim calcmode="discrete" valueType="clr">
                                      <p:cBhvr override="childStyle">
                                        <p:cTn id="7" dur="80"/>
                                        <p:tgtEl>
                                          <p:spTgt spid="3">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3">
                                            <p:txEl>
                                              <p:pRg st="0" end="0"/>
                                            </p:txEl>
                                          </p:spTgt>
                                        </p:tgtEl>
                                        <p:attrNameLst>
                                          <p:attrName>fill.type</p:attrName>
                                        </p:attrNameLst>
                                      </p:cBhvr>
                                      <p:to>
                                        <p:strVal val="solid"/>
                                      </p:to>
                                    </p:set>
                                  </p:childTnLst>
                                </p:cTn>
                              </p:par>
                            </p:childTnLst>
                          </p:cTn>
                        </p:par>
                        <p:par>
                          <p:cTn id="10" fill="hold">
                            <p:stCondLst>
                              <p:cond delay="2000"/>
                            </p:stCondLst>
                            <p:childTnLst>
                              <p:par>
                                <p:cTn id="11" presetID="27" presetClass="entr" presetSubtype="0" fill="hold" grpId="0" nodeType="afterEffect">
                                  <p:stCondLst>
                                    <p:cond delay="0"/>
                                  </p:stCondLst>
                                  <p:iterate type="lt">
                                    <p:tmPct val="50000"/>
                                  </p:iterate>
                                  <p:childTnLst>
                                    <p:set>
                                      <p:cBhvr>
                                        <p:cTn id="12" dur="1" fill="hold">
                                          <p:stCondLst>
                                            <p:cond delay="0"/>
                                          </p:stCondLst>
                                        </p:cTn>
                                        <p:tgtEl>
                                          <p:spTgt spid="3">
                                            <p:txEl>
                                              <p:pRg st="1" end="1"/>
                                            </p:txEl>
                                          </p:spTgt>
                                        </p:tgtEl>
                                        <p:attrNameLst>
                                          <p:attrName>style.visibility</p:attrName>
                                        </p:attrNameLst>
                                      </p:cBhvr>
                                      <p:to>
                                        <p:strVal val="visible"/>
                                      </p:to>
                                    </p:set>
                                    <p:anim calcmode="discrete" valueType="clr">
                                      <p:cBhvr override="childStyle">
                                        <p:cTn id="13" dur="80"/>
                                        <p:tgtEl>
                                          <p:spTgt spid="3">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3">
                                            <p:txEl>
                                              <p:pRg st="1" end="1"/>
                                            </p:txEl>
                                          </p:spTgt>
                                        </p:tgtEl>
                                        <p:attrNameLst>
                                          <p:attrName>fillcolor</p:attrName>
                                        </p:attrNameLst>
                                      </p:cBhvr>
                                      <p:tavLst>
                                        <p:tav tm="0">
                                          <p:val>
                                            <p:clrVal>
                                              <a:schemeClr val="accent2"/>
                                            </p:clrVal>
                                          </p:val>
                                        </p:tav>
                                        <p:tav tm="50000">
                                          <p:val>
                                            <p:clrVal>
                                              <a:schemeClr val="hlink"/>
                                            </p:clrVal>
                                          </p:val>
                                        </p:tav>
                                      </p:tavLst>
                                    </p:anim>
                                    <p:set>
                                      <p:cBhvr>
                                        <p:cTn id="15" dur="80"/>
                                        <p:tgtEl>
                                          <p:spTgt spid="3">
                                            <p:txEl>
                                              <p:pRg st="1" end="1"/>
                                            </p:txEl>
                                          </p:spTgt>
                                        </p:tgtEl>
                                        <p:attrNameLst>
                                          <p:attrName>fill.type</p:attrName>
                                        </p:attrNameLst>
                                      </p:cBhvr>
                                      <p:to>
                                        <p:strVal val="solid"/>
                                      </p:to>
                                    </p:set>
                                  </p:childTnLst>
                                </p:cTn>
                              </p:par>
                            </p:childTnLst>
                          </p:cTn>
                        </p:par>
                        <p:par>
                          <p:cTn id="16" fill="hold">
                            <p:stCondLst>
                              <p:cond delay="2720"/>
                            </p:stCondLst>
                            <p:childTnLst>
                              <p:par>
                                <p:cTn id="17" presetID="5" presetClass="entr" presetSubtype="10"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checkerboard(across)">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2613</TotalTime>
  <Words>1152</Words>
  <Application>Microsoft Office PowerPoint</Application>
  <PresentationFormat>On-screen Show (4:3)</PresentationFormat>
  <Paragraphs>220</Paragraphs>
  <Slides>14</Slides>
  <Notes>13</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Solstice</vt:lpstr>
      <vt:lpstr>A Garnet Tuner for the NOvA Recycler 52.809 MHz RF Cavity</vt:lpstr>
      <vt:lpstr>General Outlook</vt:lpstr>
      <vt:lpstr>Coupled Oscillators</vt:lpstr>
      <vt:lpstr>The Electrical Analogy</vt:lpstr>
      <vt:lpstr>Understanding the Formula</vt:lpstr>
      <vt:lpstr>The Frequency Shift</vt:lpstr>
      <vt:lpstr>RF Cavity and Tuner</vt:lpstr>
      <vt:lpstr>How does the model tuner work?</vt:lpstr>
      <vt:lpstr>How does the real tuner work?</vt:lpstr>
      <vt:lpstr>The Prototype Cavity &amp; Garnet Tuner</vt:lpstr>
      <vt:lpstr>Conclusion</vt:lpstr>
      <vt:lpstr>Questions</vt:lpstr>
      <vt:lpstr>Acknowledgements</vt:lpstr>
      <vt:lpstr>References: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Garnet Tuner for the NOvA Recycler 52.809 MHz RF Cavity</dc:title>
  <dc:creator>Minnae</dc:creator>
  <cp:lastModifiedBy>Minnae</cp:lastModifiedBy>
  <cp:revision>257</cp:revision>
  <dcterms:created xsi:type="dcterms:W3CDTF">2010-07-26T15:33:08Z</dcterms:created>
  <dcterms:modified xsi:type="dcterms:W3CDTF">2010-08-03T03:22:41Z</dcterms:modified>
</cp:coreProperties>
</file>