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0" r:id="rId2"/>
    <p:sldId id="445" r:id="rId3"/>
    <p:sldId id="395" r:id="rId4"/>
    <p:sldId id="432" r:id="rId5"/>
    <p:sldId id="425" r:id="rId6"/>
    <p:sldId id="401" r:id="rId7"/>
    <p:sldId id="435" r:id="rId8"/>
    <p:sldId id="436" r:id="rId9"/>
    <p:sldId id="443" r:id="rId10"/>
    <p:sldId id="446" r:id="rId11"/>
    <p:sldId id="447" r:id="rId12"/>
    <p:sldId id="448" r:id="rId13"/>
    <p:sldId id="452" r:id="rId14"/>
    <p:sldId id="453" r:id="rId15"/>
    <p:sldId id="449" r:id="rId16"/>
    <p:sldId id="450" r:id="rId17"/>
    <p:sldId id="451" r:id="rId18"/>
    <p:sldId id="454" r:id="rId19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08080"/>
    <a:srgbClr val="BAB600"/>
    <a:srgbClr val="007A00"/>
    <a:srgbClr val="00A800"/>
    <a:srgbClr val="00B600"/>
    <a:srgbClr val="00CC00"/>
    <a:srgbClr val="028157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653" autoAdjust="0"/>
    <p:restoredTop sz="96082" autoAdjust="0"/>
  </p:normalViewPr>
  <p:slideViewPr>
    <p:cSldViewPr>
      <p:cViewPr varScale="1">
        <p:scale>
          <a:sx n="102" d="100"/>
          <a:sy n="102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6" y="-96"/>
      </p:cViewPr>
      <p:guideLst>
        <p:guide orient="horz" pos="3125"/>
        <p:guide pos="21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charset="0"/>
              </a:defRPr>
            </a:lvl1pPr>
          </a:lstStyle>
          <a:p>
            <a:fld id="{BCB775B8-6FD3-E148-9ABB-035FBD2E8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t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t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0113"/>
            <a:ext cx="4972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b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9" tIns="45236" rIns="90469" bIns="45236" numCol="1" anchor="b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01F38973-1B75-0C41-A491-AE65833FA9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C3673-7CB3-A348-B243-78929E50AD59}" type="slidenum">
              <a:rPr lang="en-US"/>
              <a:pPr/>
              <a:t>1</a:t>
            </a:fld>
            <a:endParaRPr 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4B386-6DA6-454B-A83D-460A8C2106E9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2A9F0-899C-294B-8D60-F989CBEF1372}" type="slidenum">
              <a:rPr lang="en-US"/>
              <a:pPr/>
              <a:t>4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2463F-DD15-4942-91DA-5FB743CE28FE}" type="slidenum">
              <a:rPr lang="en-US"/>
              <a:pPr/>
              <a:t>5</a:t>
            </a:fld>
            <a:endParaRPr lang="en-US"/>
          </a:p>
        </p:txBody>
      </p:sp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C808-C608-5D4F-A1B3-C3D806012028}" type="slidenum">
              <a:rPr lang="en-US"/>
              <a:pPr/>
              <a:t>6</a:t>
            </a:fld>
            <a:endParaRPr lang="en-US"/>
          </a:p>
        </p:txBody>
      </p:sp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F6E71-542E-1642-8BC4-FCF7D74B07FB}" type="slidenum">
              <a:rPr lang="en-US"/>
              <a:pPr/>
              <a:t>7</a:t>
            </a:fld>
            <a:endParaRPr lang="en-US"/>
          </a:p>
        </p:txBody>
      </p:sp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9BCCA-CA38-2243-BB18-CC6F49008C0D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8AF92-22BF-E944-B89E-C8CBD90941D7}" type="slidenum">
              <a:rPr lang="en-US"/>
              <a:pPr/>
              <a:t>9</a:t>
            </a:fld>
            <a:endParaRPr lang="en-US"/>
          </a:p>
        </p:txBody>
      </p:sp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BD95-DA71-AC41-849A-D30E1AA61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DA2-749E-B048-A48F-402D4AB6D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8BC8-E50A-4343-B16A-61C8DDF57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DC10A-A0D3-8A45-8394-B527CED96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207000" y="6416675"/>
            <a:ext cx="2133600" cy="365125"/>
          </a:xfrm>
        </p:spPr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7627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73" y="1094104"/>
            <a:ext cx="8247627" cy="526145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Site Review July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A8E-C3BF-9F47-8112-FA39D4EE3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385-8EAA-D04B-8D0F-4D9A6CFC1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612-0C87-5C46-A787-3660CA44C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ABC5-6B92-AB44-9F1A-FE286BD94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3C7-4B1B-B147-A476-6BAF569E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r>
              <a:rPr lang="en-US" baseline="30000" dirty="0" smtClean="0"/>
              <a:t>th </a:t>
            </a:r>
            <a:r>
              <a:rPr lang="en-US" baseline="0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21FB-323E-D14C-A47F-BA70821D9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0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r>
              <a:rPr lang="en-US" smtClean="0"/>
              <a:t>July 20th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DOE Site Review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E1DC10A-A0D3-8A45-8394-B527CED9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df"/><Relationship Id="rId15" Type="http://schemas.openxmlformats.org/officeDocument/2006/relationships/image" Target="../media/image310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94104"/>
            <a:ext cx="7772400" cy="5261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20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August 18</a:t>
            </a:r>
            <a:r>
              <a:rPr lang="en-US" baseline="30000" dirty="0" smtClean="0"/>
              <a:t>th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4178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Data Links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1DC10A-A0D3-8A45-8394-B527CED96F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MSRedOnBlack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229600" y="0"/>
            <a:ext cx="914400" cy="905164"/>
          </a:xfrm>
          <a:prstGeom prst="rect">
            <a:avLst/>
          </a:prstGeom>
        </p:spPr>
      </p:pic>
      <p:pic>
        <p:nvPicPr>
          <p:cNvPr id="9" name="Picture 12" descr="Wordmark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29400"/>
            <a:ext cx="631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68DA-E0A0-6444-8D99-C87AAD13F8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Data Link Projects - Minnesota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Roger Rusack    The University of Minnesota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Investigating the use of Wavelength Division Multiplexing for future HEP data systems.</a:t>
            </a:r>
          </a:p>
          <a:p>
            <a:r>
              <a:rPr lang="en-GB" dirty="0" smtClean="0"/>
              <a:t>Produced μTCA boards with SFP+ transmitter/receivers SNAP12 driven by a </a:t>
            </a:r>
            <a:r>
              <a:rPr lang="en-GB" dirty="0" err="1" smtClean="0"/>
              <a:t>Virtex</a:t>
            </a:r>
            <a:r>
              <a:rPr lang="en-GB" dirty="0" smtClean="0"/>
              <a:t> 5 FPGA.</a:t>
            </a:r>
          </a:p>
          <a:p>
            <a:r>
              <a:rPr lang="en-GB" dirty="0" smtClean="0"/>
              <a:t>Used to test CWDM for a control link.</a:t>
            </a:r>
          </a:p>
          <a:p>
            <a:r>
              <a:rPr lang="en-GB" dirty="0" smtClean="0"/>
              <a:t>Context upgrade of the readout of the hadron calorimeter.</a:t>
            </a:r>
          </a:p>
          <a:p>
            <a:r>
              <a:rPr lang="en-GB" dirty="0" smtClean="0"/>
              <a:t>Possible application in the electromagnetic calorimeter upgrade for HI-LHC.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A8E-C3BF-9F47-8112-FA39D4EE3B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SFP+ Tests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A8E-C3BF-9F47-8112-FA39D4EE3B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838700" cy="2921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1600" y="5334000"/>
            <a:ext cx="77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Two miniCTR2 boards used to send and receive data 6.25 </a:t>
            </a:r>
            <a:r>
              <a:rPr lang="en-GB" sz="1800" dirty="0" err="1" smtClean="0">
                <a:solidFill>
                  <a:schemeClr val="tx1"/>
                </a:solidFill>
                <a:latin typeface="+mn-lt"/>
              </a:rPr>
              <a:t>Gbs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separate clocks.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 </a:t>
            </a:r>
            <a:endParaRPr lang="en-GB" sz="1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CCWDM Tests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2116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Tests done with four wavelengths </a:t>
            </a:r>
            <a:r>
              <a:rPr lang="en-US" sz="1800" dirty="0" smtClean="0">
                <a:solidFill>
                  <a:srgbClr val="FFFFFF"/>
                </a:solidFill>
              </a:rPr>
              <a:t>1470nm, 1490nm</a:t>
            </a:r>
            <a:r>
              <a:rPr lang="en-US" sz="1800" dirty="0">
                <a:solidFill>
                  <a:srgbClr val="FFFFFF"/>
                </a:solidFill>
              </a:rPr>
              <a:t>, 1510nm, </a:t>
            </a:r>
            <a:r>
              <a:rPr lang="en-US" sz="1800" dirty="0" smtClean="0">
                <a:solidFill>
                  <a:srgbClr val="FFFFFF"/>
                </a:solidFill>
              </a:rPr>
              <a:t>and 1530nm SFP+ 4.8 </a:t>
            </a:r>
            <a:r>
              <a:rPr lang="en-US" sz="1800" dirty="0" err="1" smtClean="0">
                <a:solidFill>
                  <a:srgbClr val="FFFFFF"/>
                </a:solidFill>
              </a:rPr>
              <a:t>GbS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  <a:endParaRPr lang="en-GB" sz="1800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 descr="mux-dmu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838200"/>
            <a:ext cx="70866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CWDM Tests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PICT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" name="Picture 15" descr="PICT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Radiation Test of WDM components.</a:t>
            </a:r>
          </a:p>
          <a:p>
            <a:r>
              <a:rPr lang="en-GB" dirty="0" smtClean="0"/>
              <a:t>Test with XFP.</a:t>
            </a:r>
          </a:p>
          <a:p>
            <a:r>
              <a:rPr lang="en-GB" dirty="0" smtClean="0"/>
              <a:t>Test with Mach-Zehnder </a:t>
            </a:r>
          </a:p>
          <a:p>
            <a:r>
              <a:rPr lang="en-GB" dirty="0" smtClean="0"/>
              <a:t>Radiation tests with M-Z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XFP Test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A8E-C3BF-9F47-8112-FA39D4EE3BF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558800"/>
            <a:ext cx="8166100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With Mach-Zehnder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27900" cy="292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Use Mach-Zehnder with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a CW laser and overlay 10 </a:t>
            </a:r>
            <a:r>
              <a:rPr lang="en-GB" sz="1800" dirty="0" err="1" smtClean="0">
                <a:solidFill>
                  <a:schemeClr val="tx1"/>
                </a:solidFill>
                <a:latin typeface="+mn-lt"/>
              </a:rPr>
              <a:t>GbS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signal generated from FPGA through a SER-DES  </a:t>
            </a:r>
            <a:endParaRPr lang="en-GB" sz="1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Minnesota </a:t>
            </a:r>
            <a:r>
              <a:rPr lang="en-GB" dirty="0" smtClean="0"/>
              <a:t>g</a:t>
            </a:r>
            <a:r>
              <a:rPr lang="en-GB" dirty="0" smtClean="0"/>
              <a:t>roup has long experience with production and testing of large scale fibre-optic systems.</a:t>
            </a:r>
          </a:p>
          <a:p>
            <a:r>
              <a:rPr lang="en-GB" dirty="0" smtClean="0"/>
              <a:t>Currently exploring the SNAP12 and CDW solutions.</a:t>
            </a:r>
          </a:p>
          <a:p>
            <a:r>
              <a:rPr lang="en-GB" dirty="0" smtClean="0"/>
              <a:t>Doing this in the context of CMS  HCAL upgrade and general R&amp;D towards high density readout systems.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9C2E-1207-744F-A104-045320E3A6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Past Projects</a:t>
            </a:r>
          </a:p>
          <a:p>
            <a:pPr lvl="1"/>
            <a:r>
              <a:rPr lang="en-GB" dirty="0" smtClean="0"/>
              <a:t>11,000 channels of 0.8 </a:t>
            </a:r>
            <a:r>
              <a:rPr lang="en-GB" dirty="0" err="1" smtClean="0"/>
              <a:t>Gbs</a:t>
            </a:r>
            <a:r>
              <a:rPr lang="en-GB" dirty="0" smtClean="0"/>
              <a:t> for the CMS crystal calorimeter readout.</a:t>
            </a:r>
          </a:p>
          <a:p>
            <a:pPr lvl="1"/>
            <a:r>
              <a:rPr lang="en-GB" dirty="0" smtClean="0"/>
              <a:t>1,500 channels of the same for the LHC beam loss monitors.</a:t>
            </a:r>
          </a:p>
          <a:p>
            <a:pPr lvl="1"/>
            <a:r>
              <a:rPr lang="en-GB" dirty="0" smtClean="0"/>
              <a:t>Power distribution by optical fibres.</a:t>
            </a:r>
          </a:p>
          <a:p>
            <a:r>
              <a:rPr lang="en-GB" dirty="0" smtClean="0"/>
              <a:t>Current Projects</a:t>
            </a:r>
          </a:p>
          <a:p>
            <a:pPr lvl="1"/>
            <a:r>
              <a:rPr lang="en-GB" dirty="0" smtClean="0"/>
              <a:t>Investigating 5 </a:t>
            </a:r>
            <a:r>
              <a:rPr lang="en-GB" dirty="0" err="1" smtClean="0"/>
              <a:t>GbS</a:t>
            </a:r>
            <a:r>
              <a:rPr lang="en-GB" dirty="0" smtClean="0"/>
              <a:t> CWDM signal transmission and reception in a radiation environment.</a:t>
            </a:r>
          </a:p>
          <a:p>
            <a:pPr lvl="1"/>
            <a:r>
              <a:rPr lang="en-GB" dirty="0" smtClean="0"/>
              <a:t>CMS HCAL upgrade to the readout and trigger.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A8E-C3BF-9F47-8112-FA39D4EE3B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</a:t>
            </a:r>
            <a:r>
              <a:rPr lang="en-US" dirty="0"/>
              <a:t>Link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>
              <a:latin typeface="Arial" charset="0"/>
            </a:endParaRPr>
          </a:p>
          <a:p>
            <a:pPr>
              <a:buFontTx/>
              <a:buChar char="•"/>
            </a:pPr>
            <a:endParaRPr lang="en-US" sz="1600" b="1">
              <a:solidFill>
                <a:schemeClr val="tx1"/>
              </a:solidFill>
              <a:latin typeface="Arial" charset="0"/>
            </a:endParaRPr>
          </a:p>
          <a:p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7B7-C002-2343-9DA7-94A9E4BA6EFD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50800" y="889000"/>
            <a:ext cx="9055100" cy="5511800"/>
          </a:xfrm>
          <a:prstGeom prst="rect">
            <a:avLst/>
          </a:prstGeom>
          <a:gradFill rotWithShape="0">
            <a:gsLst>
              <a:gs pos="0">
                <a:srgbClr val="2BBCB9"/>
              </a:gs>
              <a:gs pos="50000">
                <a:srgbClr val="2BBCB9">
                  <a:gamma/>
                  <a:tint val="36471"/>
                  <a:invGamma/>
                </a:srgbClr>
              </a:gs>
              <a:gs pos="100000">
                <a:srgbClr val="2BBCB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7333" name="Group 5"/>
          <p:cNvGrpSpPr>
            <a:grpSpLocks/>
          </p:cNvGrpSpPr>
          <p:nvPr/>
        </p:nvGrpSpPr>
        <p:grpSpPr bwMode="auto">
          <a:xfrm>
            <a:off x="1905000" y="838200"/>
            <a:ext cx="5603875" cy="4062413"/>
            <a:chOff x="1511" y="1281"/>
            <a:chExt cx="3530" cy="2559"/>
          </a:xfrm>
        </p:grpSpPr>
        <p:graphicFrame>
          <p:nvGraphicFramePr>
            <p:cNvPr id="227334" name="Object 6"/>
            <p:cNvGraphicFramePr>
              <a:graphicFrameLocks noChangeAspect="1"/>
            </p:cNvGraphicFramePr>
            <p:nvPr/>
          </p:nvGraphicFramePr>
          <p:xfrm>
            <a:off x="3963" y="2841"/>
            <a:ext cx="895" cy="931"/>
          </p:xfrm>
          <a:graphic>
            <a:graphicData uri="http://schemas.openxmlformats.org/presentationml/2006/ole">
              <p:oleObj spid="_x0000_s227334" name="Clip" r:id="rId4" imgW="3985920" imgH="4144680" progId="MS_ClipArt_Gallery.2">
                <p:embed/>
              </p:oleObj>
            </a:graphicData>
          </a:graphic>
        </p:graphicFrame>
        <p:grpSp>
          <p:nvGrpSpPr>
            <p:cNvPr id="227335" name="Group 7"/>
            <p:cNvGrpSpPr>
              <a:grpSpLocks/>
            </p:cNvGrpSpPr>
            <p:nvPr/>
          </p:nvGrpSpPr>
          <p:grpSpPr bwMode="auto">
            <a:xfrm>
              <a:off x="1511" y="1281"/>
              <a:ext cx="3530" cy="2559"/>
              <a:chOff x="1511" y="1281"/>
              <a:chExt cx="3530" cy="2559"/>
            </a:xfrm>
          </p:grpSpPr>
          <p:sp>
            <p:nvSpPr>
              <p:cNvPr id="227336" name="Freeform 8"/>
              <p:cNvSpPr>
                <a:spLocks/>
              </p:cNvSpPr>
              <p:nvPr/>
            </p:nvSpPr>
            <p:spPr bwMode="auto">
              <a:xfrm>
                <a:off x="2988" y="3102"/>
                <a:ext cx="390" cy="69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690"/>
                  </a:cxn>
                  <a:cxn ang="0">
                    <a:pos x="390" y="648"/>
                  </a:cxn>
                  <a:cxn ang="0">
                    <a:pos x="390" y="0"/>
                  </a:cxn>
                  <a:cxn ang="0">
                    <a:pos x="174" y="0"/>
                  </a:cxn>
                  <a:cxn ang="0">
                    <a:pos x="0" y="252"/>
                  </a:cxn>
                </a:cxnLst>
                <a:rect l="0" t="0" r="r" b="b"/>
                <a:pathLst>
                  <a:path w="390" h="690">
                    <a:moveTo>
                      <a:pt x="0" y="252"/>
                    </a:moveTo>
                    <a:lnTo>
                      <a:pt x="0" y="690"/>
                    </a:lnTo>
                    <a:lnTo>
                      <a:pt x="390" y="648"/>
                    </a:lnTo>
                    <a:lnTo>
                      <a:pt x="390" y="0"/>
                    </a:lnTo>
                    <a:lnTo>
                      <a:pt x="174" y="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37" name="Line 9"/>
              <p:cNvSpPr>
                <a:spLocks noChangeShapeType="1"/>
              </p:cNvSpPr>
              <p:nvPr/>
            </p:nvSpPr>
            <p:spPr bwMode="auto">
              <a:xfrm>
                <a:off x="3580" y="2093"/>
                <a:ext cx="3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38" name="Line 10"/>
              <p:cNvSpPr>
                <a:spLocks noChangeShapeType="1"/>
              </p:cNvSpPr>
              <p:nvPr/>
            </p:nvSpPr>
            <p:spPr bwMode="auto">
              <a:xfrm>
                <a:off x="3592" y="2111"/>
                <a:ext cx="36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39" name="Rectangle 11"/>
              <p:cNvSpPr>
                <a:spLocks noChangeArrowheads="1"/>
              </p:cNvSpPr>
              <p:nvPr/>
            </p:nvSpPr>
            <p:spPr bwMode="auto">
              <a:xfrm>
                <a:off x="1511" y="1654"/>
                <a:ext cx="730" cy="492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0" name="Line 12"/>
              <p:cNvSpPr>
                <a:spLocks noChangeShapeType="1"/>
              </p:cNvSpPr>
              <p:nvPr/>
            </p:nvSpPr>
            <p:spPr bwMode="auto">
              <a:xfrm>
                <a:off x="2015" y="1944"/>
                <a:ext cx="93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1" name="Line 13"/>
              <p:cNvSpPr>
                <a:spLocks noChangeShapeType="1"/>
              </p:cNvSpPr>
              <p:nvPr/>
            </p:nvSpPr>
            <p:spPr bwMode="auto">
              <a:xfrm>
                <a:off x="3538" y="2030"/>
                <a:ext cx="49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2" name="Line 14"/>
              <p:cNvSpPr>
                <a:spLocks noChangeShapeType="1"/>
              </p:cNvSpPr>
              <p:nvPr/>
            </p:nvSpPr>
            <p:spPr bwMode="auto">
              <a:xfrm>
                <a:off x="3526" y="2012"/>
                <a:ext cx="50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3" name="Line 15"/>
              <p:cNvSpPr>
                <a:spLocks noChangeShapeType="1"/>
              </p:cNvSpPr>
              <p:nvPr/>
            </p:nvSpPr>
            <p:spPr bwMode="auto">
              <a:xfrm>
                <a:off x="2944" y="1952"/>
                <a:ext cx="155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4" name="Line 16"/>
              <p:cNvSpPr>
                <a:spLocks noChangeShapeType="1"/>
              </p:cNvSpPr>
              <p:nvPr/>
            </p:nvSpPr>
            <p:spPr bwMode="auto">
              <a:xfrm>
                <a:off x="2941" y="1934"/>
                <a:ext cx="155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5" name="Line 17"/>
              <p:cNvSpPr>
                <a:spLocks noChangeShapeType="1"/>
              </p:cNvSpPr>
              <p:nvPr/>
            </p:nvSpPr>
            <p:spPr bwMode="auto">
              <a:xfrm>
                <a:off x="3537" y="1862"/>
                <a:ext cx="49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6" name="Line 18"/>
              <p:cNvSpPr>
                <a:spLocks noChangeShapeType="1"/>
              </p:cNvSpPr>
              <p:nvPr/>
            </p:nvSpPr>
            <p:spPr bwMode="auto">
              <a:xfrm>
                <a:off x="3537" y="1844"/>
                <a:ext cx="49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7" name="Line 19"/>
              <p:cNvSpPr>
                <a:spLocks noChangeShapeType="1"/>
              </p:cNvSpPr>
              <p:nvPr/>
            </p:nvSpPr>
            <p:spPr bwMode="auto">
              <a:xfrm>
                <a:off x="3580" y="1784"/>
                <a:ext cx="3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8" name="Line 20"/>
              <p:cNvSpPr>
                <a:spLocks noChangeShapeType="1"/>
              </p:cNvSpPr>
              <p:nvPr/>
            </p:nvSpPr>
            <p:spPr bwMode="auto">
              <a:xfrm>
                <a:off x="3584" y="1766"/>
                <a:ext cx="37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49" name="Rectangle 21"/>
              <p:cNvSpPr>
                <a:spLocks noChangeArrowheads="1"/>
              </p:cNvSpPr>
              <p:nvPr/>
            </p:nvSpPr>
            <p:spPr bwMode="auto">
              <a:xfrm>
                <a:off x="4191" y="1909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0" name="Line 22"/>
              <p:cNvSpPr>
                <a:spLocks noChangeShapeType="1"/>
              </p:cNvSpPr>
              <p:nvPr/>
            </p:nvSpPr>
            <p:spPr bwMode="auto">
              <a:xfrm flipV="1">
                <a:off x="3958" y="1707"/>
                <a:ext cx="127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1" name="Line 23"/>
              <p:cNvSpPr>
                <a:spLocks noChangeShapeType="1"/>
              </p:cNvSpPr>
              <p:nvPr/>
            </p:nvSpPr>
            <p:spPr bwMode="auto">
              <a:xfrm flipV="1">
                <a:off x="3954" y="1686"/>
                <a:ext cx="127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2" name="Line 24"/>
              <p:cNvSpPr>
                <a:spLocks noChangeShapeType="1"/>
              </p:cNvSpPr>
              <p:nvPr/>
            </p:nvSpPr>
            <p:spPr bwMode="auto">
              <a:xfrm flipV="1">
                <a:off x="4022" y="1790"/>
                <a:ext cx="117" cy="5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3" name="Line 25"/>
              <p:cNvSpPr>
                <a:spLocks noChangeShapeType="1"/>
              </p:cNvSpPr>
              <p:nvPr/>
            </p:nvSpPr>
            <p:spPr bwMode="auto">
              <a:xfrm flipV="1">
                <a:off x="4029" y="1808"/>
                <a:ext cx="117" cy="5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4" name="Line 26"/>
              <p:cNvSpPr>
                <a:spLocks noChangeShapeType="1"/>
              </p:cNvSpPr>
              <p:nvPr/>
            </p:nvSpPr>
            <p:spPr bwMode="auto">
              <a:xfrm>
                <a:off x="4023" y="2028"/>
                <a:ext cx="87" cy="5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5" name="Line 27"/>
              <p:cNvSpPr>
                <a:spLocks noChangeShapeType="1"/>
              </p:cNvSpPr>
              <p:nvPr/>
            </p:nvSpPr>
            <p:spPr bwMode="auto">
              <a:xfrm>
                <a:off x="4029" y="2009"/>
                <a:ext cx="87" cy="5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6" name="Rectangle 28"/>
              <p:cNvSpPr>
                <a:spLocks noChangeArrowheads="1"/>
              </p:cNvSpPr>
              <p:nvPr/>
            </p:nvSpPr>
            <p:spPr bwMode="auto">
              <a:xfrm>
                <a:off x="4222" y="1581"/>
                <a:ext cx="770" cy="613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7" name="Line 29"/>
              <p:cNvSpPr>
                <a:spLocks noChangeShapeType="1"/>
              </p:cNvSpPr>
              <p:nvPr/>
            </p:nvSpPr>
            <p:spPr bwMode="auto">
              <a:xfrm flipH="1" flipV="1">
                <a:off x="3356" y="1805"/>
                <a:ext cx="181" cy="5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8" name="Line 30"/>
              <p:cNvSpPr>
                <a:spLocks noChangeShapeType="1"/>
              </p:cNvSpPr>
              <p:nvPr/>
            </p:nvSpPr>
            <p:spPr bwMode="auto">
              <a:xfrm flipH="1" flipV="1">
                <a:off x="3356" y="1786"/>
                <a:ext cx="181" cy="5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59" name="Line 31"/>
              <p:cNvSpPr>
                <a:spLocks noChangeShapeType="1"/>
              </p:cNvSpPr>
              <p:nvPr/>
            </p:nvSpPr>
            <p:spPr bwMode="auto">
              <a:xfrm flipH="1" flipV="1">
                <a:off x="3354" y="1663"/>
                <a:ext cx="228" cy="1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0" name="Line 32"/>
              <p:cNvSpPr>
                <a:spLocks noChangeShapeType="1"/>
              </p:cNvSpPr>
              <p:nvPr/>
            </p:nvSpPr>
            <p:spPr bwMode="auto">
              <a:xfrm flipH="1" flipV="1">
                <a:off x="3361" y="1643"/>
                <a:ext cx="225" cy="11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1" name="Rectangle 33"/>
              <p:cNvSpPr>
                <a:spLocks noChangeArrowheads="1"/>
              </p:cNvSpPr>
              <p:nvPr/>
            </p:nvSpPr>
            <p:spPr bwMode="auto">
              <a:xfrm>
                <a:off x="3378" y="1647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2" name="Line 34"/>
              <p:cNvSpPr>
                <a:spLocks noChangeShapeType="1"/>
              </p:cNvSpPr>
              <p:nvPr/>
            </p:nvSpPr>
            <p:spPr bwMode="auto">
              <a:xfrm flipH="1">
                <a:off x="3378" y="2030"/>
                <a:ext cx="161" cy="5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3" name="Line 35"/>
              <p:cNvSpPr>
                <a:spLocks noChangeShapeType="1"/>
              </p:cNvSpPr>
              <p:nvPr/>
            </p:nvSpPr>
            <p:spPr bwMode="auto">
              <a:xfrm flipH="1">
                <a:off x="3375" y="2009"/>
                <a:ext cx="161" cy="6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4" name="Rectangle 36"/>
              <p:cNvSpPr>
                <a:spLocks noChangeArrowheads="1"/>
              </p:cNvSpPr>
              <p:nvPr/>
            </p:nvSpPr>
            <p:spPr bwMode="auto">
              <a:xfrm>
                <a:off x="3378" y="2035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5" name="Rectangle 37"/>
              <p:cNvSpPr>
                <a:spLocks noChangeArrowheads="1"/>
              </p:cNvSpPr>
              <p:nvPr/>
            </p:nvSpPr>
            <p:spPr bwMode="auto">
              <a:xfrm>
                <a:off x="3378" y="1780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6" name="Rectangle 38"/>
              <p:cNvSpPr>
                <a:spLocks noChangeArrowheads="1"/>
              </p:cNvSpPr>
              <p:nvPr/>
            </p:nvSpPr>
            <p:spPr bwMode="auto">
              <a:xfrm>
                <a:off x="3378" y="1911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67" name="Oval 39"/>
              <p:cNvSpPr>
                <a:spLocks noChangeArrowheads="1"/>
              </p:cNvSpPr>
              <p:nvPr/>
            </p:nvSpPr>
            <p:spPr bwMode="auto">
              <a:xfrm>
                <a:off x="3678" y="1669"/>
                <a:ext cx="48" cy="53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368" name="Group 40"/>
              <p:cNvGrpSpPr>
                <a:grpSpLocks/>
              </p:cNvGrpSpPr>
              <p:nvPr/>
            </p:nvGrpSpPr>
            <p:grpSpPr bwMode="auto">
              <a:xfrm>
                <a:off x="3408" y="1543"/>
                <a:ext cx="379" cy="196"/>
                <a:chOff x="3801" y="1489"/>
                <a:chExt cx="379" cy="196"/>
              </a:xfrm>
            </p:grpSpPr>
            <p:sp>
              <p:nvSpPr>
                <p:cNvPr id="22736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856" y="1610"/>
                  <a:ext cx="18" cy="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37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01" y="1489"/>
                  <a:ext cx="379" cy="135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solidFill>
                        <a:schemeClr val="tx1"/>
                      </a:solidFill>
                      <a:latin typeface="Times New Roman" charset="0"/>
                    </a:rPr>
                    <a:t>12</a:t>
                  </a:r>
                </a:p>
              </p:txBody>
            </p:sp>
          </p:grpSp>
          <p:sp>
            <p:nvSpPr>
              <p:cNvPr id="227371" name="Text Box 43"/>
              <p:cNvSpPr txBox="1">
                <a:spLocks noChangeArrowheads="1"/>
              </p:cNvSpPr>
              <p:nvPr/>
            </p:nvSpPr>
            <p:spPr bwMode="auto">
              <a:xfrm>
                <a:off x="4367" y="1574"/>
                <a:ext cx="573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Rx module</a:t>
                </a:r>
              </a:p>
            </p:txBody>
          </p:sp>
          <p:sp>
            <p:nvSpPr>
              <p:cNvPr id="227372" name="Rectangle 44"/>
              <p:cNvSpPr>
                <a:spLocks noChangeArrowheads="1"/>
              </p:cNvSpPr>
              <p:nvPr/>
            </p:nvSpPr>
            <p:spPr bwMode="auto">
              <a:xfrm>
                <a:off x="3296" y="1911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3" name="Rectangle 45"/>
              <p:cNvSpPr>
                <a:spLocks noChangeArrowheads="1"/>
              </p:cNvSpPr>
              <p:nvPr/>
            </p:nvSpPr>
            <p:spPr bwMode="auto">
              <a:xfrm>
                <a:off x="3378" y="1781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4" name="Line 46"/>
              <p:cNvSpPr>
                <a:spLocks noChangeShapeType="1"/>
              </p:cNvSpPr>
              <p:nvPr/>
            </p:nvSpPr>
            <p:spPr bwMode="auto">
              <a:xfrm>
                <a:off x="3160" y="1806"/>
                <a:ext cx="18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5" name="Line 47"/>
              <p:cNvSpPr>
                <a:spLocks noChangeShapeType="1"/>
              </p:cNvSpPr>
              <p:nvPr/>
            </p:nvSpPr>
            <p:spPr bwMode="auto">
              <a:xfrm>
                <a:off x="3160" y="1824"/>
                <a:ext cx="19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6" name="Line 48"/>
              <p:cNvSpPr>
                <a:spLocks noChangeShapeType="1"/>
              </p:cNvSpPr>
              <p:nvPr/>
            </p:nvSpPr>
            <p:spPr bwMode="auto">
              <a:xfrm>
                <a:off x="3202" y="1690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7" name="Line 49"/>
              <p:cNvSpPr>
                <a:spLocks noChangeShapeType="1"/>
              </p:cNvSpPr>
              <p:nvPr/>
            </p:nvSpPr>
            <p:spPr bwMode="auto">
              <a:xfrm>
                <a:off x="3154" y="2060"/>
                <a:ext cx="193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8" name="Line 50"/>
              <p:cNvSpPr>
                <a:spLocks noChangeShapeType="1"/>
              </p:cNvSpPr>
              <p:nvPr/>
            </p:nvSpPr>
            <p:spPr bwMode="auto">
              <a:xfrm>
                <a:off x="3165" y="2078"/>
                <a:ext cx="17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79" name="Line 51"/>
              <p:cNvSpPr>
                <a:spLocks noChangeShapeType="1"/>
              </p:cNvSpPr>
              <p:nvPr/>
            </p:nvSpPr>
            <p:spPr bwMode="auto">
              <a:xfrm>
                <a:off x="3208" y="1672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0" name="Line 52"/>
              <p:cNvSpPr>
                <a:spLocks noChangeShapeType="1"/>
              </p:cNvSpPr>
              <p:nvPr/>
            </p:nvSpPr>
            <p:spPr bwMode="auto">
              <a:xfrm flipH="1" flipV="1">
                <a:off x="3103" y="1625"/>
                <a:ext cx="103" cy="6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1" name="Line 53"/>
              <p:cNvSpPr>
                <a:spLocks noChangeShapeType="1"/>
              </p:cNvSpPr>
              <p:nvPr/>
            </p:nvSpPr>
            <p:spPr bwMode="auto">
              <a:xfrm flipH="1" flipV="1">
                <a:off x="3061" y="1791"/>
                <a:ext cx="99" cy="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2" name="Line 54"/>
              <p:cNvSpPr>
                <a:spLocks noChangeShapeType="1"/>
              </p:cNvSpPr>
              <p:nvPr/>
            </p:nvSpPr>
            <p:spPr bwMode="auto">
              <a:xfrm flipH="1">
                <a:off x="3079" y="2058"/>
                <a:ext cx="7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3" name="Line 55"/>
              <p:cNvSpPr>
                <a:spLocks noChangeShapeType="1"/>
              </p:cNvSpPr>
              <p:nvPr/>
            </p:nvSpPr>
            <p:spPr bwMode="auto">
              <a:xfrm flipH="1">
                <a:off x="3087" y="2077"/>
                <a:ext cx="7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4" name="Line 56"/>
              <p:cNvSpPr>
                <a:spLocks noChangeShapeType="1"/>
              </p:cNvSpPr>
              <p:nvPr/>
            </p:nvSpPr>
            <p:spPr bwMode="auto">
              <a:xfrm flipH="1" flipV="1">
                <a:off x="3067" y="1772"/>
                <a:ext cx="99" cy="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5" name="Line 57"/>
              <p:cNvSpPr>
                <a:spLocks noChangeShapeType="1"/>
              </p:cNvSpPr>
              <p:nvPr/>
            </p:nvSpPr>
            <p:spPr bwMode="auto">
              <a:xfrm flipH="1" flipV="1">
                <a:off x="3120" y="1612"/>
                <a:ext cx="94" cy="5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6" name="Rectangle 58"/>
              <p:cNvSpPr>
                <a:spLocks noChangeArrowheads="1"/>
              </p:cNvSpPr>
              <p:nvPr/>
            </p:nvSpPr>
            <p:spPr bwMode="auto">
              <a:xfrm>
                <a:off x="3327" y="1544"/>
                <a:ext cx="48" cy="682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7" name="Rectangle 59"/>
              <p:cNvSpPr>
                <a:spLocks noChangeArrowheads="1"/>
              </p:cNvSpPr>
              <p:nvPr/>
            </p:nvSpPr>
            <p:spPr bwMode="auto">
              <a:xfrm>
                <a:off x="3295" y="2035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8" name="Rectangle 60"/>
              <p:cNvSpPr>
                <a:spLocks noChangeArrowheads="1"/>
              </p:cNvSpPr>
              <p:nvPr/>
            </p:nvSpPr>
            <p:spPr bwMode="auto">
              <a:xfrm>
                <a:off x="3296" y="1781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89" name="Rectangle 61"/>
              <p:cNvSpPr>
                <a:spLocks noChangeArrowheads="1"/>
              </p:cNvSpPr>
              <p:nvPr/>
            </p:nvSpPr>
            <p:spPr bwMode="auto">
              <a:xfrm>
                <a:off x="3295" y="1647"/>
                <a:ext cx="31" cy="6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390" name="Group 62"/>
              <p:cNvGrpSpPr>
                <a:grpSpLocks/>
              </p:cNvGrpSpPr>
              <p:nvPr/>
            </p:nvGrpSpPr>
            <p:grpSpPr bwMode="auto">
              <a:xfrm>
                <a:off x="2941" y="1777"/>
                <a:ext cx="379" cy="196"/>
                <a:chOff x="3801" y="1489"/>
                <a:chExt cx="379" cy="196"/>
              </a:xfrm>
            </p:grpSpPr>
            <p:sp>
              <p:nvSpPr>
                <p:cNvPr id="22739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856" y="1610"/>
                  <a:ext cx="18" cy="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3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801" y="1489"/>
                  <a:ext cx="379" cy="135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solidFill>
                        <a:schemeClr val="tx1"/>
                      </a:solidFill>
                      <a:latin typeface="Times New Roman" charset="0"/>
                    </a:rPr>
                    <a:t>12</a:t>
                  </a:r>
                </a:p>
              </p:txBody>
            </p:sp>
          </p:grpSp>
          <p:sp>
            <p:nvSpPr>
              <p:cNvPr id="227393" name="Line 65"/>
              <p:cNvSpPr>
                <a:spLocks noChangeShapeType="1"/>
              </p:cNvSpPr>
              <p:nvPr/>
            </p:nvSpPr>
            <p:spPr bwMode="auto">
              <a:xfrm>
                <a:off x="2938" y="1942"/>
                <a:ext cx="2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4" name="Line 66"/>
              <p:cNvSpPr>
                <a:spLocks noChangeShapeType="1"/>
              </p:cNvSpPr>
              <p:nvPr/>
            </p:nvSpPr>
            <p:spPr bwMode="auto">
              <a:xfrm flipH="1">
                <a:off x="2710" y="1946"/>
                <a:ext cx="236" cy="8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5" name="Line 67"/>
              <p:cNvSpPr>
                <a:spLocks noChangeShapeType="1"/>
              </p:cNvSpPr>
              <p:nvPr/>
            </p:nvSpPr>
            <p:spPr bwMode="auto">
              <a:xfrm flipH="1" flipV="1">
                <a:off x="2707" y="1851"/>
                <a:ext cx="236" cy="8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6" name="Line 68"/>
              <p:cNvSpPr>
                <a:spLocks noChangeShapeType="1"/>
              </p:cNvSpPr>
              <p:nvPr/>
            </p:nvSpPr>
            <p:spPr bwMode="auto">
              <a:xfrm flipH="1" flipV="1">
                <a:off x="2703" y="1754"/>
                <a:ext cx="248" cy="18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7" name="Line 69"/>
              <p:cNvSpPr>
                <a:spLocks noChangeShapeType="1"/>
              </p:cNvSpPr>
              <p:nvPr/>
            </p:nvSpPr>
            <p:spPr bwMode="auto">
              <a:xfrm flipH="1">
                <a:off x="2777" y="1948"/>
                <a:ext cx="173" cy="12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8" name="Rectangle 70"/>
              <p:cNvSpPr>
                <a:spLocks noChangeArrowheads="1"/>
              </p:cNvSpPr>
              <p:nvPr/>
            </p:nvSpPr>
            <p:spPr bwMode="auto">
              <a:xfrm>
                <a:off x="2674" y="1752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99" name="Rectangle 71"/>
              <p:cNvSpPr>
                <a:spLocks noChangeArrowheads="1"/>
              </p:cNvSpPr>
              <p:nvPr/>
            </p:nvSpPr>
            <p:spPr bwMode="auto">
              <a:xfrm>
                <a:off x="2675" y="1837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0" name="Rectangle 72"/>
              <p:cNvSpPr>
                <a:spLocks noChangeArrowheads="1"/>
              </p:cNvSpPr>
              <p:nvPr/>
            </p:nvSpPr>
            <p:spPr bwMode="auto">
              <a:xfrm>
                <a:off x="2674" y="2011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1" name="Rectangle 73"/>
              <p:cNvSpPr>
                <a:spLocks noChangeArrowheads="1"/>
              </p:cNvSpPr>
              <p:nvPr/>
            </p:nvSpPr>
            <p:spPr bwMode="auto">
              <a:xfrm>
                <a:off x="2674" y="1928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402" name="Group 74"/>
              <p:cNvGrpSpPr>
                <a:grpSpLocks/>
              </p:cNvGrpSpPr>
              <p:nvPr/>
            </p:nvGrpSpPr>
            <p:grpSpPr bwMode="auto">
              <a:xfrm>
                <a:off x="2746" y="1660"/>
                <a:ext cx="379" cy="193"/>
                <a:chOff x="2626" y="1660"/>
                <a:chExt cx="379" cy="193"/>
              </a:xfrm>
            </p:grpSpPr>
            <p:sp>
              <p:nvSpPr>
                <p:cNvPr id="22740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669" y="1778"/>
                  <a:ext cx="18" cy="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0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626" y="1660"/>
                  <a:ext cx="379" cy="135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solidFill>
                        <a:schemeClr val="tx1"/>
                      </a:solidFill>
                      <a:latin typeface="Times New Roman" charset="0"/>
                    </a:rPr>
                    <a:t>1</a:t>
                  </a:r>
                </a:p>
              </p:txBody>
            </p:sp>
          </p:grpSp>
          <p:sp>
            <p:nvSpPr>
              <p:cNvPr id="227405" name="Line 77"/>
              <p:cNvSpPr>
                <a:spLocks noChangeShapeType="1"/>
              </p:cNvSpPr>
              <p:nvPr/>
            </p:nvSpPr>
            <p:spPr bwMode="auto">
              <a:xfrm>
                <a:off x="2535" y="1769"/>
                <a:ext cx="10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6" name="Line 78"/>
              <p:cNvSpPr>
                <a:spLocks noChangeShapeType="1"/>
              </p:cNvSpPr>
              <p:nvPr/>
            </p:nvSpPr>
            <p:spPr bwMode="auto">
              <a:xfrm>
                <a:off x="2511" y="1859"/>
                <a:ext cx="12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7" name="Line 79"/>
              <p:cNvSpPr>
                <a:spLocks noChangeShapeType="1"/>
              </p:cNvSpPr>
              <p:nvPr/>
            </p:nvSpPr>
            <p:spPr bwMode="auto">
              <a:xfrm>
                <a:off x="2511" y="2029"/>
                <a:ext cx="13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8" name="Rectangle 80"/>
              <p:cNvSpPr>
                <a:spLocks noChangeArrowheads="1"/>
              </p:cNvSpPr>
              <p:nvPr/>
            </p:nvSpPr>
            <p:spPr bwMode="auto">
              <a:xfrm>
                <a:off x="2625" y="1544"/>
                <a:ext cx="48" cy="682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09" name="Rectangle 81"/>
              <p:cNvSpPr>
                <a:spLocks noChangeArrowheads="1"/>
              </p:cNvSpPr>
              <p:nvPr/>
            </p:nvSpPr>
            <p:spPr bwMode="auto">
              <a:xfrm>
                <a:off x="2577" y="1752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0" name="Rectangle 82"/>
              <p:cNvSpPr>
                <a:spLocks noChangeArrowheads="1"/>
              </p:cNvSpPr>
              <p:nvPr/>
            </p:nvSpPr>
            <p:spPr bwMode="auto">
              <a:xfrm>
                <a:off x="2578" y="1841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1" name="Rectangle 83"/>
              <p:cNvSpPr>
                <a:spLocks noChangeArrowheads="1"/>
              </p:cNvSpPr>
              <p:nvPr/>
            </p:nvSpPr>
            <p:spPr bwMode="auto">
              <a:xfrm>
                <a:off x="2577" y="2011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2" name="Rectangle 84"/>
              <p:cNvSpPr>
                <a:spLocks noChangeArrowheads="1"/>
              </p:cNvSpPr>
              <p:nvPr/>
            </p:nvSpPr>
            <p:spPr bwMode="auto">
              <a:xfrm>
                <a:off x="2577" y="1928"/>
                <a:ext cx="44" cy="3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3" name="Oval 85"/>
              <p:cNvSpPr>
                <a:spLocks noChangeAspect="1" noChangeArrowheads="1"/>
              </p:cNvSpPr>
              <p:nvPr/>
            </p:nvSpPr>
            <p:spPr bwMode="auto">
              <a:xfrm>
                <a:off x="2275" y="1871"/>
                <a:ext cx="68" cy="68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4" name="Line 86"/>
              <p:cNvSpPr>
                <a:spLocks noChangeShapeType="1"/>
              </p:cNvSpPr>
              <p:nvPr/>
            </p:nvSpPr>
            <p:spPr bwMode="auto">
              <a:xfrm flipH="1" flipV="1">
                <a:off x="2477" y="1721"/>
                <a:ext cx="61" cy="4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5" name="Line 87"/>
              <p:cNvSpPr>
                <a:spLocks noChangeShapeType="1"/>
              </p:cNvSpPr>
              <p:nvPr/>
            </p:nvSpPr>
            <p:spPr bwMode="auto">
              <a:xfrm flipH="1" flipV="1">
                <a:off x="2426" y="1795"/>
                <a:ext cx="90" cy="6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16" name="Text Box 88"/>
              <p:cNvSpPr txBox="1">
                <a:spLocks noChangeArrowheads="1"/>
              </p:cNvSpPr>
              <p:nvPr/>
            </p:nvSpPr>
            <p:spPr bwMode="auto">
              <a:xfrm>
                <a:off x="1852" y="1644"/>
                <a:ext cx="549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GOH</a:t>
                </a:r>
              </a:p>
            </p:txBody>
          </p:sp>
          <p:grpSp>
            <p:nvGrpSpPr>
              <p:cNvPr id="227417" name="Group 89"/>
              <p:cNvGrpSpPr>
                <a:grpSpLocks/>
              </p:cNvGrpSpPr>
              <p:nvPr/>
            </p:nvGrpSpPr>
            <p:grpSpPr bwMode="auto">
              <a:xfrm>
                <a:off x="2012" y="1842"/>
                <a:ext cx="180" cy="204"/>
                <a:chOff x="1830" y="1842"/>
                <a:chExt cx="180" cy="204"/>
              </a:xfrm>
            </p:grpSpPr>
            <p:sp>
              <p:nvSpPr>
                <p:cNvPr id="227418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0" y="1842"/>
                  <a:ext cx="180" cy="204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7419" name="Group 91"/>
                <p:cNvGrpSpPr>
                  <a:grpSpLocks/>
                </p:cNvGrpSpPr>
                <p:nvPr/>
              </p:nvGrpSpPr>
              <p:grpSpPr bwMode="auto">
                <a:xfrm>
                  <a:off x="1898" y="1888"/>
                  <a:ext cx="49" cy="105"/>
                  <a:chOff x="1904" y="1884"/>
                  <a:chExt cx="49" cy="105"/>
                </a:xfrm>
              </p:grpSpPr>
              <p:sp>
                <p:nvSpPr>
                  <p:cNvPr id="22742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969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27421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8" y="1884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27422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8" y="1973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27423" name="Freeform 95"/>
                  <p:cNvSpPr>
                    <a:spLocks/>
                  </p:cNvSpPr>
                  <p:nvPr/>
                </p:nvSpPr>
                <p:spPr bwMode="auto">
                  <a:xfrm>
                    <a:off x="1904" y="191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7424" name="Group 96"/>
              <p:cNvGrpSpPr>
                <a:grpSpLocks/>
              </p:cNvGrpSpPr>
              <p:nvPr/>
            </p:nvGrpSpPr>
            <p:grpSpPr bwMode="auto">
              <a:xfrm>
                <a:off x="4268" y="1723"/>
                <a:ext cx="382" cy="439"/>
                <a:chOff x="5225" y="1838"/>
                <a:chExt cx="382" cy="439"/>
              </a:xfrm>
            </p:grpSpPr>
            <p:sp>
              <p:nvSpPr>
                <p:cNvPr id="227425" name="Rectangle 97"/>
                <p:cNvSpPr>
                  <a:spLocks noChangeArrowheads="1"/>
                </p:cNvSpPr>
                <p:nvPr/>
              </p:nvSpPr>
              <p:spPr bwMode="auto">
                <a:xfrm>
                  <a:off x="5225" y="1838"/>
                  <a:ext cx="382" cy="439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7426" name="Group 98"/>
                <p:cNvGrpSpPr>
                  <a:grpSpLocks/>
                </p:cNvGrpSpPr>
                <p:nvPr/>
              </p:nvGrpSpPr>
              <p:grpSpPr bwMode="auto">
                <a:xfrm>
                  <a:off x="5245" y="1850"/>
                  <a:ext cx="350" cy="418"/>
                  <a:chOff x="5245" y="1850"/>
                  <a:chExt cx="350" cy="418"/>
                </a:xfrm>
              </p:grpSpPr>
              <p:grpSp>
                <p:nvGrpSpPr>
                  <p:cNvPr id="22742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5546" y="1850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28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29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0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3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5519" y="1880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33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4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5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3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5492" y="1909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38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39" name="Line 1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0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4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5465" y="1938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43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4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5" name="Line 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47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5436" y="1965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48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49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0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52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5409" y="1993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53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4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5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6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5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5382" y="2022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58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59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0" name="Line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1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62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5354" y="2052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63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4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5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67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5327" y="2083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68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69" name="Line 1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0" name="Line 1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72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5300" y="2112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73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4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5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6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7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5272" y="2142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78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79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80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8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7482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5245" y="2172"/>
                    <a:ext cx="49" cy="96"/>
                    <a:chOff x="4960" y="2165"/>
                    <a:chExt cx="49" cy="96"/>
                  </a:xfrm>
                </p:grpSpPr>
                <p:sp>
                  <p:nvSpPr>
                    <p:cNvPr id="227483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0" y="2241"/>
                      <a:ext cx="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84" name="Line 1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16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85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84" y="2245"/>
                      <a:ext cx="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486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960" y="2181"/>
                      <a:ext cx="4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0"/>
                        </a:cxn>
                        <a:cxn ang="0">
                          <a:pos x="24" y="56"/>
                        </a:cxn>
                        <a:cxn ang="0">
                          <a:pos x="0" y="0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49" h="57">
                          <a:moveTo>
                            <a:pt x="48" y="0"/>
                          </a:moveTo>
                          <a:lnTo>
                            <a:pt x="24" y="56"/>
                          </a:lnTo>
                          <a:lnTo>
                            <a:pt x="0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227487" name="Text Box 159"/>
              <p:cNvSpPr txBox="1">
                <a:spLocks noChangeArrowheads="1"/>
              </p:cNvSpPr>
              <p:nvPr/>
            </p:nvSpPr>
            <p:spPr bwMode="auto">
              <a:xfrm>
                <a:off x="4311" y="1735"/>
                <a:ext cx="300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solidFill>
                      <a:srgbClr val="2DB32D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12</a:t>
                </a:r>
              </a:p>
            </p:txBody>
          </p:sp>
          <p:grpSp>
            <p:nvGrpSpPr>
              <p:cNvPr id="227488" name="Group 160"/>
              <p:cNvGrpSpPr>
                <a:grpSpLocks/>
              </p:cNvGrpSpPr>
              <p:nvPr/>
            </p:nvGrpSpPr>
            <p:grpSpPr bwMode="auto">
              <a:xfrm>
                <a:off x="1545" y="1727"/>
                <a:ext cx="90" cy="372"/>
                <a:chOff x="1349" y="1799"/>
                <a:chExt cx="90" cy="372"/>
              </a:xfrm>
            </p:grpSpPr>
            <p:sp>
              <p:nvSpPr>
                <p:cNvPr id="227489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49" y="1799"/>
                  <a:ext cx="90" cy="372"/>
                </a:xfrm>
                <a:prstGeom prst="rect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0" name="Line 162"/>
                <p:cNvSpPr>
                  <a:spLocks noChangeShapeType="1"/>
                </p:cNvSpPr>
                <p:nvPr/>
              </p:nvSpPr>
              <p:spPr bwMode="auto">
                <a:xfrm>
                  <a:off x="1381" y="1826"/>
                  <a:ext cx="0" cy="327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1" name="Line 163"/>
                <p:cNvSpPr>
                  <a:spLocks noChangeShapeType="1"/>
                </p:cNvSpPr>
                <p:nvPr/>
              </p:nvSpPr>
              <p:spPr bwMode="auto">
                <a:xfrm>
                  <a:off x="1412" y="1826"/>
                  <a:ext cx="0" cy="327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27492" name="Group 164"/>
              <p:cNvGrpSpPr>
                <a:grpSpLocks/>
              </p:cNvGrpSpPr>
              <p:nvPr/>
            </p:nvGrpSpPr>
            <p:grpSpPr bwMode="auto">
              <a:xfrm>
                <a:off x="1684" y="1814"/>
                <a:ext cx="285" cy="256"/>
                <a:chOff x="1576" y="1814"/>
                <a:chExt cx="285" cy="256"/>
              </a:xfrm>
            </p:grpSpPr>
            <p:sp>
              <p:nvSpPr>
                <p:cNvPr id="22749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576" y="1814"/>
                  <a:ext cx="285" cy="256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4" name="Line 166"/>
                <p:cNvSpPr>
                  <a:spLocks noChangeShapeType="1"/>
                </p:cNvSpPr>
                <p:nvPr/>
              </p:nvSpPr>
              <p:spPr bwMode="auto">
                <a:xfrm>
                  <a:off x="1806" y="194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657" y="1869"/>
                  <a:ext cx="147" cy="150"/>
                </a:xfrm>
                <a:prstGeom prst="rect">
                  <a:avLst/>
                </a:prstGeom>
                <a:solidFill>
                  <a:srgbClr val="EC8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611" y="1942"/>
                  <a:ext cx="4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7" name="Line 169"/>
                <p:cNvSpPr>
                  <a:spLocks noChangeShapeType="1"/>
                </p:cNvSpPr>
                <p:nvPr/>
              </p:nvSpPr>
              <p:spPr bwMode="auto">
                <a:xfrm>
                  <a:off x="1611" y="1928"/>
                  <a:ext cx="46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8" name="Line 170"/>
                <p:cNvSpPr>
                  <a:spLocks noChangeShapeType="1"/>
                </p:cNvSpPr>
                <p:nvPr/>
              </p:nvSpPr>
              <p:spPr bwMode="auto">
                <a:xfrm>
                  <a:off x="1611" y="1914"/>
                  <a:ext cx="46" cy="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99" name="Line 171"/>
                <p:cNvSpPr>
                  <a:spLocks noChangeShapeType="1"/>
                </p:cNvSpPr>
                <p:nvPr/>
              </p:nvSpPr>
              <p:spPr bwMode="auto">
                <a:xfrm>
                  <a:off x="1611" y="1884"/>
                  <a:ext cx="46" cy="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0" name="Line 172"/>
                <p:cNvSpPr>
                  <a:spLocks noChangeShapeType="1"/>
                </p:cNvSpPr>
                <p:nvPr/>
              </p:nvSpPr>
              <p:spPr bwMode="auto">
                <a:xfrm>
                  <a:off x="1611" y="1846"/>
                  <a:ext cx="46" cy="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1" name="Line 173"/>
                <p:cNvSpPr>
                  <a:spLocks noChangeShapeType="1"/>
                </p:cNvSpPr>
                <p:nvPr/>
              </p:nvSpPr>
              <p:spPr bwMode="auto">
                <a:xfrm>
                  <a:off x="1611" y="1956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2" name="Line 174"/>
                <p:cNvSpPr>
                  <a:spLocks noChangeShapeType="1"/>
                </p:cNvSpPr>
                <p:nvPr/>
              </p:nvSpPr>
              <p:spPr bwMode="auto">
                <a:xfrm>
                  <a:off x="1611" y="1866"/>
                  <a:ext cx="46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611" y="1967"/>
                  <a:ext cx="46" cy="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4" name="Line 176"/>
                <p:cNvSpPr>
                  <a:spLocks noChangeShapeType="1"/>
                </p:cNvSpPr>
                <p:nvPr/>
              </p:nvSpPr>
              <p:spPr bwMode="auto">
                <a:xfrm>
                  <a:off x="1611" y="1897"/>
                  <a:ext cx="46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611" y="1979"/>
                  <a:ext cx="46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611" y="1990"/>
                  <a:ext cx="46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7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611" y="2002"/>
                  <a:ext cx="46" cy="2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08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611" y="2013"/>
                  <a:ext cx="46" cy="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09" name="Oval 181"/>
              <p:cNvSpPr>
                <a:spLocks noChangeAspect="1" noChangeArrowheads="1"/>
              </p:cNvSpPr>
              <p:nvPr/>
            </p:nvSpPr>
            <p:spPr bwMode="auto">
              <a:xfrm>
                <a:off x="3103" y="1859"/>
                <a:ext cx="68" cy="68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0" name="Line 182"/>
              <p:cNvSpPr>
                <a:spLocks noChangeShapeType="1"/>
              </p:cNvSpPr>
              <p:nvPr/>
            </p:nvSpPr>
            <p:spPr bwMode="auto">
              <a:xfrm flipH="1">
                <a:off x="2440" y="2028"/>
                <a:ext cx="73" cy="4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11" name="Group 183"/>
              <p:cNvGrpSpPr>
                <a:grpSpLocks/>
              </p:cNvGrpSpPr>
              <p:nvPr/>
            </p:nvGrpSpPr>
            <p:grpSpPr bwMode="auto">
              <a:xfrm>
                <a:off x="2335" y="1790"/>
                <a:ext cx="379" cy="193"/>
                <a:chOff x="2626" y="1660"/>
                <a:chExt cx="379" cy="193"/>
              </a:xfrm>
            </p:grpSpPr>
            <p:sp>
              <p:nvSpPr>
                <p:cNvPr id="22751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669" y="1778"/>
                  <a:ext cx="18" cy="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1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2626" y="1660"/>
                  <a:ext cx="379" cy="135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solidFill>
                        <a:schemeClr val="tx1"/>
                      </a:solidFill>
                      <a:latin typeface="Times New Roman" charset="0"/>
                    </a:rPr>
                    <a:t>1</a:t>
                  </a:r>
                </a:p>
              </p:txBody>
            </p:sp>
          </p:grpSp>
          <p:sp>
            <p:nvSpPr>
              <p:cNvPr id="227514" name="Line 186"/>
              <p:cNvSpPr>
                <a:spLocks noChangeShapeType="1"/>
              </p:cNvSpPr>
              <p:nvPr/>
            </p:nvSpPr>
            <p:spPr bwMode="auto">
              <a:xfrm>
                <a:off x="3960" y="2092"/>
                <a:ext cx="102" cy="7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5" name="Line 187"/>
              <p:cNvSpPr>
                <a:spLocks noChangeShapeType="1"/>
              </p:cNvSpPr>
              <p:nvPr/>
            </p:nvSpPr>
            <p:spPr bwMode="auto">
              <a:xfrm>
                <a:off x="3952" y="2110"/>
                <a:ext cx="105" cy="7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6" name="Line 188"/>
              <p:cNvSpPr>
                <a:spLocks noChangeShapeType="1"/>
              </p:cNvSpPr>
              <p:nvPr/>
            </p:nvSpPr>
            <p:spPr bwMode="auto">
              <a:xfrm flipV="1">
                <a:off x="3486" y="2091"/>
                <a:ext cx="99" cy="5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7" name="Line 189"/>
              <p:cNvSpPr>
                <a:spLocks noChangeShapeType="1"/>
              </p:cNvSpPr>
              <p:nvPr/>
            </p:nvSpPr>
            <p:spPr bwMode="auto">
              <a:xfrm flipV="1">
                <a:off x="3494" y="2109"/>
                <a:ext cx="100" cy="5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8" name="Oval 190"/>
              <p:cNvSpPr>
                <a:spLocks noChangeArrowheads="1"/>
              </p:cNvSpPr>
              <p:nvPr/>
            </p:nvSpPr>
            <p:spPr bwMode="auto">
              <a:xfrm>
                <a:off x="3750" y="1669"/>
                <a:ext cx="48" cy="53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19" name="Oval 191"/>
              <p:cNvSpPr>
                <a:spLocks noChangeArrowheads="1"/>
              </p:cNvSpPr>
              <p:nvPr/>
            </p:nvSpPr>
            <p:spPr bwMode="auto">
              <a:xfrm>
                <a:off x="3820" y="1669"/>
                <a:ext cx="48" cy="53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20" name="Group 192"/>
              <p:cNvGrpSpPr>
                <a:grpSpLocks/>
              </p:cNvGrpSpPr>
              <p:nvPr/>
            </p:nvGrpSpPr>
            <p:grpSpPr bwMode="auto">
              <a:xfrm>
                <a:off x="3717" y="1503"/>
                <a:ext cx="379" cy="196"/>
                <a:chOff x="3801" y="1489"/>
                <a:chExt cx="379" cy="196"/>
              </a:xfrm>
            </p:grpSpPr>
            <p:sp>
              <p:nvSpPr>
                <p:cNvPr id="22752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856" y="1610"/>
                  <a:ext cx="18" cy="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22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3801" y="1489"/>
                  <a:ext cx="379" cy="135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solidFill>
                        <a:schemeClr val="tx1"/>
                      </a:solidFill>
                      <a:latin typeface="Times New Roman" charset="0"/>
                    </a:rPr>
                    <a:t>96</a:t>
                  </a:r>
                </a:p>
              </p:txBody>
            </p:sp>
          </p:grpSp>
          <p:sp>
            <p:nvSpPr>
              <p:cNvPr id="227523" name="Text Box 195"/>
              <p:cNvSpPr txBox="1">
                <a:spLocks noChangeArrowheads="1"/>
              </p:cNvSpPr>
              <p:nvPr/>
            </p:nvSpPr>
            <p:spPr bwMode="auto">
              <a:xfrm>
                <a:off x="2404" y="2259"/>
                <a:ext cx="531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Distributed Patch Panel</a:t>
                </a:r>
              </a:p>
            </p:txBody>
          </p:sp>
          <p:sp>
            <p:nvSpPr>
              <p:cNvPr id="227524" name="Text Box 196"/>
              <p:cNvSpPr txBox="1">
                <a:spLocks noChangeArrowheads="1"/>
              </p:cNvSpPr>
              <p:nvPr/>
            </p:nvSpPr>
            <p:spPr bwMode="auto">
              <a:xfrm>
                <a:off x="3688" y="2367"/>
                <a:ext cx="531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Back-end Patch Panel</a:t>
                </a:r>
              </a:p>
            </p:txBody>
          </p:sp>
          <p:sp>
            <p:nvSpPr>
              <p:cNvPr id="227525" name="Text Box 197"/>
              <p:cNvSpPr txBox="1">
                <a:spLocks noChangeArrowheads="1"/>
              </p:cNvSpPr>
              <p:nvPr/>
            </p:nvSpPr>
            <p:spPr bwMode="auto">
              <a:xfrm>
                <a:off x="4276" y="1371"/>
                <a:ext cx="645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Off Detector</a:t>
                </a:r>
              </a:p>
            </p:txBody>
          </p:sp>
          <p:sp>
            <p:nvSpPr>
              <p:cNvPr id="227526" name="Line 198"/>
              <p:cNvSpPr>
                <a:spLocks noChangeShapeType="1"/>
              </p:cNvSpPr>
              <p:nvPr/>
            </p:nvSpPr>
            <p:spPr bwMode="auto">
              <a:xfrm flipV="1">
                <a:off x="4035" y="2019"/>
                <a:ext cx="156" cy="3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27" name="Text Box 199"/>
              <p:cNvSpPr txBox="1">
                <a:spLocks noChangeArrowheads="1"/>
              </p:cNvSpPr>
              <p:nvPr/>
            </p:nvSpPr>
            <p:spPr bwMode="auto">
              <a:xfrm>
                <a:off x="1546" y="1443"/>
                <a:ext cx="645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Front End</a:t>
                </a:r>
              </a:p>
            </p:txBody>
          </p:sp>
          <p:sp>
            <p:nvSpPr>
              <p:cNvPr id="227528" name="Text Box 200"/>
              <p:cNvSpPr txBox="1">
                <a:spLocks noChangeArrowheads="1"/>
              </p:cNvSpPr>
              <p:nvPr/>
            </p:nvSpPr>
            <p:spPr bwMode="auto">
              <a:xfrm>
                <a:off x="2212" y="1401"/>
                <a:ext cx="429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Pigtail fiber</a:t>
                </a:r>
              </a:p>
            </p:txBody>
          </p:sp>
          <p:sp>
            <p:nvSpPr>
              <p:cNvPr id="227529" name="Text Box 201"/>
              <p:cNvSpPr txBox="1">
                <a:spLocks noChangeArrowheads="1"/>
              </p:cNvSpPr>
              <p:nvPr/>
            </p:nvSpPr>
            <p:spPr bwMode="auto">
              <a:xfrm>
                <a:off x="2722" y="1371"/>
                <a:ext cx="543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Ruggedized ribbon</a:t>
                </a:r>
              </a:p>
            </p:txBody>
          </p:sp>
          <p:sp>
            <p:nvSpPr>
              <p:cNvPr id="227530" name="Text Box 202"/>
              <p:cNvSpPr txBox="1">
                <a:spLocks noChangeArrowheads="1"/>
              </p:cNvSpPr>
              <p:nvPr/>
            </p:nvSpPr>
            <p:spPr bwMode="auto">
              <a:xfrm>
                <a:off x="3490" y="1281"/>
                <a:ext cx="585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Dense multi-ribbon cable</a:t>
                </a:r>
              </a:p>
            </p:txBody>
          </p:sp>
          <p:sp>
            <p:nvSpPr>
              <p:cNvPr id="227531" name="Text Box 203"/>
              <p:cNvSpPr txBox="1">
                <a:spLocks noChangeArrowheads="1"/>
              </p:cNvSpPr>
              <p:nvPr/>
            </p:nvSpPr>
            <p:spPr bwMode="auto">
              <a:xfrm>
                <a:off x="1702" y="2187"/>
                <a:ext cx="279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GOL</a:t>
                </a:r>
              </a:p>
            </p:txBody>
          </p:sp>
          <p:sp>
            <p:nvSpPr>
              <p:cNvPr id="227532" name="Text Box 204"/>
              <p:cNvSpPr txBox="1">
                <a:spLocks noChangeArrowheads="1"/>
              </p:cNvSpPr>
              <p:nvPr/>
            </p:nvSpPr>
            <p:spPr bwMode="auto">
              <a:xfrm>
                <a:off x="1930" y="2145"/>
                <a:ext cx="369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Laser diode</a:t>
                </a:r>
              </a:p>
            </p:txBody>
          </p:sp>
          <p:sp>
            <p:nvSpPr>
              <p:cNvPr id="227533" name="Freeform 205"/>
              <p:cNvSpPr>
                <a:spLocks/>
              </p:cNvSpPr>
              <p:nvPr/>
            </p:nvSpPr>
            <p:spPr bwMode="auto">
              <a:xfrm flipH="1">
                <a:off x="1739" y="3343"/>
                <a:ext cx="969" cy="190"/>
              </a:xfrm>
              <a:custGeom>
                <a:avLst/>
                <a:gdLst/>
                <a:ahLst/>
                <a:cxnLst>
                  <a:cxn ang="0">
                    <a:pos x="968" y="0"/>
                  </a:cxn>
                  <a:cxn ang="0">
                    <a:pos x="0" y="0"/>
                  </a:cxn>
                  <a:cxn ang="0">
                    <a:pos x="0" y="119"/>
                  </a:cxn>
                  <a:cxn ang="0">
                    <a:pos x="192" y="199"/>
                  </a:cxn>
                  <a:cxn ang="0">
                    <a:pos x="960" y="199"/>
                  </a:cxn>
                  <a:cxn ang="0">
                    <a:pos x="960" y="0"/>
                  </a:cxn>
                  <a:cxn ang="0">
                    <a:pos x="968" y="0"/>
                  </a:cxn>
                </a:cxnLst>
                <a:rect l="0" t="0" r="r" b="b"/>
                <a:pathLst>
                  <a:path w="969" h="200">
                    <a:moveTo>
                      <a:pt x="968" y="0"/>
                    </a:moveTo>
                    <a:lnTo>
                      <a:pt x="0" y="0"/>
                    </a:lnTo>
                    <a:lnTo>
                      <a:pt x="0" y="119"/>
                    </a:lnTo>
                    <a:lnTo>
                      <a:pt x="192" y="199"/>
                    </a:lnTo>
                    <a:lnTo>
                      <a:pt x="960" y="199"/>
                    </a:lnTo>
                    <a:lnTo>
                      <a:pt x="960" y="0"/>
                    </a:lnTo>
                    <a:lnTo>
                      <a:pt x="968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34" name="Freeform 206"/>
              <p:cNvSpPr>
                <a:spLocks/>
              </p:cNvSpPr>
              <p:nvPr/>
            </p:nvSpPr>
            <p:spPr bwMode="auto">
              <a:xfrm flipH="1">
                <a:off x="1747" y="3007"/>
                <a:ext cx="1329" cy="313"/>
              </a:xfrm>
              <a:custGeom>
                <a:avLst/>
                <a:gdLst/>
                <a:ahLst/>
                <a:cxnLst>
                  <a:cxn ang="0">
                    <a:pos x="1328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151" y="298"/>
                  </a:cxn>
                  <a:cxn ang="0">
                    <a:pos x="305" y="298"/>
                  </a:cxn>
                  <a:cxn ang="0">
                    <a:pos x="368" y="329"/>
                  </a:cxn>
                  <a:cxn ang="0">
                    <a:pos x="1328" y="329"/>
                  </a:cxn>
                  <a:cxn ang="0">
                    <a:pos x="1328" y="0"/>
                  </a:cxn>
                </a:cxnLst>
                <a:rect l="0" t="0" r="r" b="b"/>
                <a:pathLst>
                  <a:path w="1329" h="330">
                    <a:moveTo>
                      <a:pt x="1328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51" y="298"/>
                    </a:lnTo>
                    <a:lnTo>
                      <a:pt x="305" y="298"/>
                    </a:lnTo>
                    <a:lnTo>
                      <a:pt x="368" y="329"/>
                    </a:lnTo>
                    <a:lnTo>
                      <a:pt x="1328" y="329"/>
                    </a:lnTo>
                    <a:lnTo>
                      <a:pt x="1328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35" name="Rectangle 207"/>
              <p:cNvSpPr>
                <a:spLocks noChangeArrowheads="1"/>
              </p:cNvSpPr>
              <p:nvPr/>
            </p:nvSpPr>
            <p:spPr bwMode="auto">
              <a:xfrm flipH="1">
                <a:off x="1746" y="3575"/>
                <a:ext cx="894" cy="265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36" name="Line 208"/>
              <p:cNvSpPr>
                <a:spLocks noChangeShapeType="1"/>
              </p:cNvSpPr>
              <p:nvPr/>
            </p:nvSpPr>
            <p:spPr bwMode="auto">
              <a:xfrm>
                <a:off x="1926" y="3410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000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37" name="Group 209"/>
              <p:cNvGrpSpPr>
                <a:grpSpLocks/>
              </p:cNvGrpSpPr>
              <p:nvPr/>
            </p:nvGrpSpPr>
            <p:grpSpPr bwMode="auto">
              <a:xfrm>
                <a:off x="1845" y="3364"/>
                <a:ext cx="50" cy="94"/>
                <a:chOff x="1659" y="3364"/>
                <a:chExt cx="50" cy="94"/>
              </a:xfrm>
            </p:grpSpPr>
            <p:sp>
              <p:nvSpPr>
                <p:cNvPr id="227538" name="Freeform 210"/>
                <p:cNvSpPr>
                  <a:spLocks/>
                </p:cNvSpPr>
                <p:nvPr/>
              </p:nvSpPr>
              <p:spPr bwMode="auto">
                <a:xfrm flipH="1">
                  <a:off x="1664" y="3387"/>
                  <a:ext cx="43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48"/>
                    </a:cxn>
                    <a:cxn ang="0">
                      <a:pos x="4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49">
                      <a:moveTo>
                        <a:pt x="0" y="0"/>
                      </a:moveTo>
                      <a:lnTo>
                        <a:pt x="25" y="48"/>
                      </a:ln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39" name="Line 211"/>
                <p:cNvSpPr>
                  <a:spLocks noChangeShapeType="1"/>
                </p:cNvSpPr>
                <p:nvPr/>
              </p:nvSpPr>
              <p:spPr bwMode="auto">
                <a:xfrm>
                  <a:off x="1659" y="3433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40" name="Line 212"/>
                <p:cNvSpPr>
                  <a:spLocks noChangeShapeType="1"/>
                </p:cNvSpPr>
                <p:nvPr/>
              </p:nvSpPr>
              <p:spPr bwMode="auto">
                <a:xfrm>
                  <a:off x="1683" y="3364"/>
                  <a:ext cx="0" cy="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41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681" y="3436"/>
                  <a:ext cx="0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42" name="Freeform 214"/>
              <p:cNvSpPr>
                <a:spLocks/>
              </p:cNvSpPr>
              <p:nvPr/>
            </p:nvSpPr>
            <p:spPr bwMode="auto">
              <a:xfrm flipH="1">
                <a:off x="2714" y="3395"/>
                <a:ext cx="249" cy="433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248" y="455"/>
                  </a:cxn>
                  <a:cxn ang="0">
                    <a:pos x="248" y="152"/>
                  </a:cxn>
                  <a:cxn ang="0">
                    <a:pos x="192" y="119"/>
                  </a:cxn>
                  <a:cxn ang="0">
                    <a:pos x="192" y="56"/>
                  </a:cxn>
                  <a:cxn ang="0">
                    <a:pos x="79" y="0"/>
                  </a:cxn>
                  <a:cxn ang="0">
                    <a:pos x="0" y="0"/>
                  </a:cxn>
                  <a:cxn ang="0">
                    <a:pos x="0" y="425"/>
                  </a:cxn>
                </a:cxnLst>
                <a:rect l="0" t="0" r="r" b="b"/>
                <a:pathLst>
                  <a:path w="249" h="456">
                    <a:moveTo>
                      <a:pt x="0" y="425"/>
                    </a:moveTo>
                    <a:lnTo>
                      <a:pt x="248" y="455"/>
                    </a:lnTo>
                    <a:lnTo>
                      <a:pt x="248" y="152"/>
                    </a:lnTo>
                    <a:lnTo>
                      <a:pt x="192" y="119"/>
                    </a:lnTo>
                    <a:lnTo>
                      <a:pt x="192" y="56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0" y="42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43" name="Line 215"/>
              <p:cNvSpPr>
                <a:spLocks noChangeShapeType="1"/>
              </p:cNvSpPr>
              <p:nvPr/>
            </p:nvSpPr>
            <p:spPr bwMode="auto">
              <a:xfrm flipH="1" flipV="1">
                <a:off x="2838" y="3486"/>
                <a:ext cx="0" cy="221"/>
              </a:xfrm>
              <a:prstGeom prst="line">
                <a:avLst/>
              </a:prstGeom>
              <a:noFill/>
              <a:ln w="12700">
                <a:solidFill>
                  <a:srgbClr val="FF000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44" name="Oval 216"/>
              <p:cNvSpPr>
                <a:spLocks noChangeArrowheads="1"/>
              </p:cNvSpPr>
              <p:nvPr/>
            </p:nvSpPr>
            <p:spPr bwMode="auto">
              <a:xfrm flipH="1">
                <a:off x="2827" y="3475"/>
                <a:ext cx="24" cy="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45" name="Group 217"/>
              <p:cNvGrpSpPr>
                <a:grpSpLocks/>
              </p:cNvGrpSpPr>
              <p:nvPr/>
            </p:nvGrpSpPr>
            <p:grpSpPr bwMode="auto">
              <a:xfrm>
                <a:off x="2712" y="3025"/>
                <a:ext cx="448" cy="318"/>
                <a:chOff x="2712" y="3025"/>
                <a:chExt cx="448" cy="318"/>
              </a:xfrm>
            </p:grpSpPr>
            <p:sp>
              <p:nvSpPr>
                <p:cNvPr id="227546" name="Freeform 218"/>
                <p:cNvSpPr>
                  <a:spLocks/>
                </p:cNvSpPr>
                <p:nvPr/>
              </p:nvSpPr>
              <p:spPr bwMode="auto">
                <a:xfrm flipH="1">
                  <a:off x="2773" y="3025"/>
                  <a:ext cx="387" cy="288"/>
                </a:xfrm>
                <a:custGeom>
                  <a:avLst/>
                  <a:gdLst/>
                  <a:ahLst/>
                  <a:cxnLst>
                    <a:cxn ang="0">
                      <a:pos x="361" y="272"/>
                    </a:cxn>
                    <a:cxn ang="0">
                      <a:pos x="210" y="2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2" h="273">
                      <a:moveTo>
                        <a:pt x="361" y="272"/>
                      </a:moveTo>
                      <a:lnTo>
                        <a:pt x="210" y="2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rnd" cmpd="sng">
                  <a:solidFill>
                    <a:srgbClr val="FF000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47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712" y="3311"/>
                  <a:ext cx="64" cy="32"/>
                </a:xfrm>
                <a:prstGeom prst="line">
                  <a:avLst/>
                </a:prstGeom>
                <a:noFill/>
                <a:ln w="25400">
                  <a:solidFill>
                    <a:srgbClr val="FF000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48" name="Oval 220"/>
              <p:cNvSpPr>
                <a:spLocks noChangeAspect="1" noChangeArrowheads="1"/>
              </p:cNvSpPr>
              <p:nvPr/>
            </p:nvSpPr>
            <p:spPr bwMode="auto">
              <a:xfrm>
                <a:off x="3406" y="2932"/>
                <a:ext cx="86" cy="85"/>
              </a:xfrm>
              <a:prstGeom prst="ellipse">
                <a:avLst/>
              </a:prstGeom>
              <a:noFill/>
              <a:ln w="25400">
                <a:solidFill>
                  <a:srgbClr val="FF000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49" name="Rectangle 221" descr="Wide downward diagonal"/>
              <p:cNvSpPr>
                <a:spLocks noChangeArrowheads="1"/>
              </p:cNvSpPr>
              <p:nvPr/>
            </p:nvSpPr>
            <p:spPr bwMode="auto">
              <a:xfrm>
                <a:off x="3604" y="3078"/>
                <a:ext cx="195" cy="219"/>
              </a:xfrm>
              <a:prstGeom prst="rect">
                <a:avLst/>
              </a:prstGeom>
              <a:pattFill prst="wdDnDiag">
                <a:fgClr>
                  <a:srgbClr val="969696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50" name="Group 222"/>
              <p:cNvGrpSpPr>
                <a:grpSpLocks/>
              </p:cNvGrpSpPr>
              <p:nvPr/>
            </p:nvGrpSpPr>
            <p:grpSpPr bwMode="auto">
              <a:xfrm>
                <a:off x="3599" y="2748"/>
                <a:ext cx="208" cy="224"/>
                <a:chOff x="3599" y="2660"/>
                <a:chExt cx="208" cy="312"/>
              </a:xfrm>
            </p:grpSpPr>
            <p:sp>
              <p:nvSpPr>
                <p:cNvPr id="227551" name="Rectangle 223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3604" y="2660"/>
                  <a:ext cx="195" cy="312"/>
                </a:xfrm>
                <a:prstGeom prst="rect">
                  <a:avLst/>
                </a:prstGeom>
                <a:pattFill prst="wdDnDiag">
                  <a:fgClr>
                    <a:srgbClr val="969696"/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52" name="Line 224"/>
                <p:cNvSpPr>
                  <a:spLocks noChangeShapeType="1"/>
                </p:cNvSpPr>
                <p:nvPr/>
              </p:nvSpPr>
              <p:spPr bwMode="auto">
                <a:xfrm>
                  <a:off x="3599" y="2660"/>
                  <a:ext cx="20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53" name="Line 225"/>
              <p:cNvSpPr>
                <a:spLocks noChangeShapeType="1"/>
              </p:cNvSpPr>
              <p:nvPr/>
            </p:nvSpPr>
            <p:spPr bwMode="auto">
              <a:xfrm>
                <a:off x="3594" y="3295"/>
                <a:ext cx="21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54" name="Line 226"/>
              <p:cNvSpPr>
                <a:spLocks noChangeShapeType="1"/>
              </p:cNvSpPr>
              <p:nvPr/>
            </p:nvSpPr>
            <p:spPr bwMode="auto">
              <a:xfrm>
                <a:off x="3162" y="3023"/>
                <a:ext cx="12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55" name="Oval 227"/>
              <p:cNvSpPr>
                <a:spLocks noChangeArrowheads="1"/>
              </p:cNvSpPr>
              <p:nvPr/>
            </p:nvSpPr>
            <p:spPr bwMode="auto">
              <a:xfrm flipH="1">
                <a:off x="4410" y="2999"/>
                <a:ext cx="51" cy="45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56" name="Line 228"/>
              <p:cNvSpPr>
                <a:spLocks noChangeShapeType="1"/>
              </p:cNvSpPr>
              <p:nvPr/>
            </p:nvSpPr>
            <p:spPr bwMode="auto">
              <a:xfrm>
                <a:off x="4021" y="2624"/>
                <a:ext cx="399" cy="3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57" name="Line 229"/>
              <p:cNvSpPr>
                <a:spLocks noChangeShapeType="1"/>
              </p:cNvSpPr>
              <p:nvPr/>
            </p:nvSpPr>
            <p:spPr bwMode="auto">
              <a:xfrm flipH="1" flipV="1">
                <a:off x="2082" y="3413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58" name="Group 230"/>
              <p:cNvGrpSpPr>
                <a:grpSpLocks/>
              </p:cNvGrpSpPr>
              <p:nvPr/>
            </p:nvGrpSpPr>
            <p:grpSpPr bwMode="auto">
              <a:xfrm>
                <a:off x="2818" y="3678"/>
                <a:ext cx="50" cy="93"/>
                <a:chOff x="1677" y="3075"/>
                <a:chExt cx="50" cy="93"/>
              </a:xfrm>
            </p:grpSpPr>
            <p:sp>
              <p:nvSpPr>
                <p:cNvPr id="227559" name="Freeform 231"/>
                <p:cNvSpPr>
                  <a:spLocks/>
                </p:cNvSpPr>
                <p:nvPr/>
              </p:nvSpPr>
              <p:spPr bwMode="auto">
                <a:xfrm flipH="1">
                  <a:off x="1680" y="3097"/>
                  <a:ext cx="43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48"/>
                    </a:cxn>
                    <a:cxn ang="0">
                      <a:pos x="4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49">
                      <a:moveTo>
                        <a:pt x="0" y="0"/>
                      </a:moveTo>
                      <a:lnTo>
                        <a:pt x="25" y="48"/>
                      </a:ln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60" name="Line 232"/>
                <p:cNvSpPr>
                  <a:spLocks noChangeShapeType="1"/>
                </p:cNvSpPr>
                <p:nvPr/>
              </p:nvSpPr>
              <p:spPr bwMode="auto">
                <a:xfrm>
                  <a:off x="1677" y="3143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61" name="Line 233"/>
                <p:cNvSpPr>
                  <a:spLocks noChangeShapeType="1"/>
                </p:cNvSpPr>
                <p:nvPr/>
              </p:nvSpPr>
              <p:spPr bwMode="auto">
                <a:xfrm flipH="1" flipV="1">
                  <a:off x="1687" y="3075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62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3146"/>
                  <a:ext cx="0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63" name="Freeform 235"/>
              <p:cNvSpPr>
                <a:spLocks/>
              </p:cNvSpPr>
              <p:nvPr/>
            </p:nvSpPr>
            <p:spPr bwMode="auto">
              <a:xfrm>
                <a:off x="2702" y="3321"/>
                <a:ext cx="58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113" y="29"/>
                  </a:cxn>
                  <a:cxn ang="0">
                    <a:pos x="113" y="63"/>
                  </a:cxn>
                  <a:cxn ang="0">
                    <a:pos x="0" y="6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14" h="64">
                    <a:moveTo>
                      <a:pt x="0" y="0"/>
                    </a:moveTo>
                    <a:lnTo>
                      <a:pt x="59" y="0"/>
                    </a:lnTo>
                    <a:lnTo>
                      <a:pt x="113" y="29"/>
                    </a:lnTo>
                    <a:lnTo>
                      <a:pt x="113" y="63"/>
                    </a:lnTo>
                    <a:lnTo>
                      <a:pt x="0" y="6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4" name="Oval 236"/>
              <p:cNvSpPr>
                <a:spLocks noChangeArrowheads="1"/>
              </p:cNvSpPr>
              <p:nvPr/>
            </p:nvSpPr>
            <p:spPr bwMode="auto">
              <a:xfrm flipH="1">
                <a:off x="2058" y="3396"/>
                <a:ext cx="40" cy="32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5" name="Oval 237"/>
              <p:cNvSpPr>
                <a:spLocks noChangeArrowheads="1"/>
              </p:cNvSpPr>
              <p:nvPr/>
            </p:nvSpPr>
            <p:spPr bwMode="auto">
              <a:xfrm flipH="1">
                <a:off x="2286" y="3400"/>
                <a:ext cx="40" cy="32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6" name="Oval 238"/>
              <p:cNvSpPr>
                <a:spLocks noChangeArrowheads="1"/>
              </p:cNvSpPr>
              <p:nvPr/>
            </p:nvSpPr>
            <p:spPr bwMode="auto">
              <a:xfrm flipH="1">
                <a:off x="2518" y="3400"/>
                <a:ext cx="40" cy="32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7" name="Line 239"/>
              <p:cNvSpPr>
                <a:spLocks noChangeShapeType="1"/>
              </p:cNvSpPr>
              <p:nvPr/>
            </p:nvSpPr>
            <p:spPr bwMode="auto">
              <a:xfrm flipH="1">
                <a:off x="2087" y="2516"/>
                <a:ext cx="446" cy="8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8" name="Line 240"/>
              <p:cNvSpPr>
                <a:spLocks noChangeShapeType="1"/>
              </p:cNvSpPr>
              <p:nvPr/>
            </p:nvSpPr>
            <p:spPr bwMode="auto">
              <a:xfrm flipH="1">
                <a:off x="2760" y="2516"/>
                <a:ext cx="493" cy="7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69" name="Text Box 241"/>
              <p:cNvSpPr txBox="1">
                <a:spLocks noChangeArrowheads="1"/>
              </p:cNvSpPr>
              <p:nvPr/>
            </p:nvSpPr>
            <p:spPr bwMode="auto">
              <a:xfrm>
                <a:off x="3088" y="2253"/>
                <a:ext cx="531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In-Line Patch Panel</a:t>
                </a:r>
              </a:p>
            </p:txBody>
          </p:sp>
          <p:sp>
            <p:nvSpPr>
              <p:cNvPr id="227570" name="Text Box 242"/>
              <p:cNvSpPr txBox="1">
                <a:spLocks noChangeArrowheads="1"/>
              </p:cNvSpPr>
              <p:nvPr/>
            </p:nvSpPr>
            <p:spPr bwMode="auto">
              <a:xfrm>
                <a:off x="1738" y="2823"/>
                <a:ext cx="279" cy="1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CMS</a:t>
                </a:r>
              </a:p>
            </p:txBody>
          </p:sp>
          <p:sp>
            <p:nvSpPr>
              <p:cNvPr id="227571" name="Text Box 243"/>
              <p:cNvSpPr txBox="1">
                <a:spLocks noChangeArrowheads="1"/>
              </p:cNvSpPr>
              <p:nvPr/>
            </p:nvSpPr>
            <p:spPr bwMode="auto">
              <a:xfrm>
                <a:off x="4168" y="2199"/>
                <a:ext cx="549" cy="2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PIN photo-diode array</a:t>
                </a:r>
              </a:p>
            </p:txBody>
          </p:sp>
          <p:sp>
            <p:nvSpPr>
              <p:cNvPr id="227572" name="Text Box 244"/>
              <p:cNvSpPr txBox="1">
                <a:spLocks noChangeArrowheads="1"/>
              </p:cNvSpPr>
              <p:nvPr/>
            </p:nvSpPr>
            <p:spPr bwMode="auto">
              <a:xfrm>
                <a:off x="4642" y="2193"/>
                <a:ext cx="399" cy="346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Digital amp. ASIC</a:t>
                </a:r>
              </a:p>
            </p:txBody>
          </p:sp>
          <p:sp>
            <p:nvSpPr>
              <p:cNvPr id="227573" name="Rectangle 245"/>
              <p:cNvSpPr>
                <a:spLocks noChangeArrowheads="1"/>
              </p:cNvSpPr>
              <p:nvPr/>
            </p:nvSpPr>
            <p:spPr bwMode="auto">
              <a:xfrm>
                <a:off x="4699" y="1771"/>
                <a:ext cx="245" cy="349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27574" name="Group 246"/>
              <p:cNvGrpSpPr>
                <a:grpSpLocks/>
              </p:cNvGrpSpPr>
              <p:nvPr/>
            </p:nvGrpSpPr>
            <p:grpSpPr bwMode="auto">
              <a:xfrm>
                <a:off x="4735" y="1795"/>
                <a:ext cx="174" cy="299"/>
                <a:chOff x="5405" y="2501"/>
                <a:chExt cx="174" cy="299"/>
              </a:xfrm>
            </p:grpSpPr>
            <p:sp>
              <p:nvSpPr>
                <p:cNvPr id="227575" name="AutoShape 247"/>
                <p:cNvSpPr>
                  <a:spLocks noChangeArrowheads="1"/>
                </p:cNvSpPr>
                <p:nvPr/>
              </p:nvSpPr>
              <p:spPr bwMode="auto">
                <a:xfrm>
                  <a:off x="5522" y="2501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76" name="AutoShape 248"/>
                <p:cNvSpPr>
                  <a:spLocks noChangeArrowheads="1"/>
                </p:cNvSpPr>
                <p:nvPr/>
              </p:nvSpPr>
              <p:spPr bwMode="auto">
                <a:xfrm>
                  <a:off x="5512" y="2521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77" name="AutoShape 249"/>
                <p:cNvSpPr>
                  <a:spLocks noChangeArrowheads="1"/>
                </p:cNvSpPr>
                <p:nvPr/>
              </p:nvSpPr>
              <p:spPr bwMode="auto">
                <a:xfrm>
                  <a:off x="5503" y="2541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78" name="AutoShape 250"/>
                <p:cNvSpPr>
                  <a:spLocks noChangeArrowheads="1"/>
                </p:cNvSpPr>
                <p:nvPr/>
              </p:nvSpPr>
              <p:spPr bwMode="auto">
                <a:xfrm>
                  <a:off x="5492" y="2560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79" name="AutoShape 251"/>
                <p:cNvSpPr>
                  <a:spLocks noChangeArrowheads="1"/>
                </p:cNvSpPr>
                <p:nvPr/>
              </p:nvSpPr>
              <p:spPr bwMode="auto">
                <a:xfrm>
                  <a:off x="5483" y="2580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0" name="AutoShape 252"/>
                <p:cNvSpPr>
                  <a:spLocks noChangeArrowheads="1"/>
                </p:cNvSpPr>
                <p:nvPr/>
              </p:nvSpPr>
              <p:spPr bwMode="auto">
                <a:xfrm>
                  <a:off x="5471" y="2600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1" name="AutoShape 253"/>
                <p:cNvSpPr>
                  <a:spLocks noChangeArrowheads="1"/>
                </p:cNvSpPr>
                <p:nvPr/>
              </p:nvSpPr>
              <p:spPr bwMode="auto">
                <a:xfrm>
                  <a:off x="5460" y="2620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2" name="AutoShape 254"/>
                <p:cNvSpPr>
                  <a:spLocks noChangeArrowheads="1"/>
                </p:cNvSpPr>
                <p:nvPr/>
              </p:nvSpPr>
              <p:spPr bwMode="auto">
                <a:xfrm>
                  <a:off x="5449" y="2639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3" name="AutoShape 255"/>
                <p:cNvSpPr>
                  <a:spLocks noChangeArrowheads="1"/>
                </p:cNvSpPr>
                <p:nvPr/>
              </p:nvSpPr>
              <p:spPr bwMode="auto">
                <a:xfrm>
                  <a:off x="5439" y="2658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4" name="AutoShape 256"/>
                <p:cNvSpPr>
                  <a:spLocks noChangeArrowheads="1"/>
                </p:cNvSpPr>
                <p:nvPr/>
              </p:nvSpPr>
              <p:spPr bwMode="auto">
                <a:xfrm>
                  <a:off x="5427" y="2678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5" name="AutoShape 257"/>
                <p:cNvSpPr>
                  <a:spLocks noChangeArrowheads="1"/>
                </p:cNvSpPr>
                <p:nvPr/>
              </p:nvSpPr>
              <p:spPr bwMode="auto">
                <a:xfrm>
                  <a:off x="5416" y="2698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86" name="AutoShape 258"/>
                <p:cNvSpPr>
                  <a:spLocks noChangeArrowheads="1"/>
                </p:cNvSpPr>
                <p:nvPr/>
              </p:nvSpPr>
              <p:spPr bwMode="auto">
                <a:xfrm>
                  <a:off x="5405" y="2719"/>
                  <a:ext cx="57" cy="81"/>
                </a:xfrm>
                <a:prstGeom prst="homePlate">
                  <a:avLst>
                    <a:gd name="adj" fmla="val 100000"/>
                  </a:avLst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7587" name="Text Box 259"/>
              <p:cNvSpPr txBox="1">
                <a:spLocks noChangeArrowheads="1"/>
              </p:cNvSpPr>
              <p:nvPr/>
            </p:nvSpPr>
            <p:spPr bwMode="auto">
              <a:xfrm>
                <a:off x="4665" y="1753"/>
                <a:ext cx="300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solidFill>
                      <a:srgbClr val="2DB32D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12</a:t>
                </a:r>
              </a:p>
            </p:txBody>
          </p:sp>
        </p:grpSp>
      </p:grpSp>
      <p:grpSp>
        <p:nvGrpSpPr>
          <p:cNvPr id="227592" name="Group 264"/>
          <p:cNvGrpSpPr>
            <a:grpSpLocks/>
          </p:cNvGrpSpPr>
          <p:nvPr/>
        </p:nvGrpSpPr>
        <p:grpSpPr bwMode="auto">
          <a:xfrm>
            <a:off x="7543800" y="2774950"/>
            <a:ext cx="1524000" cy="1606550"/>
            <a:chOff x="4752" y="1748"/>
            <a:chExt cx="960" cy="1012"/>
          </a:xfrm>
        </p:grpSpPr>
        <p:sp>
          <p:nvSpPr>
            <p:cNvPr id="227593" name="Rectangle 265"/>
            <p:cNvSpPr>
              <a:spLocks noChangeArrowheads="1"/>
            </p:cNvSpPr>
            <p:nvPr/>
          </p:nvSpPr>
          <p:spPr bwMode="auto">
            <a:xfrm>
              <a:off x="4752" y="1748"/>
              <a:ext cx="960" cy="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594" name="Picture 266" descr="ob_arx3_smal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1796"/>
              <a:ext cx="864" cy="649"/>
            </a:xfrm>
            <a:prstGeom prst="rect">
              <a:avLst/>
            </a:prstGeom>
            <a:noFill/>
          </p:spPr>
        </p:pic>
        <p:sp>
          <p:nvSpPr>
            <p:cNvPr id="227595" name="Text Box 267"/>
            <p:cNvSpPr txBox="1">
              <a:spLocks noChangeArrowheads="1"/>
            </p:cNvSpPr>
            <p:nvPr/>
          </p:nvSpPr>
          <p:spPr bwMode="auto">
            <a:xfrm>
              <a:off x="4800" y="2468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Digital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Receiver:  NGK</a:t>
              </a:r>
            </a:p>
          </p:txBody>
        </p:sp>
      </p:grpSp>
      <p:sp>
        <p:nvSpPr>
          <p:cNvPr id="227597" name="Line 269"/>
          <p:cNvSpPr>
            <a:spLocks noChangeShapeType="1"/>
          </p:cNvSpPr>
          <p:nvPr/>
        </p:nvSpPr>
        <p:spPr bwMode="auto">
          <a:xfrm flipH="1" flipV="1">
            <a:off x="7010400" y="2286000"/>
            <a:ext cx="838200" cy="76200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7598" name="Group 270"/>
          <p:cNvGrpSpPr>
            <a:grpSpLocks/>
          </p:cNvGrpSpPr>
          <p:nvPr/>
        </p:nvGrpSpPr>
        <p:grpSpPr bwMode="auto">
          <a:xfrm>
            <a:off x="355600" y="1511300"/>
            <a:ext cx="1092200" cy="1460500"/>
            <a:chOff x="232" y="960"/>
            <a:chExt cx="688" cy="920"/>
          </a:xfrm>
        </p:grpSpPr>
        <p:sp>
          <p:nvSpPr>
            <p:cNvPr id="227599" name="Rectangle 271"/>
            <p:cNvSpPr>
              <a:spLocks noChangeArrowheads="1"/>
            </p:cNvSpPr>
            <p:nvPr/>
          </p:nvSpPr>
          <p:spPr bwMode="auto">
            <a:xfrm>
              <a:off x="232" y="960"/>
              <a:ext cx="688" cy="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600" name="Text Box 272"/>
            <p:cNvSpPr txBox="1">
              <a:spLocks noChangeArrowheads="1"/>
            </p:cNvSpPr>
            <p:nvPr/>
          </p:nvSpPr>
          <p:spPr bwMode="auto">
            <a:xfrm>
              <a:off x="248" y="1584"/>
              <a:ext cx="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GOL: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CERN MIC</a:t>
              </a:r>
            </a:p>
          </p:txBody>
        </p:sp>
        <p:pic>
          <p:nvPicPr>
            <p:cNvPr id="227601" name="Picture 273" descr="image002"/>
            <p:cNvPicPr>
              <a:picLocks noChangeAspect="1" noChangeArrowheads="1"/>
            </p:cNvPicPr>
            <p:nvPr/>
          </p:nvPicPr>
          <p:blipFill>
            <a:blip r:embed="rId6"/>
            <a:srcRect l="22800" t="12578" r="29411" b="16982"/>
            <a:stretch>
              <a:fillRect/>
            </a:stretch>
          </p:blipFill>
          <p:spPr bwMode="auto">
            <a:xfrm>
              <a:off x="288" y="1008"/>
              <a:ext cx="576" cy="567"/>
            </a:xfrm>
            <a:prstGeom prst="rect">
              <a:avLst/>
            </a:prstGeom>
            <a:noFill/>
          </p:spPr>
        </p:pic>
      </p:grpSp>
      <p:sp>
        <p:nvSpPr>
          <p:cNvPr id="227602" name="Line 274"/>
          <p:cNvSpPr>
            <a:spLocks noChangeShapeType="1"/>
          </p:cNvSpPr>
          <p:nvPr/>
        </p:nvSpPr>
        <p:spPr bwMode="auto">
          <a:xfrm flipV="1">
            <a:off x="1295400" y="2159000"/>
            <a:ext cx="889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7603" name="Text Box 275"/>
          <p:cNvSpPr txBox="1">
            <a:spLocks noChangeArrowheads="1"/>
          </p:cNvSpPr>
          <p:nvPr/>
        </p:nvSpPr>
        <p:spPr bwMode="auto">
          <a:xfrm>
            <a:off x="304800" y="5181600"/>
            <a:ext cx="861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 b="1">
                <a:solidFill>
                  <a:schemeClr val="tx1"/>
                </a:solidFill>
              </a:rPr>
              <a:t>   GOL Opto-Hybrid (GOH):</a:t>
            </a:r>
            <a:r>
              <a:rPr lang="en-US" sz="1400">
                <a:solidFill>
                  <a:schemeClr val="tx1"/>
                </a:solidFill>
              </a:rPr>
              <a:t>   We design, prototype, qualify, define manufacturing specifications,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    procure the manufacture, burn in, perform final acceptance test.</a:t>
            </a:r>
          </a:p>
          <a:p>
            <a:pPr>
              <a:buFontTx/>
              <a:buChar char="•"/>
            </a:pPr>
            <a:r>
              <a:rPr lang="en-US" sz="1400" b="1">
                <a:solidFill>
                  <a:schemeClr val="tx1"/>
                </a:solidFill>
              </a:rPr>
              <a:t>   12-channel NGK Rx:</a:t>
            </a:r>
            <a:r>
              <a:rPr lang="en-US" sz="1400">
                <a:solidFill>
                  <a:schemeClr val="tx1"/>
                </a:solidFill>
              </a:rPr>
              <a:t>   Off-the-shelf component:  We qualify, procure, test samples during production.</a:t>
            </a:r>
          </a:p>
          <a:p>
            <a:pPr>
              <a:buFontTx/>
              <a:buChar char="•"/>
            </a:pPr>
            <a:r>
              <a:rPr lang="en-US" sz="1400" b="1">
                <a:solidFill>
                  <a:schemeClr val="tx1"/>
                </a:solidFill>
              </a:rPr>
              <a:t>   Fiber, connectors and adaptors:</a:t>
            </a:r>
            <a:r>
              <a:rPr lang="en-US" sz="1400">
                <a:solidFill>
                  <a:schemeClr val="tx1"/>
                </a:solidFill>
              </a:rPr>
              <a:t>   We use Tracker components and contract options.</a:t>
            </a:r>
          </a:p>
        </p:txBody>
      </p:sp>
      <p:grpSp>
        <p:nvGrpSpPr>
          <p:cNvPr id="227609" name="Group 281"/>
          <p:cNvGrpSpPr>
            <a:grpSpLocks/>
          </p:cNvGrpSpPr>
          <p:nvPr/>
        </p:nvGrpSpPr>
        <p:grpSpPr bwMode="auto">
          <a:xfrm>
            <a:off x="304800" y="3340100"/>
            <a:ext cx="1647825" cy="1536700"/>
            <a:chOff x="2448" y="3168"/>
            <a:chExt cx="1038" cy="968"/>
          </a:xfrm>
        </p:grpSpPr>
        <p:sp>
          <p:nvSpPr>
            <p:cNvPr id="227606" name="Rectangle 278"/>
            <p:cNvSpPr>
              <a:spLocks noChangeArrowheads="1"/>
            </p:cNvSpPr>
            <p:nvPr/>
          </p:nvSpPr>
          <p:spPr bwMode="auto">
            <a:xfrm>
              <a:off x="2448" y="3168"/>
              <a:ext cx="960" cy="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608" name="Text Box 280"/>
            <p:cNvSpPr txBox="1">
              <a:spLocks noChangeArrowheads="1"/>
            </p:cNvSpPr>
            <p:nvPr/>
          </p:nvSpPr>
          <p:spPr bwMode="auto">
            <a:xfrm>
              <a:off x="2478" y="384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Laser diode: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ahoma" charset="0"/>
                </a:rPr>
                <a:t>ST Microelectronics</a:t>
              </a:r>
            </a:p>
          </p:txBody>
        </p:sp>
        <p:pic>
          <p:nvPicPr>
            <p:cNvPr id="227604" name="Picture 276" descr="laser diode closeup"/>
            <p:cNvPicPr>
              <a:picLocks noChangeAspect="1" noChangeArrowheads="1"/>
            </p:cNvPicPr>
            <p:nvPr/>
          </p:nvPicPr>
          <p:blipFill>
            <a:blip r:embed="rId7"/>
            <a:srcRect l="16228" t="13004" r="12170" b="8669"/>
            <a:stretch>
              <a:fillRect/>
            </a:stretch>
          </p:blipFill>
          <p:spPr bwMode="auto">
            <a:xfrm>
              <a:off x="2505" y="3234"/>
              <a:ext cx="848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7596" name="Line 268"/>
          <p:cNvSpPr>
            <a:spLocks noChangeShapeType="1"/>
          </p:cNvSpPr>
          <p:nvPr/>
        </p:nvSpPr>
        <p:spPr bwMode="auto">
          <a:xfrm flipV="1">
            <a:off x="1524000" y="2133600"/>
            <a:ext cx="1219200" cy="1447800"/>
          </a:xfrm>
          <a:prstGeom prst="line">
            <a:avLst/>
          </a:prstGeom>
          <a:noFill/>
          <a:ln w="25400">
            <a:solidFill>
              <a:srgbClr val="D81414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System Requirements and Specifications - 2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/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09600" indent="-609600"/>
            <a:endParaRPr lang="en-US" sz="1800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DCE6-1816-3B4A-B223-0C948393FA60}" type="slidenum">
              <a:rPr lang="en-US"/>
              <a:pPr/>
              <a:t>4</a:t>
            </a:fld>
            <a:endParaRPr lang="en-US"/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304800" y="12334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Some requirements and specifications, in numbers:</a:t>
            </a:r>
          </a:p>
        </p:txBody>
      </p:sp>
      <p:graphicFrame>
        <p:nvGraphicFramePr>
          <p:cNvPr id="275542" name="Group 86"/>
          <p:cNvGraphicFramePr>
            <a:graphicFrameLocks noGrp="1"/>
          </p:cNvGraphicFramePr>
          <p:nvPr/>
        </p:nvGraphicFramePr>
        <p:xfrm>
          <a:off x="838200" y="1981200"/>
          <a:ext cx="7543800" cy="3867787"/>
        </p:xfrm>
        <a:graphic>
          <a:graphicData uri="http://schemas.openxmlformats.org/drawingml/2006/table">
            <a:tbl>
              <a:tblPr/>
              <a:tblGrid>
                <a:gridCol w="2514600"/>
                <a:gridCol w="2430463"/>
                <a:gridCol w="25987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 System Requirement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Link Specification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 Link Specification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Clean Rx eye diagram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HIPPI-6400 mask 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jitter (GOH to Rx)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Bit Error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(99% conf.)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&lt;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(99% conf.)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GOH 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°C  to  ~+40°C (FE card)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-20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°C  to  +60°C (FE card)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Rx module 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+20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°C  to  +50°C (case)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+18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°C  to  +80°C (case)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Magnetic field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Hadronic fluence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3×10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/cm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en-US" sz="1400" b="0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Gamma 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1.5×10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Gy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Operating 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5524" name="Group 68"/>
          <p:cNvGrpSpPr>
            <a:grpSpLocks/>
          </p:cNvGrpSpPr>
          <p:nvPr/>
        </p:nvGrpSpPr>
        <p:grpSpPr bwMode="auto">
          <a:xfrm>
            <a:off x="4038600" y="2857500"/>
            <a:ext cx="457200" cy="368300"/>
            <a:chOff x="1056" y="1344"/>
            <a:chExt cx="288" cy="232"/>
          </a:xfrm>
        </p:grpSpPr>
        <p:sp>
          <p:nvSpPr>
            <p:cNvPr id="275525" name="Text Box 69"/>
            <p:cNvSpPr txBox="1">
              <a:spLocks noChangeArrowheads="1"/>
            </p:cNvSpPr>
            <p:nvPr/>
          </p:nvSpPr>
          <p:spPr bwMode="auto">
            <a:xfrm>
              <a:off x="1056" y="134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&lt;</a:t>
              </a:r>
            </a:p>
          </p:txBody>
        </p:sp>
        <p:sp>
          <p:nvSpPr>
            <p:cNvPr id="275526" name="Text Box 70"/>
            <p:cNvSpPr txBox="1">
              <a:spLocks noChangeArrowheads="1"/>
            </p:cNvSpPr>
            <p:nvPr/>
          </p:nvSpPr>
          <p:spPr bwMode="auto">
            <a:xfrm>
              <a:off x="1064" y="13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14400"/>
          </a:xfrm>
        </p:spPr>
        <p:txBody>
          <a:bodyPr/>
          <a:lstStyle/>
          <a:p>
            <a:r>
              <a:rPr lang="en-US" dirty="0"/>
              <a:t>Components:  Fiber and Connectors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B0C0-ABAF-3D41-A010-25C9B6D5FE04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59785" name="Group 713"/>
          <p:cNvGrpSpPr>
            <a:grpSpLocks/>
          </p:cNvGrpSpPr>
          <p:nvPr/>
        </p:nvGrpSpPr>
        <p:grpSpPr bwMode="auto">
          <a:xfrm>
            <a:off x="1905000" y="4149725"/>
            <a:ext cx="80963" cy="455613"/>
            <a:chOff x="1200" y="2654"/>
            <a:chExt cx="51" cy="287"/>
          </a:xfrm>
        </p:grpSpPr>
        <p:sp>
          <p:nvSpPr>
            <p:cNvPr id="259781" name="Line 709"/>
            <p:cNvSpPr>
              <a:spLocks noChangeShapeType="1"/>
            </p:cNvSpPr>
            <p:nvPr/>
          </p:nvSpPr>
          <p:spPr bwMode="auto">
            <a:xfrm flipH="1" flipV="1">
              <a:off x="1209" y="2654"/>
              <a:ext cx="42" cy="1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82" name="Line 710"/>
            <p:cNvSpPr>
              <a:spLocks noChangeShapeType="1"/>
            </p:cNvSpPr>
            <p:nvPr/>
          </p:nvSpPr>
          <p:spPr bwMode="auto">
            <a:xfrm flipH="1" flipV="1">
              <a:off x="1205" y="2743"/>
              <a:ext cx="46" cy="1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83" name="Line 711"/>
            <p:cNvSpPr>
              <a:spLocks noChangeShapeType="1"/>
            </p:cNvSpPr>
            <p:nvPr/>
          </p:nvSpPr>
          <p:spPr bwMode="auto">
            <a:xfrm flipH="1">
              <a:off x="1206" y="2851"/>
              <a:ext cx="45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84" name="Line 712"/>
            <p:cNvSpPr>
              <a:spLocks noChangeShapeType="1"/>
            </p:cNvSpPr>
            <p:nvPr/>
          </p:nvSpPr>
          <p:spPr bwMode="auto">
            <a:xfrm flipH="1">
              <a:off x="1200" y="2933"/>
              <a:ext cx="51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9779" name="Group 707"/>
          <p:cNvGrpSpPr>
            <a:grpSpLocks/>
          </p:cNvGrpSpPr>
          <p:nvPr/>
        </p:nvGrpSpPr>
        <p:grpSpPr bwMode="auto">
          <a:xfrm>
            <a:off x="1979613" y="4159250"/>
            <a:ext cx="74612" cy="457200"/>
            <a:chOff x="1248" y="2660"/>
            <a:chExt cx="47" cy="288"/>
          </a:xfrm>
        </p:grpSpPr>
        <p:sp>
          <p:nvSpPr>
            <p:cNvPr id="259773" name="Rectangle 701"/>
            <p:cNvSpPr>
              <a:spLocks noChangeArrowheads="1"/>
            </p:cNvSpPr>
            <p:nvPr/>
          </p:nvSpPr>
          <p:spPr bwMode="auto">
            <a:xfrm>
              <a:off x="1248" y="2660"/>
              <a:ext cx="47" cy="30"/>
            </a:xfrm>
            <a:prstGeom prst="rect">
              <a:avLst/>
            </a:prstGeom>
            <a:solidFill>
              <a:srgbClr val="396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74" name="Rectangle 702"/>
            <p:cNvSpPr>
              <a:spLocks noChangeArrowheads="1"/>
            </p:cNvSpPr>
            <p:nvPr/>
          </p:nvSpPr>
          <p:spPr bwMode="auto">
            <a:xfrm>
              <a:off x="1248" y="2744"/>
              <a:ext cx="47" cy="30"/>
            </a:xfrm>
            <a:prstGeom prst="rect">
              <a:avLst/>
            </a:prstGeom>
            <a:solidFill>
              <a:srgbClr val="396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76" name="Rectangle 704"/>
            <p:cNvSpPr>
              <a:spLocks noChangeArrowheads="1"/>
            </p:cNvSpPr>
            <p:nvPr/>
          </p:nvSpPr>
          <p:spPr bwMode="auto">
            <a:xfrm>
              <a:off x="1248" y="2836"/>
              <a:ext cx="47" cy="30"/>
            </a:xfrm>
            <a:prstGeom prst="rect">
              <a:avLst/>
            </a:prstGeom>
            <a:solidFill>
              <a:srgbClr val="396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77" name="Rectangle 705"/>
            <p:cNvSpPr>
              <a:spLocks noChangeArrowheads="1"/>
            </p:cNvSpPr>
            <p:nvPr/>
          </p:nvSpPr>
          <p:spPr bwMode="auto">
            <a:xfrm>
              <a:off x="1248" y="2918"/>
              <a:ext cx="47" cy="30"/>
            </a:xfrm>
            <a:prstGeom prst="rect">
              <a:avLst/>
            </a:prstGeom>
            <a:solidFill>
              <a:srgbClr val="396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9342" name="Text Box 270"/>
          <p:cNvSpPr txBox="1">
            <a:spLocks noChangeArrowheads="1"/>
          </p:cNvSpPr>
          <p:nvPr/>
        </p:nvSpPr>
        <p:spPr bwMode="auto">
          <a:xfrm>
            <a:off x="304800" y="1841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Sub-components of the fiber system: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259346" name="Picture 274" descr="mu_sm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14738"/>
            <a:ext cx="1312863" cy="1014412"/>
          </a:xfrm>
          <a:prstGeom prst="rect">
            <a:avLst/>
          </a:prstGeom>
          <a:solidFill>
            <a:srgbClr val="0099FF"/>
          </a:solidFill>
        </p:spPr>
      </p:pic>
      <p:pic>
        <p:nvPicPr>
          <p:cNvPr id="259347" name="Picture 275" descr="ec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97213"/>
            <a:ext cx="1828800" cy="660400"/>
          </a:xfrm>
          <a:prstGeom prst="rect">
            <a:avLst/>
          </a:prstGeom>
          <a:noFill/>
        </p:spPr>
      </p:pic>
      <p:pic>
        <p:nvPicPr>
          <p:cNvPr id="259348" name="Picture 276" descr="patchpanel2"/>
          <p:cNvPicPr>
            <a:picLocks noChangeAspect="1" noChangeArrowheads="1"/>
          </p:cNvPicPr>
          <p:nvPr/>
        </p:nvPicPr>
        <p:blipFill>
          <a:blip r:embed="rId6"/>
          <a:srcRect l="42020" t="35179" r="32573" b="41368"/>
          <a:stretch>
            <a:fillRect/>
          </a:stretch>
        </p:blipFill>
        <p:spPr bwMode="auto">
          <a:xfrm>
            <a:off x="4572000" y="2603500"/>
            <a:ext cx="1371600" cy="950913"/>
          </a:xfrm>
          <a:prstGeom prst="rect">
            <a:avLst/>
          </a:prstGeom>
          <a:noFill/>
        </p:spPr>
      </p:pic>
      <p:grpSp>
        <p:nvGrpSpPr>
          <p:cNvPr id="259349" name="Group 277"/>
          <p:cNvGrpSpPr>
            <a:grpSpLocks/>
          </p:cNvGrpSpPr>
          <p:nvPr/>
        </p:nvGrpSpPr>
        <p:grpSpPr bwMode="auto">
          <a:xfrm>
            <a:off x="2049463" y="3763963"/>
            <a:ext cx="6789737" cy="1147762"/>
            <a:chOff x="971" y="3156"/>
            <a:chExt cx="4277" cy="723"/>
          </a:xfrm>
        </p:grpSpPr>
        <p:sp>
          <p:nvSpPr>
            <p:cNvPr id="259350" name="Line 278"/>
            <p:cNvSpPr>
              <a:spLocks noChangeShapeType="1"/>
            </p:cNvSpPr>
            <p:nvPr/>
          </p:nvSpPr>
          <p:spPr bwMode="auto">
            <a:xfrm>
              <a:off x="3460" y="3746"/>
              <a:ext cx="153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1" name="Line 279"/>
            <p:cNvSpPr>
              <a:spLocks noChangeShapeType="1"/>
            </p:cNvSpPr>
            <p:nvPr/>
          </p:nvSpPr>
          <p:spPr bwMode="auto">
            <a:xfrm>
              <a:off x="3472" y="3764"/>
              <a:ext cx="151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2" name="Line 280"/>
            <p:cNvSpPr>
              <a:spLocks noChangeShapeType="1"/>
            </p:cNvSpPr>
            <p:nvPr/>
          </p:nvSpPr>
          <p:spPr bwMode="auto">
            <a:xfrm>
              <a:off x="985" y="3597"/>
              <a:ext cx="31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3" name="Line 281"/>
            <p:cNvSpPr>
              <a:spLocks noChangeShapeType="1"/>
            </p:cNvSpPr>
            <p:nvPr/>
          </p:nvSpPr>
          <p:spPr bwMode="auto">
            <a:xfrm>
              <a:off x="3418" y="3683"/>
              <a:ext cx="1637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4" name="Line 282"/>
            <p:cNvSpPr>
              <a:spLocks noChangeShapeType="1"/>
            </p:cNvSpPr>
            <p:nvPr/>
          </p:nvSpPr>
          <p:spPr bwMode="auto">
            <a:xfrm>
              <a:off x="3406" y="3665"/>
              <a:ext cx="165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5" name="Line 283"/>
            <p:cNvSpPr>
              <a:spLocks noChangeShapeType="1"/>
            </p:cNvSpPr>
            <p:nvPr/>
          </p:nvSpPr>
          <p:spPr bwMode="auto">
            <a:xfrm>
              <a:off x="1278" y="3605"/>
              <a:ext cx="395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6" name="Line 284"/>
            <p:cNvSpPr>
              <a:spLocks noChangeShapeType="1"/>
            </p:cNvSpPr>
            <p:nvPr/>
          </p:nvSpPr>
          <p:spPr bwMode="auto">
            <a:xfrm>
              <a:off x="1263" y="3587"/>
              <a:ext cx="3969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7" name="Line 285"/>
            <p:cNvSpPr>
              <a:spLocks noChangeShapeType="1"/>
            </p:cNvSpPr>
            <p:nvPr/>
          </p:nvSpPr>
          <p:spPr bwMode="auto">
            <a:xfrm>
              <a:off x="3417" y="3515"/>
              <a:ext cx="164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8" name="Line 286"/>
            <p:cNvSpPr>
              <a:spLocks noChangeShapeType="1"/>
            </p:cNvSpPr>
            <p:nvPr/>
          </p:nvSpPr>
          <p:spPr bwMode="auto">
            <a:xfrm>
              <a:off x="3417" y="3497"/>
              <a:ext cx="163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59" name="Line 287"/>
            <p:cNvSpPr>
              <a:spLocks noChangeShapeType="1"/>
            </p:cNvSpPr>
            <p:nvPr/>
          </p:nvSpPr>
          <p:spPr bwMode="auto">
            <a:xfrm>
              <a:off x="3460" y="3437"/>
              <a:ext cx="152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0" name="Line 288"/>
            <p:cNvSpPr>
              <a:spLocks noChangeShapeType="1"/>
            </p:cNvSpPr>
            <p:nvPr/>
          </p:nvSpPr>
          <p:spPr bwMode="auto">
            <a:xfrm>
              <a:off x="3464" y="3419"/>
              <a:ext cx="151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1" name="Rectangle 289"/>
            <p:cNvSpPr>
              <a:spLocks noChangeArrowheads="1"/>
            </p:cNvSpPr>
            <p:nvPr/>
          </p:nvSpPr>
          <p:spPr bwMode="auto">
            <a:xfrm>
              <a:off x="5217" y="3562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2" name="Line 290"/>
            <p:cNvSpPr>
              <a:spLocks noChangeShapeType="1"/>
            </p:cNvSpPr>
            <p:nvPr/>
          </p:nvSpPr>
          <p:spPr bwMode="auto">
            <a:xfrm flipV="1">
              <a:off x="4984" y="3368"/>
              <a:ext cx="114" cy="7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3" name="Line 291"/>
            <p:cNvSpPr>
              <a:spLocks noChangeShapeType="1"/>
            </p:cNvSpPr>
            <p:nvPr/>
          </p:nvSpPr>
          <p:spPr bwMode="auto">
            <a:xfrm flipV="1">
              <a:off x="4980" y="3350"/>
              <a:ext cx="109" cy="6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4" name="Line 292"/>
            <p:cNvSpPr>
              <a:spLocks noChangeShapeType="1"/>
            </p:cNvSpPr>
            <p:nvPr/>
          </p:nvSpPr>
          <p:spPr bwMode="auto">
            <a:xfrm flipV="1">
              <a:off x="5048" y="3443"/>
              <a:ext cx="117" cy="5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5" name="Line 293"/>
            <p:cNvSpPr>
              <a:spLocks noChangeShapeType="1"/>
            </p:cNvSpPr>
            <p:nvPr/>
          </p:nvSpPr>
          <p:spPr bwMode="auto">
            <a:xfrm flipV="1">
              <a:off x="5055" y="3461"/>
              <a:ext cx="117" cy="5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6" name="Line 294"/>
            <p:cNvSpPr>
              <a:spLocks noChangeShapeType="1"/>
            </p:cNvSpPr>
            <p:nvPr/>
          </p:nvSpPr>
          <p:spPr bwMode="auto">
            <a:xfrm>
              <a:off x="5049" y="3681"/>
              <a:ext cx="87" cy="5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7" name="Line 295"/>
            <p:cNvSpPr>
              <a:spLocks noChangeShapeType="1"/>
            </p:cNvSpPr>
            <p:nvPr/>
          </p:nvSpPr>
          <p:spPr bwMode="auto">
            <a:xfrm>
              <a:off x="5055" y="3662"/>
              <a:ext cx="87" cy="5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8" name="Line 296"/>
            <p:cNvSpPr>
              <a:spLocks noChangeShapeType="1"/>
            </p:cNvSpPr>
            <p:nvPr/>
          </p:nvSpPr>
          <p:spPr bwMode="auto">
            <a:xfrm flipH="1" flipV="1">
              <a:off x="3236" y="3458"/>
              <a:ext cx="181" cy="5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69" name="Line 297"/>
            <p:cNvSpPr>
              <a:spLocks noChangeShapeType="1"/>
            </p:cNvSpPr>
            <p:nvPr/>
          </p:nvSpPr>
          <p:spPr bwMode="auto">
            <a:xfrm flipH="1" flipV="1">
              <a:off x="3236" y="3439"/>
              <a:ext cx="181" cy="5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0" name="Line 298"/>
            <p:cNvSpPr>
              <a:spLocks noChangeShapeType="1"/>
            </p:cNvSpPr>
            <p:nvPr/>
          </p:nvSpPr>
          <p:spPr bwMode="auto">
            <a:xfrm flipH="1" flipV="1">
              <a:off x="3234" y="3316"/>
              <a:ext cx="228" cy="12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1" name="Line 299"/>
            <p:cNvSpPr>
              <a:spLocks noChangeShapeType="1"/>
            </p:cNvSpPr>
            <p:nvPr/>
          </p:nvSpPr>
          <p:spPr bwMode="auto">
            <a:xfrm flipH="1" flipV="1">
              <a:off x="3241" y="3296"/>
              <a:ext cx="225" cy="11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2" name="Rectangle 300"/>
            <p:cNvSpPr>
              <a:spLocks noChangeArrowheads="1"/>
            </p:cNvSpPr>
            <p:nvPr/>
          </p:nvSpPr>
          <p:spPr bwMode="auto">
            <a:xfrm>
              <a:off x="3258" y="3300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3" name="Line 301"/>
            <p:cNvSpPr>
              <a:spLocks noChangeShapeType="1"/>
            </p:cNvSpPr>
            <p:nvPr/>
          </p:nvSpPr>
          <p:spPr bwMode="auto">
            <a:xfrm flipH="1">
              <a:off x="3258" y="3683"/>
              <a:ext cx="161" cy="5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4" name="Line 302"/>
            <p:cNvSpPr>
              <a:spLocks noChangeShapeType="1"/>
            </p:cNvSpPr>
            <p:nvPr/>
          </p:nvSpPr>
          <p:spPr bwMode="auto">
            <a:xfrm flipH="1">
              <a:off x="3255" y="3662"/>
              <a:ext cx="161" cy="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5" name="Rectangle 303"/>
            <p:cNvSpPr>
              <a:spLocks noChangeArrowheads="1"/>
            </p:cNvSpPr>
            <p:nvPr/>
          </p:nvSpPr>
          <p:spPr bwMode="auto">
            <a:xfrm>
              <a:off x="3258" y="3688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6" name="Rectangle 304"/>
            <p:cNvSpPr>
              <a:spLocks noChangeArrowheads="1"/>
            </p:cNvSpPr>
            <p:nvPr/>
          </p:nvSpPr>
          <p:spPr bwMode="auto">
            <a:xfrm>
              <a:off x="3258" y="3433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7" name="Rectangle 305"/>
            <p:cNvSpPr>
              <a:spLocks noChangeArrowheads="1"/>
            </p:cNvSpPr>
            <p:nvPr/>
          </p:nvSpPr>
          <p:spPr bwMode="auto">
            <a:xfrm>
              <a:off x="3258" y="3564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78" name="Oval 306"/>
            <p:cNvSpPr>
              <a:spLocks noChangeArrowheads="1"/>
            </p:cNvSpPr>
            <p:nvPr/>
          </p:nvSpPr>
          <p:spPr bwMode="auto">
            <a:xfrm>
              <a:off x="4104" y="3322"/>
              <a:ext cx="48" cy="53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379" name="Group 307"/>
            <p:cNvGrpSpPr>
              <a:grpSpLocks/>
            </p:cNvGrpSpPr>
            <p:nvPr/>
          </p:nvGrpSpPr>
          <p:grpSpPr bwMode="auto">
            <a:xfrm>
              <a:off x="3282" y="3196"/>
              <a:ext cx="379" cy="196"/>
              <a:chOff x="3801" y="1489"/>
              <a:chExt cx="379" cy="196"/>
            </a:xfrm>
          </p:grpSpPr>
          <p:sp>
            <p:nvSpPr>
              <p:cNvPr id="259380" name="Line 308"/>
              <p:cNvSpPr>
                <a:spLocks noChangeShapeType="1"/>
              </p:cNvSpPr>
              <p:nvPr/>
            </p:nvSpPr>
            <p:spPr bwMode="auto">
              <a:xfrm flipV="1">
                <a:off x="3856" y="1610"/>
                <a:ext cx="1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381" name="Text Box 309"/>
              <p:cNvSpPr txBox="1">
                <a:spLocks noChangeArrowheads="1"/>
              </p:cNvSpPr>
              <p:nvPr/>
            </p:nvSpPr>
            <p:spPr bwMode="auto">
              <a:xfrm>
                <a:off x="3801" y="1489"/>
                <a:ext cx="379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chemeClr val="tx1"/>
                    </a:solidFill>
                    <a:latin typeface="Times New Roman" charset="0"/>
                  </a:rPr>
                  <a:t>12</a:t>
                </a:r>
              </a:p>
            </p:txBody>
          </p:sp>
        </p:grpSp>
        <p:sp>
          <p:nvSpPr>
            <p:cNvPr id="259382" name="Rectangle 310"/>
            <p:cNvSpPr>
              <a:spLocks noChangeArrowheads="1"/>
            </p:cNvSpPr>
            <p:nvPr/>
          </p:nvSpPr>
          <p:spPr bwMode="auto">
            <a:xfrm>
              <a:off x="3176" y="3564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3" name="Rectangle 311"/>
            <p:cNvSpPr>
              <a:spLocks noChangeArrowheads="1"/>
            </p:cNvSpPr>
            <p:nvPr/>
          </p:nvSpPr>
          <p:spPr bwMode="auto">
            <a:xfrm>
              <a:off x="3258" y="3434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4" name="Line 312"/>
            <p:cNvSpPr>
              <a:spLocks noChangeShapeType="1"/>
            </p:cNvSpPr>
            <p:nvPr/>
          </p:nvSpPr>
          <p:spPr bwMode="auto">
            <a:xfrm>
              <a:off x="3040" y="3459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5" name="Line 313"/>
            <p:cNvSpPr>
              <a:spLocks noChangeShapeType="1"/>
            </p:cNvSpPr>
            <p:nvPr/>
          </p:nvSpPr>
          <p:spPr bwMode="auto">
            <a:xfrm>
              <a:off x="3040" y="3477"/>
              <a:ext cx="19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6" name="Line 314"/>
            <p:cNvSpPr>
              <a:spLocks noChangeShapeType="1"/>
            </p:cNvSpPr>
            <p:nvPr/>
          </p:nvSpPr>
          <p:spPr bwMode="auto">
            <a:xfrm>
              <a:off x="3082" y="3343"/>
              <a:ext cx="13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7" name="Line 315"/>
            <p:cNvSpPr>
              <a:spLocks noChangeShapeType="1"/>
            </p:cNvSpPr>
            <p:nvPr/>
          </p:nvSpPr>
          <p:spPr bwMode="auto">
            <a:xfrm>
              <a:off x="3034" y="3713"/>
              <a:ext cx="19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8" name="Line 316"/>
            <p:cNvSpPr>
              <a:spLocks noChangeShapeType="1"/>
            </p:cNvSpPr>
            <p:nvPr/>
          </p:nvSpPr>
          <p:spPr bwMode="auto">
            <a:xfrm>
              <a:off x="3045" y="3731"/>
              <a:ext cx="17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89" name="Line 317"/>
            <p:cNvSpPr>
              <a:spLocks noChangeShapeType="1"/>
            </p:cNvSpPr>
            <p:nvPr/>
          </p:nvSpPr>
          <p:spPr bwMode="auto">
            <a:xfrm>
              <a:off x="3088" y="3325"/>
              <a:ext cx="13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0" name="Line 318"/>
            <p:cNvSpPr>
              <a:spLocks noChangeShapeType="1"/>
            </p:cNvSpPr>
            <p:nvPr/>
          </p:nvSpPr>
          <p:spPr bwMode="auto">
            <a:xfrm flipH="1" flipV="1">
              <a:off x="2983" y="3278"/>
              <a:ext cx="103" cy="6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1" name="Line 319"/>
            <p:cNvSpPr>
              <a:spLocks noChangeShapeType="1"/>
            </p:cNvSpPr>
            <p:nvPr/>
          </p:nvSpPr>
          <p:spPr bwMode="auto">
            <a:xfrm flipH="1" flipV="1">
              <a:off x="2941" y="3444"/>
              <a:ext cx="99" cy="3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2" name="Line 320"/>
            <p:cNvSpPr>
              <a:spLocks noChangeShapeType="1"/>
            </p:cNvSpPr>
            <p:nvPr/>
          </p:nvSpPr>
          <p:spPr bwMode="auto">
            <a:xfrm flipH="1">
              <a:off x="2959" y="3711"/>
              <a:ext cx="79" cy="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3" name="Line 321"/>
            <p:cNvSpPr>
              <a:spLocks noChangeShapeType="1"/>
            </p:cNvSpPr>
            <p:nvPr/>
          </p:nvSpPr>
          <p:spPr bwMode="auto">
            <a:xfrm flipH="1">
              <a:off x="2967" y="3730"/>
              <a:ext cx="79" cy="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4" name="Line 322"/>
            <p:cNvSpPr>
              <a:spLocks noChangeShapeType="1"/>
            </p:cNvSpPr>
            <p:nvPr/>
          </p:nvSpPr>
          <p:spPr bwMode="auto">
            <a:xfrm flipH="1" flipV="1">
              <a:off x="2947" y="3425"/>
              <a:ext cx="99" cy="3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5" name="Line 323"/>
            <p:cNvSpPr>
              <a:spLocks noChangeShapeType="1"/>
            </p:cNvSpPr>
            <p:nvPr/>
          </p:nvSpPr>
          <p:spPr bwMode="auto">
            <a:xfrm flipH="1" flipV="1">
              <a:off x="3000" y="3265"/>
              <a:ext cx="94" cy="5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6" name="Rectangle 324"/>
            <p:cNvSpPr>
              <a:spLocks noChangeArrowheads="1"/>
            </p:cNvSpPr>
            <p:nvPr/>
          </p:nvSpPr>
          <p:spPr bwMode="auto">
            <a:xfrm>
              <a:off x="3207" y="3197"/>
              <a:ext cx="48" cy="68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7" name="Rectangle 325"/>
            <p:cNvSpPr>
              <a:spLocks noChangeArrowheads="1"/>
            </p:cNvSpPr>
            <p:nvPr/>
          </p:nvSpPr>
          <p:spPr bwMode="auto">
            <a:xfrm>
              <a:off x="3175" y="3688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8" name="Rectangle 326"/>
            <p:cNvSpPr>
              <a:spLocks noChangeArrowheads="1"/>
            </p:cNvSpPr>
            <p:nvPr/>
          </p:nvSpPr>
          <p:spPr bwMode="auto">
            <a:xfrm>
              <a:off x="3176" y="3434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399" name="Rectangle 327"/>
            <p:cNvSpPr>
              <a:spLocks noChangeArrowheads="1"/>
            </p:cNvSpPr>
            <p:nvPr/>
          </p:nvSpPr>
          <p:spPr bwMode="auto">
            <a:xfrm>
              <a:off x="3175" y="3300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400" name="Group 328"/>
            <p:cNvGrpSpPr>
              <a:grpSpLocks/>
            </p:cNvGrpSpPr>
            <p:nvPr/>
          </p:nvGrpSpPr>
          <p:grpSpPr bwMode="auto">
            <a:xfrm>
              <a:off x="1293" y="3430"/>
              <a:ext cx="379" cy="196"/>
              <a:chOff x="3801" y="1489"/>
              <a:chExt cx="379" cy="196"/>
            </a:xfrm>
          </p:grpSpPr>
          <p:sp>
            <p:nvSpPr>
              <p:cNvPr id="259401" name="Line 329"/>
              <p:cNvSpPr>
                <a:spLocks noChangeShapeType="1"/>
              </p:cNvSpPr>
              <p:nvPr/>
            </p:nvSpPr>
            <p:spPr bwMode="auto">
              <a:xfrm flipV="1">
                <a:off x="3856" y="1610"/>
                <a:ext cx="1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402" name="Text Box 330"/>
              <p:cNvSpPr txBox="1">
                <a:spLocks noChangeArrowheads="1"/>
              </p:cNvSpPr>
              <p:nvPr/>
            </p:nvSpPr>
            <p:spPr bwMode="auto">
              <a:xfrm>
                <a:off x="3801" y="1489"/>
                <a:ext cx="379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chemeClr val="tx1"/>
                    </a:solidFill>
                    <a:latin typeface="Times New Roman" charset="0"/>
                  </a:rPr>
                  <a:t>12</a:t>
                </a:r>
              </a:p>
            </p:txBody>
          </p:sp>
        </p:grpSp>
        <p:sp>
          <p:nvSpPr>
            <p:cNvPr id="259403" name="Line 331"/>
            <p:cNvSpPr>
              <a:spLocks noChangeShapeType="1"/>
            </p:cNvSpPr>
            <p:nvPr/>
          </p:nvSpPr>
          <p:spPr bwMode="auto">
            <a:xfrm>
              <a:off x="1284" y="3595"/>
              <a:ext cx="2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4" name="Line 332"/>
            <p:cNvSpPr>
              <a:spLocks noChangeShapeType="1"/>
            </p:cNvSpPr>
            <p:nvPr/>
          </p:nvSpPr>
          <p:spPr bwMode="auto">
            <a:xfrm flipH="1">
              <a:off x="1056" y="3599"/>
              <a:ext cx="236" cy="8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5" name="Line 333"/>
            <p:cNvSpPr>
              <a:spLocks noChangeShapeType="1"/>
            </p:cNvSpPr>
            <p:nvPr/>
          </p:nvSpPr>
          <p:spPr bwMode="auto">
            <a:xfrm flipH="1" flipV="1">
              <a:off x="1053" y="3504"/>
              <a:ext cx="236" cy="8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6" name="Line 334"/>
            <p:cNvSpPr>
              <a:spLocks noChangeShapeType="1"/>
            </p:cNvSpPr>
            <p:nvPr/>
          </p:nvSpPr>
          <p:spPr bwMode="auto">
            <a:xfrm flipH="1" flipV="1">
              <a:off x="1049" y="3407"/>
              <a:ext cx="248" cy="18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7" name="Line 335"/>
            <p:cNvSpPr>
              <a:spLocks noChangeShapeType="1"/>
            </p:cNvSpPr>
            <p:nvPr/>
          </p:nvSpPr>
          <p:spPr bwMode="auto">
            <a:xfrm flipH="1">
              <a:off x="1123" y="3601"/>
              <a:ext cx="173" cy="12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8" name="Rectangle 336"/>
            <p:cNvSpPr>
              <a:spLocks noChangeArrowheads="1"/>
            </p:cNvSpPr>
            <p:nvPr/>
          </p:nvSpPr>
          <p:spPr bwMode="auto">
            <a:xfrm>
              <a:off x="1020" y="3405"/>
              <a:ext cx="44" cy="3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09" name="Rectangle 337"/>
            <p:cNvSpPr>
              <a:spLocks noChangeArrowheads="1"/>
            </p:cNvSpPr>
            <p:nvPr/>
          </p:nvSpPr>
          <p:spPr bwMode="auto">
            <a:xfrm>
              <a:off x="1021" y="3490"/>
              <a:ext cx="44" cy="3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0" name="Rectangle 338"/>
            <p:cNvSpPr>
              <a:spLocks noChangeArrowheads="1"/>
            </p:cNvSpPr>
            <p:nvPr/>
          </p:nvSpPr>
          <p:spPr bwMode="auto">
            <a:xfrm>
              <a:off x="1020" y="3664"/>
              <a:ext cx="44" cy="3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1" name="Rectangle 339"/>
            <p:cNvSpPr>
              <a:spLocks noChangeArrowheads="1"/>
            </p:cNvSpPr>
            <p:nvPr/>
          </p:nvSpPr>
          <p:spPr bwMode="auto">
            <a:xfrm>
              <a:off x="1020" y="3581"/>
              <a:ext cx="44" cy="3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412" name="Group 340"/>
            <p:cNvGrpSpPr>
              <a:grpSpLocks/>
            </p:cNvGrpSpPr>
            <p:nvPr/>
          </p:nvGrpSpPr>
          <p:grpSpPr bwMode="auto">
            <a:xfrm>
              <a:off x="1098" y="3313"/>
              <a:ext cx="379" cy="193"/>
              <a:chOff x="2626" y="1660"/>
              <a:chExt cx="379" cy="193"/>
            </a:xfrm>
          </p:grpSpPr>
          <p:sp>
            <p:nvSpPr>
              <p:cNvPr id="259413" name="Line 341"/>
              <p:cNvSpPr>
                <a:spLocks noChangeShapeType="1"/>
              </p:cNvSpPr>
              <p:nvPr/>
            </p:nvSpPr>
            <p:spPr bwMode="auto">
              <a:xfrm flipV="1">
                <a:off x="2669" y="1778"/>
                <a:ext cx="1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414" name="Text Box 342"/>
              <p:cNvSpPr txBox="1">
                <a:spLocks noChangeArrowheads="1"/>
              </p:cNvSpPr>
              <p:nvPr/>
            </p:nvSpPr>
            <p:spPr bwMode="auto">
              <a:xfrm>
                <a:off x="2626" y="1660"/>
                <a:ext cx="379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chemeClr val="tx1"/>
                    </a:solidFill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9415" name="Rectangle 343"/>
            <p:cNvSpPr>
              <a:spLocks noChangeArrowheads="1"/>
            </p:cNvSpPr>
            <p:nvPr/>
          </p:nvSpPr>
          <p:spPr bwMode="auto">
            <a:xfrm>
              <a:off x="971" y="3264"/>
              <a:ext cx="48" cy="54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6" name="Oval 344"/>
            <p:cNvSpPr>
              <a:spLocks noChangeAspect="1" noChangeArrowheads="1"/>
            </p:cNvSpPr>
            <p:nvPr/>
          </p:nvSpPr>
          <p:spPr bwMode="auto">
            <a:xfrm>
              <a:off x="1449" y="3512"/>
              <a:ext cx="68" cy="6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7" name="Line 345"/>
            <p:cNvSpPr>
              <a:spLocks noChangeShapeType="1"/>
            </p:cNvSpPr>
            <p:nvPr/>
          </p:nvSpPr>
          <p:spPr bwMode="auto">
            <a:xfrm>
              <a:off x="4986" y="3745"/>
              <a:ext cx="102" cy="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8" name="Line 346"/>
            <p:cNvSpPr>
              <a:spLocks noChangeShapeType="1"/>
            </p:cNvSpPr>
            <p:nvPr/>
          </p:nvSpPr>
          <p:spPr bwMode="auto">
            <a:xfrm>
              <a:off x="4978" y="3763"/>
              <a:ext cx="105" cy="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19" name="Line 347"/>
            <p:cNvSpPr>
              <a:spLocks noChangeShapeType="1"/>
            </p:cNvSpPr>
            <p:nvPr/>
          </p:nvSpPr>
          <p:spPr bwMode="auto">
            <a:xfrm flipV="1">
              <a:off x="3366" y="3744"/>
              <a:ext cx="99" cy="5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20" name="Line 348"/>
            <p:cNvSpPr>
              <a:spLocks noChangeShapeType="1"/>
            </p:cNvSpPr>
            <p:nvPr/>
          </p:nvSpPr>
          <p:spPr bwMode="auto">
            <a:xfrm flipV="1">
              <a:off x="3374" y="3762"/>
              <a:ext cx="100" cy="5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21" name="Oval 349"/>
            <p:cNvSpPr>
              <a:spLocks noChangeArrowheads="1"/>
            </p:cNvSpPr>
            <p:nvPr/>
          </p:nvSpPr>
          <p:spPr bwMode="auto">
            <a:xfrm>
              <a:off x="4176" y="3322"/>
              <a:ext cx="48" cy="53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22" name="Oval 350"/>
            <p:cNvSpPr>
              <a:spLocks noChangeArrowheads="1"/>
            </p:cNvSpPr>
            <p:nvPr/>
          </p:nvSpPr>
          <p:spPr bwMode="auto">
            <a:xfrm>
              <a:off x="4246" y="3322"/>
              <a:ext cx="48" cy="53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423" name="Group 351"/>
            <p:cNvGrpSpPr>
              <a:grpSpLocks/>
            </p:cNvGrpSpPr>
            <p:nvPr/>
          </p:nvGrpSpPr>
          <p:grpSpPr bwMode="auto">
            <a:xfrm>
              <a:off x="4143" y="3156"/>
              <a:ext cx="379" cy="196"/>
              <a:chOff x="3801" y="1489"/>
              <a:chExt cx="379" cy="196"/>
            </a:xfrm>
          </p:grpSpPr>
          <p:sp>
            <p:nvSpPr>
              <p:cNvPr id="259424" name="Line 352"/>
              <p:cNvSpPr>
                <a:spLocks noChangeShapeType="1"/>
              </p:cNvSpPr>
              <p:nvPr/>
            </p:nvSpPr>
            <p:spPr bwMode="auto">
              <a:xfrm flipV="1">
                <a:off x="3856" y="1610"/>
                <a:ext cx="1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425" name="Text Box 353"/>
              <p:cNvSpPr txBox="1">
                <a:spLocks noChangeArrowheads="1"/>
              </p:cNvSpPr>
              <p:nvPr/>
            </p:nvSpPr>
            <p:spPr bwMode="auto">
              <a:xfrm>
                <a:off x="3801" y="1489"/>
                <a:ext cx="379" cy="13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chemeClr val="tx1"/>
                    </a:solidFill>
                    <a:latin typeface="Times New Roman" charset="0"/>
                  </a:rPr>
                  <a:t>96</a:t>
                </a:r>
              </a:p>
            </p:txBody>
          </p:sp>
        </p:grpSp>
        <p:sp>
          <p:nvSpPr>
            <p:cNvPr id="259426" name="Rectangle 354"/>
            <p:cNvSpPr>
              <a:spLocks noChangeArrowheads="1"/>
            </p:cNvSpPr>
            <p:nvPr/>
          </p:nvSpPr>
          <p:spPr bwMode="auto">
            <a:xfrm>
              <a:off x="5147" y="3430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27" name="Rectangle 355"/>
            <p:cNvSpPr>
              <a:spLocks noChangeArrowheads="1"/>
            </p:cNvSpPr>
            <p:nvPr/>
          </p:nvSpPr>
          <p:spPr bwMode="auto">
            <a:xfrm>
              <a:off x="5079" y="3330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428" name="Rectangle 356"/>
            <p:cNvSpPr>
              <a:spLocks noChangeArrowheads="1"/>
            </p:cNvSpPr>
            <p:nvPr/>
          </p:nvSpPr>
          <p:spPr bwMode="auto">
            <a:xfrm>
              <a:off x="5113" y="3684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9429" name="Text Box 357"/>
          <p:cNvSpPr txBox="1">
            <a:spLocks noChangeArrowheads="1"/>
          </p:cNvSpPr>
          <p:nvPr/>
        </p:nvSpPr>
        <p:spPr bwMode="auto">
          <a:xfrm>
            <a:off x="381000" y="31575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MU-sMU adapter (Sumitomo)</a:t>
            </a:r>
          </a:p>
        </p:txBody>
      </p:sp>
      <p:sp>
        <p:nvSpPr>
          <p:cNvPr id="259430" name="Text Box 358"/>
          <p:cNvSpPr txBox="1">
            <a:spLocks noChangeArrowheads="1"/>
          </p:cNvSpPr>
          <p:nvPr/>
        </p:nvSpPr>
        <p:spPr bwMode="auto">
          <a:xfrm>
            <a:off x="4572000" y="210978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MFS adapter (Diamond)</a:t>
            </a:r>
          </a:p>
        </p:txBody>
      </p:sp>
      <p:sp>
        <p:nvSpPr>
          <p:cNvPr id="259431" name="Text Box 359"/>
          <p:cNvSpPr txBox="1">
            <a:spLocks noChangeArrowheads="1"/>
          </p:cNvSpPr>
          <p:nvPr/>
        </p:nvSpPr>
        <p:spPr bwMode="auto">
          <a:xfrm>
            <a:off x="6477000" y="26400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MFS-MPO multi-ribbon cable (Ericsson, Diamond)</a:t>
            </a:r>
          </a:p>
        </p:txBody>
      </p:sp>
      <p:pic>
        <p:nvPicPr>
          <p:cNvPr id="259432" name="Picture 360" descr="fanou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136900"/>
            <a:ext cx="1295400" cy="989013"/>
          </a:xfrm>
          <a:prstGeom prst="rect">
            <a:avLst/>
          </a:prstGeom>
          <a:noFill/>
        </p:spPr>
      </p:pic>
      <p:sp>
        <p:nvSpPr>
          <p:cNvPr id="259433" name="Text Box 361"/>
          <p:cNvSpPr txBox="1">
            <a:spLocks noChangeArrowheads="1"/>
          </p:cNvSpPr>
          <p:nvPr/>
        </p:nvSpPr>
        <p:spPr bwMode="auto">
          <a:xfrm>
            <a:off x="2514600" y="2451100"/>
            <a:ext cx="1828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sMU-MFS fanout  (Ericsson, Sumitomo, Diamond)</a:t>
            </a:r>
          </a:p>
        </p:txBody>
      </p:sp>
      <p:grpSp>
        <p:nvGrpSpPr>
          <p:cNvPr id="259727" name="Group 655"/>
          <p:cNvGrpSpPr>
            <a:grpSpLocks/>
          </p:cNvGrpSpPr>
          <p:nvPr/>
        </p:nvGrpSpPr>
        <p:grpSpPr bwMode="auto">
          <a:xfrm>
            <a:off x="1981200" y="5041900"/>
            <a:ext cx="4953000" cy="1243013"/>
            <a:chOff x="1427" y="2064"/>
            <a:chExt cx="3120" cy="1023"/>
          </a:xfrm>
        </p:grpSpPr>
        <p:graphicFrame>
          <p:nvGraphicFramePr>
            <p:cNvPr id="259728" name="Object 656"/>
            <p:cNvGraphicFramePr>
              <a:graphicFrameLocks noChangeAspect="1"/>
            </p:cNvGraphicFramePr>
            <p:nvPr/>
          </p:nvGraphicFramePr>
          <p:xfrm>
            <a:off x="3652" y="2088"/>
            <a:ext cx="895" cy="931"/>
          </p:xfrm>
          <a:graphic>
            <a:graphicData uri="http://schemas.openxmlformats.org/presentationml/2006/ole">
              <p:oleObj spid="_x0000_s259728" name="Clip" r:id="rId8" imgW="3985920" imgH="4144680" progId="MS_ClipArt_Gallery.2">
                <p:embed/>
              </p:oleObj>
            </a:graphicData>
          </a:graphic>
        </p:graphicFrame>
        <p:sp>
          <p:nvSpPr>
            <p:cNvPr id="259729" name="Freeform 657"/>
            <p:cNvSpPr>
              <a:spLocks/>
            </p:cNvSpPr>
            <p:nvPr/>
          </p:nvSpPr>
          <p:spPr bwMode="auto">
            <a:xfrm>
              <a:off x="2677" y="2349"/>
              <a:ext cx="390" cy="690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0" y="690"/>
                </a:cxn>
                <a:cxn ang="0">
                  <a:pos x="390" y="648"/>
                </a:cxn>
                <a:cxn ang="0">
                  <a:pos x="390" y="0"/>
                </a:cxn>
                <a:cxn ang="0">
                  <a:pos x="174" y="0"/>
                </a:cxn>
                <a:cxn ang="0">
                  <a:pos x="0" y="252"/>
                </a:cxn>
              </a:cxnLst>
              <a:rect l="0" t="0" r="r" b="b"/>
              <a:pathLst>
                <a:path w="390" h="690">
                  <a:moveTo>
                    <a:pt x="0" y="252"/>
                  </a:moveTo>
                  <a:lnTo>
                    <a:pt x="0" y="690"/>
                  </a:lnTo>
                  <a:lnTo>
                    <a:pt x="390" y="648"/>
                  </a:lnTo>
                  <a:lnTo>
                    <a:pt x="390" y="0"/>
                  </a:lnTo>
                  <a:lnTo>
                    <a:pt x="174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30" name="Freeform 658"/>
            <p:cNvSpPr>
              <a:spLocks/>
            </p:cNvSpPr>
            <p:nvPr/>
          </p:nvSpPr>
          <p:spPr bwMode="auto">
            <a:xfrm flipH="1">
              <a:off x="1428" y="2590"/>
              <a:ext cx="969" cy="190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192" y="199"/>
                </a:cxn>
                <a:cxn ang="0">
                  <a:pos x="960" y="199"/>
                </a:cxn>
                <a:cxn ang="0">
                  <a:pos x="960" y="0"/>
                </a:cxn>
                <a:cxn ang="0">
                  <a:pos x="968" y="0"/>
                </a:cxn>
              </a:cxnLst>
              <a:rect l="0" t="0" r="r" b="b"/>
              <a:pathLst>
                <a:path w="969" h="200">
                  <a:moveTo>
                    <a:pt x="968" y="0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192" y="199"/>
                  </a:lnTo>
                  <a:lnTo>
                    <a:pt x="960" y="199"/>
                  </a:lnTo>
                  <a:lnTo>
                    <a:pt x="960" y="0"/>
                  </a:lnTo>
                  <a:lnTo>
                    <a:pt x="96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31" name="Freeform 659"/>
            <p:cNvSpPr>
              <a:spLocks/>
            </p:cNvSpPr>
            <p:nvPr/>
          </p:nvSpPr>
          <p:spPr bwMode="auto">
            <a:xfrm flipH="1">
              <a:off x="1436" y="2254"/>
              <a:ext cx="1329" cy="313"/>
            </a:xfrm>
            <a:custGeom>
              <a:avLst/>
              <a:gdLst/>
              <a:ahLst/>
              <a:cxnLst>
                <a:cxn ang="0">
                  <a:pos x="1328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151" y="298"/>
                </a:cxn>
                <a:cxn ang="0">
                  <a:pos x="305" y="298"/>
                </a:cxn>
                <a:cxn ang="0">
                  <a:pos x="368" y="329"/>
                </a:cxn>
                <a:cxn ang="0">
                  <a:pos x="1328" y="329"/>
                </a:cxn>
                <a:cxn ang="0">
                  <a:pos x="1328" y="0"/>
                </a:cxn>
              </a:cxnLst>
              <a:rect l="0" t="0" r="r" b="b"/>
              <a:pathLst>
                <a:path w="1329" h="330">
                  <a:moveTo>
                    <a:pt x="1328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51" y="298"/>
                  </a:lnTo>
                  <a:lnTo>
                    <a:pt x="305" y="298"/>
                  </a:lnTo>
                  <a:lnTo>
                    <a:pt x="368" y="329"/>
                  </a:lnTo>
                  <a:lnTo>
                    <a:pt x="1328" y="329"/>
                  </a:lnTo>
                  <a:lnTo>
                    <a:pt x="1328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32" name="Rectangle 660"/>
            <p:cNvSpPr>
              <a:spLocks noChangeArrowheads="1"/>
            </p:cNvSpPr>
            <p:nvPr/>
          </p:nvSpPr>
          <p:spPr bwMode="auto">
            <a:xfrm flipH="1">
              <a:off x="1435" y="2822"/>
              <a:ext cx="894" cy="26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33" name="Line 661"/>
            <p:cNvSpPr>
              <a:spLocks noChangeShapeType="1"/>
            </p:cNvSpPr>
            <p:nvPr/>
          </p:nvSpPr>
          <p:spPr bwMode="auto">
            <a:xfrm>
              <a:off x="1615" y="2657"/>
              <a:ext cx="144" cy="0"/>
            </a:xfrm>
            <a:prstGeom prst="line">
              <a:avLst/>
            </a:prstGeom>
            <a:noFill/>
            <a:ln w="12700">
              <a:solidFill>
                <a:srgbClr val="FF000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734" name="Group 662"/>
            <p:cNvGrpSpPr>
              <a:grpSpLocks/>
            </p:cNvGrpSpPr>
            <p:nvPr/>
          </p:nvGrpSpPr>
          <p:grpSpPr bwMode="auto">
            <a:xfrm>
              <a:off x="1534" y="2611"/>
              <a:ext cx="50" cy="94"/>
              <a:chOff x="1659" y="3364"/>
              <a:chExt cx="50" cy="94"/>
            </a:xfrm>
          </p:grpSpPr>
          <p:sp>
            <p:nvSpPr>
              <p:cNvPr id="259735" name="Freeform 663"/>
              <p:cNvSpPr>
                <a:spLocks/>
              </p:cNvSpPr>
              <p:nvPr/>
            </p:nvSpPr>
            <p:spPr bwMode="auto">
              <a:xfrm flipH="1">
                <a:off x="1664" y="3387"/>
                <a:ext cx="4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8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25" y="48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36" name="Line 664"/>
              <p:cNvSpPr>
                <a:spLocks noChangeShapeType="1"/>
              </p:cNvSpPr>
              <p:nvPr/>
            </p:nvSpPr>
            <p:spPr bwMode="auto">
              <a:xfrm>
                <a:off x="1659" y="3433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37" name="Line 665"/>
              <p:cNvSpPr>
                <a:spLocks noChangeShapeType="1"/>
              </p:cNvSpPr>
              <p:nvPr/>
            </p:nvSpPr>
            <p:spPr bwMode="auto">
              <a:xfrm>
                <a:off x="1683" y="3364"/>
                <a:ext cx="0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38" name="Line 666"/>
              <p:cNvSpPr>
                <a:spLocks noChangeShapeType="1"/>
              </p:cNvSpPr>
              <p:nvPr/>
            </p:nvSpPr>
            <p:spPr bwMode="auto">
              <a:xfrm flipH="1" flipV="1">
                <a:off x="1681" y="3436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9739" name="Freeform 667"/>
            <p:cNvSpPr>
              <a:spLocks/>
            </p:cNvSpPr>
            <p:nvPr/>
          </p:nvSpPr>
          <p:spPr bwMode="auto">
            <a:xfrm flipH="1">
              <a:off x="2403" y="2642"/>
              <a:ext cx="249" cy="433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248" y="455"/>
                </a:cxn>
                <a:cxn ang="0">
                  <a:pos x="248" y="152"/>
                </a:cxn>
                <a:cxn ang="0">
                  <a:pos x="192" y="119"/>
                </a:cxn>
                <a:cxn ang="0">
                  <a:pos x="192" y="56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425"/>
                </a:cxn>
              </a:cxnLst>
              <a:rect l="0" t="0" r="r" b="b"/>
              <a:pathLst>
                <a:path w="249" h="456">
                  <a:moveTo>
                    <a:pt x="0" y="425"/>
                  </a:moveTo>
                  <a:lnTo>
                    <a:pt x="248" y="455"/>
                  </a:lnTo>
                  <a:lnTo>
                    <a:pt x="248" y="152"/>
                  </a:lnTo>
                  <a:lnTo>
                    <a:pt x="192" y="119"/>
                  </a:lnTo>
                  <a:lnTo>
                    <a:pt x="192" y="56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42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40" name="Line 668"/>
            <p:cNvSpPr>
              <a:spLocks noChangeShapeType="1"/>
            </p:cNvSpPr>
            <p:nvPr/>
          </p:nvSpPr>
          <p:spPr bwMode="auto">
            <a:xfrm flipH="1" flipV="1">
              <a:off x="2527" y="2733"/>
              <a:ext cx="0" cy="221"/>
            </a:xfrm>
            <a:prstGeom prst="line">
              <a:avLst/>
            </a:prstGeom>
            <a:noFill/>
            <a:ln w="12700">
              <a:solidFill>
                <a:srgbClr val="FF000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41" name="Oval 669"/>
            <p:cNvSpPr>
              <a:spLocks noChangeArrowheads="1"/>
            </p:cNvSpPr>
            <p:nvPr/>
          </p:nvSpPr>
          <p:spPr bwMode="auto">
            <a:xfrm flipH="1">
              <a:off x="2516" y="2722"/>
              <a:ext cx="24" cy="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742" name="Group 670"/>
            <p:cNvGrpSpPr>
              <a:grpSpLocks/>
            </p:cNvGrpSpPr>
            <p:nvPr/>
          </p:nvGrpSpPr>
          <p:grpSpPr bwMode="auto">
            <a:xfrm>
              <a:off x="2401" y="2272"/>
              <a:ext cx="448" cy="318"/>
              <a:chOff x="2712" y="3025"/>
              <a:chExt cx="448" cy="318"/>
            </a:xfrm>
          </p:grpSpPr>
          <p:sp>
            <p:nvSpPr>
              <p:cNvPr id="259743" name="Freeform 671"/>
              <p:cNvSpPr>
                <a:spLocks/>
              </p:cNvSpPr>
              <p:nvPr/>
            </p:nvSpPr>
            <p:spPr bwMode="auto">
              <a:xfrm flipH="1">
                <a:off x="2773" y="3025"/>
                <a:ext cx="387" cy="288"/>
              </a:xfrm>
              <a:custGeom>
                <a:avLst/>
                <a:gdLst/>
                <a:ahLst/>
                <a:cxnLst>
                  <a:cxn ang="0">
                    <a:pos x="361" y="272"/>
                  </a:cxn>
                  <a:cxn ang="0">
                    <a:pos x="210" y="272"/>
                  </a:cxn>
                  <a:cxn ang="0">
                    <a:pos x="0" y="0"/>
                  </a:cxn>
                </a:cxnLst>
                <a:rect l="0" t="0" r="r" b="b"/>
                <a:pathLst>
                  <a:path w="362" h="273">
                    <a:moveTo>
                      <a:pt x="361" y="272"/>
                    </a:moveTo>
                    <a:lnTo>
                      <a:pt x="210" y="272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rgbClr val="FF000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44" name="Line 672"/>
              <p:cNvSpPr>
                <a:spLocks noChangeShapeType="1"/>
              </p:cNvSpPr>
              <p:nvPr/>
            </p:nvSpPr>
            <p:spPr bwMode="auto">
              <a:xfrm flipV="1">
                <a:off x="2712" y="3311"/>
                <a:ext cx="64" cy="32"/>
              </a:xfrm>
              <a:prstGeom prst="line">
                <a:avLst/>
              </a:prstGeom>
              <a:noFill/>
              <a:ln w="25400">
                <a:solidFill>
                  <a:srgbClr val="FF000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9745" name="Oval 673"/>
            <p:cNvSpPr>
              <a:spLocks noChangeAspect="1" noChangeArrowheads="1"/>
            </p:cNvSpPr>
            <p:nvPr/>
          </p:nvSpPr>
          <p:spPr bwMode="auto">
            <a:xfrm>
              <a:off x="3095" y="2179"/>
              <a:ext cx="86" cy="85"/>
            </a:xfrm>
            <a:prstGeom prst="ellipse">
              <a:avLst/>
            </a:prstGeom>
            <a:noFill/>
            <a:ln w="25400">
              <a:solidFill>
                <a:srgbClr val="FF000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746" name="Group 674"/>
            <p:cNvGrpSpPr>
              <a:grpSpLocks/>
            </p:cNvGrpSpPr>
            <p:nvPr/>
          </p:nvGrpSpPr>
          <p:grpSpPr bwMode="auto">
            <a:xfrm>
              <a:off x="3288" y="2064"/>
              <a:ext cx="208" cy="155"/>
              <a:chOff x="3599" y="2660"/>
              <a:chExt cx="208" cy="312"/>
            </a:xfrm>
          </p:grpSpPr>
          <p:sp>
            <p:nvSpPr>
              <p:cNvPr id="259747" name="Rectangle 675" descr="Wide downward diagonal"/>
              <p:cNvSpPr>
                <a:spLocks noChangeArrowheads="1"/>
              </p:cNvSpPr>
              <p:nvPr/>
            </p:nvSpPr>
            <p:spPr bwMode="auto">
              <a:xfrm>
                <a:off x="3604" y="2660"/>
                <a:ext cx="195" cy="312"/>
              </a:xfrm>
              <a:prstGeom prst="rect">
                <a:avLst/>
              </a:prstGeom>
              <a:pattFill prst="wdDnDiag">
                <a:fgClr>
                  <a:srgbClr val="969696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48" name="Line 676"/>
              <p:cNvSpPr>
                <a:spLocks noChangeShapeType="1"/>
              </p:cNvSpPr>
              <p:nvPr/>
            </p:nvSpPr>
            <p:spPr bwMode="auto">
              <a:xfrm>
                <a:off x="3599" y="2660"/>
                <a:ext cx="2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59749" name="Group 677"/>
            <p:cNvGrpSpPr>
              <a:grpSpLocks/>
            </p:cNvGrpSpPr>
            <p:nvPr/>
          </p:nvGrpSpPr>
          <p:grpSpPr bwMode="auto">
            <a:xfrm>
              <a:off x="3294" y="2325"/>
              <a:ext cx="195" cy="144"/>
              <a:chOff x="3294" y="2325"/>
              <a:chExt cx="195" cy="144"/>
            </a:xfrm>
          </p:grpSpPr>
          <p:sp>
            <p:nvSpPr>
              <p:cNvPr id="259750" name="Rectangle 678" descr="Wide downward diagonal"/>
              <p:cNvSpPr>
                <a:spLocks noChangeArrowheads="1"/>
              </p:cNvSpPr>
              <p:nvPr/>
            </p:nvSpPr>
            <p:spPr bwMode="auto">
              <a:xfrm>
                <a:off x="3294" y="2325"/>
                <a:ext cx="195" cy="144"/>
              </a:xfrm>
              <a:prstGeom prst="rect">
                <a:avLst/>
              </a:prstGeom>
              <a:pattFill prst="wdDnDiag">
                <a:fgClr>
                  <a:srgbClr val="969696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51" name="Line 679"/>
              <p:cNvSpPr>
                <a:spLocks noChangeShapeType="1"/>
              </p:cNvSpPr>
              <p:nvPr/>
            </p:nvSpPr>
            <p:spPr bwMode="auto">
              <a:xfrm>
                <a:off x="3300" y="2469"/>
                <a:ext cx="18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9752" name="Line 680"/>
            <p:cNvSpPr>
              <a:spLocks noChangeShapeType="1"/>
            </p:cNvSpPr>
            <p:nvPr/>
          </p:nvSpPr>
          <p:spPr bwMode="auto">
            <a:xfrm>
              <a:off x="2851" y="2270"/>
              <a:ext cx="12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53" name="Oval 681"/>
            <p:cNvSpPr>
              <a:spLocks noChangeArrowheads="1"/>
            </p:cNvSpPr>
            <p:nvPr/>
          </p:nvSpPr>
          <p:spPr bwMode="auto">
            <a:xfrm flipH="1">
              <a:off x="4099" y="2246"/>
              <a:ext cx="51" cy="45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54" name="Line 682"/>
            <p:cNvSpPr>
              <a:spLocks noChangeShapeType="1"/>
            </p:cNvSpPr>
            <p:nvPr/>
          </p:nvSpPr>
          <p:spPr bwMode="auto">
            <a:xfrm flipH="1" flipV="1">
              <a:off x="1771" y="2660"/>
              <a:ext cx="6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59755" name="Group 683"/>
            <p:cNvGrpSpPr>
              <a:grpSpLocks/>
            </p:cNvGrpSpPr>
            <p:nvPr/>
          </p:nvGrpSpPr>
          <p:grpSpPr bwMode="auto">
            <a:xfrm>
              <a:off x="2507" y="2925"/>
              <a:ext cx="50" cy="93"/>
              <a:chOff x="1677" y="3075"/>
              <a:chExt cx="50" cy="93"/>
            </a:xfrm>
          </p:grpSpPr>
          <p:sp>
            <p:nvSpPr>
              <p:cNvPr id="259756" name="Freeform 684"/>
              <p:cNvSpPr>
                <a:spLocks/>
              </p:cNvSpPr>
              <p:nvPr/>
            </p:nvSpPr>
            <p:spPr bwMode="auto">
              <a:xfrm flipH="1">
                <a:off x="1680" y="3097"/>
                <a:ext cx="4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8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25" y="48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57" name="Line 685"/>
              <p:cNvSpPr>
                <a:spLocks noChangeShapeType="1"/>
              </p:cNvSpPr>
              <p:nvPr/>
            </p:nvSpPr>
            <p:spPr bwMode="auto">
              <a:xfrm>
                <a:off x="1677" y="3143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58" name="Line 686"/>
              <p:cNvSpPr>
                <a:spLocks noChangeShapeType="1"/>
              </p:cNvSpPr>
              <p:nvPr/>
            </p:nvSpPr>
            <p:spPr bwMode="auto">
              <a:xfrm flipH="1" flipV="1">
                <a:off x="1687" y="307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759" name="Line 687"/>
              <p:cNvSpPr>
                <a:spLocks noChangeShapeType="1"/>
              </p:cNvSpPr>
              <p:nvPr/>
            </p:nvSpPr>
            <p:spPr bwMode="auto">
              <a:xfrm flipH="1" flipV="1">
                <a:off x="1701" y="3146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9760" name="Freeform 688"/>
            <p:cNvSpPr>
              <a:spLocks/>
            </p:cNvSpPr>
            <p:nvPr/>
          </p:nvSpPr>
          <p:spPr bwMode="auto">
            <a:xfrm>
              <a:off x="2391" y="2568"/>
              <a:ext cx="58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3" y="29"/>
                </a:cxn>
                <a:cxn ang="0">
                  <a:pos x="113" y="63"/>
                </a:cxn>
                <a:cxn ang="0">
                  <a:pos x="0" y="6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14" h="64">
                  <a:moveTo>
                    <a:pt x="0" y="0"/>
                  </a:moveTo>
                  <a:lnTo>
                    <a:pt x="59" y="0"/>
                  </a:lnTo>
                  <a:lnTo>
                    <a:pt x="113" y="29"/>
                  </a:lnTo>
                  <a:lnTo>
                    <a:pt x="113" y="63"/>
                  </a:lnTo>
                  <a:lnTo>
                    <a:pt x="0" y="6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61" name="Oval 689"/>
            <p:cNvSpPr>
              <a:spLocks noChangeArrowheads="1"/>
            </p:cNvSpPr>
            <p:nvPr/>
          </p:nvSpPr>
          <p:spPr bwMode="auto">
            <a:xfrm flipH="1">
              <a:off x="1747" y="2643"/>
              <a:ext cx="40" cy="32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62" name="Oval 690"/>
            <p:cNvSpPr>
              <a:spLocks noChangeArrowheads="1"/>
            </p:cNvSpPr>
            <p:nvPr/>
          </p:nvSpPr>
          <p:spPr bwMode="auto">
            <a:xfrm flipH="1">
              <a:off x="1975" y="2647"/>
              <a:ext cx="40" cy="32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63" name="Oval 691"/>
            <p:cNvSpPr>
              <a:spLocks noChangeArrowheads="1"/>
            </p:cNvSpPr>
            <p:nvPr/>
          </p:nvSpPr>
          <p:spPr bwMode="auto">
            <a:xfrm flipH="1">
              <a:off x="2207" y="2647"/>
              <a:ext cx="40" cy="32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764" name="Text Box 692"/>
            <p:cNvSpPr txBox="1">
              <a:spLocks noChangeArrowheads="1"/>
            </p:cNvSpPr>
            <p:nvPr/>
          </p:nvSpPr>
          <p:spPr bwMode="auto">
            <a:xfrm>
              <a:off x="1427" y="2071"/>
              <a:ext cx="279" cy="20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CMS</a:t>
              </a:r>
            </a:p>
          </p:txBody>
        </p:sp>
      </p:grpSp>
      <p:sp>
        <p:nvSpPr>
          <p:cNvPr id="259765" name="Text Box 693"/>
          <p:cNvSpPr txBox="1">
            <a:spLocks noChangeArrowheads="1"/>
          </p:cNvSpPr>
          <p:nvPr/>
        </p:nvSpPr>
        <p:spPr bwMode="auto">
          <a:xfrm>
            <a:off x="381000" y="4492625"/>
            <a:ext cx="842963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Distributed Patch Panel</a:t>
            </a:r>
          </a:p>
        </p:txBody>
      </p:sp>
      <p:sp>
        <p:nvSpPr>
          <p:cNvPr id="259766" name="Text Box 694"/>
          <p:cNvSpPr txBox="1">
            <a:spLocks noChangeArrowheads="1"/>
          </p:cNvSpPr>
          <p:nvPr/>
        </p:nvSpPr>
        <p:spPr bwMode="auto">
          <a:xfrm>
            <a:off x="7924800" y="5346700"/>
            <a:ext cx="842963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Back-end Patch Panel</a:t>
            </a:r>
          </a:p>
        </p:txBody>
      </p:sp>
      <p:sp>
        <p:nvSpPr>
          <p:cNvPr id="259767" name="Line 695"/>
          <p:cNvSpPr>
            <a:spLocks noChangeShapeType="1"/>
          </p:cNvSpPr>
          <p:nvPr/>
        </p:nvSpPr>
        <p:spPr bwMode="auto">
          <a:xfrm flipV="1">
            <a:off x="8534400" y="48133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768" name="Line 696"/>
          <p:cNvSpPr>
            <a:spLocks noChangeShapeType="1"/>
          </p:cNvSpPr>
          <p:nvPr/>
        </p:nvSpPr>
        <p:spPr bwMode="auto">
          <a:xfrm flipH="1" flipV="1">
            <a:off x="6353175" y="5295900"/>
            <a:ext cx="157162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769" name="Line 697"/>
          <p:cNvSpPr>
            <a:spLocks noChangeShapeType="1"/>
          </p:cNvSpPr>
          <p:nvPr/>
        </p:nvSpPr>
        <p:spPr bwMode="auto">
          <a:xfrm>
            <a:off x="1143000" y="4889500"/>
            <a:ext cx="131445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770" name="Line 698"/>
          <p:cNvSpPr>
            <a:spLocks noChangeShapeType="1"/>
          </p:cNvSpPr>
          <p:nvPr/>
        </p:nvSpPr>
        <p:spPr bwMode="auto">
          <a:xfrm flipH="1">
            <a:off x="3613150" y="3810000"/>
            <a:ext cx="1111250" cy="175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771" name="Text Box 699"/>
          <p:cNvSpPr txBox="1">
            <a:spLocks noChangeArrowheads="1"/>
          </p:cNvSpPr>
          <p:nvPr/>
        </p:nvSpPr>
        <p:spPr bwMode="auto">
          <a:xfrm>
            <a:off x="4495800" y="3517900"/>
            <a:ext cx="1524000" cy="2444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In-Line Patch Panel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Components:  Receiver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A0DA-A9AD-6B40-BCFD-FF4B92774778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33478" name="Group 6"/>
          <p:cNvGrpSpPr>
            <a:grpSpLocks/>
          </p:cNvGrpSpPr>
          <p:nvPr/>
        </p:nvGrpSpPr>
        <p:grpSpPr bwMode="auto">
          <a:xfrm>
            <a:off x="6858000" y="1219200"/>
            <a:ext cx="1385888" cy="1531938"/>
            <a:chOff x="3857" y="854"/>
            <a:chExt cx="873" cy="965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>
              <a:off x="3880" y="1189"/>
              <a:ext cx="31" cy="6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3911" y="861"/>
              <a:ext cx="770" cy="613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4056" y="854"/>
              <a:ext cx="573" cy="154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Rx module</a:t>
              </a:r>
            </a:p>
          </p:txBody>
        </p:sp>
        <p:grpSp>
          <p:nvGrpSpPr>
            <p:cNvPr id="233482" name="Group 10"/>
            <p:cNvGrpSpPr>
              <a:grpSpLocks/>
            </p:cNvGrpSpPr>
            <p:nvPr/>
          </p:nvGrpSpPr>
          <p:grpSpPr bwMode="auto">
            <a:xfrm>
              <a:off x="3957" y="1003"/>
              <a:ext cx="382" cy="439"/>
              <a:chOff x="5225" y="1838"/>
              <a:chExt cx="382" cy="439"/>
            </a:xfrm>
          </p:grpSpPr>
          <p:sp>
            <p:nvSpPr>
              <p:cNvPr id="233483" name="Rectangle 11"/>
              <p:cNvSpPr>
                <a:spLocks noChangeArrowheads="1"/>
              </p:cNvSpPr>
              <p:nvPr/>
            </p:nvSpPr>
            <p:spPr bwMode="auto">
              <a:xfrm>
                <a:off x="5225" y="1838"/>
                <a:ext cx="382" cy="439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33484" name="Group 12"/>
              <p:cNvGrpSpPr>
                <a:grpSpLocks/>
              </p:cNvGrpSpPr>
              <p:nvPr/>
            </p:nvGrpSpPr>
            <p:grpSpPr bwMode="auto">
              <a:xfrm>
                <a:off x="5245" y="1850"/>
                <a:ext cx="350" cy="418"/>
                <a:chOff x="5245" y="1850"/>
                <a:chExt cx="350" cy="418"/>
              </a:xfrm>
            </p:grpSpPr>
            <p:grpSp>
              <p:nvGrpSpPr>
                <p:cNvPr id="233485" name="Group 13"/>
                <p:cNvGrpSpPr>
                  <a:grpSpLocks/>
                </p:cNvGrpSpPr>
                <p:nvPr/>
              </p:nvGrpSpPr>
              <p:grpSpPr bwMode="auto">
                <a:xfrm>
                  <a:off x="5546" y="1850"/>
                  <a:ext cx="49" cy="96"/>
                  <a:chOff x="4960" y="2165"/>
                  <a:chExt cx="49" cy="96"/>
                </a:xfrm>
              </p:grpSpPr>
              <p:sp>
                <p:nvSpPr>
                  <p:cNvPr id="23348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8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8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89" name="Freeform 1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490" name="Group 18"/>
                <p:cNvGrpSpPr>
                  <a:grpSpLocks/>
                </p:cNvGrpSpPr>
                <p:nvPr/>
              </p:nvGrpSpPr>
              <p:grpSpPr bwMode="auto">
                <a:xfrm>
                  <a:off x="5519" y="1880"/>
                  <a:ext cx="49" cy="96"/>
                  <a:chOff x="4960" y="2165"/>
                  <a:chExt cx="49" cy="96"/>
                </a:xfrm>
              </p:grpSpPr>
              <p:sp>
                <p:nvSpPr>
                  <p:cNvPr id="2334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4" name="Freeform 2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495" name="Group 23"/>
                <p:cNvGrpSpPr>
                  <a:grpSpLocks/>
                </p:cNvGrpSpPr>
                <p:nvPr/>
              </p:nvGrpSpPr>
              <p:grpSpPr bwMode="auto">
                <a:xfrm>
                  <a:off x="5492" y="1909"/>
                  <a:ext cx="49" cy="96"/>
                  <a:chOff x="4960" y="2165"/>
                  <a:chExt cx="49" cy="96"/>
                </a:xfrm>
              </p:grpSpPr>
              <p:sp>
                <p:nvSpPr>
                  <p:cNvPr id="23349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499" name="Freeform 2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00" name="Group 28"/>
                <p:cNvGrpSpPr>
                  <a:grpSpLocks/>
                </p:cNvGrpSpPr>
                <p:nvPr/>
              </p:nvGrpSpPr>
              <p:grpSpPr bwMode="auto">
                <a:xfrm>
                  <a:off x="5465" y="1938"/>
                  <a:ext cx="49" cy="96"/>
                  <a:chOff x="4960" y="2165"/>
                  <a:chExt cx="49" cy="96"/>
                </a:xfrm>
              </p:grpSpPr>
              <p:sp>
                <p:nvSpPr>
                  <p:cNvPr id="2335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3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4" name="Freeform 3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05" name="Group 33"/>
                <p:cNvGrpSpPr>
                  <a:grpSpLocks/>
                </p:cNvGrpSpPr>
                <p:nvPr/>
              </p:nvGrpSpPr>
              <p:grpSpPr bwMode="auto">
                <a:xfrm>
                  <a:off x="5436" y="1965"/>
                  <a:ext cx="49" cy="96"/>
                  <a:chOff x="4960" y="2165"/>
                  <a:chExt cx="49" cy="96"/>
                </a:xfrm>
              </p:grpSpPr>
              <p:sp>
                <p:nvSpPr>
                  <p:cNvPr id="2335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7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09" name="Freeform 3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10" name="Group 38"/>
                <p:cNvGrpSpPr>
                  <a:grpSpLocks/>
                </p:cNvGrpSpPr>
                <p:nvPr/>
              </p:nvGrpSpPr>
              <p:grpSpPr bwMode="auto">
                <a:xfrm>
                  <a:off x="5409" y="1993"/>
                  <a:ext cx="49" cy="96"/>
                  <a:chOff x="4960" y="2165"/>
                  <a:chExt cx="49" cy="96"/>
                </a:xfrm>
              </p:grpSpPr>
              <p:sp>
                <p:nvSpPr>
                  <p:cNvPr id="23351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4" name="Freeform 4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15" name="Group 43"/>
                <p:cNvGrpSpPr>
                  <a:grpSpLocks/>
                </p:cNvGrpSpPr>
                <p:nvPr/>
              </p:nvGrpSpPr>
              <p:grpSpPr bwMode="auto">
                <a:xfrm>
                  <a:off x="5382" y="2022"/>
                  <a:ext cx="49" cy="96"/>
                  <a:chOff x="4960" y="2165"/>
                  <a:chExt cx="49" cy="96"/>
                </a:xfrm>
              </p:grpSpPr>
              <p:sp>
                <p:nvSpPr>
                  <p:cNvPr id="23351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7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19" name="Freeform 4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20" name="Group 48"/>
                <p:cNvGrpSpPr>
                  <a:grpSpLocks/>
                </p:cNvGrpSpPr>
                <p:nvPr/>
              </p:nvGrpSpPr>
              <p:grpSpPr bwMode="auto">
                <a:xfrm>
                  <a:off x="5354" y="2052"/>
                  <a:ext cx="49" cy="96"/>
                  <a:chOff x="4960" y="2165"/>
                  <a:chExt cx="49" cy="96"/>
                </a:xfrm>
              </p:grpSpPr>
              <p:sp>
                <p:nvSpPr>
                  <p:cNvPr id="23352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3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4" name="Freeform 5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25" name="Group 53"/>
                <p:cNvGrpSpPr>
                  <a:grpSpLocks/>
                </p:cNvGrpSpPr>
                <p:nvPr/>
              </p:nvGrpSpPr>
              <p:grpSpPr bwMode="auto">
                <a:xfrm>
                  <a:off x="5327" y="2083"/>
                  <a:ext cx="49" cy="96"/>
                  <a:chOff x="4960" y="2165"/>
                  <a:chExt cx="49" cy="96"/>
                </a:xfrm>
              </p:grpSpPr>
              <p:sp>
                <p:nvSpPr>
                  <p:cNvPr id="23352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8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29" name="Freeform 5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30" name="Group 58"/>
                <p:cNvGrpSpPr>
                  <a:grpSpLocks/>
                </p:cNvGrpSpPr>
                <p:nvPr/>
              </p:nvGrpSpPr>
              <p:grpSpPr bwMode="auto">
                <a:xfrm>
                  <a:off x="5300" y="2112"/>
                  <a:ext cx="49" cy="96"/>
                  <a:chOff x="4960" y="2165"/>
                  <a:chExt cx="49" cy="96"/>
                </a:xfrm>
              </p:grpSpPr>
              <p:sp>
                <p:nvSpPr>
                  <p:cNvPr id="23353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2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3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4" name="Freeform 6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35" name="Group 63"/>
                <p:cNvGrpSpPr>
                  <a:grpSpLocks/>
                </p:cNvGrpSpPr>
                <p:nvPr/>
              </p:nvGrpSpPr>
              <p:grpSpPr bwMode="auto">
                <a:xfrm>
                  <a:off x="5272" y="2142"/>
                  <a:ext cx="49" cy="96"/>
                  <a:chOff x="4960" y="2165"/>
                  <a:chExt cx="49" cy="96"/>
                </a:xfrm>
              </p:grpSpPr>
              <p:sp>
                <p:nvSpPr>
                  <p:cNvPr id="23353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8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39" name="Freeform 67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3540" name="Group 68"/>
                <p:cNvGrpSpPr>
                  <a:grpSpLocks/>
                </p:cNvGrpSpPr>
                <p:nvPr/>
              </p:nvGrpSpPr>
              <p:grpSpPr bwMode="auto">
                <a:xfrm>
                  <a:off x="5245" y="2172"/>
                  <a:ext cx="49" cy="96"/>
                  <a:chOff x="4960" y="2165"/>
                  <a:chExt cx="49" cy="96"/>
                </a:xfrm>
              </p:grpSpPr>
              <p:sp>
                <p:nvSpPr>
                  <p:cNvPr id="23354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241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42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16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43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2245"/>
                    <a:ext cx="0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3544" name="Freeform 72"/>
                  <p:cNvSpPr>
                    <a:spLocks/>
                  </p:cNvSpPr>
                  <p:nvPr/>
                </p:nvSpPr>
                <p:spPr bwMode="auto">
                  <a:xfrm>
                    <a:off x="4960" y="2181"/>
                    <a:ext cx="49" cy="57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24" y="56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9" h="57">
                        <a:moveTo>
                          <a:pt x="48" y="0"/>
                        </a:moveTo>
                        <a:lnTo>
                          <a:pt x="24" y="56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233545" name="Text Box 73"/>
            <p:cNvSpPr txBox="1">
              <a:spLocks noChangeArrowheads="1"/>
            </p:cNvSpPr>
            <p:nvPr/>
          </p:nvSpPr>
          <p:spPr bwMode="auto">
            <a:xfrm>
              <a:off x="4000" y="1015"/>
              <a:ext cx="300" cy="13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2DB32D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12</a:t>
              </a:r>
            </a:p>
          </p:txBody>
        </p:sp>
        <p:sp>
          <p:nvSpPr>
            <p:cNvPr id="233546" name="Text Box 74"/>
            <p:cNvSpPr txBox="1">
              <a:spLocks noChangeArrowheads="1"/>
            </p:cNvSpPr>
            <p:nvPr/>
          </p:nvSpPr>
          <p:spPr bwMode="auto">
            <a:xfrm>
              <a:off x="3857" y="1479"/>
              <a:ext cx="549" cy="25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PIN photo-diode array</a:t>
              </a:r>
            </a:p>
          </p:txBody>
        </p:sp>
        <p:sp>
          <p:nvSpPr>
            <p:cNvPr id="233547" name="Text Box 75"/>
            <p:cNvSpPr txBox="1">
              <a:spLocks noChangeArrowheads="1"/>
            </p:cNvSpPr>
            <p:nvPr/>
          </p:nvSpPr>
          <p:spPr bwMode="auto">
            <a:xfrm>
              <a:off x="4331" y="1473"/>
              <a:ext cx="399" cy="34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Digital amp. ASIC</a:t>
              </a:r>
            </a:p>
          </p:txBody>
        </p:sp>
        <p:sp>
          <p:nvSpPr>
            <p:cNvPr id="233548" name="Rectangle 76"/>
            <p:cNvSpPr>
              <a:spLocks noChangeArrowheads="1"/>
            </p:cNvSpPr>
            <p:nvPr/>
          </p:nvSpPr>
          <p:spPr bwMode="auto">
            <a:xfrm>
              <a:off x="4388" y="1051"/>
              <a:ext cx="245" cy="34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33549" name="Group 77"/>
            <p:cNvGrpSpPr>
              <a:grpSpLocks/>
            </p:cNvGrpSpPr>
            <p:nvPr/>
          </p:nvGrpSpPr>
          <p:grpSpPr bwMode="auto">
            <a:xfrm>
              <a:off x="4424" y="1075"/>
              <a:ext cx="174" cy="299"/>
              <a:chOff x="5405" y="2501"/>
              <a:chExt cx="174" cy="299"/>
            </a:xfrm>
          </p:grpSpPr>
          <p:sp>
            <p:nvSpPr>
              <p:cNvPr id="233550" name="AutoShape 78"/>
              <p:cNvSpPr>
                <a:spLocks noChangeArrowheads="1"/>
              </p:cNvSpPr>
              <p:nvPr/>
            </p:nvSpPr>
            <p:spPr bwMode="auto">
              <a:xfrm>
                <a:off x="5522" y="2501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1" name="AutoShape 79"/>
              <p:cNvSpPr>
                <a:spLocks noChangeArrowheads="1"/>
              </p:cNvSpPr>
              <p:nvPr/>
            </p:nvSpPr>
            <p:spPr bwMode="auto">
              <a:xfrm>
                <a:off x="5512" y="2521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2" name="AutoShape 80"/>
              <p:cNvSpPr>
                <a:spLocks noChangeArrowheads="1"/>
              </p:cNvSpPr>
              <p:nvPr/>
            </p:nvSpPr>
            <p:spPr bwMode="auto">
              <a:xfrm>
                <a:off x="5503" y="2541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3" name="AutoShape 81"/>
              <p:cNvSpPr>
                <a:spLocks noChangeArrowheads="1"/>
              </p:cNvSpPr>
              <p:nvPr/>
            </p:nvSpPr>
            <p:spPr bwMode="auto">
              <a:xfrm>
                <a:off x="5492" y="2560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4" name="AutoShape 82"/>
              <p:cNvSpPr>
                <a:spLocks noChangeArrowheads="1"/>
              </p:cNvSpPr>
              <p:nvPr/>
            </p:nvSpPr>
            <p:spPr bwMode="auto">
              <a:xfrm>
                <a:off x="5483" y="2580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5" name="AutoShape 83"/>
              <p:cNvSpPr>
                <a:spLocks noChangeArrowheads="1"/>
              </p:cNvSpPr>
              <p:nvPr/>
            </p:nvSpPr>
            <p:spPr bwMode="auto">
              <a:xfrm>
                <a:off x="5471" y="2600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6" name="AutoShape 84"/>
              <p:cNvSpPr>
                <a:spLocks noChangeArrowheads="1"/>
              </p:cNvSpPr>
              <p:nvPr/>
            </p:nvSpPr>
            <p:spPr bwMode="auto">
              <a:xfrm>
                <a:off x="5460" y="2620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7" name="AutoShape 85"/>
              <p:cNvSpPr>
                <a:spLocks noChangeArrowheads="1"/>
              </p:cNvSpPr>
              <p:nvPr/>
            </p:nvSpPr>
            <p:spPr bwMode="auto">
              <a:xfrm>
                <a:off x="5449" y="2639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8" name="AutoShape 86"/>
              <p:cNvSpPr>
                <a:spLocks noChangeArrowheads="1"/>
              </p:cNvSpPr>
              <p:nvPr/>
            </p:nvSpPr>
            <p:spPr bwMode="auto">
              <a:xfrm>
                <a:off x="5439" y="2658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59" name="AutoShape 87"/>
              <p:cNvSpPr>
                <a:spLocks noChangeArrowheads="1"/>
              </p:cNvSpPr>
              <p:nvPr/>
            </p:nvSpPr>
            <p:spPr bwMode="auto">
              <a:xfrm>
                <a:off x="5427" y="2678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60" name="AutoShape 88"/>
              <p:cNvSpPr>
                <a:spLocks noChangeArrowheads="1"/>
              </p:cNvSpPr>
              <p:nvPr/>
            </p:nvSpPr>
            <p:spPr bwMode="auto">
              <a:xfrm>
                <a:off x="5416" y="2698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61" name="AutoShape 89"/>
              <p:cNvSpPr>
                <a:spLocks noChangeArrowheads="1"/>
              </p:cNvSpPr>
              <p:nvPr/>
            </p:nvSpPr>
            <p:spPr bwMode="auto">
              <a:xfrm>
                <a:off x="5405" y="2719"/>
                <a:ext cx="57" cy="81"/>
              </a:xfrm>
              <a:prstGeom prst="homePlate">
                <a:avLst>
                  <a:gd name="adj" fmla="val 100000"/>
                </a:avLst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33562" name="Text Box 90"/>
            <p:cNvSpPr txBox="1">
              <a:spLocks noChangeArrowheads="1"/>
            </p:cNvSpPr>
            <p:nvPr/>
          </p:nvSpPr>
          <p:spPr bwMode="auto">
            <a:xfrm>
              <a:off x="4354" y="1033"/>
              <a:ext cx="300" cy="13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2DB32D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</a:rPr>
                <a:t>12</a:t>
              </a:r>
            </a:p>
          </p:txBody>
        </p:sp>
      </p:grpSp>
      <p:sp>
        <p:nvSpPr>
          <p:cNvPr id="233565" name="Text Box 93"/>
          <p:cNvSpPr txBox="1">
            <a:spLocks noChangeArrowheads="1"/>
          </p:cNvSpPr>
          <p:nvPr/>
        </p:nvSpPr>
        <p:spPr bwMode="auto">
          <a:xfrm>
            <a:off x="685800" y="1752600"/>
            <a:ext cx="571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  Off-the-shelf component:  Our tasks are to qualify, procure,</a:t>
            </a:r>
            <a:br>
              <a:rPr lang="en-US" sz="1400"/>
            </a:br>
            <a:r>
              <a:rPr lang="en-US" sz="1400"/>
              <a:t>    test samples during production.</a:t>
            </a:r>
          </a:p>
        </p:txBody>
      </p:sp>
      <p:sp>
        <p:nvSpPr>
          <p:cNvPr id="233566" name="Text Box 94"/>
          <p:cNvSpPr txBox="1">
            <a:spLocks noChangeArrowheads="1"/>
          </p:cNvSpPr>
          <p:nvPr/>
        </p:nvSpPr>
        <p:spPr bwMode="auto">
          <a:xfrm>
            <a:off x="304800" y="10668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The receiver of the Data Link is the 12-channel digital Rx manufactured by NGK.</a:t>
            </a:r>
            <a:endParaRPr lang="en-US" sz="1800"/>
          </a:p>
        </p:txBody>
      </p:sp>
      <p:sp>
        <p:nvSpPr>
          <p:cNvPr id="233567" name="Text Box 95"/>
          <p:cNvSpPr txBox="1">
            <a:spLocks noChangeArrowheads="1"/>
          </p:cNvSpPr>
          <p:nvPr/>
        </p:nvSpPr>
        <p:spPr bwMode="auto">
          <a:xfrm>
            <a:off x="685800" y="2971800"/>
            <a:ext cx="5410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>
                <a:solidFill>
                  <a:srgbClr val="6000B0"/>
                </a:solidFill>
              </a:rPr>
              <a:t>   Accepts single-mode fiber</a:t>
            </a:r>
            <a:endParaRPr lang="en-US" sz="1400" b="1">
              <a:solidFill>
                <a:srgbClr val="6000B0"/>
              </a:solidFill>
            </a:endParaRPr>
          </a:p>
          <a:p>
            <a:pPr>
              <a:buFontTx/>
              <a:buChar char="•"/>
            </a:pPr>
            <a:r>
              <a:rPr lang="en-US" sz="1400">
                <a:solidFill>
                  <a:srgbClr val="6000B0"/>
                </a:solidFill>
              </a:rPr>
              <a:t>   Operating wavelength 1310 nm 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2EB62E"/>
                </a:solidFill>
              </a:rPr>
              <a:t>   Speed:  up to 1.25 Gb/s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AA3668"/>
                </a:solidFill>
              </a:rPr>
              <a:t>   Sensitivity:  -18 dBm (typically &lt;19 dBm)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AA3668"/>
                </a:solidFill>
              </a:rPr>
              <a:t>   Saturation:  -5 dBm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  Jitter:  &lt; 42 ps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  Temperature:  0</a:t>
            </a:r>
            <a:r>
              <a:rPr lang="en-US" sz="1400">
                <a:solidFill>
                  <a:schemeClr val="tx1"/>
                </a:solidFill>
                <a:latin typeface="MS Shell Dlg" charset="0"/>
              </a:rPr>
              <a:t>°</a:t>
            </a:r>
            <a:r>
              <a:rPr lang="en-US" sz="1400">
                <a:solidFill>
                  <a:schemeClr val="tx1"/>
                </a:solidFill>
              </a:rPr>
              <a:t>C to 80°C</a:t>
            </a:r>
          </a:p>
        </p:txBody>
      </p:sp>
      <p:sp>
        <p:nvSpPr>
          <p:cNvPr id="233568" name="Text Box 96"/>
          <p:cNvSpPr txBox="1">
            <a:spLocks noChangeArrowheads="1"/>
          </p:cNvSpPr>
          <p:nvPr/>
        </p:nvSpPr>
        <p:spPr bwMode="auto">
          <a:xfrm>
            <a:off x="304800" y="2514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Some characteristics and specifications of the Rx:</a:t>
            </a:r>
          </a:p>
        </p:txBody>
      </p:sp>
      <p:pic>
        <p:nvPicPr>
          <p:cNvPr id="233570" name="Picture 98" descr="NGK module rever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429000"/>
            <a:ext cx="1905000" cy="1600200"/>
          </a:xfrm>
          <a:prstGeom prst="rect">
            <a:avLst/>
          </a:prstGeom>
          <a:noFill/>
        </p:spPr>
      </p:pic>
      <p:sp>
        <p:nvSpPr>
          <p:cNvPr id="233571" name="Text Box 99"/>
          <p:cNvSpPr txBox="1">
            <a:spLocks noChangeArrowheads="1"/>
          </p:cNvSpPr>
          <p:nvPr/>
        </p:nvSpPr>
        <p:spPr bwMode="auto">
          <a:xfrm>
            <a:off x="304800" y="49672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NGK Rx QA:</a:t>
            </a:r>
          </a:p>
        </p:txBody>
      </p:sp>
      <p:sp>
        <p:nvSpPr>
          <p:cNvPr id="233572" name="Text Box 100"/>
          <p:cNvSpPr txBox="1">
            <a:spLocks noChangeArrowheads="1"/>
          </p:cNvSpPr>
          <p:nvPr/>
        </p:nvSpPr>
        <p:spPr bwMode="auto">
          <a:xfrm>
            <a:off x="685800" y="5410200"/>
            <a:ext cx="70866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  All channels tested by NGK (pass/fail mask test at 1.25 Gb/s, input power -20dBm, </a:t>
            </a:r>
            <a:br>
              <a:rPr lang="en-US" sz="1400"/>
            </a:br>
            <a:r>
              <a:rPr lang="en-US" sz="1400"/>
              <a:t>    case temperature 80°C; simultaneously jitter must be &lt; 42 ps)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  We will test samples during production (see later slides).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Irradiation Test Setup</a:t>
            </a:r>
          </a:p>
        </p:txBody>
      </p:sp>
      <p:sp>
        <p:nvSpPr>
          <p:cNvPr id="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6B3D-3E5D-E543-9DB8-259C2CD873E0}" type="slidenum">
              <a:rPr lang="en-US"/>
              <a:pPr/>
              <a:t>7</a:t>
            </a:fld>
            <a:endParaRPr lang="en-US"/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Ten GOH were irradiated in 60 MeV proton beam at PSI, 27-29 Feb.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533400" y="2590800"/>
            <a:ext cx="1143000" cy="2895600"/>
          </a:xfrm>
          <a:prstGeom prst="rect">
            <a:avLst/>
          </a:prstGeom>
          <a:solidFill>
            <a:srgbClr val="F6CE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762000" y="2743200"/>
            <a:ext cx="914400" cy="457200"/>
          </a:xfrm>
          <a:prstGeom prst="rect">
            <a:avLst/>
          </a:prstGeom>
          <a:solidFill>
            <a:srgbClr val="99B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PC running LabVIEW control program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GIII Tx</a:t>
            </a: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2286000" y="2743200"/>
            <a:ext cx="1066800" cy="609600"/>
          </a:xfrm>
          <a:prstGeom prst="rect">
            <a:avLst/>
          </a:prstGeom>
          <a:solidFill>
            <a:srgbClr val="FFD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2362200" y="2819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GOH eval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762000" y="4800600"/>
            <a:ext cx="914400" cy="457200"/>
          </a:xfrm>
          <a:prstGeom prst="rect">
            <a:avLst/>
          </a:prstGeom>
          <a:solidFill>
            <a:srgbClr val="99B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762000" y="4876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GIII Rx</a:t>
            </a:r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762000" y="4114800"/>
            <a:ext cx="914400" cy="457200"/>
          </a:xfrm>
          <a:prstGeom prst="rect">
            <a:avLst/>
          </a:prstGeom>
          <a:solidFill>
            <a:srgbClr val="99B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762000" y="41497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</a:rPr>
              <a:t>I2C controller</a:t>
            </a:r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2514600" y="3733800"/>
            <a:ext cx="685800" cy="457200"/>
          </a:xfrm>
          <a:prstGeom prst="rect">
            <a:avLst/>
          </a:prstGeom>
          <a:solidFill>
            <a:srgbClr val="D07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data, clock, I2C</a:t>
            </a:r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H="1">
            <a:off x="1676400" y="5029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3962400" y="2743200"/>
            <a:ext cx="457200" cy="1752600"/>
          </a:xfrm>
          <a:prstGeom prst="rect">
            <a:avLst/>
          </a:prstGeom>
          <a:solidFill>
            <a:srgbClr val="7DBF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70" name="Text Box 18"/>
          <p:cNvSpPr txBox="1">
            <a:spLocks noChangeArrowheads="1"/>
          </p:cNvSpPr>
          <p:nvPr/>
        </p:nvSpPr>
        <p:spPr bwMode="auto">
          <a:xfrm rot="16200000">
            <a:off x="3476625" y="3462338"/>
            <a:ext cx="14430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</a:rPr>
              <a:t>“Sender”  card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3200400" y="3962400"/>
            <a:ext cx="762000" cy="0"/>
          </a:xfrm>
          <a:prstGeom prst="line">
            <a:avLst/>
          </a:prstGeom>
          <a:noFill/>
          <a:ln w="28575">
            <a:solidFill>
              <a:srgbClr val="B23A76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rot="-5400000">
            <a:off x="2667000" y="3543300"/>
            <a:ext cx="381000" cy="0"/>
          </a:xfrm>
          <a:prstGeom prst="line">
            <a:avLst/>
          </a:prstGeom>
          <a:noFill/>
          <a:ln w="28575">
            <a:solidFill>
              <a:srgbClr val="BB3D7C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 flipH="1" flipV="1">
            <a:off x="1676400" y="3200400"/>
            <a:ext cx="838200" cy="685800"/>
          </a:xfrm>
          <a:prstGeom prst="line">
            <a:avLst/>
          </a:prstGeom>
          <a:noFill/>
          <a:ln w="28575">
            <a:solidFill>
              <a:srgbClr val="BB3D7C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>
            <a:off x="3352800" y="2971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9575" name="Group 23"/>
          <p:cNvGrpSpPr>
            <a:grpSpLocks/>
          </p:cNvGrpSpPr>
          <p:nvPr/>
        </p:nvGrpSpPr>
        <p:grpSpPr bwMode="auto">
          <a:xfrm>
            <a:off x="5232400" y="2743200"/>
            <a:ext cx="330200" cy="533400"/>
            <a:chOff x="3288" y="2028"/>
            <a:chExt cx="208" cy="224"/>
          </a:xfrm>
        </p:grpSpPr>
        <p:sp>
          <p:nvSpPr>
            <p:cNvPr id="279576" name="Rectangle 24" descr="Wide downward diagonal"/>
            <p:cNvSpPr>
              <a:spLocks noChangeArrowheads="1"/>
            </p:cNvSpPr>
            <p:nvPr/>
          </p:nvSpPr>
          <p:spPr bwMode="auto">
            <a:xfrm>
              <a:off x="3293" y="2028"/>
              <a:ext cx="195" cy="224"/>
            </a:xfrm>
            <a:prstGeom prst="rect">
              <a:avLst/>
            </a:prstGeom>
            <a:pattFill prst="wdDnDiag">
              <a:fgClr>
                <a:srgbClr val="969696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77" name="Line 25"/>
            <p:cNvSpPr>
              <a:spLocks noChangeShapeType="1"/>
            </p:cNvSpPr>
            <p:nvPr/>
          </p:nvSpPr>
          <p:spPr bwMode="auto">
            <a:xfrm>
              <a:off x="3288" y="2028"/>
              <a:ext cx="20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9578" name="Group 26"/>
          <p:cNvGrpSpPr>
            <a:grpSpLocks/>
          </p:cNvGrpSpPr>
          <p:nvPr/>
        </p:nvGrpSpPr>
        <p:grpSpPr bwMode="auto">
          <a:xfrm>
            <a:off x="5257800" y="5572125"/>
            <a:ext cx="330200" cy="523875"/>
            <a:chOff x="3288" y="2358"/>
            <a:chExt cx="208" cy="234"/>
          </a:xfrm>
        </p:grpSpPr>
        <p:sp>
          <p:nvSpPr>
            <p:cNvPr id="279579" name="Rectangle 27" descr="Wide downward diagonal"/>
            <p:cNvSpPr>
              <a:spLocks noChangeArrowheads="1"/>
            </p:cNvSpPr>
            <p:nvPr/>
          </p:nvSpPr>
          <p:spPr bwMode="auto">
            <a:xfrm>
              <a:off x="3293" y="2358"/>
              <a:ext cx="195" cy="234"/>
            </a:xfrm>
            <a:prstGeom prst="rect">
              <a:avLst/>
            </a:prstGeom>
            <a:pattFill prst="wdDnDiag">
              <a:fgClr>
                <a:srgbClr val="969696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auto">
            <a:xfrm>
              <a:off x="3288" y="2592"/>
              <a:ext cx="20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9581" name="Rectangle 29"/>
          <p:cNvSpPr>
            <a:spLocks noChangeArrowheads="1"/>
          </p:cNvSpPr>
          <p:nvPr/>
        </p:nvSpPr>
        <p:spPr bwMode="auto">
          <a:xfrm>
            <a:off x="6781800" y="2819400"/>
            <a:ext cx="1066800" cy="1981200"/>
          </a:xfrm>
          <a:prstGeom prst="rect">
            <a:avLst/>
          </a:prstGeom>
          <a:solidFill>
            <a:srgbClr val="C1E9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>
            <a:off x="4419600" y="4114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2590800" y="38401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clock</a:t>
            </a:r>
          </a:p>
        </p:txBody>
      </p:sp>
      <p:grpSp>
        <p:nvGrpSpPr>
          <p:cNvPr id="279584" name="Group 32"/>
          <p:cNvGrpSpPr>
            <a:grpSpLocks/>
          </p:cNvGrpSpPr>
          <p:nvPr/>
        </p:nvGrpSpPr>
        <p:grpSpPr bwMode="auto">
          <a:xfrm>
            <a:off x="6858000" y="3048000"/>
            <a:ext cx="457200" cy="561975"/>
            <a:chOff x="3504" y="1949"/>
            <a:chExt cx="288" cy="354"/>
          </a:xfrm>
        </p:grpSpPr>
        <p:sp>
          <p:nvSpPr>
            <p:cNvPr id="279585" name="Rectangle 33"/>
            <p:cNvSpPr>
              <a:spLocks noChangeArrowheads="1"/>
            </p:cNvSpPr>
            <p:nvPr/>
          </p:nvSpPr>
          <p:spPr bwMode="auto">
            <a:xfrm>
              <a:off x="3504" y="1949"/>
              <a:ext cx="288" cy="336"/>
            </a:xfrm>
            <a:prstGeom prst="rect">
              <a:avLst/>
            </a:prstGeom>
            <a:solidFill>
              <a:srgbClr val="98D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86" name="Text Box 34"/>
            <p:cNvSpPr txBox="1">
              <a:spLocks noChangeArrowheads="1"/>
            </p:cNvSpPr>
            <p:nvPr/>
          </p:nvSpPr>
          <p:spPr bwMode="auto">
            <a:xfrm rot="16200000">
              <a:off x="3471" y="204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tx1"/>
                  </a:solidFill>
                </a:rPr>
                <a:t>GOH</a:t>
              </a:r>
            </a:p>
          </p:txBody>
        </p:sp>
      </p:grpSp>
      <p:sp>
        <p:nvSpPr>
          <p:cNvPr id="279587" name="Rectangle 35"/>
          <p:cNvSpPr>
            <a:spLocks noChangeArrowheads="1"/>
          </p:cNvSpPr>
          <p:nvPr/>
        </p:nvSpPr>
        <p:spPr bwMode="auto">
          <a:xfrm>
            <a:off x="7162800" y="2971800"/>
            <a:ext cx="609600" cy="914400"/>
          </a:xfrm>
          <a:prstGeom prst="rect">
            <a:avLst/>
          </a:prstGeom>
          <a:solidFill>
            <a:srgbClr val="D5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9588" name="Group 36"/>
          <p:cNvGrpSpPr>
            <a:grpSpLocks/>
          </p:cNvGrpSpPr>
          <p:nvPr/>
        </p:nvGrpSpPr>
        <p:grpSpPr bwMode="auto">
          <a:xfrm>
            <a:off x="7239000" y="3200400"/>
            <a:ext cx="457200" cy="561975"/>
            <a:chOff x="3504" y="1949"/>
            <a:chExt cx="288" cy="354"/>
          </a:xfrm>
        </p:grpSpPr>
        <p:sp>
          <p:nvSpPr>
            <p:cNvPr id="279589" name="Rectangle 37"/>
            <p:cNvSpPr>
              <a:spLocks noChangeArrowheads="1"/>
            </p:cNvSpPr>
            <p:nvPr/>
          </p:nvSpPr>
          <p:spPr bwMode="auto">
            <a:xfrm>
              <a:off x="3504" y="1949"/>
              <a:ext cx="288" cy="336"/>
            </a:xfrm>
            <a:prstGeom prst="rect">
              <a:avLst/>
            </a:prstGeom>
            <a:solidFill>
              <a:srgbClr val="98D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90" name="Text Box 38"/>
            <p:cNvSpPr txBox="1">
              <a:spLocks noChangeArrowheads="1"/>
            </p:cNvSpPr>
            <p:nvPr/>
          </p:nvSpPr>
          <p:spPr bwMode="auto">
            <a:xfrm rot="16200000">
              <a:off x="3471" y="204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tx1"/>
                  </a:solidFill>
                </a:rPr>
                <a:t>GOH</a:t>
              </a:r>
            </a:p>
          </p:txBody>
        </p:sp>
      </p:grp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7543800" y="1981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28289E"/>
                </a:solidFill>
              </a:rPr>
              <a:t>“Sandwich”  GOH</a:t>
            </a:r>
            <a:br>
              <a:rPr lang="en-US" sz="1000">
                <a:solidFill>
                  <a:srgbClr val="28289E"/>
                </a:solidFill>
              </a:rPr>
            </a:br>
            <a:r>
              <a:rPr lang="en-US" sz="1000">
                <a:solidFill>
                  <a:srgbClr val="28289E"/>
                </a:solidFill>
              </a:rPr>
              <a:t>(clock, I2C only)</a:t>
            </a:r>
          </a:p>
        </p:txBody>
      </p:sp>
      <p:sp>
        <p:nvSpPr>
          <p:cNvPr id="279592" name="Rectangle 40"/>
          <p:cNvSpPr>
            <a:spLocks noChangeArrowheads="1"/>
          </p:cNvSpPr>
          <p:nvPr/>
        </p:nvSpPr>
        <p:spPr bwMode="auto">
          <a:xfrm>
            <a:off x="7543800" y="3124200"/>
            <a:ext cx="609600" cy="914400"/>
          </a:xfrm>
          <a:prstGeom prst="rect">
            <a:avLst/>
          </a:prstGeom>
          <a:solidFill>
            <a:srgbClr val="D5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9593" name="Group 41"/>
          <p:cNvGrpSpPr>
            <a:grpSpLocks/>
          </p:cNvGrpSpPr>
          <p:nvPr/>
        </p:nvGrpSpPr>
        <p:grpSpPr bwMode="auto">
          <a:xfrm>
            <a:off x="7620000" y="3352800"/>
            <a:ext cx="457200" cy="561975"/>
            <a:chOff x="3504" y="1949"/>
            <a:chExt cx="288" cy="354"/>
          </a:xfrm>
        </p:grpSpPr>
        <p:sp>
          <p:nvSpPr>
            <p:cNvPr id="279594" name="Rectangle 42"/>
            <p:cNvSpPr>
              <a:spLocks noChangeArrowheads="1"/>
            </p:cNvSpPr>
            <p:nvPr/>
          </p:nvSpPr>
          <p:spPr bwMode="auto">
            <a:xfrm>
              <a:off x="3504" y="1949"/>
              <a:ext cx="288" cy="336"/>
            </a:xfrm>
            <a:prstGeom prst="rect">
              <a:avLst/>
            </a:prstGeom>
            <a:solidFill>
              <a:srgbClr val="98D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95" name="Text Box 43"/>
            <p:cNvSpPr txBox="1">
              <a:spLocks noChangeArrowheads="1"/>
            </p:cNvSpPr>
            <p:nvPr/>
          </p:nvSpPr>
          <p:spPr bwMode="auto">
            <a:xfrm rot="16200000">
              <a:off x="3471" y="204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tx1"/>
                  </a:solidFill>
                </a:rPr>
                <a:t>GOH</a:t>
              </a:r>
            </a:p>
          </p:txBody>
        </p:sp>
      </p:grpSp>
      <p:sp>
        <p:nvSpPr>
          <p:cNvPr id="279596" name="Rectangle 44"/>
          <p:cNvSpPr>
            <a:spLocks noChangeArrowheads="1"/>
          </p:cNvSpPr>
          <p:nvPr/>
        </p:nvSpPr>
        <p:spPr bwMode="auto">
          <a:xfrm>
            <a:off x="7924800" y="3276600"/>
            <a:ext cx="609600" cy="914400"/>
          </a:xfrm>
          <a:prstGeom prst="rect">
            <a:avLst/>
          </a:prstGeom>
          <a:solidFill>
            <a:srgbClr val="D5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9597" name="Group 45"/>
          <p:cNvGrpSpPr>
            <a:grpSpLocks/>
          </p:cNvGrpSpPr>
          <p:nvPr/>
        </p:nvGrpSpPr>
        <p:grpSpPr bwMode="auto">
          <a:xfrm>
            <a:off x="8001000" y="3505200"/>
            <a:ext cx="457200" cy="561975"/>
            <a:chOff x="3504" y="1949"/>
            <a:chExt cx="288" cy="354"/>
          </a:xfrm>
        </p:grpSpPr>
        <p:sp>
          <p:nvSpPr>
            <p:cNvPr id="279598" name="Rectangle 46"/>
            <p:cNvSpPr>
              <a:spLocks noChangeArrowheads="1"/>
            </p:cNvSpPr>
            <p:nvPr/>
          </p:nvSpPr>
          <p:spPr bwMode="auto">
            <a:xfrm>
              <a:off x="3504" y="1949"/>
              <a:ext cx="288" cy="336"/>
            </a:xfrm>
            <a:prstGeom prst="rect">
              <a:avLst/>
            </a:prstGeom>
            <a:solidFill>
              <a:srgbClr val="98D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599" name="Text Box 47"/>
            <p:cNvSpPr txBox="1">
              <a:spLocks noChangeArrowheads="1"/>
            </p:cNvSpPr>
            <p:nvPr/>
          </p:nvSpPr>
          <p:spPr bwMode="auto">
            <a:xfrm rot="16200000">
              <a:off x="3471" y="204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tx1"/>
                  </a:solidFill>
                </a:rPr>
                <a:t>GOH</a:t>
              </a:r>
            </a:p>
          </p:txBody>
        </p:sp>
      </p:grpSp>
      <p:sp>
        <p:nvSpPr>
          <p:cNvPr id="279600" name="Text Box 48"/>
          <p:cNvSpPr txBox="1">
            <a:spLocks noChangeArrowheads="1"/>
          </p:cNvSpPr>
          <p:nvPr/>
        </p:nvSpPr>
        <p:spPr bwMode="auto">
          <a:xfrm>
            <a:off x="6324600" y="1889125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28289E"/>
                </a:solidFill>
              </a:rPr>
              <a:t>BERT GOH (data, clock, I2C)</a:t>
            </a:r>
          </a:p>
        </p:txBody>
      </p:sp>
      <p:sp>
        <p:nvSpPr>
          <p:cNvPr id="279601" name="Line 49"/>
          <p:cNvSpPr>
            <a:spLocks noChangeShapeType="1"/>
          </p:cNvSpPr>
          <p:nvPr/>
        </p:nvSpPr>
        <p:spPr bwMode="auto">
          <a:xfrm rot="5400000" flipV="1">
            <a:off x="6705600" y="2667000"/>
            <a:ext cx="609600" cy="0"/>
          </a:xfrm>
          <a:prstGeom prst="line">
            <a:avLst/>
          </a:prstGeom>
          <a:noFill/>
          <a:ln w="25400">
            <a:solidFill>
              <a:srgbClr val="28289E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2" name="Line 50"/>
          <p:cNvSpPr>
            <a:spLocks noChangeShapeType="1"/>
          </p:cNvSpPr>
          <p:nvPr/>
        </p:nvSpPr>
        <p:spPr bwMode="auto">
          <a:xfrm rot="-5400000" flipH="1" flipV="1">
            <a:off x="7277100" y="2628900"/>
            <a:ext cx="685800" cy="304800"/>
          </a:xfrm>
          <a:prstGeom prst="line">
            <a:avLst/>
          </a:prstGeom>
          <a:noFill/>
          <a:ln w="25400">
            <a:solidFill>
              <a:srgbClr val="28289E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3" name="Line 51"/>
          <p:cNvSpPr>
            <a:spLocks noChangeShapeType="1"/>
          </p:cNvSpPr>
          <p:nvPr/>
        </p:nvSpPr>
        <p:spPr bwMode="auto">
          <a:xfrm rot="-5400000" flipH="1" flipV="1">
            <a:off x="7499350" y="2787650"/>
            <a:ext cx="698500" cy="152400"/>
          </a:xfrm>
          <a:prstGeom prst="line">
            <a:avLst/>
          </a:prstGeom>
          <a:noFill/>
          <a:ln w="25400">
            <a:solidFill>
              <a:srgbClr val="28289E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4" name="Line 52"/>
          <p:cNvSpPr>
            <a:spLocks noChangeShapeType="1"/>
          </p:cNvSpPr>
          <p:nvPr/>
        </p:nvSpPr>
        <p:spPr bwMode="auto">
          <a:xfrm rot="5400000" flipV="1">
            <a:off x="7696200" y="2959100"/>
            <a:ext cx="787400" cy="25400"/>
          </a:xfrm>
          <a:prstGeom prst="line">
            <a:avLst/>
          </a:prstGeom>
          <a:noFill/>
          <a:ln w="25400">
            <a:solidFill>
              <a:srgbClr val="28289E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5" name="Line 53"/>
          <p:cNvSpPr>
            <a:spLocks noChangeShapeType="1"/>
          </p:cNvSpPr>
          <p:nvPr/>
        </p:nvSpPr>
        <p:spPr bwMode="auto">
          <a:xfrm>
            <a:off x="4953000" y="6324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6" name="Text Box 54"/>
          <p:cNvSpPr txBox="1">
            <a:spLocks noChangeArrowheads="1"/>
          </p:cNvSpPr>
          <p:nvPr/>
        </p:nvSpPr>
        <p:spPr bwMode="auto">
          <a:xfrm>
            <a:off x="3416300" y="2722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79607" name="Text Box 55"/>
          <p:cNvSpPr txBox="1">
            <a:spLocks noChangeArrowheads="1"/>
          </p:cNvSpPr>
          <p:nvPr/>
        </p:nvSpPr>
        <p:spPr bwMode="auto">
          <a:xfrm>
            <a:off x="1701800" y="4749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79608" name="Line 56"/>
          <p:cNvSpPr>
            <a:spLocks noChangeShapeType="1"/>
          </p:cNvSpPr>
          <p:nvPr/>
        </p:nvSpPr>
        <p:spPr bwMode="auto">
          <a:xfrm>
            <a:off x="5410200" y="2590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09" name="Line 57"/>
          <p:cNvSpPr>
            <a:spLocks noChangeShapeType="1"/>
          </p:cNvSpPr>
          <p:nvPr/>
        </p:nvSpPr>
        <p:spPr bwMode="auto">
          <a:xfrm flipH="1">
            <a:off x="6096000" y="61722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10" name="Line 58"/>
          <p:cNvSpPr>
            <a:spLocks noChangeShapeType="1"/>
          </p:cNvSpPr>
          <p:nvPr/>
        </p:nvSpPr>
        <p:spPr bwMode="auto">
          <a:xfrm>
            <a:off x="1905000" y="61722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11" name="Text Box 59"/>
          <p:cNvSpPr txBox="1">
            <a:spLocks noChangeArrowheads="1"/>
          </p:cNvSpPr>
          <p:nvPr/>
        </p:nvSpPr>
        <p:spPr bwMode="auto">
          <a:xfrm>
            <a:off x="6400800" y="5867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beam area</a:t>
            </a:r>
          </a:p>
        </p:txBody>
      </p:sp>
      <p:sp>
        <p:nvSpPr>
          <p:cNvPr id="279612" name="Text Box 60"/>
          <p:cNvSpPr txBox="1">
            <a:spLocks noChangeArrowheads="1"/>
          </p:cNvSpPr>
          <p:nvPr/>
        </p:nvSpPr>
        <p:spPr bwMode="auto">
          <a:xfrm>
            <a:off x="2667000" y="6172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control room</a:t>
            </a:r>
          </a:p>
        </p:txBody>
      </p:sp>
      <p:sp>
        <p:nvSpPr>
          <p:cNvPr id="279613" name="Line 61"/>
          <p:cNvSpPr>
            <a:spLocks noChangeShapeType="1"/>
          </p:cNvSpPr>
          <p:nvPr/>
        </p:nvSpPr>
        <p:spPr bwMode="auto">
          <a:xfrm>
            <a:off x="5867400" y="2743200"/>
            <a:ext cx="762000" cy="350838"/>
          </a:xfrm>
          <a:prstGeom prst="line">
            <a:avLst/>
          </a:prstGeom>
          <a:noFill/>
          <a:ln w="44450">
            <a:solidFill>
              <a:srgbClr val="DA1A06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14" name="Text Box 62"/>
          <p:cNvSpPr txBox="1">
            <a:spLocks noChangeArrowheads="1"/>
          </p:cNvSpPr>
          <p:nvPr/>
        </p:nvSpPr>
        <p:spPr bwMode="auto">
          <a:xfrm rot="1500000">
            <a:off x="6019800" y="26209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DA1A06"/>
                </a:solidFill>
              </a:rPr>
              <a:t>beam</a:t>
            </a:r>
          </a:p>
        </p:txBody>
      </p:sp>
      <p:sp>
        <p:nvSpPr>
          <p:cNvPr id="279615" name="Rectangle 63"/>
          <p:cNvSpPr>
            <a:spLocks noChangeArrowheads="1"/>
          </p:cNvSpPr>
          <p:nvPr/>
        </p:nvSpPr>
        <p:spPr bwMode="auto">
          <a:xfrm>
            <a:off x="3505200" y="4724400"/>
            <a:ext cx="762000" cy="609600"/>
          </a:xfrm>
          <a:prstGeom prst="rect">
            <a:avLst/>
          </a:prstGeom>
          <a:solidFill>
            <a:srgbClr val="FFD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16" name="Text Box 64"/>
          <p:cNvSpPr txBox="1">
            <a:spLocks noChangeArrowheads="1"/>
          </p:cNvSpPr>
          <p:nvPr/>
        </p:nvSpPr>
        <p:spPr bwMode="auto">
          <a:xfrm>
            <a:off x="35052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Rx eval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79617" name="Rectangle 65"/>
          <p:cNvSpPr>
            <a:spLocks noChangeArrowheads="1"/>
          </p:cNvSpPr>
          <p:nvPr/>
        </p:nvSpPr>
        <p:spPr bwMode="auto">
          <a:xfrm>
            <a:off x="2209800" y="4724400"/>
            <a:ext cx="914400" cy="609600"/>
          </a:xfrm>
          <a:prstGeom prst="rect">
            <a:avLst/>
          </a:prstGeom>
          <a:solidFill>
            <a:srgbClr val="FFD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18" name="Text Box 66"/>
          <p:cNvSpPr txBox="1">
            <a:spLocks noChangeArrowheads="1"/>
          </p:cNvSpPr>
          <p:nvPr/>
        </p:nvSpPr>
        <p:spPr bwMode="auto">
          <a:xfrm>
            <a:off x="2209800" y="4800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deser eval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79619" name="Text Box 67"/>
          <p:cNvSpPr txBox="1">
            <a:spLocks noChangeArrowheads="1"/>
          </p:cNvSpPr>
          <p:nvPr/>
        </p:nvSpPr>
        <p:spPr bwMode="auto">
          <a:xfrm>
            <a:off x="5181600" y="61722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~30 m</a:t>
            </a:r>
          </a:p>
        </p:txBody>
      </p:sp>
      <p:sp>
        <p:nvSpPr>
          <p:cNvPr id="279620" name="Line 68"/>
          <p:cNvSpPr>
            <a:spLocks noChangeShapeType="1"/>
          </p:cNvSpPr>
          <p:nvPr/>
        </p:nvSpPr>
        <p:spPr bwMode="auto">
          <a:xfrm>
            <a:off x="1676400" y="2971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1" name="Text Box 69"/>
          <p:cNvSpPr txBox="1">
            <a:spLocks noChangeArrowheads="1"/>
          </p:cNvSpPr>
          <p:nvPr/>
        </p:nvSpPr>
        <p:spPr bwMode="auto">
          <a:xfrm>
            <a:off x="1739900" y="2722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79622" name="Text Box 70"/>
          <p:cNvSpPr txBox="1">
            <a:spLocks noChangeArrowheads="1"/>
          </p:cNvSpPr>
          <p:nvPr/>
        </p:nvSpPr>
        <p:spPr bwMode="auto">
          <a:xfrm>
            <a:off x="533400" y="1447800"/>
            <a:ext cx="7772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 One BERT GOH to observe any data errors.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  Nine “sandwich” GOH to observe evolution of eye diagram vs. dose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   and also have some statistics in case of GOL or laser failure.</a:t>
            </a:r>
          </a:p>
        </p:txBody>
      </p:sp>
      <p:sp>
        <p:nvSpPr>
          <p:cNvPr id="279623" name="Line 71"/>
          <p:cNvSpPr>
            <a:spLocks noChangeShapeType="1"/>
          </p:cNvSpPr>
          <p:nvPr/>
        </p:nvSpPr>
        <p:spPr bwMode="auto">
          <a:xfrm flipH="1">
            <a:off x="312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4" name="Line 72"/>
          <p:cNvSpPr>
            <a:spLocks noChangeShapeType="1"/>
          </p:cNvSpPr>
          <p:nvPr/>
        </p:nvSpPr>
        <p:spPr bwMode="auto">
          <a:xfrm>
            <a:off x="7086600" y="3581400"/>
            <a:ext cx="0" cy="1447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5" name="Line 73"/>
          <p:cNvSpPr>
            <a:spLocks noChangeShapeType="1"/>
          </p:cNvSpPr>
          <p:nvPr/>
        </p:nvSpPr>
        <p:spPr bwMode="auto">
          <a:xfrm>
            <a:off x="7391400" y="3733800"/>
            <a:ext cx="0" cy="1524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6" name="Line 74"/>
          <p:cNvSpPr>
            <a:spLocks noChangeShapeType="1"/>
          </p:cNvSpPr>
          <p:nvPr/>
        </p:nvSpPr>
        <p:spPr bwMode="auto">
          <a:xfrm>
            <a:off x="7772400" y="3886200"/>
            <a:ext cx="0" cy="1447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7" name="Line 75"/>
          <p:cNvSpPr>
            <a:spLocks noChangeShapeType="1"/>
          </p:cNvSpPr>
          <p:nvPr/>
        </p:nvSpPr>
        <p:spPr bwMode="auto">
          <a:xfrm>
            <a:off x="8153400" y="4038600"/>
            <a:ext cx="0" cy="1371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8" name="Line 76"/>
          <p:cNvSpPr>
            <a:spLocks noChangeShapeType="1"/>
          </p:cNvSpPr>
          <p:nvPr/>
        </p:nvSpPr>
        <p:spPr bwMode="auto">
          <a:xfrm flipH="1">
            <a:off x="4267200" y="5029200"/>
            <a:ext cx="2819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29" name="Line 77"/>
          <p:cNvSpPr>
            <a:spLocks noChangeShapeType="1"/>
          </p:cNvSpPr>
          <p:nvPr/>
        </p:nvSpPr>
        <p:spPr bwMode="auto">
          <a:xfrm flipH="1">
            <a:off x="4876800" y="5257800"/>
            <a:ext cx="2514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0" name="Line 78"/>
          <p:cNvSpPr>
            <a:spLocks noChangeShapeType="1"/>
          </p:cNvSpPr>
          <p:nvPr/>
        </p:nvSpPr>
        <p:spPr bwMode="auto">
          <a:xfrm flipH="1">
            <a:off x="4876800" y="5334000"/>
            <a:ext cx="2895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1" name="Line 79"/>
          <p:cNvSpPr>
            <a:spLocks noChangeShapeType="1"/>
          </p:cNvSpPr>
          <p:nvPr/>
        </p:nvSpPr>
        <p:spPr bwMode="auto">
          <a:xfrm flipH="1">
            <a:off x="4876800" y="5410200"/>
            <a:ext cx="3276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2" name="Line 80"/>
          <p:cNvSpPr>
            <a:spLocks noChangeShapeType="1"/>
          </p:cNvSpPr>
          <p:nvPr/>
        </p:nvSpPr>
        <p:spPr bwMode="auto">
          <a:xfrm flipH="1">
            <a:off x="3333750" y="5727700"/>
            <a:ext cx="228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3" name="Oval 81"/>
          <p:cNvSpPr>
            <a:spLocks noChangeAspect="1" noChangeArrowheads="1"/>
          </p:cNvSpPr>
          <p:nvPr/>
        </p:nvSpPr>
        <p:spPr bwMode="auto">
          <a:xfrm>
            <a:off x="3860800" y="561975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4" name="Oval 82"/>
          <p:cNvSpPr>
            <a:spLocks noChangeAspect="1" noChangeArrowheads="1"/>
          </p:cNvSpPr>
          <p:nvPr/>
        </p:nvSpPr>
        <p:spPr bwMode="auto">
          <a:xfrm>
            <a:off x="3860800" y="569595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5" name="Oval 83"/>
          <p:cNvSpPr>
            <a:spLocks noChangeAspect="1" noChangeArrowheads="1"/>
          </p:cNvSpPr>
          <p:nvPr/>
        </p:nvSpPr>
        <p:spPr bwMode="auto">
          <a:xfrm>
            <a:off x="3860800" y="577215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6" name="Oval 84"/>
          <p:cNvSpPr>
            <a:spLocks noChangeAspect="1" noChangeArrowheads="1"/>
          </p:cNvSpPr>
          <p:nvPr/>
        </p:nvSpPr>
        <p:spPr bwMode="auto">
          <a:xfrm>
            <a:off x="3546475" y="570865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7" name="Line 85"/>
          <p:cNvSpPr>
            <a:spLocks noChangeShapeType="1"/>
          </p:cNvSpPr>
          <p:nvPr/>
        </p:nvSpPr>
        <p:spPr bwMode="auto">
          <a:xfrm flipH="1">
            <a:off x="3562350" y="5537200"/>
            <a:ext cx="255588" cy="190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38" name="Text Box 86"/>
          <p:cNvSpPr txBox="1">
            <a:spLocks noChangeArrowheads="1"/>
          </p:cNvSpPr>
          <p:nvPr/>
        </p:nvSpPr>
        <p:spPr bwMode="auto">
          <a:xfrm>
            <a:off x="6858000" y="4114800"/>
            <a:ext cx="685800" cy="639763"/>
          </a:xfrm>
          <a:prstGeom prst="rect">
            <a:avLst/>
          </a:prstGeom>
          <a:solidFill>
            <a:srgbClr val="C1E9C7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Mother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test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279639" name="Oval 87"/>
          <p:cNvSpPr>
            <a:spLocks noChangeAspect="1" noChangeArrowheads="1"/>
          </p:cNvSpPr>
          <p:nvPr/>
        </p:nvSpPr>
        <p:spPr bwMode="auto">
          <a:xfrm>
            <a:off x="7286625" y="3924300"/>
            <a:ext cx="101600" cy="101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0" name="Oval 88"/>
          <p:cNvSpPr>
            <a:spLocks noChangeAspect="1" noChangeArrowheads="1"/>
          </p:cNvSpPr>
          <p:nvPr/>
        </p:nvSpPr>
        <p:spPr bwMode="auto">
          <a:xfrm>
            <a:off x="7664450" y="4089400"/>
            <a:ext cx="101600" cy="101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1" name="Oval 89"/>
          <p:cNvSpPr>
            <a:spLocks noChangeAspect="1" noChangeArrowheads="1"/>
          </p:cNvSpPr>
          <p:nvPr/>
        </p:nvSpPr>
        <p:spPr bwMode="auto">
          <a:xfrm>
            <a:off x="8048625" y="4238625"/>
            <a:ext cx="101600" cy="101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2" name="Oval 90"/>
          <p:cNvSpPr>
            <a:spLocks noChangeAspect="1" noChangeArrowheads="1"/>
          </p:cNvSpPr>
          <p:nvPr/>
        </p:nvSpPr>
        <p:spPr bwMode="auto">
          <a:xfrm>
            <a:off x="6981825" y="3657600"/>
            <a:ext cx="101600" cy="101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3" name="Line 91"/>
          <p:cNvSpPr>
            <a:spLocks noChangeShapeType="1"/>
          </p:cNvSpPr>
          <p:nvPr/>
        </p:nvSpPr>
        <p:spPr bwMode="auto">
          <a:xfrm rot="5400000" flipV="1">
            <a:off x="2590800" y="4457700"/>
            <a:ext cx="533400" cy="0"/>
          </a:xfrm>
          <a:prstGeom prst="line">
            <a:avLst/>
          </a:prstGeom>
          <a:noFill/>
          <a:ln w="28575">
            <a:solidFill>
              <a:srgbClr val="BB3D7C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4" name="Line 92"/>
          <p:cNvSpPr>
            <a:spLocks noChangeShapeType="1"/>
          </p:cNvSpPr>
          <p:nvPr/>
        </p:nvSpPr>
        <p:spPr bwMode="auto">
          <a:xfrm rot="-5400000" flipH="1" flipV="1">
            <a:off x="1866900" y="4000500"/>
            <a:ext cx="609600" cy="990600"/>
          </a:xfrm>
          <a:prstGeom prst="line">
            <a:avLst/>
          </a:prstGeom>
          <a:noFill/>
          <a:ln w="28575">
            <a:solidFill>
              <a:srgbClr val="BB3D7C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5" name="Line 93"/>
          <p:cNvSpPr>
            <a:spLocks noChangeShapeType="1"/>
          </p:cNvSpPr>
          <p:nvPr/>
        </p:nvSpPr>
        <p:spPr bwMode="auto">
          <a:xfrm>
            <a:off x="1676400" y="4343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6" name="Rectangle 94"/>
          <p:cNvSpPr>
            <a:spLocks noChangeArrowheads="1"/>
          </p:cNvSpPr>
          <p:nvPr/>
        </p:nvSpPr>
        <p:spPr bwMode="auto">
          <a:xfrm>
            <a:off x="2571750" y="5499100"/>
            <a:ext cx="762000" cy="457200"/>
          </a:xfrm>
          <a:prstGeom prst="rect">
            <a:avLst/>
          </a:prstGeom>
          <a:solidFill>
            <a:srgbClr val="F28D5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7" name="Text Box 95"/>
          <p:cNvSpPr txBox="1">
            <a:spLocks noChangeArrowheads="1"/>
          </p:cNvSpPr>
          <p:nvPr/>
        </p:nvSpPr>
        <p:spPr bwMode="auto">
          <a:xfrm>
            <a:off x="2571750" y="55753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scope</a:t>
            </a:r>
          </a:p>
        </p:txBody>
      </p:sp>
      <p:sp>
        <p:nvSpPr>
          <p:cNvPr id="279648" name="Line 96"/>
          <p:cNvSpPr>
            <a:spLocks noChangeShapeType="1"/>
          </p:cNvSpPr>
          <p:nvPr/>
        </p:nvSpPr>
        <p:spPr bwMode="auto">
          <a:xfrm flipH="1">
            <a:off x="3886200" y="5257800"/>
            <a:ext cx="9906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49" name="Line 97"/>
          <p:cNvSpPr>
            <a:spLocks noChangeShapeType="1"/>
          </p:cNvSpPr>
          <p:nvPr/>
        </p:nvSpPr>
        <p:spPr bwMode="auto">
          <a:xfrm flipH="1">
            <a:off x="3886200" y="5334000"/>
            <a:ext cx="9906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650" name="Line 98"/>
          <p:cNvSpPr>
            <a:spLocks noChangeShapeType="1"/>
          </p:cNvSpPr>
          <p:nvPr/>
        </p:nvSpPr>
        <p:spPr bwMode="auto">
          <a:xfrm flipH="1">
            <a:off x="3886200" y="5410200"/>
            <a:ext cx="9906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photos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E954-6BE1-4B46-B7C1-BD06DE9FBAC0}" type="slidenum">
              <a:rPr lang="en-US"/>
              <a:pPr/>
              <a:t>8</a:t>
            </a:fld>
            <a:endParaRPr lang="en-US"/>
          </a:p>
        </p:txBody>
      </p:sp>
      <p:pic>
        <p:nvPicPr>
          <p:cNvPr id="280579" name="Picture 3" descr="PICT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0580" name="Picture 4" descr="PICT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28956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0581" name="Picture 5" descr="DSCN2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810000"/>
            <a:ext cx="28956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0582" name="Picture 6" descr="DSCN2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066800"/>
            <a:ext cx="2970213" cy="2227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1295400" y="3352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In the control room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6019800" y="3352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Serious cabling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1066800" y="6019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Closeup of the GOH stack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5791200" y="6019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Setup in the beam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Minnesota Contributions</a:t>
            </a:r>
          </a:p>
        </p:txBody>
      </p:sp>
      <p:sp>
        <p:nvSpPr>
          <p:cNvPr id="288773" name="Rectangle 1029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7467600" cy="5029200"/>
          </a:xfrm>
          <a:ln>
            <a:solidFill>
              <a:srgbClr val="F4F4F4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dirty="0"/>
              <a:t>The complete data link - 11,000 channels: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System qualification and specifications.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Manufacture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Qualification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Installation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dirty="0"/>
              <a:t>Test modules: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3 BERT systems. PC based, irradiator and stand alone.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3 GOH testers - QA at manufacturer and for reception. Eye diagram test.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Cable tester.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Various devices for component checking during construction.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dirty="0"/>
              <a:t>Extended production to manufacture </a:t>
            </a:r>
            <a:r>
              <a:rPr lang="en-US" altLang="ja-JP" sz="2400" b="1" dirty="0">
                <a:ea typeface="ＭＳ Ｐゴシック" charset="-128"/>
                <a:cs typeface="ＭＳ Ｐゴシック" charset="-128"/>
              </a:rPr>
              <a:t>~ 1</a:t>
            </a:r>
            <a:r>
              <a:rPr lang="en-US" sz="2400" b="1" dirty="0"/>
              <a:t>500 </a:t>
            </a:r>
            <a:r>
              <a:rPr lang="en-US" sz="2400" b="1" dirty="0" err="1"/>
              <a:t>rad</a:t>
            </a:r>
            <a:r>
              <a:rPr lang="en-US" sz="2400" b="1" dirty="0"/>
              <a:t> hard data links for the LHC Beam Monitors.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DD4D-109E-EF43-8F17-ACF25F6893D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CMS-ECAL-RR.pptx</Template>
  <TotalTime>18590</TotalTime>
  <Words>1058</Words>
  <Application>Microsoft Macintosh PowerPoint</Application>
  <PresentationFormat>On-screen Show (4:3)</PresentationFormat>
  <Paragraphs>228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Times New Roman</vt:lpstr>
      <vt:lpstr>Arial</vt:lpstr>
      <vt:lpstr>Wingdings</vt:lpstr>
      <vt:lpstr>Arial Narrow</vt:lpstr>
      <vt:lpstr>Tahoma</vt:lpstr>
      <vt:lpstr>MS Shell Dlg</vt:lpstr>
      <vt:lpstr>Lucida Grande</vt:lpstr>
      <vt:lpstr>Symbol</vt:lpstr>
      <vt:lpstr/>
      <vt:lpstr>ＭＳ Ｐゴシック</vt:lpstr>
      <vt:lpstr>Metro</vt:lpstr>
      <vt:lpstr>Microsoft Clip Gallery</vt:lpstr>
      <vt:lpstr>Data Link Projects - Minnesota</vt:lpstr>
      <vt:lpstr>Projects</vt:lpstr>
      <vt:lpstr>ECAL Link System</vt:lpstr>
      <vt:lpstr>System Requirements and Specifications - 2</vt:lpstr>
      <vt:lpstr>Components:  Fiber and Connectors </vt:lpstr>
      <vt:lpstr>Components:  Receiver</vt:lpstr>
      <vt:lpstr>Irradiation Test Setup</vt:lpstr>
      <vt:lpstr>Some photos</vt:lpstr>
      <vt:lpstr>Minnesota Contributions</vt:lpstr>
      <vt:lpstr>Current Projects</vt:lpstr>
      <vt:lpstr>SFP+ Tests</vt:lpstr>
      <vt:lpstr>CCWDM Tests</vt:lpstr>
      <vt:lpstr>CWDM Tests</vt:lpstr>
      <vt:lpstr>Slide 14</vt:lpstr>
      <vt:lpstr>Future Plans</vt:lpstr>
      <vt:lpstr>XFP Test</vt:lpstr>
      <vt:lpstr>Test With Mach-Zehnder</vt:lpstr>
      <vt:lpstr>Summary</vt:lpstr>
    </vt:vector>
  </TitlesOfParts>
  <Company>University of Minnesota - Minneapolis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 Data Links</dc:title>
  <dc:creator>James Grahl</dc:creator>
  <cp:lastModifiedBy>Roger Rusack</cp:lastModifiedBy>
  <cp:revision>846</cp:revision>
  <cp:lastPrinted>2010-08-17T07:46:26Z</cp:lastPrinted>
  <dcterms:created xsi:type="dcterms:W3CDTF">2010-08-16T12:47:53Z</dcterms:created>
  <dcterms:modified xsi:type="dcterms:W3CDTF">2010-08-19T09:24:41Z</dcterms:modified>
</cp:coreProperties>
</file>