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9" r:id="rId5"/>
    <p:sldId id="260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62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32C0-2A74-4AD2-9A02-3F6DB5AABB5F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A575-B8F8-499C-AB84-0B66ED57A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32C0-2A74-4AD2-9A02-3F6DB5AABB5F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A575-B8F8-499C-AB84-0B66ED57A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32C0-2A74-4AD2-9A02-3F6DB5AABB5F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A575-B8F8-499C-AB84-0B66ED57A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32C0-2A74-4AD2-9A02-3F6DB5AABB5F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A575-B8F8-499C-AB84-0B66ED57A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32C0-2A74-4AD2-9A02-3F6DB5AABB5F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A575-B8F8-499C-AB84-0B66ED57A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32C0-2A74-4AD2-9A02-3F6DB5AABB5F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A575-B8F8-499C-AB84-0B66ED57A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32C0-2A74-4AD2-9A02-3F6DB5AABB5F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A575-B8F8-499C-AB84-0B66ED57A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32C0-2A74-4AD2-9A02-3F6DB5AABB5F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A575-B8F8-499C-AB84-0B66ED57A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32C0-2A74-4AD2-9A02-3F6DB5AABB5F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A575-B8F8-499C-AB84-0B66ED57A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32C0-2A74-4AD2-9A02-3F6DB5AABB5F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A575-B8F8-499C-AB84-0B66ED57A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32C0-2A74-4AD2-9A02-3F6DB5AABB5F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A575-B8F8-499C-AB84-0B66ED57A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B32C0-2A74-4AD2-9A02-3F6DB5AABB5F}" type="datetimeFigureOut">
              <a:rPr lang="en-US" smtClean="0"/>
              <a:pPr/>
              <a:t>8/17/2010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0A575-B8F8-499C-AB84-0B66ED57A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Simon Kwan</a:t>
            </a:r>
          </a:p>
          <a:p>
            <a:r>
              <a:rPr lang="en-US" dirty="0" err="1" smtClean="0"/>
              <a:t>Fermilab</a:t>
            </a:r>
            <a:endParaRPr lang="en-US" dirty="0" smtClean="0"/>
          </a:p>
          <a:p>
            <a:r>
              <a:rPr lang="en-US" dirty="0" smtClean="0"/>
              <a:t>Mini-workshop on Optical Data Links</a:t>
            </a:r>
          </a:p>
          <a:p>
            <a:r>
              <a:rPr lang="en-US" dirty="0" smtClean="0"/>
              <a:t>August 19, 2010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Agenda for the day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3714" y="990600"/>
            <a:ext cx="8303086" cy="5545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Goals of the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0593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Opto</a:t>
            </a:r>
            <a:r>
              <a:rPr lang="en-US" dirty="0" smtClean="0"/>
              <a:t>-link is an important area of Detector R&amp;D for HEP</a:t>
            </a:r>
          </a:p>
          <a:p>
            <a:r>
              <a:rPr lang="en-US" dirty="0" smtClean="0"/>
              <a:t>Quite a few US groups are actively pursuing R&amp;D in this area. This is probably the first time we have a meeting in the US for all these groups </a:t>
            </a:r>
          </a:p>
          <a:p>
            <a:r>
              <a:rPr lang="en-US" dirty="0" smtClean="0"/>
              <a:t>Provides a forum for information exchange,  promote common interests and objectives, explore possibilities of collaboration</a:t>
            </a:r>
          </a:p>
          <a:p>
            <a:r>
              <a:rPr lang="en-US" dirty="0" smtClean="0"/>
              <a:t>Start the discussion of a national R&amp;D program on Optical Data links for </a:t>
            </a:r>
            <a:r>
              <a:rPr lang="en-US" dirty="0" smtClean="0"/>
              <a:t>HEP; topic for discussion at the end of the day.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1800" b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Future research in High Energy Physics requires an enabling Detector R&amp;D program to pursue research at the energy, intensity, and cosmic frontiers.</a:t>
            </a:r>
          </a:p>
          <a:p>
            <a:pPr>
              <a:buFont typeface="Arial" charset="0"/>
              <a:buNone/>
            </a:pPr>
            <a:r>
              <a:rPr lang="en-US" sz="1800" b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This program should:</a:t>
            </a:r>
          </a:p>
          <a:p>
            <a:pPr>
              <a:buFont typeface="Arial" charset="0"/>
              <a:buNone/>
            </a:pPr>
            <a:endParaRPr lang="en-US" sz="1800" b="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Develop</a:t>
            </a:r>
            <a:r>
              <a:rPr lang="en-US" sz="1800" b="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novel </a:t>
            </a:r>
            <a:r>
              <a:rPr lang="en-US" sz="1800" b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detector technologies.</a:t>
            </a:r>
          </a:p>
          <a:p>
            <a:pPr>
              <a:buFont typeface="Arial" charset="0"/>
              <a:buNone/>
            </a:pPr>
            <a:endParaRPr lang="en-US" sz="1800" b="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r>
              <a:rPr lang="en-US" sz="1800" b="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Improve the characteristics of existing detectors </a:t>
            </a:r>
            <a:r>
              <a:rPr lang="en-US" sz="1800" b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commonly used in High Energy Physics.  (Increase speed, improve radiation hardness, improve energy resolution, improve precision, improve mechanical robustness, reduce intrinsic radioactivity backgrounds)</a:t>
            </a:r>
          </a:p>
          <a:p>
            <a:endParaRPr lang="en-US" sz="1800" b="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Develop</a:t>
            </a:r>
            <a:r>
              <a:rPr lang="en-US" sz="1800" b="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 less expensive technologies </a:t>
            </a:r>
            <a:r>
              <a:rPr lang="en-US" sz="1800" b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large detector systems.</a:t>
            </a:r>
          </a:p>
          <a:p>
            <a:endParaRPr lang="en-US" sz="1800" b="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endParaRPr lang="en-US" sz="1800" b="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819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latin typeface="Arial" charset="0"/>
                <a:cs typeface="Arial" charset="0"/>
              </a:rPr>
              <a:t>Overview of Detector R&amp;D - Motivation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B9AD6A-F99A-419B-981E-9661ABFB5792}" type="slidenum">
              <a:rPr lang="en-US" smtClean="0">
                <a:latin typeface="Arial" charset="0"/>
                <a:cs typeface="Arial" charset="0"/>
              </a:rPr>
              <a:pPr/>
              <a:t>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Arial" charset="0"/>
                <a:cs typeface="Arial" charset="0"/>
              </a:rPr>
              <a:t>HEPAP  June 3, 2010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0" y="57150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Glen Crawford  –  </a:t>
            </a:r>
            <a:r>
              <a:rPr lang="en-US" sz="2400" b="1" dirty="0" smtClean="0">
                <a:solidFill>
                  <a:srgbClr val="FF0000"/>
                </a:solidFill>
              </a:rPr>
              <a:t>HEPAP presentation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3810000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None/>
            </a:pPr>
            <a:r>
              <a:rPr lang="en-US" sz="1800" b="0" dirty="0" smtClean="0">
                <a:solidFill>
                  <a:srgbClr val="6600FF"/>
                </a:solidFill>
                <a:latin typeface="Arial" charset="0"/>
                <a:cs typeface="Arial" charset="0"/>
              </a:rPr>
              <a:t>Crystal compensated </a:t>
            </a:r>
            <a:r>
              <a:rPr lang="en-US" sz="1800" b="0" dirty="0" err="1" smtClean="0">
                <a:solidFill>
                  <a:srgbClr val="6600FF"/>
                </a:solidFill>
                <a:latin typeface="Arial" charset="0"/>
                <a:cs typeface="Arial" charset="0"/>
              </a:rPr>
              <a:t>calorimetry</a:t>
            </a:r>
            <a:endParaRPr lang="en-US" sz="1800" b="0" dirty="0" smtClean="0">
              <a:solidFill>
                <a:srgbClr val="6600FF"/>
              </a:solidFill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en-US" sz="1800" b="0" dirty="0" smtClean="0">
                <a:solidFill>
                  <a:srgbClr val="6600FF"/>
                </a:solidFill>
                <a:latin typeface="Arial" charset="0"/>
                <a:cs typeface="Arial" charset="0"/>
              </a:rPr>
              <a:t>High pressure xenon TPC development</a:t>
            </a:r>
          </a:p>
          <a:p>
            <a:pPr>
              <a:buFont typeface="Arial" charset="0"/>
              <a:buNone/>
            </a:pPr>
            <a:r>
              <a:rPr lang="en-US" sz="1800" b="0" dirty="0" smtClean="0">
                <a:solidFill>
                  <a:srgbClr val="6600FF"/>
                </a:solidFill>
                <a:latin typeface="Arial" charset="0"/>
                <a:cs typeface="Arial" charset="0"/>
              </a:rPr>
              <a:t>Lepton collider detector development including resistive plate chamber digital </a:t>
            </a:r>
            <a:r>
              <a:rPr lang="en-US" sz="1800" b="0" dirty="0" err="1" smtClean="0">
                <a:solidFill>
                  <a:srgbClr val="6600FF"/>
                </a:solidFill>
                <a:latin typeface="Arial" charset="0"/>
                <a:cs typeface="Arial" charset="0"/>
              </a:rPr>
              <a:t>hadron</a:t>
            </a:r>
            <a:r>
              <a:rPr lang="en-US" sz="1800" b="0" dirty="0" smtClean="0">
                <a:solidFill>
                  <a:srgbClr val="6600FF"/>
                </a:solidFill>
                <a:latin typeface="Arial" charset="0"/>
                <a:cs typeface="Arial" charset="0"/>
              </a:rPr>
              <a:t> </a:t>
            </a:r>
            <a:r>
              <a:rPr lang="en-US" sz="1800" b="0" dirty="0" err="1" smtClean="0">
                <a:solidFill>
                  <a:srgbClr val="6600FF"/>
                </a:solidFill>
                <a:latin typeface="Arial" charset="0"/>
                <a:cs typeface="Arial" charset="0"/>
              </a:rPr>
              <a:t>calorimetry</a:t>
            </a:r>
            <a:endParaRPr lang="en-US" sz="1800" b="0" dirty="0" smtClean="0">
              <a:solidFill>
                <a:srgbClr val="6600FF"/>
              </a:solidFill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en-US" sz="1800" b="0" dirty="0" smtClean="0">
                <a:solidFill>
                  <a:srgbClr val="6600FF"/>
                </a:solidFill>
                <a:latin typeface="Arial" charset="0"/>
                <a:cs typeface="Arial" charset="0"/>
              </a:rPr>
              <a:t>Chromatic Cerenkov compensation for improved timing resolution</a:t>
            </a:r>
          </a:p>
          <a:p>
            <a:pPr>
              <a:buFont typeface="Arial" charset="0"/>
              <a:buNone/>
            </a:pPr>
            <a:r>
              <a:rPr lang="en-US" sz="1800" b="0" dirty="0" smtClean="0">
                <a:solidFill>
                  <a:srgbClr val="6600FF"/>
                </a:solidFill>
                <a:latin typeface="Arial" charset="0"/>
                <a:cs typeface="Arial" charset="0"/>
              </a:rPr>
              <a:t>Detector simulation toolkits</a:t>
            </a:r>
          </a:p>
          <a:p>
            <a:pPr>
              <a:buFont typeface="Arial" charset="0"/>
              <a:buNone/>
            </a:pPr>
            <a:r>
              <a:rPr lang="en-US" sz="1800" b="0" dirty="0" smtClean="0">
                <a:solidFill>
                  <a:srgbClr val="6600FF"/>
                </a:solidFill>
                <a:latin typeface="Arial" charset="0"/>
                <a:cs typeface="Arial" charset="0"/>
              </a:rPr>
              <a:t>Particle flow algorithm development</a:t>
            </a:r>
          </a:p>
          <a:p>
            <a:pPr>
              <a:buFont typeface="Arial" charset="0"/>
              <a:buNone/>
            </a:pPr>
            <a:endParaRPr lang="en-US" sz="1800" b="0" dirty="0" smtClean="0">
              <a:solidFill>
                <a:srgbClr val="6600FF"/>
              </a:solidFill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en-US" sz="1800" b="0" dirty="0" smtClean="0">
                <a:solidFill>
                  <a:srgbClr val="A50021"/>
                </a:solidFill>
                <a:latin typeface="Arial" charset="0"/>
                <a:cs typeface="Arial" charset="0"/>
              </a:rPr>
              <a:t>High rate DAQ and trigger development</a:t>
            </a:r>
          </a:p>
          <a:p>
            <a:pPr>
              <a:buFont typeface="Arial" charset="0"/>
              <a:buNone/>
            </a:pPr>
            <a:r>
              <a:rPr lang="en-US" sz="1800" b="0" dirty="0" smtClean="0">
                <a:solidFill>
                  <a:srgbClr val="A50021"/>
                </a:solidFill>
                <a:latin typeface="Arial" charset="0"/>
                <a:cs typeface="Arial" charset="0"/>
              </a:rPr>
              <a:t>Wireless </a:t>
            </a:r>
            <a:r>
              <a:rPr lang="en-US" sz="1800" b="0" dirty="0" err="1" smtClean="0">
                <a:solidFill>
                  <a:srgbClr val="A50021"/>
                </a:solidFill>
                <a:latin typeface="Arial" charset="0"/>
                <a:cs typeface="Arial" charset="0"/>
              </a:rPr>
              <a:t>fiberless</a:t>
            </a:r>
            <a:r>
              <a:rPr lang="en-US" sz="1800" b="0" dirty="0" smtClean="0">
                <a:solidFill>
                  <a:srgbClr val="A50021"/>
                </a:solidFill>
                <a:latin typeface="Arial" charset="0"/>
                <a:cs typeface="Arial" charset="0"/>
              </a:rPr>
              <a:t> DAQ systems</a:t>
            </a:r>
          </a:p>
          <a:p>
            <a:pPr>
              <a:buFont typeface="Arial" charset="0"/>
              <a:buNone/>
            </a:pPr>
            <a:endParaRPr lang="en-US" sz="1800" b="0" dirty="0" smtClean="0">
              <a:solidFill>
                <a:srgbClr val="A50021"/>
              </a:solidFill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en-US" sz="1800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DC to DC converters</a:t>
            </a:r>
          </a:p>
          <a:p>
            <a:pPr>
              <a:buFont typeface="Arial" charset="0"/>
              <a:buNone/>
            </a:pPr>
            <a:endParaRPr lang="en-US" sz="1800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en-US" sz="1800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---------------------------------------------------------------------------------------------------------</a:t>
            </a:r>
          </a:p>
          <a:p>
            <a:pPr>
              <a:buFont typeface="Arial" charset="0"/>
              <a:buNone/>
            </a:pPr>
            <a:r>
              <a:rPr lang="en-US" sz="1800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Color coding:  </a:t>
            </a:r>
            <a:r>
              <a:rPr lang="en-US" sz="1800" b="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Sensors	   </a:t>
            </a:r>
            <a:r>
              <a:rPr lang="en-US" sz="1800" b="0" dirty="0" smtClean="0">
                <a:solidFill>
                  <a:srgbClr val="6600FF"/>
                </a:solidFill>
                <a:latin typeface="Arial" charset="0"/>
                <a:cs typeface="Arial" charset="0"/>
              </a:rPr>
              <a:t>Detector Systems         </a:t>
            </a:r>
            <a:r>
              <a:rPr lang="en-US" sz="1800" b="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Data Acquisition Systems</a:t>
            </a:r>
          </a:p>
          <a:p>
            <a:pPr>
              <a:buFont typeface="Arial" charset="0"/>
              <a:buNone/>
            </a:pPr>
            <a:r>
              <a:rPr lang="en-US" sz="1800" b="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		         </a:t>
            </a:r>
            <a:r>
              <a:rPr lang="en-US" sz="1800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Core Technologies</a:t>
            </a:r>
          </a:p>
          <a:p>
            <a:pPr>
              <a:buFont typeface="Arial" charset="0"/>
              <a:buNone/>
            </a:pP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1536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latin typeface="Arial" charset="0"/>
                <a:cs typeface="Arial" charset="0"/>
              </a:rPr>
              <a:t>Example of Current </a:t>
            </a:r>
            <a:r>
              <a:rPr lang="en-US" sz="2800" b="1" dirty="0" smtClean="0">
                <a:latin typeface="Arial" charset="0"/>
                <a:cs typeface="Arial" charset="0"/>
              </a:rPr>
              <a:t>Detector R&amp;D </a:t>
            </a:r>
            <a:r>
              <a:rPr lang="en-US" sz="2800" b="1" dirty="0" smtClean="0">
                <a:latin typeface="Arial" charset="0"/>
                <a:cs typeface="Arial" charset="0"/>
              </a:rPr>
              <a:t>Topics</a:t>
            </a: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A7BB193-108B-4985-83CB-9D59B0CD7A2E}" type="slidenum">
              <a:rPr lang="en-US" smtClean="0">
                <a:latin typeface="Arial" charset="0"/>
                <a:cs typeface="Arial" charset="0"/>
              </a:rPr>
              <a:pPr/>
              <a:t>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Arial" charset="0"/>
                <a:cs typeface="Arial" charset="0"/>
              </a:rPr>
              <a:t>HEPAP  June 3, 2010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5181600"/>
            <a:ext cx="701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Recently funded ADR proposals:</a:t>
            </a:r>
          </a:p>
          <a:p>
            <a:pPr>
              <a:buFont typeface="Arial" charset="0"/>
              <a:buNone/>
            </a:pPr>
            <a:r>
              <a:rPr lang="en-US" b="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Advanced fiber optic systems for high energy physics experiments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90800" y="5943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Glen Crawford   HEPAP presentation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HEP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Radiation tolerant for front-end components up to 500 </a:t>
            </a:r>
            <a:r>
              <a:rPr lang="en-US" dirty="0" err="1" smtClean="0"/>
              <a:t>kGy</a:t>
            </a:r>
            <a:r>
              <a:rPr lang="en-US" dirty="0" smtClean="0"/>
              <a:t> (Si) or 1.5E15 1 </a:t>
            </a:r>
            <a:r>
              <a:rPr lang="en-US" dirty="0" err="1" smtClean="0"/>
              <a:t>MeV</a:t>
            </a:r>
            <a:r>
              <a:rPr lang="en-US" dirty="0" smtClean="0"/>
              <a:t> neutron equivalent</a:t>
            </a:r>
          </a:p>
          <a:p>
            <a:r>
              <a:rPr lang="en-US" dirty="0" smtClean="0"/>
              <a:t>High speed data transmission  ~5 to 10 </a:t>
            </a:r>
            <a:r>
              <a:rPr lang="en-US" dirty="0" err="1" smtClean="0"/>
              <a:t>Gb</a:t>
            </a:r>
            <a:r>
              <a:rPr lang="en-US" dirty="0" smtClean="0"/>
              <a:t>/s</a:t>
            </a:r>
          </a:p>
          <a:p>
            <a:r>
              <a:rPr lang="en-US" dirty="0" smtClean="0"/>
              <a:t>Operation in point-to-point or point-to-multipoint bi-directional topologies in single mode or multi-mode</a:t>
            </a:r>
          </a:p>
          <a:p>
            <a:r>
              <a:rPr lang="en-US" dirty="0" smtClean="0"/>
              <a:t>Low mass components</a:t>
            </a:r>
          </a:p>
          <a:p>
            <a:r>
              <a:rPr lang="en-US" dirty="0" smtClean="0"/>
              <a:t>Low power dissipation</a:t>
            </a:r>
          </a:p>
          <a:p>
            <a:r>
              <a:rPr lang="en-US" dirty="0" smtClean="0"/>
              <a:t>Non-magnetic (front end components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Inexpensive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246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Introduction</vt:lpstr>
      <vt:lpstr>Agenda for the day</vt:lpstr>
      <vt:lpstr>Goals of the Workshop</vt:lpstr>
      <vt:lpstr>Overview of Detector R&amp;D - Motivation</vt:lpstr>
      <vt:lpstr>Example of Current Detector R&amp;D Topics</vt:lpstr>
      <vt:lpstr>HEP Requirements</vt:lpstr>
    </vt:vector>
  </TitlesOfParts>
  <Company>Fermi National Accelerator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Simon Kwan</dc:creator>
  <cp:lastModifiedBy>Simon Kwan</cp:lastModifiedBy>
  <cp:revision>4</cp:revision>
  <dcterms:created xsi:type="dcterms:W3CDTF">2010-08-17T16:27:27Z</dcterms:created>
  <dcterms:modified xsi:type="dcterms:W3CDTF">2010-08-17T20:57:53Z</dcterms:modified>
</cp:coreProperties>
</file>