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74" r:id="rId3"/>
    <p:sldId id="257" r:id="rId4"/>
    <p:sldId id="259" r:id="rId5"/>
    <p:sldId id="258" r:id="rId6"/>
    <p:sldId id="268" r:id="rId7"/>
    <p:sldId id="270" r:id="rId8"/>
    <p:sldId id="260" r:id="rId9"/>
    <p:sldId id="271" r:id="rId10"/>
    <p:sldId id="262" r:id="rId11"/>
    <p:sldId id="263" r:id="rId12"/>
    <p:sldId id="272" r:id="rId13"/>
    <p:sldId id="273" r:id="rId14"/>
    <p:sldId id="276" r:id="rId15"/>
    <p:sldId id="275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8738A-161E-4AC4-80E6-3F3AC10093D5}" type="datetimeFigureOut">
              <a:rPr lang="en-US" smtClean="0"/>
              <a:pPr/>
              <a:t>8/19/2010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8BE6D-8BAE-4246-89AE-93C3BE62C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4BAFD0-8B63-4B46-8D6F-EB84D8A7D2BE}" type="slidenum">
              <a:rPr lang="en-US"/>
              <a:pPr/>
              <a:t>9</a:t>
            </a:fld>
            <a:endParaRPr lang="en-US"/>
          </a:p>
        </p:txBody>
      </p:sp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eaLnBrk="0" hangingPunct="0"/>
            <a:fld id="{234A10EA-5E3E-48E3-A9A7-006D50F7036B}" type="slidenum">
              <a:rPr lang="en-US" sz="1200">
                <a:ea typeface="Arial Unicode MS" pitchFamily="34" charset="-128"/>
                <a:cs typeface="Arial Unicode MS" pitchFamily="34" charset="-128"/>
              </a:rPr>
              <a:pPr algn="r" eaLnBrk="0" hangingPunct="0"/>
              <a:t>9</a:t>
            </a:fld>
            <a:endParaRPr lang="en-US" sz="12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5" tIns="45718" rIns="91435" bIns="4571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4BAFD0-8B63-4B46-8D6F-EB84D8A7D2BE}" type="slidenum">
              <a:rPr lang="en-US"/>
              <a:pPr/>
              <a:t>12</a:t>
            </a:fld>
            <a:endParaRPr lang="en-US"/>
          </a:p>
        </p:txBody>
      </p:sp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eaLnBrk="0" hangingPunct="0"/>
            <a:fld id="{234A10EA-5E3E-48E3-A9A7-006D50F7036B}" type="slidenum">
              <a:rPr lang="en-US" sz="1200">
                <a:ea typeface="Arial Unicode MS" pitchFamily="34" charset="-128"/>
                <a:cs typeface="Arial Unicode MS" pitchFamily="34" charset="-128"/>
              </a:rPr>
              <a:pPr algn="r" eaLnBrk="0" hangingPunct="0"/>
              <a:t>12</a:t>
            </a:fld>
            <a:endParaRPr lang="en-US" sz="12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5" tIns="45718" rIns="91435" bIns="4571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4BAFD0-8B63-4B46-8D6F-EB84D8A7D2BE}" type="slidenum">
              <a:rPr lang="en-US"/>
              <a:pPr/>
              <a:t>13</a:t>
            </a:fld>
            <a:endParaRPr lang="en-US"/>
          </a:p>
        </p:txBody>
      </p:sp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eaLnBrk="0" hangingPunct="0"/>
            <a:fld id="{234A10EA-5E3E-48E3-A9A7-006D50F7036B}" type="slidenum">
              <a:rPr lang="en-US" sz="1200">
                <a:ea typeface="Arial Unicode MS" pitchFamily="34" charset="-128"/>
                <a:cs typeface="Arial Unicode MS" pitchFamily="34" charset="-128"/>
              </a:rPr>
              <a:pPr algn="r" eaLnBrk="0" hangingPunct="0"/>
              <a:t>13</a:t>
            </a:fld>
            <a:endParaRPr lang="en-US" sz="12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5" tIns="45718" rIns="91435" bIns="45718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44F1-3EB5-4146-A950-7E33AB541B9C}" type="datetime1">
              <a:rPr lang="en-US" smtClean="0"/>
              <a:pPr/>
              <a:t>8/19/2010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10A5-E335-4821-9951-3A22FFCF2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BA77-013A-4689-B9A6-A672231F33EA}" type="datetime1">
              <a:rPr lang="en-US" smtClean="0"/>
              <a:pPr/>
              <a:t>8/19/2010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10A5-E335-4821-9951-3A22FFCF2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5353-0A2F-41EE-BFE2-A41706BF0BB2}" type="datetime1">
              <a:rPr lang="en-US" smtClean="0"/>
              <a:pPr/>
              <a:t>8/19/2010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10A5-E335-4821-9951-3A22FFCF2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9082-2306-47C0-A08F-D91BCCAA45D0}" type="datetime1">
              <a:rPr lang="en-US" smtClean="0"/>
              <a:pPr/>
              <a:t>8/19/2010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10A5-E335-4821-9951-3A22FFCF2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F7DB-2A2A-48AD-81C3-2FA806E68469}" type="datetime1">
              <a:rPr lang="en-US" smtClean="0"/>
              <a:pPr/>
              <a:t>8/19/2010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10A5-E335-4821-9951-3A22FFCF2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161F-E306-4B5D-8C8D-10DB3A97F926}" type="datetime1">
              <a:rPr lang="en-US" smtClean="0"/>
              <a:pPr/>
              <a:t>8/19/2010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10A5-E335-4821-9951-3A22FFCF2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43CC-850B-4B27-92C8-CF3B6D7D5C89}" type="datetime1">
              <a:rPr lang="en-US" smtClean="0"/>
              <a:pPr/>
              <a:t>8/19/2010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10A5-E335-4821-9951-3A22FFCF2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4B9C-BDB2-4EFB-8A85-BF034C207D16}" type="datetime1">
              <a:rPr lang="en-US" smtClean="0"/>
              <a:pPr/>
              <a:t>8/19/2010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10A5-E335-4821-9951-3A22FFCF2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D0EC-F18C-4869-B4D2-98455D4874F8}" type="datetime1">
              <a:rPr lang="en-US" smtClean="0"/>
              <a:pPr/>
              <a:t>8/19/2010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10A5-E335-4821-9951-3A22FFCF2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A957-4A08-4646-A5B0-2A850E7332CC}" type="datetime1">
              <a:rPr lang="en-US" smtClean="0"/>
              <a:pPr/>
              <a:t>8/19/2010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10A5-E335-4821-9951-3A22FFCF2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3F356-431F-434F-B464-758D9FAF19B3}" type="datetime1">
              <a:rPr lang="en-US" smtClean="0"/>
              <a:pPr/>
              <a:t>8/19/2010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10A5-E335-4821-9951-3A22FFCF2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A07BC-35C5-40CE-A687-3B8986EE715F}" type="datetime1">
              <a:rPr lang="en-US" smtClean="0"/>
              <a:pPr/>
              <a:t>8/19/2010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310A5-E335-4821-9951-3A22FFCF2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 smtClean="0"/>
              <a:t>Fast Serial </a:t>
            </a:r>
            <a:r>
              <a:rPr lang="en-US" dirty="0"/>
              <a:t>L</a:t>
            </a:r>
            <a:r>
              <a:rPr lang="en-US" dirty="0" smtClean="0"/>
              <a:t>inks activities at the University of Chicago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sz="2200" b="1" dirty="0" smtClean="0"/>
              <a:t>Jean-Francois  </a:t>
            </a:r>
            <a:r>
              <a:rPr lang="en-US" sz="2200" b="1" dirty="0" err="1" smtClean="0"/>
              <a:t>Genat</a:t>
            </a:r>
            <a:endParaRPr lang="en-US" sz="2200" b="1" dirty="0" smtClean="0"/>
          </a:p>
          <a:p>
            <a:r>
              <a:rPr lang="en-US" sz="1500" b="1" dirty="0" smtClean="0"/>
              <a:t>and</a:t>
            </a:r>
          </a:p>
          <a:p>
            <a:r>
              <a:rPr lang="en-US" sz="2000" b="1" dirty="0" smtClean="0"/>
              <a:t> </a:t>
            </a:r>
            <a:r>
              <a:rPr lang="en-US" sz="2000" b="1" dirty="0" err="1" smtClean="0"/>
              <a:t>Mircea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Bogdan</a:t>
            </a:r>
            <a:r>
              <a:rPr lang="en-US" sz="2000" b="1" dirty="0" smtClean="0"/>
              <a:t>, Anton </a:t>
            </a:r>
            <a:r>
              <a:rPr lang="en-US" sz="2000" b="1" dirty="0" err="1" smtClean="0"/>
              <a:t>Kapliy</a:t>
            </a:r>
            <a:endParaRPr lang="en-US" sz="2000" b="1" dirty="0" smtClean="0"/>
          </a:p>
          <a:p>
            <a:r>
              <a:rPr lang="en-US" sz="2000" b="1" dirty="0" err="1" smtClean="0"/>
              <a:t>Yann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Peschanski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Fukun</a:t>
            </a:r>
            <a:r>
              <a:rPr lang="en-US" sz="2000" b="1" dirty="0" smtClean="0"/>
              <a:t> Tang</a:t>
            </a:r>
          </a:p>
          <a:p>
            <a:endParaRPr lang="en-US" sz="2000" b="1" dirty="0" smtClean="0"/>
          </a:p>
          <a:p>
            <a:endParaRPr lang="en-US" sz="2000" b="1" dirty="0"/>
          </a:p>
          <a:p>
            <a:r>
              <a:rPr lang="en-US" sz="1900" dirty="0" err="1" smtClean="0"/>
              <a:t>Fermilab</a:t>
            </a:r>
            <a:r>
              <a:rPr lang="en-US" sz="1900" dirty="0" smtClean="0"/>
              <a:t>, Aug 19</a:t>
            </a:r>
            <a:r>
              <a:rPr lang="en-US" sz="1900" baseline="30000" dirty="0" smtClean="0"/>
              <a:t>th</a:t>
            </a:r>
            <a:r>
              <a:rPr lang="en-US" sz="1900" dirty="0" smtClean="0"/>
              <a:t> 2010</a:t>
            </a:r>
            <a:endParaRPr lang="en-US" sz="1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1219200"/>
          </a:xfrm>
        </p:spPr>
        <p:txBody>
          <a:bodyPr/>
          <a:lstStyle/>
          <a:p>
            <a:r>
              <a:rPr lang="en-US" dirty="0" smtClean="0"/>
              <a:t>Tests at 2 </a:t>
            </a:r>
            <a:r>
              <a:rPr lang="en-US" dirty="0" err="1" smtClean="0"/>
              <a:t>Gb</a:t>
            </a:r>
            <a:r>
              <a:rPr lang="en-US" dirty="0" smtClean="0"/>
              <a:t>/s </a:t>
            </a:r>
            <a:endParaRPr 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1600200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 smtClean="0"/>
              <a:t>	First test using: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-  Two </a:t>
            </a:r>
            <a:r>
              <a:rPr lang="en-US" sz="2000" dirty="0" err="1" smtClean="0"/>
              <a:t>Avago</a:t>
            </a:r>
            <a:r>
              <a:rPr lang="en-US" sz="2000" dirty="0" smtClean="0"/>
              <a:t> test cards (12 x 3.5 </a:t>
            </a:r>
            <a:r>
              <a:rPr lang="en-US" sz="2000" dirty="0" err="1" smtClean="0"/>
              <a:t>Gb</a:t>
            </a:r>
            <a:r>
              <a:rPr lang="en-US" sz="2000" dirty="0" smtClean="0"/>
              <a:t>/s)</a:t>
            </a:r>
          </a:p>
          <a:p>
            <a:pPr>
              <a:buFontTx/>
              <a:buChar char="-"/>
            </a:pPr>
            <a:r>
              <a:rPr lang="en-US" sz="2000" dirty="0" smtClean="0"/>
              <a:t>  A Cyclone III device on an evaluation card from </a:t>
            </a:r>
            <a:r>
              <a:rPr lang="en-US" sz="2000" dirty="0" err="1" smtClean="0"/>
              <a:t>Altera</a:t>
            </a:r>
            <a:endParaRPr lang="en-US" sz="2000" dirty="0" smtClean="0"/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endParaRPr lang="en-US" sz="2000" dirty="0" smtClean="0"/>
          </a:p>
          <a:p>
            <a:r>
              <a:rPr lang="en-US" sz="2000" dirty="0" smtClean="0"/>
              <a:t>First tests of one channel at 2 </a:t>
            </a:r>
            <a:r>
              <a:rPr lang="en-US" sz="2000" dirty="0" err="1" smtClean="0"/>
              <a:t>Gb</a:t>
            </a:r>
            <a:r>
              <a:rPr lang="en-US" sz="2000" dirty="0" smtClean="0"/>
              <a:t>/s ok (no </a:t>
            </a:r>
            <a:r>
              <a:rPr lang="en-US" sz="2000" dirty="0" err="1" smtClean="0"/>
              <a:t>opto</a:t>
            </a:r>
            <a:r>
              <a:rPr lang="en-US" sz="2000" dirty="0" smtClean="0"/>
              <a:t> device, just FPGA), .</a:t>
            </a:r>
          </a:p>
          <a:p>
            <a:endParaRPr lang="en-US" sz="2000" dirty="0" smtClean="0"/>
          </a:p>
          <a:p>
            <a:r>
              <a:rPr lang="en-US" sz="2000" dirty="0" smtClean="0"/>
              <a:t>Then, set the </a:t>
            </a:r>
            <a:r>
              <a:rPr lang="en-US" sz="2000" dirty="0" err="1" smtClean="0"/>
              <a:t>Avago</a:t>
            </a:r>
            <a:r>
              <a:rPr lang="en-US" sz="2000" dirty="0" smtClean="0"/>
              <a:t> </a:t>
            </a:r>
            <a:r>
              <a:rPr lang="en-US" sz="2000" dirty="0" err="1" smtClean="0"/>
              <a:t>opto</a:t>
            </a:r>
            <a:r>
              <a:rPr lang="en-US" sz="2000" dirty="0" smtClean="0"/>
              <a:t> test cards in the path</a:t>
            </a:r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34774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Jean-Francois </a:t>
            </a:r>
            <a:r>
              <a:rPr lang="en-US" sz="1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Genat</a:t>
            </a: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Fermilab</a:t>
            </a: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Aug 19</a:t>
            </a:r>
            <a:r>
              <a:rPr lang="en-US" sz="1400" baseline="30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</a:t>
            </a: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2010</a:t>
            </a:r>
            <a:endParaRPr lang="en-US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9" name="Picture 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57200"/>
            <a:ext cx="1301750" cy="1600200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810000" y="3200400"/>
            <a:ext cx="2743200" cy="3276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410200" y="4343400"/>
            <a:ext cx="838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FPGA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191000" y="4343400"/>
            <a:ext cx="457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USB</a:t>
            </a:r>
          </a:p>
        </p:txBody>
      </p:sp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14800"/>
            <a:ext cx="13557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1066800" y="4800600"/>
            <a:ext cx="3124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 flipH="1">
            <a:off x="2133600" y="2895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>
            <a:off x="2133600" y="1295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0" name="Rectangle 40"/>
          <p:cNvSpPr>
            <a:spLocks noChangeArrowheads="1"/>
          </p:cNvSpPr>
          <p:nvPr/>
        </p:nvSpPr>
        <p:spPr bwMode="auto">
          <a:xfrm>
            <a:off x="3200400" y="1143000"/>
            <a:ext cx="152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1" name="Rectangle 41"/>
          <p:cNvSpPr>
            <a:spLocks noChangeArrowheads="1"/>
          </p:cNvSpPr>
          <p:nvPr/>
        </p:nvSpPr>
        <p:spPr bwMode="auto">
          <a:xfrm>
            <a:off x="3276600" y="1143000"/>
            <a:ext cx="762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62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57200"/>
            <a:ext cx="1301750" cy="1600200"/>
          </a:xfrm>
          <a:prstGeom prst="rect">
            <a:avLst/>
          </a:prstGeom>
          <a:noFill/>
        </p:spPr>
      </p:pic>
      <p:sp>
        <p:nvSpPr>
          <p:cNvPr id="5163" name="Rectangle 43"/>
          <p:cNvSpPr>
            <a:spLocks noChangeArrowheads="1"/>
          </p:cNvSpPr>
          <p:nvPr/>
        </p:nvSpPr>
        <p:spPr bwMode="auto">
          <a:xfrm>
            <a:off x="6324600" y="1143000"/>
            <a:ext cx="152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4" name="Rectangle 44"/>
          <p:cNvSpPr>
            <a:spLocks noChangeArrowheads="1"/>
          </p:cNvSpPr>
          <p:nvPr/>
        </p:nvSpPr>
        <p:spPr bwMode="auto">
          <a:xfrm>
            <a:off x="6324600" y="1143000"/>
            <a:ext cx="762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5" name="Line 45"/>
          <p:cNvSpPr>
            <a:spLocks noChangeShapeType="1"/>
          </p:cNvSpPr>
          <p:nvPr/>
        </p:nvSpPr>
        <p:spPr bwMode="auto">
          <a:xfrm>
            <a:off x="7010400" y="1219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6" name="Line 46"/>
          <p:cNvSpPr>
            <a:spLocks noChangeShapeType="1"/>
          </p:cNvSpPr>
          <p:nvPr/>
        </p:nvSpPr>
        <p:spPr bwMode="auto">
          <a:xfrm>
            <a:off x="5943600" y="28956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7" name="Line 47"/>
          <p:cNvSpPr>
            <a:spLocks noChangeShapeType="1"/>
          </p:cNvSpPr>
          <p:nvPr/>
        </p:nvSpPr>
        <p:spPr bwMode="auto">
          <a:xfrm>
            <a:off x="7696200" y="12192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8" name="Line 48"/>
          <p:cNvSpPr>
            <a:spLocks noChangeShapeType="1"/>
          </p:cNvSpPr>
          <p:nvPr/>
        </p:nvSpPr>
        <p:spPr bwMode="auto">
          <a:xfrm>
            <a:off x="5943600" y="28956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9" name="Rectangle 49"/>
          <p:cNvSpPr>
            <a:spLocks noChangeArrowheads="1"/>
          </p:cNvSpPr>
          <p:nvPr/>
        </p:nvSpPr>
        <p:spPr bwMode="auto">
          <a:xfrm>
            <a:off x="3352800" y="1219200"/>
            <a:ext cx="2971800" cy="76200"/>
          </a:xfrm>
          <a:prstGeom prst="rect">
            <a:avLst/>
          </a:prstGeom>
          <a:solidFill>
            <a:srgbClr val="F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74" name="Line 54"/>
          <p:cNvSpPr>
            <a:spLocks noChangeShapeType="1"/>
          </p:cNvSpPr>
          <p:nvPr/>
        </p:nvSpPr>
        <p:spPr bwMode="auto">
          <a:xfrm flipH="1">
            <a:off x="4648200" y="4800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77" name="Line 57"/>
          <p:cNvSpPr>
            <a:spLocks noChangeShapeType="1"/>
          </p:cNvSpPr>
          <p:nvPr/>
        </p:nvSpPr>
        <p:spPr bwMode="auto">
          <a:xfrm>
            <a:off x="838200" y="25146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78" name="Line 58"/>
          <p:cNvSpPr>
            <a:spLocks noChangeShapeType="1"/>
          </p:cNvSpPr>
          <p:nvPr/>
        </p:nvSpPr>
        <p:spPr bwMode="auto">
          <a:xfrm flipV="1">
            <a:off x="990600" y="21336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79" name="Line 59"/>
          <p:cNvSpPr>
            <a:spLocks noChangeShapeType="1"/>
          </p:cNvSpPr>
          <p:nvPr/>
        </p:nvSpPr>
        <p:spPr bwMode="auto">
          <a:xfrm>
            <a:off x="990600" y="21336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80" name="Line 60"/>
          <p:cNvSpPr>
            <a:spLocks noChangeShapeType="1"/>
          </p:cNvSpPr>
          <p:nvPr/>
        </p:nvSpPr>
        <p:spPr bwMode="auto">
          <a:xfrm>
            <a:off x="1295400" y="21336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81" name="Line 61"/>
          <p:cNvSpPr>
            <a:spLocks noChangeShapeType="1"/>
          </p:cNvSpPr>
          <p:nvPr/>
        </p:nvSpPr>
        <p:spPr bwMode="auto">
          <a:xfrm>
            <a:off x="1295400" y="25146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83" name="Line 63"/>
          <p:cNvSpPr>
            <a:spLocks noChangeShapeType="1"/>
          </p:cNvSpPr>
          <p:nvPr/>
        </p:nvSpPr>
        <p:spPr bwMode="auto">
          <a:xfrm>
            <a:off x="1600200" y="21336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84" name="Line 64"/>
          <p:cNvSpPr>
            <a:spLocks noChangeShapeType="1"/>
          </p:cNvSpPr>
          <p:nvPr/>
        </p:nvSpPr>
        <p:spPr bwMode="auto">
          <a:xfrm>
            <a:off x="1600200" y="2133600"/>
            <a:ext cx="76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88" name="Line 68"/>
          <p:cNvSpPr>
            <a:spLocks noChangeShapeType="1"/>
          </p:cNvSpPr>
          <p:nvPr/>
        </p:nvSpPr>
        <p:spPr bwMode="auto">
          <a:xfrm>
            <a:off x="1752600" y="2438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92" name="AutoShape 72"/>
          <p:cNvSpPr>
            <a:spLocks noChangeArrowheads="1"/>
          </p:cNvSpPr>
          <p:nvPr/>
        </p:nvSpPr>
        <p:spPr bwMode="auto">
          <a:xfrm>
            <a:off x="2057400" y="23622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94" name="Line 74"/>
          <p:cNvSpPr>
            <a:spLocks noChangeShapeType="1"/>
          </p:cNvSpPr>
          <p:nvPr/>
        </p:nvSpPr>
        <p:spPr bwMode="auto">
          <a:xfrm flipV="1">
            <a:off x="2133600" y="1295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95" name="Line 75"/>
          <p:cNvSpPr>
            <a:spLocks noChangeShapeType="1"/>
          </p:cNvSpPr>
          <p:nvPr/>
        </p:nvSpPr>
        <p:spPr bwMode="auto">
          <a:xfrm>
            <a:off x="2133600" y="2514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96" name="Line 76"/>
          <p:cNvSpPr>
            <a:spLocks noChangeShapeType="1"/>
          </p:cNvSpPr>
          <p:nvPr/>
        </p:nvSpPr>
        <p:spPr bwMode="auto">
          <a:xfrm>
            <a:off x="6248400" y="4800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97" name="Rectangle 77"/>
          <p:cNvSpPr>
            <a:spLocks noChangeArrowheads="1"/>
          </p:cNvSpPr>
          <p:nvPr/>
        </p:nvSpPr>
        <p:spPr bwMode="auto">
          <a:xfrm>
            <a:off x="7010400" y="4191000"/>
            <a:ext cx="11430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98" name="Picture 7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4267200"/>
            <a:ext cx="8143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99" name="Rectangle 79"/>
          <p:cNvSpPr>
            <a:spLocks noChangeArrowheads="1"/>
          </p:cNvSpPr>
          <p:nvPr/>
        </p:nvSpPr>
        <p:spPr bwMode="auto">
          <a:xfrm>
            <a:off x="457200" y="1447800"/>
            <a:ext cx="1219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 smtClean="0"/>
              <a:t>Test Data</a:t>
            </a:r>
            <a:endParaRPr lang="en-US" sz="1800" dirty="0"/>
          </a:p>
          <a:p>
            <a:pPr algn="ctr"/>
            <a:r>
              <a:rPr lang="en-US" dirty="0" smtClean="0"/>
              <a:t>2.5</a:t>
            </a:r>
            <a:r>
              <a:rPr lang="en-US" sz="1800" dirty="0" smtClean="0"/>
              <a:t> </a:t>
            </a:r>
            <a:r>
              <a:rPr lang="en-US" sz="1800" dirty="0" err="1"/>
              <a:t>Gb</a:t>
            </a:r>
            <a:r>
              <a:rPr lang="en-US" sz="1800" dirty="0"/>
              <a:t>/s</a:t>
            </a:r>
          </a:p>
        </p:txBody>
      </p:sp>
      <p:sp>
        <p:nvSpPr>
          <p:cNvPr id="5200" name="Rectangle 80"/>
          <p:cNvSpPr>
            <a:spLocks noChangeArrowheads="1"/>
          </p:cNvSpPr>
          <p:nvPr/>
        </p:nvSpPr>
        <p:spPr bwMode="auto">
          <a:xfrm>
            <a:off x="4495800" y="838200"/>
            <a:ext cx="838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30m</a:t>
            </a:r>
          </a:p>
        </p:txBody>
      </p:sp>
      <p:sp>
        <p:nvSpPr>
          <p:cNvPr id="5202" name="Rectangle 82"/>
          <p:cNvSpPr>
            <a:spLocks noChangeArrowheads="1"/>
          </p:cNvSpPr>
          <p:nvPr/>
        </p:nvSpPr>
        <p:spPr bwMode="auto">
          <a:xfrm>
            <a:off x="3429000" y="1371600"/>
            <a:ext cx="2743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30Gb/s</a:t>
            </a:r>
            <a:endParaRPr lang="en-US" dirty="0"/>
          </a:p>
          <a:p>
            <a:pPr algn="ctr"/>
            <a:r>
              <a:rPr lang="en-US" dirty="0" smtClean="0"/>
              <a:t> 1 </a:t>
            </a:r>
            <a:r>
              <a:rPr lang="en-US" dirty="0"/>
              <a:t>link </a:t>
            </a:r>
            <a:r>
              <a:rPr lang="en-US" dirty="0" smtClean="0"/>
              <a:t>tested @ 2.5Gb/s</a:t>
            </a:r>
            <a:endParaRPr lang="en-US" dirty="0"/>
          </a:p>
        </p:txBody>
      </p:sp>
      <p:sp>
        <p:nvSpPr>
          <p:cNvPr id="5203" name="Rectangle 83"/>
          <p:cNvSpPr>
            <a:spLocks noChangeArrowheads="1"/>
          </p:cNvSpPr>
          <p:nvPr/>
        </p:nvSpPr>
        <p:spPr bwMode="auto">
          <a:xfrm>
            <a:off x="7086600" y="3810000"/>
            <a:ext cx="990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Error Counter</a:t>
            </a:r>
          </a:p>
        </p:txBody>
      </p:sp>
      <p:sp>
        <p:nvSpPr>
          <p:cNvPr id="5204" name="Line 84"/>
          <p:cNvSpPr>
            <a:spLocks noChangeShapeType="1"/>
          </p:cNvSpPr>
          <p:nvPr/>
        </p:nvSpPr>
        <p:spPr bwMode="auto">
          <a:xfrm>
            <a:off x="4495800" y="762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05" name="Line 85"/>
          <p:cNvSpPr>
            <a:spLocks noChangeShapeType="1"/>
          </p:cNvSpPr>
          <p:nvPr/>
        </p:nvSpPr>
        <p:spPr bwMode="auto">
          <a:xfrm flipH="1">
            <a:off x="1371600" y="1752600"/>
            <a:ext cx="16764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06" name="Line 86"/>
          <p:cNvSpPr>
            <a:spLocks noChangeShapeType="1"/>
          </p:cNvSpPr>
          <p:nvPr/>
        </p:nvSpPr>
        <p:spPr bwMode="auto">
          <a:xfrm flipH="1">
            <a:off x="1447800" y="1752600"/>
            <a:ext cx="50292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07" name="Rectangle 87"/>
          <p:cNvSpPr>
            <a:spLocks noChangeArrowheads="1"/>
          </p:cNvSpPr>
          <p:nvPr/>
        </p:nvSpPr>
        <p:spPr bwMode="auto">
          <a:xfrm rot="-3358839">
            <a:off x="1409700" y="3162300"/>
            <a:ext cx="838200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RJ45</a:t>
            </a:r>
          </a:p>
        </p:txBody>
      </p:sp>
      <p:sp>
        <p:nvSpPr>
          <p:cNvPr id="5208" name="Rectangle 88"/>
          <p:cNvSpPr>
            <a:spLocks noChangeArrowheads="1"/>
          </p:cNvSpPr>
          <p:nvPr/>
        </p:nvSpPr>
        <p:spPr bwMode="auto">
          <a:xfrm rot="-23094928">
            <a:off x="2438400" y="3276600"/>
            <a:ext cx="838200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RJ45</a:t>
            </a:r>
          </a:p>
        </p:txBody>
      </p:sp>
      <p:sp>
        <p:nvSpPr>
          <p:cNvPr id="5209" name="Rectangle 89"/>
          <p:cNvSpPr>
            <a:spLocks noChangeArrowheads="1"/>
          </p:cNvSpPr>
          <p:nvPr/>
        </p:nvSpPr>
        <p:spPr bwMode="auto">
          <a:xfrm>
            <a:off x="304800" y="5943600"/>
            <a:ext cx="3048000" cy="762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5213" name="Rectangle 93"/>
          <p:cNvSpPr>
            <a:spLocks noChangeArrowheads="1"/>
          </p:cNvSpPr>
          <p:nvPr/>
        </p:nvSpPr>
        <p:spPr bwMode="auto">
          <a:xfrm>
            <a:off x="304800" y="152400"/>
            <a:ext cx="2286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Optical </a:t>
            </a:r>
            <a:r>
              <a:rPr lang="en-US" dirty="0"/>
              <a:t>interface</a:t>
            </a:r>
          </a:p>
          <a:p>
            <a:pPr algn="ctr"/>
            <a:r>
              <a:rPr lang="en-US" dirty="0"/>
              <a:t>RX/TX </a:t>
            </a:r>
          </a:p>
        </p:txBody>
      </p:sp>
      <p:sp>
        <p:nvSpPr>
          <p:cNvPr id="5214" name="Line 94"/>
          <p:cNvSpPr>
            <a:spLocks noChangeShapeType="1"/>
          </p:cNvSpPr>
          <p:nvPr/>
        </p:nvSpPr>
        <p:spPr bwMode="auto">
          <a:xfrm>
            <a:off x="2895600" y="3810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16" name="Line 96"/>
          <p:cNvSpPr>
            <a:spLocks noChangeShapeType="1"/>
          </p:cNvSpPr>
          <p:nvPr/>
        </p:nvSpPr>
        <p:spPr bwMode="auto">
          <a:xfrm flipH="1">
            <a:off x="5638800" y="304800"/>
            <a:ext cx="533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17" name="Line 97"/>
          <p:cNvSpPr>
            <a:spLocks noChangeShapeType="1"/>
          </p:cNvSpPr>
          <p:nvPr/>
        </p:nvSpPr>
        <p:spPr bwMode="auto">
          <a:xfrm>
            <a:off x="6172200" y="304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18" name="Rectangle 98"/>
          <p:cNvSpPr>
            <a:spLocks noChangeArrowheads="1"/>
          </p:cNvSpPr>
          <p:nvPr/>
        </p:nvSpPr>
        <p:spPr bwMode="auto">
          <a:xfrm>
            <a:off x="7620000" y="152400"/>
            <a:ext cx="1295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Fiber</a:t>
            </a:r>
            <a:endParaRPr lang="en-US" dirty="0"/>
          </a:p>
          <a:p>
            <a:pPr algn="ctr"/>
            <a:r>
              <a:rPr lang="en-US" dirty="0"/>
              <a:t>850 nm </a:t>
            </a:r>
          </a:p>
        </p:txBody>
      </p:sp>
      <p:sp>
        <p:nvSpPr>
          <p:cNvPr id="5219" name="Line 99"/>
          <p:cNvSpPr>
            <a:spLocks noChangeShapeType="1"/>
          </p:cNvSpPr>
          <p:nvPr/>
        </p:nvSpPr>
        <p:spPr bwMode="auto">
          <a:xfrm flipH="1">
            <a:off x="2590800" y="381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0" name="Line 100"/>
          <p:cNvSpPr>
            <a:spLocks noChangeShapeType="1"/>
          </p:cNvSpPr>
          <p:nvPr/>
        </p:nvSpPr>
        <p:spPr bwMode="auto">
          <a:xfrm flipH="1">
            <a:off x="7696200" y="22098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1" name="Line 101"/>
          <p:cNvSpPr>
            <a:spLocks noChangeShapeType="1"/>
          </p:cNvSpPr>
          <p:nvPr/>
        </p:nvSpPr>
        <p:spPr bwMode="auto">
          <a:xfrm>
            <a:off x="8077200" y="2209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2" name="Rectangle 102"/>
          <p:cNvSpPr>
            <a:spLocks noChangeArrowheads="1"/>
          </p:cNvSpPr>
          <p:nvPr/>
        </p:nvSpPr>
        <p:spPr bwMode="auto">
          <a:xfrm>
            <a:off x="8153400" y="1905000"/>
            <a:ext cx="838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SMA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4038600" y="5486400"/>
            <a:ext cx="2240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Cyclone IV GX</a:t>
            </a:r>
          </a:p>
          <a:p>
            <a:r>
              <a:rPr lang="en-US" dirty="0" smtClean="0"/>
              <a:t>Transceiver Starter Kit</a:t>
            </a:r>
          </a:p>
          <a:p>
            <a:r>
              <a:rPr lang="en-US" dirty="0" smtClean="0"/>
              <a:t>1 channel @ 2.5 </a:t>
            </a:r>
            <a:r>
              <a:rPr lang="en-US" dirty="0" err="1" smtClean="0"/>
              <a:t>Gb</a:t>
            </a:r>
            <a:r>
              <a:rPr lang="en-US" dirty="0" smtClean="0"/>
              <a:t>/s</a:t>
            </a:r>
          </a:p>
          <a:p>
            <a:endParaRPr lang="en-US" dirty="0"/>
          </a:p>
        </p:txBody>
      </p:sp>
      <p:cxnSp>
        <p:nvCxnSpPr>
          <p:cNvPr id="60" name="Straight Connector 59"/>
          <p:cNvCxnSpPr>
            <a:stCxn id="5141" idx="0"/>
          </p:cNvCxnSpPr>
          <p:nvPr/>
        </p:nvCxnSpPr>
        <p:spPr>
          <a:xfrm rot="5400000">
            <a:off x="4953000" y="35052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 flipH="1" flipV="1">
            <a:off x="5410200" y="4191000"/>
            <a:ext cx="3048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0" y="6550223"/>
            <a:ext cx="34774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Jean-Francois </a:t>
            </a:r>
            <a:r>
              <a:rPr lang="en-US" sz="1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Genat</a:t>
            </a: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Fermilab</a:t>
            </a: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Aug 19</a:t>
            </a:r>
            <a:r>
              <a:rPr lang="en-US" sz="1400" baseline="30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</a:t>
            </a: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2010</a:t>
            </a:r>
            <a:endParaRPr lang="en-US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456613" cy="661720"/>
          </a:xfrm>
        </p:spPr>
        <p:txBody>
          <a:bodyPr tIns="0" anchor="t">
            <a:spAutoFit/>
          </a:bodyPr>
          <a:lstStyle/>
          <a:p>
            <a:r>
              <a:rPr lang="en-US" sz="4000" dirty="0" smtClean="0"/>
              <a:t>Test card under development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7620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Test of a channel with a </a:t>
            </a:r>
            <a:r>
              <a:rPr lang="en-US" sz="2000" dirty="0" err="1" smtClean="0"/>
              <a:t>Stratix</a:t>
            </a:r>
            <a:r>
              <a:rPr lang="en-US" sz="2000" dirty="0" smtClean="0"/>
              <a:t> IV device at  6.25 </a:t>
            </a:r>
            <a:r>
              <a:rPr lang="en-US" sz="2000" dirty="0" err="1" smtClean="0"/>
              <a:t>Gb</a:t>
            </a:r>
            <a:r>
              <a:rPr lang="en-US" sz="2000" dirty="0" smtClean="0"/>
              <a:t>/s</a:t>
            </a:r>
          </a:p>
          <a:p>
            <a:r>
              <a:rPr lang="en-US" sz="2000" dirty="0" smtClean="0"/>
              <a:t> for BER and radiation hardness (150 </a:t>
            </a:r>
            <a:r>
              <a:rPr lang="en-US" sz="2000" dirty="0" err="1" smtClean="0"/>
              <a:t>kRad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657600" y="5029200"/>
            <a:ext cx="5486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Altera</a:t>
            </a:r>
            <a:r>
              <a:rPr lang="en-US" dirty="0" smtClean="0"/>
              <a:t> FPGA devices available:</a:t>
            </a:r>
          </a:p>
          <a:p>
            <a:pPr>
              <a:buFontTx/>
              <a:buChar char="-"/>
            </a:pPr>
            <a:r>
              <a:rPr lang="en-US" dirty="0" smtClean="0"/>
              <a:t>  Cyclone IV     3.125 </a:t>
            </a:r>
            <a:r>
              <a:rPr lang="en-US" dirty="0" err="1" smtClean="0"/>
              <a:t>Gb</a:t>
            </a:r>
            <a:r>
              <a:rPr lang="en-US" dirty="0" smtClean="0"/>
              <a:t>/s </a:t>
            </a:r>
          </a:p>
          <a:p>
            <a:pPr>
              <a:buFontTx/>
              <a:buChar char="-"/>
            </a:pPr>
            <a:r>
              <a:rPr lang="en-US" dirty="0" smtClean="0"/>
              <a:t>  </a:t>
            </a:r>
            <a:r>
              <a:rPr lang="en-US" dirty="0" err="1" smtClean="0"/>
              <a:t>Stratix</a:t>
            </a:r>
            <a:r>
              <a:rPr lang="en-US" dirty="0" smtClean="0"/>
              <a:t> IV        6.25   </a:t>
            </a:r>
            <a:r>
              <a:rPr lang="en-US" dirty="0" err="1" smtClean="0"/>
              <a:t>Gb</a:t>
            </a:r>
            <a:r>
              <a:rPr lang="en-US" dirty="0" smtClean="0"/>
              <a:t>/s </a:t>
            </a:r>
          </a:p>
          <a:p>
            <a:pPr>
              <a:buFontTx/>
              <a:buChar char="-"/>
            </a:pPr>
            <a:r>
              <a:rPr lang="en-US" dirty="0" smtClean="0"/>
              <a:t>  </a:t>
            </a:r>
            <a:r>
              <a:rPr lang="en-US" dirty="0" err="1" smtClean="0"/>
              <a:t>Stratix</a:t>
            </a:r>
            <a:r>
              <a:rPr lang="en-US" dirty="0" smtClean="0"/>
              <a:t> IV GT  10      </a:t>
            </a:r>
            <a:r>
              <a:rPr lang="en-US" dirty="0" err="1" smtClean="0"/>
              <a:t>Gb</a:t>
            </a:r>
            <a:r>
              <a:rPr lang="en-US" dirty="0" smtClean="0"/>
              <a:t>/s</a:t>
            </a:r>
          </a:p>
          <a:p>
            <a:pPr>
              <a:buFontTx/>
              <a:buChar char="-"/>
            </a:pPr>
            <a:r>
              <a:rPr lang="en-US" dirty="0" smtClean="0"/>
              <a:t>  </a:t>
            </a:r>
            <a:r>
              <a:rPr lang="en-US" dirty="0" err="1" smtClean="0"/>
              <a:t>Stratix</a:t>
            </a:r>
            <a:r>
              <a:rPr lang="en-US" dirty="0" smtClean="0"/>
              <a:t> V GT   12.5   </a:t>
            </a:r>
            <a:r>
              <a:rPr lang="en-US" dirty="0" err="1" smtClean="0"/>
              <a:t>Gb</a:t>
            </a:r>
            <a:r>
              <a:rPr lang="en-US" dirty="0" smtClean="0"/>
              <a:t>/s       (28 </a:t>
            </a:r>
            <a:r>
              <a:rPr lang="en-US" dirty="0" err="1" smtClean="0"/>
              <a:t>Gb</a:t>
            </a:r>
            <a:r>
              <a:rPr lang="en-US" dirty="0" smtClean="0"/>
              <a:t>/s on 4 channels)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4400" y="1600200"/>
            <a:ext cx="32004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81200" y="1828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FPGA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895600" y="2514600"/>
            <a:ext cx="1981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91000" y="1447800"/>
            <a:ext cx="1453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USB Interface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90600" y="1981200"/>
            <a:ext cx="914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90600" y="2438400"/>
            <a:ext cx="914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60626" y="2058504"/>
            <a:ext cx="784088" cy="485913"/>
          </a:xfrm>
          <a:custGeom>
            <a:avLst/>
            <a:gdLst>
              <a:gd name="connsiteX0" fmla="*/ 693531 w 784088"/>
              <a:gd name="connsiteY0" fmla="*/ 35339 h 485913"/>
              <a:gd name="connsiteX1" fmla="*/ 150191 w 784088"/>
              <a:gd name="connsiteY1" fmla="*/ 35339 h 485913"/>
              <a:gd name="connsiteX2" fmla="*/ 4417 w 784088"/>
              <a:gd name="connsiteY2" fmla="*/ 247374 h 485913"/>
              <a:gd name="connsiteX3" fmla="*/ 176696 w 784088"/>
              <a:gd name="connsiteY3" fmla="*/ 446157 h 485913"/>
              <a:gd name="connsiteX4" fmla="*/ 693531 w 784088"/>
              <a:gd name="connsiteY4" fmla="*/ 472661 h 485913"/>
              <a:gd name="connsiteX5" fmla="*/ 720035 w 784088"/>
              <a:gd name="connsiteY5" fmla="*/ 485913 h 48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4088" h="485913">
                <a:moveTo>
                  <a:pt x="693531" y="35339"/>
                </a:moveTo>
                <a:cubicBezTo>
                  <a:pt x="479287" y="17669"/>
                  <a:pt x="265043" y="0"/>
                  <a:pt x="150191" y="35339"/>
                </a:cubicBezTo>
                <a:cubicBezTo>
                  <a:pt x="35339" y="70678"/>
                  <a:pt x="0" y="178904"/>
                  <a:pt x="4417" y="247374"/>
                </a:cubicBezTo>
                <a:cubicBezTo>
                  <a:pt x="8834" y="315844"/>
                  <a:pt x="61844" y="408609"/>
                  <a:pt x="176696" y="446157"/>
                </a:cubicBezTo>
                <a:cubicBezTo>
                  <a:pt x="291548" y="483705"/>
                  <a:pt x="602975" y="466035"/>
                  <a:pt x="693531" y="472661"/>
                </a:cubicBezTo>
                <a:cubicBezTo>
                  <a:pt x="784088" y="479287"/>
                  <a:pt x="752061" y="482600"/>
                  <a:pt x="720035" y="48591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0" y="2667000"/>
            <a:ext cx="849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Ribbon</a:t>
            </a:r>
          </a:p>
          <a:p>
            <a:r>
              <a:rPr lang="en-US" dirty="0" smtClean="0"/>
              <a:t>Fiber</a:t>
            </a:r>
          </a:p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600200" y="2743200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 PCB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66800" y="1600200"/>
            <a:ext cx="4090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Rx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Tx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" y="3810000"/>
            <a:ext cx="28773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Implement in the FPGA:</a:t>
            </a:r>
          </a:p>
          <a:p>
            <a:r>
              <a:rPr lang="en-US" dirty="0" smtClean="0"/>
              <a:t> - </a:t>
            </a:r>
            <a:r>
              <a:rPr lang="en-US" dirty="0" err="1" smtClean="0"/>
              <a:t>SerDes</a:t>
            </a:r>
            <a:r>
              <a:rPr lang="en-US" dirty="0" smtClean="0"/>
              <a:t> at 6.25 </a:t>
            </a:r>
            <a:r>
              <a:rPr lang="en-US" dirty="0" err="1" smtClean="0"/>
              <a:t>Gb</a:t>
            </a:r>
            <a:r>
              <a:rPr lang="en-US" dirty="0" smtClean="0"/>
              <a:t>/s</a:t>
            </a:r>
          </a:p>
          <a:p>
            <a:pPr>
              <a:buFontTx/>
              <a:buChar char="-"/>
            </a:pPr>
            <a:r>
              <a:rPr lang="en-US" dirty="0" smtClean="0"/>
              <a:t>  Pseudo random sequences</a:t>
            </a:r>
          </a:p>
          <a:p>
            <a:pPr>
              <a:buFontTx/>
              <a:buChar char="-"/>
            </a:pPr>
            <a:r>
              <a:rPr lang="en-US" dirty="0" smtClean="0"/>
              <a:t>  CERN GBT code</a:t>
            </a:r>
          </a:p>
          <a:p>
            <a:pPr>
              <a:buFontTx/>
              <a:buChar char="-"/>
            </a:pPr>
            <a:r>
              <a:rPr lang="en-US" dirty="0" smtClean="0"/>
              <a:t>  Fast XORs</a:t>
            </a:r>
          </a:p>
          <a:p>
            <a:r>
              <a:rPr lang="en-US" dirty="0" smtClean="0"/>
              <a:t>-  Error Counters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76800" y="2895600"/>
            <a:ext cx="832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Laptop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52800" y="22860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USB</a:t>
            </a:r>
            <a:endParaRPr lang="en-US" dirty="0"/>
          </a:p>
        </p:txBody>
      </p:sp>
      <p:pic>
        <p:nvPicPr>
          <p:cNvPr id="3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057400"/>
            <a:ext cx="13557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ectangle 30"/>
          <p:cNvSpPr/>
          <p:nvPr/>
        </p:nvSpPr>
        <p:spPr>
          <a:xfrm>
            <a:off x="0" y="6550223"/>
            <a:ext cx="34774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Jean-Francois </a:t>
            </a:r>
            <a:r>
              <a:rPr lang="en-US" sz="1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Genat</a:t>
            </a: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Fermilab</a:t>
            </a: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Aug 19</a:t>
            </a:r>
            <a:r>
              <a:rPr lang="en-US" sz="1400" baseline="30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</a:t>
            </a: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2010</a:t>
            </a:r>
            <a:endParaRPr lang="en-US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57600" y="3733800"/>
            <a:ext cx="48087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 Layout between </a:t>
            </a:r>
            <a:r>
              <a:rPr lang="en-US" dirty="0" err="1" smtClean="0"/>
              <a:t>opto</a:t>
            </a:r>
            <a:r>
              <a:rPr lang="en-US" dirty="0" smtClean="0"/>
              <a:t> devices and FPGA critical:</a:t>
            </a:r>
          </a:p>
          <a:p>
            <a:r>
              <a:rPr lang="en-US" dirty="0" smtClean="0"/>
              <a:t>      Use of a dedicated software (</a:t>
            </a:r>
            <a:r>
              <a:rPr lang="en-US" dirty="0" err="1" smtClean="0"/>
              <a:t>Hyperlynx</a:t>
            </a:r>
            <a:r>
              <a:rPr lang="en-US" dirty="0" smtClean="0"/>
              <a:t>)  for</a:t>
            </a:r>
          </a:p>
          <a:p>
            <a:r>
              <a:rPr lang="en-US" dirty="0" smtClean="0"/>
              <a:t>      the crosstalk evaluation at 10 GB/s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38200" y="3200400"/>
            <a:ext cx="122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Avago</a:t>
            </a:r>
            <a:r>
              <a:rPr lang="en-US" dirty="0" smtClean="0"/>
              <a:t> SFPs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456613" cy="661720"/>
          </a:xfrm>
        </p:spPr>
        <p:txBody>
          <a:bodyPr tIns="0" anchor="t">
            <a:spAutoFit/>
          </a:bodyPr>
          <a:lstStyle/>
          <a:p>
            <a:r>
              <a:rPr lang="en-US" sz="4000" dirty="0" smtClean="0"/>
              <a:t> BER tests at 3.25 </a:t>
            </a:r>
            <a:r>
              <a:rPr lang="en-US" sz="4000" dirty="0" err="1" smtClean="0"/>
              <a:t>Gb</a:t>
            </a:r>
            <a:r>
              <a:rPr lang="en-US" sz="4000" dirty="0" smtClean="0"/>
              <a:t>/s </a:t>
            </a:r>
            <a:endParaRPr lang="en-US" sz="40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238658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114800" y="2895600"/>
            <a:ext cx="32004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835029" y="7391400"/>
            <a:ext cx="3623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Agilent 10.6 </a:t>
            </a:r>
            <a:r>
              <a:rPr lang="en-US" dirty="0" err="1" smtClean="0"/>
              <a:t>Gbs</a:t>
            </a:r>
            <a:r>
              <a:rPr lang="en-US" dirty="0" smtClean="0"/>
              <a:t> Bit Error Rate tester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181600" y="31242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FPGA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096000" y="3810000"/>
            <a:ext cx="1676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191000" y="3276600"/>
            <a:ext cx="914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91000" y="3733800"/>
            <a:ext cx="914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743200" y="3429000"/>
            <a:ext cx="849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Ribbon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fibers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00600" y="4038600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 PCB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67200" y="2895600"/>
            <a:ext cx="4090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Rx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Tx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848600" y="4191000"/>
            <a:ext cx="832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Laptop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553200" y="35814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USB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rot="10800000">
            <a:off x="3048001" y="4191000"/>
            <a:ext cx="6000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35"/>
          <p:cNvSpPr/>
          <p:nvPr/>
        </p:nvSpPr>
        <p:spPr>
          <a:xfrm flipV="1">
            <a:off x="3048000" y="3886200"/>
            <a:ext cx="609600" cy="609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 flipH="1" flipV="1">
            <a:off x="3048000" y="3962400"/>
            <a:ext cx="609600" cy="533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>
            <a:off x="3048000" y="2895600"/>
            <a:ext cx="609600" cy="6858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flipH="1">
            <a:off x="3048000" y="2895600"/>
            <a:ext cx="609600" cy="6858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>
            <a:stCxn id="41" idx="2"/>
            <a:endCxn id="40" idx="2"/>
          </p:cNvCxnSpPr>
          <p:nvPr/>
        </p:nvCxnSpPr>
        <p:spPr>
          <a:xfrm rot="16200000" flipH="1">
            <a:off x="3352800" y="29337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667000" y="1676400"/>
            <a:ext cx="5425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BER tests @ 3.25 </a:t>
            </a:r>
            <a:r>
              <a:rPr lang="en-US" dirty="0" err="1" smtClean="0"/>
              <a:t>Gb</a:t>
            </a:r>
            <a:r>
              <a:rPr lang="en-US" dirty="0" smtClean="0"/>
              <a:t>/s  (</a:t>
            </a:r>
            <a:r>
              <a:rPr lang="en-US" dirty="0" err="1" smtClean="0"/>
              <a:t>Avago</a:t>
            </a:r>
            <a:r>
              <a:rPr lang="en-US" dirty="0" smtClean="0"/>
              <a:t> evaluation board limited)</a:t>
            </a:r>
            <a:endParaRPr lang="en-US" dirty="0"/>
          </a:p>
        </p:txBody>
      </p:sp>
      <p:sp>
        <p:nvSpPr>
          <p:cNvPr id="84" name="Freeform 83"/>
          <p:cNvSpPr/>
          <p:nvPr/>
        </p:nvSpPr>
        <p:spPr>
          <a:xfrm>
            <a:off x="315844" y="2729948"/>
            <a:ext cx="2877930" cy="2102678"/>
          </a:xfrm>
          <a:custGeom>
            <a:avLst/>
            <a:gdLst>
              <a:gd name="connsiteX0" fmla="*/ 174486 w 2877930"/>
              <a:gd name="connsiteY0" fmla="*/ 0 h 2102678"/>
              <a:gd name="connsiteX1" fmla="*/ 346765 w 2877930"/>
              <a:gd name="connsiteY1" fmla="*/ 1603513 h 2102678"/>
              <a:gd name="connsiteX2" fmla="*/ 2255078 w 2877930"/>
              <a:gd name="connsiteY2" fmla="*/ 2080591 h 2102678"/>
              <a:gd name="connsiteX3" fmla="*/ 2877930 w 2877930"/>
              <a:gd name="connsiteY3" fmla="*/ 1736035 h 210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7930" h="2102678">
                <a:moveTo>
                  <a:pt x="174486" y="0"/>
                </a:moveTo>
                <a:cubicBezTo>
                  <a:pt x="87243" y="628374"/>
                  <a:pt x="0" y="1256748"/>
                  <a:pt x="346765" y="1603513"/>
                </a:cubicBezTo>
                <a:cubicBezTo>
                  <a:pt x="693530" y="1950278"/>
                  <a:pt x="1833217" y="2058504"/>
                  <a:pt x="2255078" y="2080591"/>
                </a:cubicBezTo>
                <a:cubicBezTo>
                  <a:pt x="2676939" y="2102678"/>
                  <a:pt x="2777434" y="1919356"/>
                  <a:pt x="2877930" y="17360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3352800" y="3276600"/>
            <a:ext cx="838200" cy="152400"/>
          </a:xfrm>
          <a:custGeom>
            <a:avLst/>
            <a:gdLst>
              <a:gd name="connsiteX0" fmla="*/ 0 w 821635"/>
              <a:gd name="connsiteY0" fmla="*/ 0 h 304800"/>
              <a:gd name="connsiteX1" fmla="*/ 145774 w 821635"/>
              <a:gd name="connsiteY1" fmla="*/ 212034 h 304800"/>
              <a:gd name="connsiteX2" fmla="*/ 821635 w 821635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1635" h="304800">
                <a:moveTo>
                  <a:pt x="0" y="0"/>
                </a:moveTo>
                <a:cubicBezTo>
                  <a:pt x="4417" y="80617"/>
                  <a:pt x="8835" y="161234"/>
                  <a:pt x="145774" y="212034"/>
                </a:cubicBezTo>
                <a:cubicBezTo>
                  <a:pt x="282713" y="262834"/>
                  <a:pt x="552174" y="283817"/>
                  <a:pt x="821635" y="3048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3339548" y="3869635"/>
            <a:ext cx="821635" cy="304800"/>
          </a:xfrm>
          <a:custGeom>
            <a:avLst/>
            <a:gdLst>
              <a:gd name="connsiteX0" fmla="*/ 0 w 821635"/>
              <a:gd name="connsiteY0" fmla="*/ 304800 h 304800"/>
              <a:gd name="connsiteX1" fmla="*/ 212035 w 821635"/>
              <a:gd name="connsiteY1" fmla="*/ 79513 h 304800"/>
              <a:gd name="connsiteX2" fmla="*/ 821635 w 821635"/>
              <a:gd name="connsiteY2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1635" h="304800">
                <a:moveTo>
                  <a:pt x="0" y="304800"/>
                </a:moveTo>
                <a:cubicBezTo>
                  <a:pt x="37548" y="217556"/>
                  <a:pt x="75096" y="130313"/>
                  <a:pt x="212035" y="79513"/>
                </a:cubicBezTo>
                <a:cubicBezTo>
                  <a:pt x="348974" y="28713"/>
                  <a:pt x="585304" y="14356"/>
                  <a:pt x="821635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4114800" y="5105400"/>
            <a:ext cx="465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FPGA used only for </a:t>
            </a:r>
            <a:r>
              <a:rPr lang="en-US" dirty="0" err="1" smtClean="0"/>
              <a:t>SerDes</a:t>
            </a:r>
            <a:r>
              <a:rPr lang="en-US" dirty="0" smtClean="0"/>
              <a:t> function on the path</a:t>
            </a:r>
            <a:endParaRPr lang="en-US" dirty="0"/>
          </a:p>
        </p:txBody>
      </p:sp>
      <p:sp>
        <p:nvSpPr>
          <p:cNvPr id="90" name="Freeform 89"/>
          <p:cNvSpPr/>
          <p:nvPr/>
        </p:nvSpPr>
        <p:spPr>
          <a:xfrm>
            <a:off x="940904" y="2716696"/>
            <a:ext cx="2226366" cy="443947"/>
          </a:xfrm>
          <a:custGeom>
            <a:avLst/>
            <a:gdLst>
              <a:gd name="connsiteX0" fmla="*/ 0 w 2226366"/>
              <a:gd name="connsiteY0" fmla="*/ 0 h 443947"/>
              <a:gd name="connsiteX1" fmla="*/ 198783 w 2226366"/>
              <a:gd name="connsiteY1" fmla="*/ 291547 h 443947"/>
              <a:gd name="connsiteX2" fmla="*/ 1099931 w 2226366"/>
              <a:gd name="connsiteY2" fmla="*/ 410817 h 443947"/>
              <a:gd name="connsiteX3" fmla="*/ 1881809 w 2226366"/>
              <a:gd name="connsiteY3" fmla="*/ 92765 h 443947"/>
              <a:gd name="connsiteX4" fmla="*/ 2226366 w 2226366"/>
              <a:gd name="connsiteY4" fmla="*/ 251791 h 44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6366" h="443947">
                <a:moveTo>
                  <a:pt x="0" y="0"/>
                </a:moveTo>
                <a:cubicBezTo>
                  <a:pt x="7730" y="111539"/>
                  <a:pt x="15461" y="223078"/>
                  <a:pt x="198783" y="291547"/>
                </a:cubicBezTo>
                <a:cubicBezTo>
                  <a:pt x="382105" y="360017"/>
                  <a:pt x="819427" y="443947"/>
                  <a:pt x="1099931" y="410817"/>
                </a:cubicBezTo>
                <a:cubicBezTo>
                  <a:pt x="1380435" y="377687"/>
                  <a:pt x="1694070" y="119269"/>
                  <a:pt x="1881809" y="92765"/>
                </a:cubicBezTo>
                <a:cubicBezTo>
                  <a:pt x="2069548" y="66261"/>
                  <a:pt x="2147957" y="159026"/>
                  <a:pt x="2226366" y="25179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1371600" y="3200400"/>
            <a:ext cx="533400" cy="77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3657600" y="3276600"/>
            <a:ext cx="304800" cy="77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10800000" flipV="1">
            <a:off x="3657600" y="3962400"/>
            <a:ext cx="304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10800000">
            <a:off x="1371600" y="4800600"/>
            <a:ext cx="609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133600" y="5105400"/>
            <a:ext cx="1159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Evaluation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board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 rot="5400000" flipH="1" flipV="1">
            <a:off x="2895600" y="47244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8275" y="3352800"/>
            <a:ext cx="13557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8" name="Rectangle 107"/>
          <p:cNvSpPr/>
          <p:nvPr/>
        </p:nvSpPr>
        <p:spPr>
          <a:xfrm>
            <a:off x="0" y="6550223"/>
            <a:ext cx="34774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Jean-Francois </a:t>
            </a:r>
            <a:r>
              <a:rPr lang="en-US" sz="1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Genat</a:t>
            </a: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Fermilab</a:t>
            </a: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Aug 19</a:t>
            </a:r>
            <a:r>
              <a:rPr lang="en-US" sz="1400" baseline="30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</a:t>
            </a: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2010</a:t>
            </a:r>
            <a:endParaRPr lang="en-US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90800" y="6019800"/>
            <a:ext cx="3457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Stratix</a:t>
            </a:r>
            <a:r>
              <a:rPr lang="en-US" dirty="0" smtClean="0"/>
              <a:t> IV GT evaluation kit ordered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1219200"/>
          </a:xfrm>
        </p:spPr>
        <p:txBody>
          <a:bodyPr/>
          <a:lstStyle/>
          <a:p>
            <a:r>
              <a:rPr lang="en-US" smtClean="0"/>
              <a:t>J-PARC</a:t>
            </a:r>
            <a:endParaRPr 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057400"/>
            <a:ext cx="8305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/>
              <a:t>	- PMT channels,  16-channel regular VME modules</a:t>
            </a:r>
          </a:p>
          <a:p>
            <a:r>
              <a:rPr lang="en-US" sz="2000" dirty="0" smtClean="0"/>
              <a:t>	- Digitization on the fly at 125 MHz  (upgrade at 500 MHz)</a:t>
            </a:r>
          </a:p>
          <a:p>
            <a:r>
              <a:rPr lang="en-US" sz="2000" dirty="0" smtClean="0"/>
              <a:t>	- Energy  </a:t>
            </a:r>
            <a:r>
              <a:rPr lang="en-US" sz="2000" dirty="0" smtClean="0"/>
              <a:t>sums in parallel through </a:t>
            </a:r>
            <a:r>
              <a:rPr lang="en-US" sz="2000" dirty="0" smtClean="0"/>
              <a:t>805nm multi-mode </a:t>
            </a:r>
            <a:r>
              <a:rPr lang="en-US" sz="2000" dirty="0" smtClean="0"/>
              <a:t>fibers (100m)</a:t>
            </a:r>
          </a:p>
          <a:p>
            <a:r>
              <a:rPr lang="en-US" sz="2000" dirty="0" smtClean="0"/>
              <a:t>	</a:t>
            </a:r>
            <a:r>
              <a:rPr lang="en-US" sz="2000" dirty="0" smtClean="0"/>
              <a:t>- Trigger and data on two optical channels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r>
              <a:rPr lang="en-US" sz="2000" dirty="0" smtClean="0"/>
              <a:t>	- Regular VME cards </a:t>
            </a:r>
            <a:r>
              <a:rPr lang="en-US" sz="2000" dirty="0" smtClean="0"/>
              <a:t>with </a:t>
            </a:r>
            <a:r>
              <a:rPr lang="en-US" sz="2000" dirty="0" smtClean="0"/>
              <a:t>2.5 GB/s links on the front panel</a:t>
            </a:r>
          </a:p>
          <a:p>
            <a:r>
              <a:rPr lang="en-US" sz="2000" dirty="0" smtClean="0"/>
              <a:t>	- TI  </a:t>
            </a:r>
            <a:r>
              <a:rPr lang="en-US" sz="2000" dirty="0" err="1" smtClean="0"/>
              <a:t>SerDes</a:t>
            </a:r>
            <a:r>
              <a:rPr lang="en-US" sz="2000" dirty="0" smtClean="0"/>
              <a:t> + </a:t>
            </a:r>
            <a:r>
              <a:rPr lang="en-US" sz="2000" dirty="0" err="1" smtClean="0"/>
              <a:t>Avago</a:t>
            </a:r>
            <a:r>
              <a:rPr lang="en-US" sz="2000" dirty="0" smtClean="0"/>
              <a:t> optical modules at 2.5 </a:t>
            </a:r>
            <a:r>
              <a:rPr lang="en-US" sz="2000" dirty="0" err="1" smtClean="0"/>
              <a:t>Gb</a:t>
            </a:r>
            <a:r>
              <a:rPr lang="en-US" sz="2000" dirty="0" smtClean="0"/>
              <a:t>/s</a:t>
            </a:r>
          </a:p>
          <a:p>
            <a:r>
              <a:rPr lang="en-US" sz="2000" dirty="0" smtClean="0"/>
              <a:t>	- Interconnected as a </a:t>
            </a:r>
            <a:r>
              <a:rPr lang="en-US" sz="2000" dirty="0" smtClean="0"/>
              <a:t>parallel </a:t>
            </a:r>
            <a:r>
              <a:rPr lang="en-US" sz="2000" dirty="0" smtClean="0"/>
              <a:t>structure:		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34774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Jean-Francois </a:t>
            </a:r>
            <a:r>
              <a:rPr lang="en-US" sz="1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Genat</a:t>
            </a: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Fermilab</a:t>
            </a: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Aug 19</a:t>
            </a:r>
            <a:r>
              <a:rPr lang="en-US" sz="1400" baseline="30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</a:t>
            </a: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2010</a:t>
            </a:r>
            <a:endParaRPr lang="en-US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1219200"/>
          </a:xfrm>
        </p:spPr>
        <p:txBody>
          <a:bodyPr/>
          <a:lstStyle/>
          <a:p>
            <a:r>
              <a:rPr lang="en-US" dirty="0" smtClean="0"/>
              <a:t>ATCA</a:t>
            </a:r>
            <a:endParaRPr 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 smtClean="0"/>
              <a:t>	-   Just started, have in view a data acquisition system for a PET camera</a:t>
            </a:r>
          </a:p>
          <a:p>
            <a:r>
              <a:rPr lang="en-US" sz="2000" dirty="0" smtClean="0"/>
              <a:t>	</a:t>
            </a:r>
          </a:p>
          <a:p>
            <a:r>
              <a:rPr lang="en-US" sz="2000" dirty="0" smtClean="0"/>
              <a:t>	     a few hundred channels at a 100 kHz-1 MHz event rate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	     </a:t>
            </a:r>
            <a:r>
              <a:rPr lang="en-US" sz="2000" dirty="0" err="1" smtClean="0"/>
              <a:t>MicroTCA</a:t>
            </a:r>
            <a:r>
              <a:rPr lang="en-US" sz="2000" dirty="0" smtClean="0"/>
              <a:t>  foreseen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34774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Jean-Francois </a:t>
            </a:r>
            <a:r>
              <a:rPr lang="en-US" sz="1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Genat</a:t>
            </a: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Fermilab</a:t>
            </a: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Aug 19</a:t>
            </a:r>
            <a:r>
              <a:rPr lang="en-US" sz="1400" baseline="30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</a:t>
            </a: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2010</a:t>
            </a:r>
            <a:endParaRPr lang="en-US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1447800"/>
            <a:ext cx="88392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/>
              <a:t>&gt; 10Gb/s serial transmission links available today, with bunched fibers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- Thanks to Silicon-Germanium and Gallium Arsenide 	technologies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	-  Radiation hardness to be checked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	-  Ok for most of the present detectors needs 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	We are open to work with other teams, as adequate specific 	parts  are developed and get available 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/>
          </a:p>
          <a:p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34774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Jean-Francois </a:t>
            </a:r>
            <a:r>
              <a:rPr lang="en-US" sz="1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Genat</a:t>
            </a: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Fermilab</a:t>
            </a: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Aug 19</a:t>
            </a:r>
            <a:r>
              <a:rPr lang="en-US" sz="1400" baseline="30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</a:t>
            </a: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2010</a:t>
            </a:r>
            <a:endParaRPr lang="en-US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438400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dirty="0" smtClean="0"/>
              <a:t>-   ATLAS   </a:t>
            </a:r>
            <a:r>
              <a:rPr lang="en-US" sz="2800" dirty="0" smtClean="0"/>
              <a:t>Silicon Fast </a:t>
            </a:r>
            <a:r>
              <a:rPr lang="en-US" sz="2800" dirty="0" smtClean="0"/>
              <a:t>Tracker </a:t>
            </a:r>
          </a:p>
          <a:p>
            <a:pPr algn="l"/>
            <a:r>
              <a:rPr lang="en-US" sz="2800" dirty="0" smtClean="0"/>
              <a:t>-   ATLAS Tile Calorimeter</a:t>
            </a:r>
          </a:p>
          <a:p>
            <a:pPr algn="l">
              <a:buFontTx/>
              <a:buChar char="-"/>
            </a:pPr>
            <a:r>
              <a:rPr lang="en-US" sz="2800" smtClean="0"/>
              <a:t>   </a:t>
            </a:r>
            <a:r>
              <a:rPr lang="en-US" sz="2800" smtClean="0"/>
              <a:t>J-PARC  </a:t>
            </a:r>
            <a:endParaRPr lang="en-US" sz="2800" dirty="0" smtClean="0"/>
          </a:p>
          <a:p>
            <a:pPr algn="l">
              <a:buFontTx/>
              <a:buChar char="-"/>
            </a:pPr>
            <a:r>
              <a:rPr lang="en-US" sz="2800" dirty="0" smtClean="0"/>
              <a:t>   PET</a:t>
            </a:r>
          </a:p>
          <a:p>
            <a:pPr algn="l"/>
            <a:endParaRPr lang="en-US" sz="2800" dirty="0" smtClean="0"/>
          </a:p>
          <a:p>
            <a:endParaRPr lang="en-US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ATLAS Fast </a:t>
            </a:r>
            <a:r>
              <a:rPr lang="en-US" dirty="0" err="1" smtClean="0"/>
              <a:t>TracKer</a:t>
            </a:r>
            <a:r>
              <a:rPr lang="en-US" dirty="0" smtClean="0"/>
              <a:t> (FTK)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7467600" cy="27432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000" dirty="0" smtClean="0"/>
              <a:t>LHC@ 	10^34: 		  25 overlapping pp collisions</a:t>
            </a:r>
          </a:p>
          <a:p>
            <a:pPr algn="l"/>
            <a:r>
              <a:rPr lang="en-US" sz="2000" dirty="0" smtClean="0"/>
              <a:t>	3 10^34	  	  75 “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 smtClean="0"/>
              <a:t>FTK:        Early rejection of background events, provides global track reconstruction just after the start of Level 2 processing, on L1 accepts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 smtClean="0"/>
              <a:t>	Massively parallel processing for fast online track reconstruction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 </a:t>
            </a:r>
            <a:r>
              <a:rPr lang="en-US" sz="2000" dirty="0" smtClean="0"/>
              <a:t>          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3429000"/>
            <a:ext cx="1697068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dirty="0" smtClean="0"/>
              <a:t>Silicon</a:t>
            </a:r>
          </a:p>
          <a:p>
            <a:r>
              <a:rPr lang="en-US" dirty="0" smtClean="0"/>
              <a:t>Strips and pixels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6172200"/>
            <a:ext cx="1152688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dirty="0" smtClean="0"/>
              <a:t>DAQ ROBs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5181600"/>
            <a:ext cx="1224887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dirty="0" smtClean="0"/>
              <a:t>FTK system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6019800"/>
            <a:ext cx="399468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dirty="0" smtClean="0"/>
              <a:t>L2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2819400" y="5410200"/>
            <a:ext cx="1371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91000" y="4724400"/>
            <a:ext cx="11430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5715794" y="57904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57600" y="487680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L1  100 kHz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00400" y="4267200"/>
            <a:ext cx="692177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dirty="0" smtClean="0"/>
              <a:t>RODs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76800" y="4495800"/>
            <a:ext cx="1912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S-links at  1.3 </a:t>
            </a:r>
            <a:r>
              <a:rPr lang="en-US" dirty="0" err="1" smtClean="0">
                <a:solidFill>
                  <a:srgbClr val="FF0000"/>
                </a:solidFill>
              </a:rPr>
              <a:t>Gb</a:t>
            </a:r>
            <a:r>
              <a:rPr lang="en-US" dirty="0" smtClean="0">
                <a:solidFill>
                  <a:srgbClr val="FF0000"/>
                </a:solidFill>
              </a:rPr>
              <a:t>/s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81001"/>
            <a:ext cx="3007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Jean-Francois </a:t>
            </a:r>
            <a:r>
              <a:rPr lang="en-US" sz="12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Genat</a:t>
            </a:r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Fermilab</a:t>
            </a:r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Aug 19</a:t>
            </a:r>
            <a:r>
              <a:rPr lang="en-US" sz="1200" baseline="30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</a:t>
            </a:r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2010</a:t>
            </a:r>
            <a:endParaRPr lang="en-US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ATLAS Fast </a:t>
            </a:r>
            <a:r>
              <a:rPr lang="en-US" dirty="0" err="1" smtClean="0"/>
              <a:t>TracKer</a:t>
            </a:r>
            <a:r>
              <a:rPr lang="en-US" dirty="0" smtClean="0"/>
              <a:t> (FTK)</a:t>
            </a:r>
            <a:endParaRPr lang="en-US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7239000" cy="1066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400" dirty="0" smtClean="0"/>
              <a:t>HOLA card: 250 units fan to DAQ and FTK detector data on two S-links at 1.3 </a:t>
            </a:r>
            <a:r>
              <a:rPr lang="en-US" sz="2400" dirty="0" err="1" smtClean="0"/>
              <a:t>Gb</a:t>
            </a:r>
            <a:r>
              <a:rPr lang="en-US" sz="2400" dirty="0" smtClean="0"/>
              <a:t>/s (805nm)</a:t>
            </a:r>
          </a:p>
          <a:p>
            <a:pPr algn="l"/>
            <a:r>
              <a:rPr lang="en-US" sz="2400" dirty="0" smtClean="0"/>
              <a:t>External </a:t>
            </a:r>
            <a:r>
              <a:rPr lang="en-US" sz="2400" dirty="0" err="1" smtClean="0"/>
              <a:t>SerDes</a:t>
            </a:r>
            <a:r>
              <a:rPr lang="en-US" sz="2400" dirty="0" smtClean="0"/>
              <a:t> (not FPGA embedded)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2757728"/>
            <a:ext cx="6019800" cy="315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ubtitle 13"/>
          <p:cNvSpPr txBox="1">
            <a:spLocks/>
          </p:cNvSpPr>
          <p:nvPr/>
        </p:nvSpPr>
        <p:spPr>
          <a:xfrm>
            <a:off x="762000" y="6019800"/>
            <a:ext cx="7239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chemeClr val="tx1">
                    <a:tint val="75000"/>
                  </a:schemeClr>
                </a:solidFill>
              </a:rPr>
              <a:t>Successfully used at CDF for the Level 2 system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0223"/>
            <a:ext cx="34774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Jean-Francois </a:t>
            </a:r>
            <a:r>
              <a:rPr lang="en-US" sz="1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Genat</a:t>
            </a: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Fermilab</a:t>
            </a: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Aug 19</a:t>
            </a:r>
            <a:r>
              <a:rPr lang="en-US" sz="1400" baseline="30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</a:t>
            </a: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2010</a:t>
            </a:r>
            <a:endParaRPr lang="en-US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ATLAS Fast </a:t>
            </a:r>
            <a:r>
              <a:rPr lang="en-US" dirty="0" err="1" smtClean="0"/>
              <a:t>TracKer</a:t>
            </a:r>
            <a:r>
              <a:rPr lang="en-US" dirty="0" smtClean="0"/>
              <a:t> Plans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524000"/>
            <a:ext cx="6629400" cy="28194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9600" dirty="0" smtClean="0"/>
              <a:t>-  Integrate </a:t>
            </a:r>
            <a:r>
              <a:rPr lang="en-US" sz="9600" dirty="0" err="1" smtClean="0"/>
              <a:t>SerDes</a:t>
            </a:r>
            <a:r>
              <a:rPr lang="en-US" sz="9600" dirty="0" smtClean="0"/>
              <a:t> in the FPGA  </a:t>
            </a:r>
          </a:p>
          <a:p>
            <a:pPr algn="l"/>
            <a:r>
              <a:rPr lang="en-US" sz="9600" dirty="0" smtClean="0"/>
              <a:t>   Cyclone III allows up to 2Gb/s  serial I/Os</a:t>
            </a:r>
          </a:p>
          <a:p>
            <a:pPr algn="l"/>
            <a:endParaRPr lang="en-US" sz="9600" dirty="0" smtClean="0"/>
          </a:p>
          <a:p>
            <a:pPr algn="l">
              <a:buFontTx/>
              <a:buChar char="-"/>
            </a:pPr>
            <a:r>
              <a:rPr lang="en-US" sz="9600" dirty="0" smtClean="0"/>
              <a:t>  Keep the Agilent optical interfaces</a:t>
            </a:r>
          </a:p>
          <a:p>
            <a:pPr algn="l">
              <a:buFontTx/>
              <a:buChar char="-"/>
            </a:pPr>
            <a:endParaRPr lang="en-US" sz="9600" dirty="0" smtClean="0"/>
          </a:p>
          <a:p>
            <a:pPr algn="l">
              <a:buFontTx/>
              <a:buChar char="-"/>
            </a:pPr>
            <a:r>
              <a:rPr lang="en-US" sz="9600" dirty="0" smtClean="0"/>
              <a:t>  HOLA performance sufficient up to 2020</a:t>
            </a:r>
          </a:p>
          <a:p>
            <a:pPr algn="l"/>
            <a:endParaRPr lang="en-US" sz="8000" dirty="0"/>
          </a:p>
          <a:p>
            <a:pPr algn="l"/>
            <a:endParaRPr lang="en-US" sz="8000" dirty="0" smtClean="0"/>
          </a:p>
          <a:p>
            <a:pPr algn="l"/>
            <a:endParaRPr lang="en-US" sz="8000" dirty="0"/>
          </a:p>
          <a:p>
            <a:pPr algn="l"/>
            <a:endParaRPr lang="en-US" sz="8000" dirty="0" smtClean="0"/>
          </a:p>
          <a:p>
            <a:pPr algn="l"/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34774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Jean-Francois </a:t>
            </a:r>
            <a:r>
              <a:rPr lang="en-US" sz="1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Genat</a:t>
            </a: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Fermilab</a:t>
            </a: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Aug 19</a:t>
            </a:r>
            <a:r>
              <a:rPr lang="en-US" sz="1400" baseline="30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</a:t>
            </a: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2010</a:t>
            </a:r>
            <a:endParaRPr lang="en-US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ATLAS Tile Calorimeter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057400"/>
            <a:ext cx="9144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- 10,000  PMT channels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chemeClr val="tx1">
                    <a:tint val="75000"/>
                  </a:schemeClr>
                </a:solidFill>
              </a:rPr>
              <a:t>- Present readout is  level1-triggered using G-link at 320 Mb/s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Upgrade: Digitize and send all on the fly at 12-bit 40 MHz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chemeClr val="tx1">
                    <a:tint val="75000"/>
                  </a:schemeClr>
                </a:solidFill>
              </a:rPr>
              <a:t>     Requires 12.3 </a:t>
            </a:r>
            <a:r>
              <a:rPr lang="en-US" sz="2400" dirty="0" err="1" smtClean="0">
                <a:solidFill>
                  <a:schemeClr val="tx1">
                    <a:tint val="75000"/>
                  </a:schemeClr>
                </a:solidFill>
              </a:rPr>
              <a:t>Gb</a:t>
            </a:r>
            <a:r>
              <a:rPr lang="en-US" sz="2400" dirty="0" smtClean="0">
                <a:solidFill>
                  <a:schemeClr val="tx1">
                    <a:tint val="75000"/>
                  </a:schemeClr>
                </a:solidFill>
              </a:rPr>
              <a:t>/s on 1000 channels  (total 12Tb/s !)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34774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Jean-Francois </a:t>
            </a:r>
            <a:r>
              <a:rPr lang="en-US" sz="1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Genat</a:t>
            </a: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Fermilab</a:t>
            </a: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Aug 19</a:t>
            </a:r>
            <a:r>
              <a:rPr lang="en-US" sz="1400" baseline="30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</a:t>
            </a: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2010</a:t>
            </a:r>
            <a:endParaRPr lang="en-US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990600"/>
          </a:xfrm>
        </p:spPr>
        <p:txBody>
          <a:bodyPr/>
          <a:lstStyle/>
          <a:p>
            <a:r>
              <a:rPr lang="en-US" dirty="0" smtClean="0"/>
              <a:t> Dataflow for the </a:t>
            </a:r>
            <a:r>
              <a:rPr lang="en-US" dirty="0" err="1" smtClean="0"/>
              <a:t>sLHC</a:t>
            </a:r>
            <a:r>
              <a:rPr lang="en-US" dirty="0" smtClean="0"/>
              <a:t> upgrade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066800"/>
            <a:ext cx="6934200" cy="18288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1600" b="1" dirty="0"/>
              <a:t>256 Drawers:                4 Motherboards/drawer</a:t>
            </a:r>
          </a:p>
          <a:p>
            <a:pPr algn="l">
              <a:lnSpc>
                <a:spcPct val="90000"/>
              </a:lnSpc>
            </a:pPr>
            <a:r>
              <a:rPr lang="en-US" sz="1600" b="1" dirty="0"/>
              <a:t>Motherboards:             12  3-1 cards = 12 PMT channels</a:t>
            </a:r>
          </a:p>
          <a:p>
            <a:pPr algn="l">
              <a:lnSpc>
                <a:spcPct val="90000"/>
              </a:lnSpc>
            </a:pPr>
            <a:endParaRPr lang="en-US" sz="1600" b="1" dirty="0"/>
          </a:p>
          <a:p>
            <a:pPr algn="l">
              <a:lnSpc>
                <a:spcPct val="90000"/>
              </a:lnSpc>
            </a:pPr>
            <a:r>
              <a:rPr lang="en-US" sz="1600" b="1" dirty="0"/>
              <a:t>3-1 card:</a:t>
            </a:r>
          </a:p>
          <a:p>
            <a:pPr algn="l">
              <a:lnSpc>
                <a:spcPct val="90000"/>
              </a:lnSpc>
            </a:pPr>
            <a:r>
              <a:rPr lang="en-US" sz="1600" b="1" dirty="0"/>
              <a:t>	2-gains:       2  channels  to be sampled (12 bits) at 40 MHz</a:t>
            </a:r>
          </a:p>
          <a:p>
            <a:pPr algn="l">
              <a:lnSpc>
                <a:spcPct val="90000"/>
              </a:lnSpc>
            </a:pPr>
            <a:r>
              <a:rPr lang="en-US" sz="1600" b="1" dirty="0"/>
              <a:t>	Integrator = 20 bits/ Motherboard</a:t>
            </a: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533400" y="3733800"/>
            <a:ext cx="2286000" cy="381000"/>
          </a:xfrm>
          <a:prstGeom prst="parallelogram">
            <a:avLst>
              <a:gd name="adj" fmla="val 1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2286000" y="3733800"/>
            <a:ext cx="2286000" cy="381000"/>
          </a:xfrm>
          <a:prstGeom prst="parallelogram">
            <a:avLst>
              <a:gd name="adj" fmla="val 1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4038600" y="3733800"/>
            <a:ext cx="2362200" cy="381000"/>
          </a:xfrm>
          <a:prstGeom prst="parallelogram">
            <a:avLst>
              <a:gd name="adj" fmla="val 15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5867400" y="3733800"/>
            <a:ext cx="2286000" cy="381000"/>
          </a:xfrm>
          <a:prstGeom prst="parallelogram">
            <a:avLst>
              <a:gd name="adj" fmla="val 1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609600" y="4343400"/>
            <a:ext cx="152400" cy="533400"/>
          </a:xfrm>
          <a:prstGeom prst="rect">
            <a:avLst/>
          </a:prstGeom>
          <a:solidFill>
            <a:srgbClr val="E3E1B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905000" y="4343400"/>
            <a:ext cx="152400" cy="533400"/>
          </a:xfrm>
          <a:prstGeom prst="rect">
            <a:avLst/>
          </a:prstGeom>
          <a:solidFill>
            <a:srgbClr val="E3E1B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838200" y="4572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533400" y="49530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400"/>
              <a:t>12 PMT channels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V="1">
            <a:off x="1981200" y="4114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flipV="1">
            <a:off x="685800" y="4114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2362200" y="4343400"/>
            <a:ext cx="152400" cy="533400"/>
          </a:xfrm>
          <a:prstGeom prst="rect">
            <a:avLst/>
          </a:prstGeom>
          <a:solidFill>
            <a:srgbClr val="E3E1B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3657600" y="4343400"/>
            <a:ext cx="152400" cy="533400"/>
          </a:xfrm>
          <a:prstGeom prst="rect">
            <a:avLst/>
          </a:prstGeom>
          <a:solidFill>
            <a:srgbClr val="E3E1B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2590800" y="4572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 flipV="1">
            <a:off x="3733800" y="4114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 flipV="1">
            <a:off x="2438400" y="4114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685800" y="53340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b="1" dirty="0"/>
              <a:t>Assuming 12- bit words, data rate is: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b="1" dirty="0"/>
              <a:t>[12 x 2 x 12- bits + 20- bits)] x 40 MHz = </a:t>
            </a:r>
            <a:r>
              <a:rPr lang="en-US" b="1" dirty="0">
                <a:solidFill>
                  <a:srgbClr val="FF0000"/>
                </a:solidFill>
              </a:rPr>
              <a:t>12.3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GBit</a:t>
            </a:r>
            <a:r>
              <a:rPr lang="en-US" b="1" dirty="0">
                <a:solidFill>
                  <a:srgbClr val="FF0000"/>
                </a:solidFill>
              </a:rPr>
              <a:t>/s</a:t>
            </a:r>
            <a:r>
              <a:rPr lang="en-US" b="1" dirty="0"/>
              <a:t>  per Motherboard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b="1" dirty="0" smtClean="0"/>
              <a:t>Present </a:t>
            </a:r>
            <a:r>
              <a:rPr lang="en-US" b="1" dirty="0"/>
              <a:t>is 320 </a:t>
            </a:r>
            <a:r>
              <a:rPr lang="en-US" b="1" dirty="0" err="1" smtClean="0"/>
              <a:t>MBit</a:t>
            </a:r>
            <a:r>
              <a:rPr lang="en-US" b="1" dirty="0" smtClean="0"/>
              <a:t>/s                                 Use 3 GBT devices at 4.8 </a:t>
            </a:r>
            <a:r>
              <a:rPr lang="en-US" b="1" dirty="0" err="1" smtClean="0"/>
              <a:t>Gb</a:t>
            </a:r>
            <a:r>
              <a:rPr lang="en-US" b="1" dirty="0" smtClean="0"/>
              <a:t>/s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0" y="6550223"/>
            <a:ext cx="34774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Jean-Francois </a:t>
            </a:r>
            <a:r>
              <a:rPr lang="en-US" sz="1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Genat</a:t>
            </a: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Fermilab</a:t>
            </a: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Aug 19</a:t>
            </a:r>
            <a:r>
              <a:rPr lang="en-US" sz="1400" baseline="30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</a:t>
            </a: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2010</a:t>
            </a:r>
            <a:endParaRPr lang="en-US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ATLAS Tile Calorimeter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9600" y="2057400"/>
            <a:ext cx="82296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10,000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Photomultipliers channels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aseline="0" dirty="0" smtClean="0">
                <a:solidFill>
                  <a:schemeClr val="tx1">
                    <a:tint val="75000"/>
                  </a:schemeClr>
                </a:solidFill>
              </a:rPr>
              <a:t>On-detector front-end electronics</a:t>
            </a: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tx1">
                    <a:tint val="75000"/>
                  </a:schemeClr>
                </a:solidFill>
              </a:rPr>
              <a:t>i</a:t>
            </a:r>
            <a:r>
              <a:rPr lang="en-US" sz="3200" baseline="0" dirty="0" smtClean="0">
                <a:solidFill>
                  <a:schemeClr val="tx1">
                    <a:tint val="75000"/>
                  </a:schemeClr>
                </a:solidFill>
              </a:rPr>
              <a:t>ncluding ADCs</a:t>
            </a:r>
            <a:endParaRPr lang="en-US" sz="3200" dirty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</a:rPr>
              <a:t>Level 1 triggered readout at 600Mb/s using G-link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10" descr="fee_from_ju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0038" y="-28575"/>
            <a:ext cx="9744076" cy="69151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-762000" y="6858000"/>
            <a:ext cx="2887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Fukun</a:t>
            </a:r>
            <a:r>
              <a:rPr lang="en-US" sz="1400" dirty="0" smtClean="0">
                <a:solidFill>
                  <a:schemeClr val="bg1"/>
                </a:solidFill>
              </a:rPr>
              <a:t> Tang, </a:t>
            </a:r>
            <a:r>
              <a:rPr lang="en-US" sz="1400" dirty="0" err="1" smtClean="0">
                <a:solidFill>
                  <a:schemeClr val="bg1"/>
                </a:solidFill>
              </a:rPr>
              <a:t>Fermilab</a:t>
            </a:r>
            <a:r>
              <a:rPr lang="en-US" sz="1400" dirty="0" smtClean="0">
                <a:solidFill>
                  <a:schemeClr val="bg1"/>
                </a:solidFill>
              </a:rPr>
              <a:t>, Aug 19th 2010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456613" cy="1277273"/>
          </a:xfrm>
        </p:spPr>
        <p:txBody>
          <a:bodyPr tIns="0" anchor="t">
            <a:spAutoFit/>
          </a:bodyPr>
          <a:lstStyle/>
          <a:p>
            <a:r>
              <a:rPr lang="en-US" sz="4000" dirty="0" smtClean="0"/>
              <a:t>40 </a:t>
            </a:r>
            <a:r>
              <a:rPr lang="en-US" sz="4000" dirty="0" err="1" smtClean="0"/>
              <a:t>Gb</a:t>
            </a:r>
            <a:r>
              <a:rPr lang="en-US" sz="4000" dirty="0" smtClean="0"/>
              <a:t>/s ribbon fiber evaluation kit</a:t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4000" dirty="0" err="1" smtClean="0"/>
              <a:t>Avago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362200"/>
            <a:ext cx="349528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2209800"/>
            <a:ext cx="5562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Single Board compatible with Transmitter </a:t>
            </a:r>
            <a:r>
              <a:rPr lang="en-US" sz="1600" dirty="0" smtClean="0"/>
              <a:t>and Receiver          </a:t>
            </a:r>
          </a:p>
          <a:p>
            <a:r>
              <a:rPr lang="en-US" sz="1600" dirty="0" smtClean="0"/>
              <a:t>Up to </a:t>
            </a:r>
            <a:r>
              <a:rPr lang="en-US" sz="1600" dirty="0"/>
              <a:t>3.5 </a:t>
            </a:r>
            <a:r>
              <a:rPr lang="en-US" sz="1600" dirty="0" err="1"/>
              <a:t>Gb</a:t>
            </a:r>
            <a:r>
              <a:rPr lang="en-US" sz="1600" dirty="0"/>
              <a:t>/s per </a:t>
            </a:r>
            <a:r>
              <a:rPr lang="en-US" sz="1600" dirty="0" smtClean="0"/>
              <a:t>test channel</a:t>
            </a:r>
          </a:p>
          <a:p>
            <a:r>
              <a:rPr lang="en-US" sz="1600" dirty="0" smtClean="0"/>
              <a:t>Independent </a:t>
            </a:r>
            <a:r>
              <a:rPr lang="en-US" sz="1600" dirty="0"/>
              <a:t>connection to all channels</a:t>
            </a:r>
          </a:p>
          <a:p>
            <a:r>
              <a:rPr lang="en-US" sz="1600" dirty="0" smtClean="0"/>
              <a:t>24 SMA connectors (differential)</a:t>
            </a:r>
            <a:endParaRPr lang="en-US" sz="1600" dirty="0"/>
          </a:p>
          <a:p>
            <a:r>
              <a:rPr lang="en-US" sz="1600" dirty="0" smtClean="0"/>
              <a:t>DC </a:t>
            </a:r>
            <a:r>
              <a:rPr lang="en-US" sz="1600" dirty="0"/>
              <a:t>coupled high-speed signals</a:t>
            </a:r>
          </a:p>
          <a:p>
            <a:r>
              <a:rPr lang="en-US" sz="1600" dirty="0" smtClean="0"/>
              <a:t>Control </a:t>
            </a:r>
            <a:r>
              <a:rPr lang="en-US" sz="1600" dirty="0"/>
              <a:t>Pins for all I/O</a:t>
            </a:r>
          </a:p>
          <a:p>
            <a:r>
              <a:rPr lang="en-US" sz="1600" dirty="0" smtClean="0"/>
              <a:t>3.3V </a:t>
            </a:r>
            <a:r>
              <a:rPr lang="en-US" sz="1600" dirty="0"/>
              <a:t>Power Supply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5334000"/>
            <a:ext cx="3490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Evaluation boards at 12 x 3.25 </a:t>
            </a:r>
            <a:r>
              <a:rPr lang="en-US" dirty="0" err="1" smtClean="0"/>
              <a:t>Gb</a:t>
            </a:r>
            <a:r>
              <a:rPr lang="en-US" dirty="0" smtClean="0"/>
              <a:t>/s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Avago</a:t>
            </a:r>
            <a:r>
              <a:rPr lang="en-US" dirty="0" smtClean="0"/>
              <a:t>, Reflex Photonics)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50223"/>
            <a:ext cx="34774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Jean-Francois </a:t>
            </a:r>
            <a:r>
              <a:rPr lang="en-US" sz="1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Genat</a:t>
            </a: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Fermilab</a:t>
            </a: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Aug 19</a:t>
            </a:r>
            <a:r>
              <a:rPr lang="en-US" sz="1400" baseline="30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</a:t>
            </a: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2010</a:t>
            </a:r>
            <a:endParaRPr lang="en-US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670</Words>
  <Application>Microsoft Office PowerPoint</Application>
  <PresentationFormat>On-screen Show (4:3)</PresentationFormat>
  <Paragraphs>200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Fast Serial Links activities at the University of Chicago </vt:lpstr>
      <vt:lpstr>Slide 2</vt:lpstr>
      <vt:lpstr>ATLAS Fast TracKer (FTK)</vt:lpstr>
      <vt:lpstr>ATLAS Fast TracKer (FTK)</vt:lpstr>
      <vt:lpstr>ATLAS Fast TracKer Plans</vt:lpstr>
      <vt:lpstr>ATLAS Tile Calorimeter</vt:lpstr>
      <vt:lpstr> Dataflow for the sLHC upgrade</vt:lpstr>
      <vt:lpstr>ATLAS Tile Calorimeter</vt:lpstr>
      <vt:lpstr>40 Gb/s ribbon fiber evaluation kit (Avago)</vt:lpstr>
      <vt:lpstr>Tests at 2 Gb/s </vt:lpstr>
      <vt:lpstr>Slide 11</vt:lpstr>
      <vt:lpstr>Test card under development</vt:lpstr>
      <vt:lpstr> BER tests at 3.25 Gb/s </vt:lpstr>
      <vt:lpstr>J-PARC</vt:lpstr>
      <vt:lpstr>ATCA</vt:lpstr>
      <vt:lpstr>Conclusion </vt:lpstr>
    </vt:vector>
  </TitlesOfParts>
  <Company>The University of Chicago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Serial Links activities at the University of Chicago </dc:title>
  <dc:creator>Jean-Francois Genat</dc:creator>
  <cp:lastModifiedBy>Jean-Francois Genat</cp:lastModifiedBy>
  <cp:revision>49</cp:revision>
  <dcterms:created xsi:type="dcterms:W3CDTF">2010-08-18T14:28:15Z</dcterms:created>
  <dcterms:modified xsi:type="dcterms:W3CDTF">2010-08-19T18:17:00Z</dcterms:modified>
</cp:coreProperties>
</file>