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360" r:id="rId3"/>
    <p:sldId id="374" r:id="rId4"/>
    <p:sldId id="362" r:id="rId5"/>
    <p:sldId id="363" r:id="rId6"/>
    <p:sldId id="371" r:id="rId7"/>
    <p:sldId id="365" r:id="rId8"/>
    <p:sldId id="378" r:id="rId9"/>
    <p:sldId id="375" r:id="rId10"/>
    <p:sldId id="372" r:id="rId11"/>
    <p:sldId id="376" r:id="rId12"/>
    <p:sldId id="377" r:id="rId13"/>
    <p:sldId id="361" r:id="rId14"/>
    <p:sldId id="382" r:id="rId15"/>
    <p:sldId id="379" r:id="rId16"/>
    <p:sldId id="381" r:id="rId17"/>
    <p:sldId id="383" r:id="rId18"/>
    <p:sldId id="380" r:id="rId19"/>
    <p:sldId id="351" r:id="rId20"/>
    <p:sldId id="384" r:id="rId21"/>
    <p:sldId id="385" r:id="rId22"/>
    <p:sldId id="386" r:id="rId23"/>
    <p:sldId id="394" r:id="rId24"/>
    <p:sldId id="387" r:id="rId25"/>
    <p:sldId id="388" r:id="rId26"/>
    <p:sldId id="389" r:id="rId27"/>
    <p:sldId id="395" r:id="rId28"/>
    <p:sldId id="390" r:id="rId29"/>
    <p:sldId id="391" r:id="rId30"/>
    <p:sldId id="392" r:id="rId31"/>
    <p:sldId id="393" r:id="rId32"/>
    <p:sldId id="368" r:id="rId33"/>
    <p:sldId id="369" r:id="rId34"/>
    <p:sldId id="366" r:id="rId35"/>
    <p:sldId id="396" r:id="rId36"/>
    <p:sldId id="397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49"/>
    <a:srgbClr val="FFFFFF"/>
    <a:srgbClr val="000066"/>
    <a:srgbClr val="000099"/>
    <a:srgbClr val="003399"/>
    <a:srgbClr val="002D8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36" autoAdjust="0"/>
    <p:restoredTop sz="94595" autoAdjust="0"/>
  </p:normalViewPr>
  <p:slideViewPr>
    <p:cSldViewPr snapToGrid="0">
      <p:cViewPr varScale="1">
        <p:scale>
          <a:sx n="69" d="100"/>
          <a:sy n="69" d="100"/>
        </p:scale>
        <p:origin x="-546" y="-10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165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SR1_01\LLRF_data\scalars1_8_5_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SSR1-01 in HINS HTS, </a:t>
            </a:r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E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0619230735692971"/>
          <c:y val="1.6605495741603797E-2"/>
          <c:w val="0.87607132041187474"/>
          <c:h val="0.92065275231007304"/>
        </c:manualLayout>
      </c:layout>
      <c:scatterChart>
        <c:scatterStyle val="lineMarker"/>
        <c:ser>
          <c:idx val="0"/>
          <c:order val="0"/>
          <c:tx>
            <c:v>08/05/2010</c:v>
          </c:tx>
          <c:xVal>
            <c:numRef>
              <c:f>scalars1_8_5_2010!$S$2:$S$101</c:f>
              <c:numCache>
                <c:formatCode>General</c:formatCode>
                <c:ptCount val="100"/>
                <c:pt idx="0">
                  <c:v>0.84155555555555561</c:v>
                </c:pt>
                <c:pt idx="1">
                  <c:v>1.6837037037037041</c:v>
                </c:pt>
                <c:pt idx="2">
                  <c:v>2.5292592592592587</c:v>
                </c:pt>
                <c:pt idx="3">
                  <c:v>3.3739999999999997</c:v>
                </c:pt>
                <c:pt idx="4">
                  <c:v>3.3761481481481366</c:v>
                </c:pt>
                <c:pt idx="5">
                  <c:v>4.2217037037037226</c:v>
                </c:pt>
                <c:pt idx="6">
                  <c:v>5.0621481481481485</c:v>
                </c:pt>
                <c:pt idx="7">
                  <c:v>5.8997777777777776</c:v>
                </c:pt>
                <c:pt idx="8">
                  <c:v>6.7266666666666683</c:v>
                </c:pt>
                <c:pt idx="9">
                  <c:v>7.5459259259259248</c:v>
                </c:pt>
                <c:pt idx="10">
                  <c:v>8.3478518518518499</c:v>
                </c:pt>
                <c:pt idx="11">
                  <c:v>9.1454814814814789</c:v>
                </c:pt>
                <c:pt idx="12">
                  <c:v>9.620814814814814</c:v>
                </c:pt>
                <c:pt idx="13">
                  <c:v>9.9651851851851845</c:v>
                </c:pt>
                <c:pt idx="14">
                  <c:v>10.232888888888889</c:v>
                </c:pt>
                <c:pt idx="15">
                  <c:v>10.993703703703703</c:v>
                </c:pt>
                <c:pt idx="16">
                  <c:v>11.006</c:v>
                </c:pt>
                <c:pt idx="17">
                  <c:v>11.018370370370331</c:v>
                </c:pt>
                <c:pt idx="18">
                  <c:v>11.195037037037077</c:v>
                </c:pt>
                <c:pt idx="19">
                  <c:v>14.501777777777768</c:v>
                </c:pt>
                <c:pt idx="20">
                  <c:v>15.214666666666666</c:v>
                </c:pt>
                <c:pt idx="21">
                  <c:v>15.734296296296296</c:v>
                </c:pt>
                <c:pt idx="22">
                  <c:v>16.226444444444443</c:v>
                </c:pt>
                <c:pt idx="23">
                  <c:v>16.680814814814831</c:v>
                </c:pt>
                <c:pt idx="24">
                  <c:v>16.731999999999999</c:v>
                </c:pt>
                <c:pt idx="25">
                  <c:v>17.173851851851918</c:v>
                </c:pt>
                <c:pt idx="26">
                  <c:v>17.598962962962929</c:v>
                </c:pt>
                <c:pt idx="27">
                  <c:v>18.004666666666665</c:v>
                </c:pt>
                <c:pt idx="28">
                  <c:v>18.33792592592593</c:v>
                </c:pt>
                <c:pt idx="29">
                  <c:v>17.978074074074073</c:v>
                </c:pt>
                <c:pt idx="30">
                  <c:v>18.334740740740727</c:v>
                </c:pt>
                <c:pt idx="31">
                  <c:v>18.673999999999996</c:v>
                </c:pt>
                <c:pt idx="32">
                  <c:v>18.982296296296216</c:v>
                </c:pt>
                <c:pt idx="33">
                  <c:v>19.264888888888891</c:v>
                </c:pt>
                <c:pt idx="34">
                  <c:v>19.533777777777772</c:v>
                </c:pt>
                <c:pt idx="35">
                  <c:v>19.786444444444442</c:v>
                </c:pt>
                <c:pt idx="36">
                  <c:v>19.762148148148089</c:v>
                </c:pt>
                <c:pt idx="37">
                  <c:v>19.99177777777771</c:v>
                </c:pt>
                <c:pt idx="38">
                  <c:v>19.969925925925889</c:v>
                </c:pt>
                <c:pt idx="39">
                  <c:v>20.193407407407431</c:v>
                </c:pt>
                <c:pt idx="40">
                  <c:v>20.344962962962963</c:v>
                </c:pt>
                <c:pt idx="41">
                  <c:v>20.523259259259259</c:v>
                </c:pt>
                <c:pt idx="42">
                  <c:v>20.725481481481481</c:v>
                </c:pt>
                <c:pt idx="43">
                  <c:v>20.82407407407409</c:v>
                </c:pt>
                <c:pt idx="44">
                  <c:v>20.981333333333176</c:v>
                </c:pt>
                <c:pt idx="45">
                  <c:v>21.085629629629551</c:v>
                </c:pt>
                <c:pt idx="46">
                  <c:v>21.245999999999931</c:v>
                </c:pt>
                <c:pt idx="47">
                  <c:v>21.350222222222222</c:v>
                </c:pt>
                <c:pt idx="48">
                  <c:v>21.41</c:v>
                </c:pt>
                <c:pt idx="49">
                  <c:v>21.507333333333225</c:v>
                </c:pt>
                <c:pt idx="50">
                  <c:v>2.3503703703703702</c:v>
                </c:pt>
                <c:pt idx="51">
                  <c:v>22.471259259259259</c:v>
                </c:pt>
                <c:pt idx="52">
                  <c:v>22.292592592592516</c:v>
                </c:pt>
                <c:pt idx="53">
                  <c:v>22.05281481481483</c:v>
                </c:pt>
                <c:pt idx="54">
                  <c:v>21.92481481481483</c:v>
                </c:pt>
                <c:pt idx="55">
                  <c:v>21.742296296296239</c:v>
                </c:pt>
                <c:pt idx="56">
                  <c:v>21.571259259259257</c:v>
                </c:pt>
                <c:pt idx="57">
                  <c:v>21.397629629629627</c:v>
                </c:pt>
                <c:pt idx="58">
                  <c:v>21.233925925925924</c:v>
                </c:pt>
                <c:pt idx="59">
                  <c:v>21.409851851851851</c:v>
                </c:pt>
                <c:pt idx="60">
                  <c:v>21.238740740740674</c:v>
                </c:pt>
                <c:pt idx="61">
                  <c:v>21.420370370370268</c:v>
                </c:pt>
                <c:pt idx="62">
                  <c:v>21.239555555555555</c:v>
                </c:pt>
                <c:pt idx="63">
                  <c:v>21.044962962962963</c:v>
                </c:pt>
                <c:pt idx="64">
                  <c:v>20.841703703703686</c:v>
                </c:pt>
                <c:pt idx="65">
                  <c:v>21.046370370370276</c:v>
                </c:pt>
                <c:pt idx="66">
                  <c:v>20.837259259259291</c:v>
                </c:pt>
                <c:pt idx="67">
                  <c:v>20.614592592592594</c:v>
                </c:pt>
                <c:pt idx="68">
                  <c:v>20.37918518518519</c:v>
                </c:pt>
                <c:pt idx="69">
                  <c:v>20.12051851851853</c:v>
                </c:pt>
                <c:pt idx="70">
                  <c:v>19.853037037037026</c:v>
                </c:pt>
                <c:pt idx="71">
                  <c:v>19.578148148148149</c:v>
                </c:pt>
                <c:pt idx="72">
                  <c:v>19.275851851851851</c:v>
                </c:pt>
                <c:pt idx="73">
                  <c:v>18.951703703703689</c:v>
                </c:pt>
                <c:pt idx="74">
                  <c:v>18.588222222222118</c:v>
                </c:pt>
                <c:pt idx="75">
                  <c:v>18.21118518518519</c:v>
                </c:pt>
                <c:pt idx="76">
                  <c:v>17.83792592592593</c:v>
                </c:pt>
                <c:pt idx="77">
                  <c:v>17.416666666666664</c:v>
                </c:pt>
                <c:pt idx="78">
                  <c:v>16.966518518518519</c:v>
                </c:pt>
                <c:pt idx="79">
                  <c:v>16.522666666666666</c:v>
                </c:pt>
                <c:pt idx="80">
                  <c:v>16.013629629629627</c:v>
                </c:pt>
                <c:pt idx="81">
                  <c:v>15.468370370370348</c:v>
                </c:pt>
                <c:pt idx="82">
                  <c:v>14.889851851851851</c:v>
                </c:pt>
                <c:pt idx="83">
                  <c:v>14.281925925925918</c:v>
                </c:pt>
                <c:pt idx="84">
                  <c:v>13.635407407407406</c:v>
                </c:pt>
                <c:pt idx="85">
                  <c:v>13.038074074074068</c:v>
                </c:pt>
                <c:pt idx="86">
                  <c:v>12.341185185185168</c:v>
                </c:pt>
                <c:pt idx="87">
                  <c:v>11.618148148148141</c:v>
                </c:pt>
                <c:pt idx="88">
                  <c:v>10.871925925925925</c:v>
                </c:pt>
                <c:pt idx="89">
                  <c:v>10.034518518518517</c:v>
                </c:pt>
                <c:pt idx="90">
                  <c:v>9.3330370370370694</c:v>
                </c:pt>
                <c:pt idx="91">
                  <c:v>8.5424444444444525</c:v>
                </c:pt>
                <c:pt idx="92">
                  <c:v>7.72074074074074</c:v>
                </c:pt>
                <c:pt idx="93">
                  <c:v>6.8842962962962808</c:v>
                </c:pt>
                <c:pt idx="94">
                  <c:v>6.0369629629629724</c:v>
                </c:pt>
                <c:pt idx="95">
                  <c:v>5.2040740740740725</c:v>
                </c:pt>
                <c:pt idx="96">
                  <c:v>4.3304444444444439</c:v>
                </c:pt>
                <c:pt idx="97">
                  <c:v>3.4664444444444427</c:v>
                </c:pt>
                <c:pt idx="98">
                  <c:v>1.7309629629629639</c:v>
                </c:pt>
                <c:pt idx="99">
                  <c:v>0.86348148148148163</c:v>
                </c:pt>
              </c:numCache>
            </c:numRef>
          </c:xVal>
          <c:yVal>
            <c:numRef>
              <c:f>scalars1_8_5_2010!$I$2:$I$101</c:f>
              <c:numCache>
                <c:formatCode>General</c:formatCode>
                <c:ptCount val="100"/>
                <c:pt idx="0">
                  <c:v>1195999956.74454</c:v>
                </c:pt>
                <c:pt idx="1">
                  <c:v>1195372464.90449</c:v>
                </c:pt>
                <c:pt idx="2">
                  <c:v>1181525978.6112399</c:v>
                </c:pt>
                <c:pt idx="3">
                  <c:v>1154889725.3615499</c:v>
                </c:pt>
                <c:pt idx="4">
                  <c:v>1159646840.7183897</c:v>
                </c:pt>
                <c:pt idx="5">
                  <c:v>1130302206.98473</c:v>
                </c:pt>
                <c:pt idx="6">
                  <c:v>1092892631.5990801</c:v>
                </c:pt>
                <c:pt idx="7">
                  <c:v>1053105594.81422</c:v>
                </c:pt>
                <c:pt idx="8">
                  <c:v>1014373303.8212</c:v>
                </c:pt>
                <c:pt idx="9">
                  <c:v>973881407.54700899</c:v>
                </c:pt>
                <c:pt idx="10">
                  <c:v>929373416.23891044</c:v>
                </c:pt>
                <c:pt idx="11">
                  <c:v>890590805.71478999</c:v>
                </c:pt>
                <c:pt idx="12">
                  <c:v>753511383.51373005</c:v>
                </c:pt>
                <c:pt idx="13">
                  <c:v>628788319.81766796</c:v>
                </c:pt>
                <c:pt idx="14">
                  <c:v>532501846.99484003</c:v>
                </c:pt>
                <c:pt idx="15">
                  <c:v>529755345.25817001</c:v>
                </c:pt>
                <c:pt idx="16">
                  <c:v>438260275.36074001</c:v>
                </c:pt>
                <c:pt idx="17">
                  <c:v>374301613.61386114</c:v>
                </c:pt>
                <c:pt idx="18">
                  <c:v>337312844.84965998</c:v>
                </c:pt>
                <c:pt idx="19">
                  <c:v>578774561.28860044</c:v>
                </c:pt>
                <c:pt idx="20">
                  <c:v>569934391.46140897</c:v>
                </c:pt>
                <c:pt idx="21">
                  <c:v>540869468.62263</c:v>
                </c:pt>
                <c:pt idx="22">
                  <c:v>514042922.50801998</c:v>
                </c:pt>
                <c:pt idx="23">
                  <c:v>488772987.14195001</c:v>
                </c:pt>
                <c:pt idx="24">
                  <c:v>497531273.13130999</c:v>
                </c:pt>
                <c:pt idx="25">
                  <c:v>473869911.62108999</c:v>
                </c:pt>
                <c:pt idx="26">
                  <c:v>452432814.42046994</c:v>
                </c:pt>
                <c:pt idx="27">
                  <c:v>433907581.07597905</c:v>
                </c:pt>
                <c:pt idx="28">
                  <c:v>415302660.93961906</c:v>
                </c:pt>
                <c:pt idx="29">
                  <c:v>434484754.80259001</c:v>
                </c:pt>
                <c:pt idx="30">
                  <c:v>415501683.00059998</c:v>
                </c:pt>
                <c:pt idx="31">
                  <c:v>398192860.60782158</c:v>
                </c:pt>
                <c:pt idx="32">
                  <c:v>382032225.57343</c:v>
                </c:pt>
                <c:pt idx="33">
                  <c:v>366930935.79669893</c:v>
                </c:pt>
                <c:pt idx="34">
                  <c:v>353291391.13615</c:v>
                </c:pt>
                <c:pt idx="35">
                  <c:v>340860807.00529999</c:v>
                </c:pt>
                <c:pt idx="36">
                  <c:v>341580237.75867999</c:v>
                </c:pt>
                <c:pt idx="37">
                  <c:v>329084063.5500102</c:v>
                </c:pt>
                <c:pt idx="38">
                  <c:v>328680037.63682997</c:v>
                </c:pt>
                <c:pt idx="39">
                  <c:v>318622613.05069</c:v>
                </c:pt>
                <c:pt idx="40">
                  <c:v>306950710.92007905</c:v>
                </c:pt>
                <c:pt idx="41">
                  <c:v>298352610.33177906</c:v>
                </c:pt>
                <c:pt idx="42">
                  <c:v>290610977.18348998</c:v>
                </c:pt>
                <c:pt idx="43">
                  <c:v>281439557.21101999</c:v>
                </c:pt>
                <c:pt idx="44">
                  <c:v>275102401.70190907</c:v>
                </c:pt>
                <c:pt idx="45">
                  <c:v>267478394.56053999</c:v>
                </c:pt>
                <c:pt idx="46">
                  <c:v>262621468.43182001</c:v>
                </c:pt>
                <c:pt idx="47">
                  <c:v>257006623.19060001</c:v>
                </c:pt>
                <c:pt idx="48">
                  <c:v>251296649.87742999</c:v>
                </c:pt>
                <c:pt idx="49">
                  <c:v>246827479.64444</c:v>
                </c:pt>
                <c:pt idx="50">
                  <c:v>14590190.44218</c:v>
                </c:pt>
                <c:pt idx="51">
                  <c:v>265949582.72389999</c:v>
                </c:pt>
                <c:pt idx="52">
                  <c:v>268508360.59062999</c:v>
                </c:pt>
                <c:pt idx="53">
                  <c:v>272421471.66666996</c:v>
                </c:pt>
                <c:pt idx="54">
                  <c:v>278449073.93852001</c:v>
                </c:pt>
                <c:pt idx="55">
                  <c:v>283914324.65464997</c:v>
                </c:pt>
                <c:pt idx="56">
                  <c:v>291199444.88672996</c:v>
                </c:pt>
                <c:pt idx="57">
                  <c:v>298160141.01583999</c:v>
                </c:pt>
                <c:pt idx="58">
                  <c:v>305570976.05727005</c:v>
                </c:pt>
                <c:pt idx="59">
                  <c:v>298136468.76525974</c:v>
                </c:pt>
                <c:pt idx="60">
                  <c:v>306055924.89266974</c:v>
                </c:pt>
                <c:pt idx="61">
                  <c:v>298417592.64191997</c:v>
                </c:pt>
                <c:pt idx="62">
                  <c:v>305949317.16588998</c:v>
                </c:pt>
                <c:pt idx="63">
                  <c:v>314122325.94256997</c:v>
                </c:pt>
                <c:pt idx="64">
                  <c:v>323096198.49715</c:v>
                </c:pt>
                <c:pt idx="65">
                  <c:v>314126513.60243005</c:v>
                </c:pt>
                <c:pt idx="66">
                  <c:v>322921025.28193867</c:v>
                </c:pt>
                <c:pt idx="67">
                  <c:v>332209796.80242997</c:v>
                </c:pt>
                <c:pt idx="68">
                  <c:v>342479258.77888</c:v>
                </c:pt>
                <c:pt idx="69">
                  <c:v>354031917.40511</c:v>
                </c:pt>
                <c:pt idx="70">
                  <c:v>366203987.15254021</c:v>
                </c:pt>
                <c:pt idx="71">
                  <c:v>378996660.02313</c:v>
                </c:pt>
                <c:pt idx="72">
                  <c:v>393164084.43414974</c:v>
                </c:pt>
                <c:pt idx="73">
                  <c:v>408443519.86369002</c:v>
                </c:pt>
                <c:pt idx="74">
                  <c:v>423854816.03127855</c:v>
                </c:pt>
                <c:pt idx="75">
                  <c:v>441150236.30272996</c:v>
                </c:pt>
                <c:pt idx="76">
                  <c:v>462210064.01653999</c:v>
                </c:pt>
                <c:pt idx="77">
                  <c:v>482876106.89484</c:v>
                </c:pt>
                <c:pt idx="78">
                  <c:v>506441444.53486001</c:v>
                </c:pt>
                <c:pt idx="79">
                  <c:v>531354087.80769002</c:v>
                </c:pt>
                <c:pt idx="80">
                  <c:v>557941278.03786898</c:v>
                </c:pt>
                <c:pt idx="81">
                  <c:v>585911647.90769899</c:v>
                </c:pt>
                <c:pt idx="82">
                  <c:v>615471653.20527995</c:v>
                </c:pt>
                <c:pt idx="83">
                  <c:v>646916840.28208995</c:v>
                </c:pt>
                <c:pt idx="84">
                  <c:v>680527158.69493043</c:v>
                </c:pt>
                <c:pt idx="85">
                  <c:v>713521769.32913899</c:v>
                </c:pt>
                <c:pt idx="86">
                  <c:v>748339346.20318043</c:v>
                </c:pt>
                <c:pt idx="87">
                  <c:v>784935667.46153998</c:v>
                </c:pt>
                <c:pt idx="88">
                  <c:v>821913751.11530995</c:v>
                </c:pt>
                <c:pt idx="89">
                  <c:v>831132934.0038501</c:v>
                </c:pt>
                <c:pt idx="90">
                  <c:v>900689929.58106995</c:v>
                </c:pt>
                <c:pt idx="91">
                  <c:v>938898724.80616999</c:v>
                </c:pt>
                <c:pt idx="92">
                  <c:v>979508014.60734105</c:v>
                </c:pt>
                <c:pt idx="93">
                  <c:v>1020265503.2054</c:v>
                </c:pt>
                <c:pt idx="94">
                  <c:v>1058347003.1232004</c:v>
                </c:pt>
                <c:pt idx="95">
                  <c:v>1099673119.21381</c:v>
                </c:pt>
                <c:pt idx="96">
                  <c:v>1128172794.0931599</c:v>
                </c:pt>
                <c:pt idx="97">
                  <c:v>1159001870.1934898</c:v>
                </c:pt>
                <c:pt idx="98">
                  <c:v>1195471310.68661</c:v>
                </c:pt>
                <c:pt idx="99">
                  <c:v>1192326347.5967801</c:v>
                </c:pt>
              </c:numCache>
            </c:numRef>
          </c:yVal>
        </c:ser>
        <c:ser>
          <c:idx val="1"/>
          <c:order val="1"/>
          <c:tx>
            <c:strRef>
              <c:f>scalars1_8_5_2010!$A$103</c:f>
              <c:strCache>
                <c:ptCount val="1"/>
                <c:pt idx="0">
                  <c:v>8/11/2010</c:v>
                </c:pt>
              </c:strCache>
            </c:strRef>
          </c:tx>
          <c:xVal>
            <c:numRef>
              <c:f>scalars1_8_5_2010!$S$105:$S$138</c:f>
              <c:numCache>
                <c:formatCode>General</c:formatCode>
                <c:ptCount val="34"/>
                <c:pt idx="0">
                  <c:v>25.743259259259229</c:v>
                </c:pt>
                <c:pt idx="1">
                  <c:v>25.628666666666664</c:v>
                </c:pt>
                <c:pt idx="2">
                  <c:v>25.652148148148147</c:v>
                </c:pt>
                <c:pt idx="3">
                  <c:v>25.822962962962929</c:v>
                </c:pt>
                <c:pt idx="4">
                  <c:v>25.81207407407409</c:v>
                </c:pt>
                <c:pt idx="5">
                  <c:v>25.951555555555554</c:v>
                </c:pt>
                <c:pt idx="6">
                  <c:v>26.02288888888889</c:v>
                </c:pt>
                <c:pt idx="7">
                  <c:v>26.115925925925925</c:v>
                </c:pt>
                <c:pt idx="8">
                  <c:v>26.128296296296288</c:v>
                </c:pt>
                <c:pt idx="9">
                  <c:v>26.233259259259256</c:v>
                </c:pt>
                <c:pt idx="10">
                  <c:v>26.372370370370284</c:v>
                </c:pt>
                <c:pt idx="11">
                  <c:v>26.482740740740617</c:v>
                </c:pt>
                <c:pt idx="12">
                  <c:v>26.597777777777772</c:v>
                </c:pt>
                <c:pt idx="13">
                  <c:v>26.667703703703687</c:v>
                </c:pt>
                <c:pt idx="14">
                  <c:v>26.747555555555554</c:v>
                </c:pt>
                <c:pt idx="15">
                  <c:v>26.779333333333195</c:v>
                </c:pt>
                <c:pt idx="16">
                  <c:v>26.88088888888889</c:v>
                </c:pt>
                <c:pt idx="17">
                  <c:v>26.946148148148129</c:v>
                </c:pt>
                <c:pt idx="18">
                  <c:v>27.011481481481535</c:v>
                </c:pt>
                <c:pt idx="19">
                  <c:v>26.969185185185182</c:v>
                </c:pt>
                <c:pt idx="20">
                  <c:v>26.963185185185182</c:v>
                </c:pt>
                <c:pt idx="21">
                  <c:v>26.996962962962929</c:v>
                </c:pt>
                <c:pt idx="22">
                  <c:v>27.047185185185185</c:v>
                </c:pt>
                <c:pt idx="23">
                  <c:v>27.033777777777772</c:v>
                </c:pt>
                <c:pt idx="24">
                  <c:v>27.000296296296288</c:v>
                </c:pt>
                <c:pt idx="25">
                  <c:v>26.987925925925889</c:v>
                </c:pt>
                <c:pt idx="26">
                  <c:v>26.53918518518519</c:v>
                </c:pt>
                <c:pt idx="27">
                  <c:v>24.79911111111111</c:v>
                </c:pt>
                <c:pt idx="28">
                  <c:v>21.496444444444442</c:v>
                </c:pt>
                <c:pt idx="29">
                  <c:v>16.163333333333203</c:v>
                </c:pt>
                <c:pt idx="30">
                  <c:v>16.147925925925925</c:v>
                </c:pt>
                <c:pt idx="31">
                  <c:v>8.7204444444444444</c:v>
                </c:pt>
                <c:pt idx="32">
                  <c:v>27.390370370370302</c:v>
                </c:pt>
                <c:pt idx="33">
                  <c:v>27.42474074074067</c:v>
                </c:pt>
              </c:numCache>
            </c:numRef>
          </c:xVal>
          <c:yVal>
            <c:numRef>
              <c:f>scalars1_8_5_2010!$I$105:$I$138</c:f>
              <c:numCache>
                <c:formatCode>General</c:formatCode>
                <c:ptCount val="34"/>
                <c:pt idx="0">
                  <c:v>335996868.77916002</c:v>
                </c:pt>
                <c:pt idx="1">
                  <c:v>335264912.04238999</c:v>
                </c:pt>
                <c:pt idx="2">
                  <c:v>335208568.97367913</c:v>
                </c:pt>
                <c:pt idx="3">
                  <c:v>331136602.27864999</c:v>
                </c:pt>
                <c:pt idx="4">
                  <c:v>330798462.58698887</c:v>
                </c:pt>
                <c:pt idx="5">
                  <c:v>326786020.02491999</c:v>
                </c:pt>
                <c:pt idx="6">
                  <c:v>322136924.39236999</c:v>
                </c:pt>
                <c:pt idx="7">
                  <c:v>318299999.85781127</c:v>
                </c:pt>
                <c:pt idx="8">
                  <c:v>319154293.17628974</c:v>
                </c:pt>
                <c:pt idx="9">
                  <c:v>315774823.94849002</c:v>
                </c:pt>
                <c:pt idx="10">
                  <c:v>313685953.68076998</c:v>
                </c:pt>
                <c:pt idx="11">
                  <c:v>311446226.39042997</c:v>
                </c:pt>
                <c:pt idx="12">
                  <c:v>309810633.31723005</c:v>
                </c:pt>
                <c:pt idx="13">
                  <c:v>307293404.97937906</c:v>
                </c:pt>
                <c:pt idx="14">
                  <c:v>305327667.74053001</c:v>
                </c:pt>
                <c:pt idx="15">
                  <c:v>302566033.34517998</c:v>
                </c:pt>
                <c:pt idx="16">
                  <c:v>301301093.28821999</c:v>
                </c:pt>
                <c:pt idx="17">
                  <c:v>299732317.31573999</c:v>
                </c:pt>
                <c:pt idx="18">
                  <c:v>298137000.05056095</c:v>
                </c:pt>
                <c:pt idx="19">
                  <c:v>298326358.78601974</c:v>
                </c:pt>
                <c:pt idx="20">
                  <c:v>297663495.24266994</c:v>
                </c:pt>
                <c:pt idx="21">
                  <c:v>298128067.26072001</c:v>
                </c:pt>
                <c:pt idx="22">
                  <c:v>299146639.04271001</c:v>
                </c:pt>
                <c:pt idx="23">
                  <c:v>299023173.87223905</c:v>
                </c:pt>
                <c:pt idx="24">
                  <c:v>300363040.72396994</c:v>
                </c:pt>
                <c:pt idx="25">
                  <c:v>299662338.30197906</c:v>
                </c:pt>
                <c:pt idx="26">
                  <c:v>334293365.32279974</c:v>
                </c:pt>
                <c:pt idx="27">
                  <c:v>381845646.02881998</c:v>
                </c:pt>
                <c:pt idx="28">
                  <c:v>480888007.69678003</c:v>
                </c:pt>
                <c:pt idx="29">
                  <c:v>683414359.20753002</c:v>
                </c:pt>
                <c:pt idx="30">
                  <c:v>684423380.63262999</c:v>
                </c:pt>
                <c:pt idx="31">
                  <c:v>1075727772.9367201</c:v>
                </c:pt>
                <c:pt idx="32">
                  <c:v>315124215.59913999</c:v>
                </c:pt>
                <c:pt idx="33">
                  <c:v>316161680.75953001</c:v>
                </c:pt>
              </c:numCache>
            </c:numRef>
          </c:yVal>
        </c:ser>
        <c:axId val="82615680"/>
        <c:axId val="73900800"/>
      </c:scatterChart>
      <c:valAx>
        <c:axId val="82615680"/>
        <c:scaling>
          <c:orientation val="minMax"/>
        </c:scaling>
        <c:axPos val="b"/>
        <c:majorGridlines/>
        <c:numFmt formatCode="General" sourceLinked="1"/>
        <c:tickLblPos val="nextTo"/>
        <c:crossAx val="73900800"/>
        <c:crosses val="autoZero"/>
        <c:crossBetween val="midCat"/>
        <c:majorUnit val="2"/>
      </c:valAx>
      <c:valAx>
        <c:axId val="73900800"/>
        <c:scaling>
          <c:orientation val="minMax"/>
        </c:scaling>
        <c:axPos val="l"/>
        <c:majorGridlines/>
        <c:numFmt formatCode="0.0E+00" sourceLinked="0"/>
        <c:tickLblPos val="nextTo"/>
        <c:crossAx val="826156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919837630182271"/>
          <c:y val="0.2269917490902377"/>
          <c:w val="0.1733776301218162"/>
          <c:h val="9.8410412984091561E-2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BF85A37-72A1-4C19-9096-6341A7DEBE67}" type="datetimeFigureOut">
              <a:rPr lang="en-US"/>
              <a:pPr>
                <a:defRPr/>
              </a:pPr>
              <a:t>8/23/2010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00B6090-5E81-4F2D-85CE-30EEBB500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94062E-FF94-4A01-91B9-0456A2FA26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C8DDF-5374-4DFA-AAD0-CB64D95092F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1BCAC-11A5-42EA-B1C1-45D7E90740ED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349604-7DB8-422C-8A9C-0298B2E3886D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389A-AF7B-42B3-B47E-DDC6159A3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82990-2E33-4FB9-8633-E63E9BCC2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787DE-2DB2-4D72-A32A-B0D4D8994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rk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33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rojectx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457200" y="1388073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7200" y="6257925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21198" y="138411"/>
            <a:ext cx="1198051" cy="46166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HINS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6725" y="0"/>
            <a:ext cx="1333500" cy="646331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53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812"/>
            <a:ext cx="8229600" cy="4720280"/>
          </a:xfrm>
        </p:spPr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nd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733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26156C3-9ABA-4D26-9A49-05FDC3F98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B224-B1E5-48AB-9A2F-938D98448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3E3B-1A0D-4527-BA6D-55ED1986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94D9-9F56-4199-8FA5-206CFA2D3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98AB-03AD-45AB-8DC4-477AF8BCD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7117-DE28-4401-BFFB-58311AEDA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A8B19-8B64-40DC-AA45-9467A53CA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5348-3469-4EF6-B4C0-B4D4B789A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2C2BFD-CC82-4C1D-835C-F375D925B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3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2133600"/>
            <a:ext cx="67818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b="1" dirty="0">
                <a:solidFill>
                  <a:schemeClr val="accent5"/>
                </a:solidFill>
                <a:latin typeface="Comic Sans MS" pitchFamily="66" charset="0"/>
              </a:rPr>
              <a:t>High Intensity Neutrino Source Report</a:t>
            </a:r>
          </a:p>
          <a:p>
            <a:pPr algn="ctr">
              <a:defRPr/>
            </a:pPr>
            <a:endParaRPr lang="nl-NL" sz="2400" b="1" dirty="0">
              <a:solidFill>
                <a:schemeClr val="accent5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nl-NL" sz="2400" b="1" dirty="0">
                <a:solidFill>
                  <a:schemeClr val="accent5"/>
                </a:solidFill>
                <a:latin typeface="Comic Sans MS" pitchFamily="66" charset="0"/>
              </a:rPr>
              <a:t>DOE Site </a:t>
            </a:r>
            <a:r>
              <a:rPr lang="nl-NL" sz="2400" b="1" dirty="0">
                <a:solidFill>
                  <a:schemeClr val="accent5"/>
                </a:solidFill>
                <a:latin typeface="Comic Sans MS" pitchFamily="66" charset="0"/>
              </a:rPr>
              <a:t>Visit</a:t>
            </a:r>
          </a:p>
          <a:p>
            <a:pPr algn="ctr">
              <a:defRPr/>
            </a:pPr>
            <a:endParaRPr lang="nl-NL" sz="2400" b="1" dirty="0">
              <a:solidFill>
                <a:schemeClr val="accent5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nl-NL" sz="2400" b="1" dirty="0">
                <a:solidFill>
                  <a:schemeClr val="accent5"/>
                </a:solidFill>
                <a:latin typeface="Comic Sans MS" pitchFamily="66" charset="0"/>
              </a:rPr>
              <a:t>B&amp;R </a:t>
            </a:r>
            <a:r>
              <a:rPr lang="nl-NL" sz="2400" b="1" dirty="0">
                <a:solidFill>
                  <a:schemeClr val="accent5"/>
                </a:solidFill>
                <a:latin typeface="Comic Sans MS" pitchFamily="66" charset="0"/>
              </a:rPr>
              <a:t>Code </a:t>
            </a:r>
            <a:r>
              <a:rPr lang="nl-NL" sz="2400" b="1" dirty="0">
                <a:solidFill>
                  <a:schemeClr val="accent5"/>
                </a:solidFill>
                <a:latin typeface="Comic Sans MS" pitchFamily="66" charset="0"/>
              </a:rPr>
              <a:t>KA15-02-011</a:t>
            </a:r>
          </a:p>
          <a:p>
            <a:pPr algn="ctr">
              <a:defRPr/>
            </a:pPr>
            <a:r>
              <a:rPr lang="nl-NL" sz="2400" b="1" dirty="0">
                <a:solidFill>
                  <a:schemeClr val="accent5"/>
                </a:solidFill>
                <a:latin typeface="Comic Sans MS" pitchFamily="66" charset="0"/>
              </a:rPr>
              <a:t>General Accelerator Development</a:t>
            </a:r>
            <a:endParaRPr lang="nl-NL" sz="2400" b="1" dirty="0">
              <a:solidFill>
                <a:schemeClr val="accent5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US" sz="1600" b="1" dirty="0">
              <a:solidFill>
                <a:schemeClr val="accent5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accent5"/>
                </a:solidFill>
                <a:latin typeface="Comic Sans MS" pitchFamily="66" charset="0"/>
              </a:rPr>
              <a:t>Bob Webber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accent5"/>
                </a:solidFill>
                <a:latin typeface="Comic Sans MS" pitchFamily="66" charset="0"/>
              </a:rPr>
              <a:t>August 23,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Accepted Final Delivery of Sixteen HINS RT-CH Cavities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594F971-7791-433D-B0DC-023BD2873E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3317" name="Picture 2" descr="Z:\Proton_Driver\Pictures\2009_Nov_MDB\DSCN8515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8" y="1584325"/>
            <a:ext cx="6048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17713" y="274638"/>
            <a:ext cx="5802312" cy="1047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First HINS Solenoid Magnet Cryostat Assembly &amp; Tests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13D8B2-33CC-4069-9A6D-25D00F9973C7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pic>
        <p:nvPicPr>
          <p:cNvPr id="14340" name="Picture 5" descr="IMG_42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487488"/>
            <a:ext cx="3098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IMG_42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713" y="1495425"/>
            <a:ext cx="30972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IMG_43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238" y="3857625"/>
            <a:ext cx="309403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P10500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5713" y="3868738"/>
            <a:ext cx="30988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Additional FY10 HINS Accomplishments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82725"/>
            <a:ext cx="8229600" cy="4719638"/>
          </a:xfrm>
        </p:spPr>
        <p:txBody>
          <a:bodyPr/>
          <a:lstStyle/>
          <a:p>
            <a:r>
              <a:rPr lang="en-US" smtClean="0"/>
              <a:t>Produced near-final Safety Assessment and Radiation Shielding Assessment documents for the HINS beam facility</a:t>
            </a:r>
          </a:p>
          <a:p>
            <a:r>
              <a:rPr lang="en-US" smtClean="0"/>
              <a:t>Placed purchase order for spare 325 MHz RF klystron - $560,000</a:t>
            </a:r>
          </a:p>
          <a:p>
            <a:r>
              <a:rPr lang="en-US" smtClean="0"/>
              <a:t>Placed purchase order for ten 325 MHz SSR1 cavities from Roark/NioWave - $360,000</a:t>
            </a:r>
          </a:p>
          <a:p>
            <a:r>
              <a:rPr lang="en-US" smtClean="0"/>
              <a:t>Began serious assessment of how past HINS development work on pulsed linac systems is best leveraged to the advantage of a CW Project X linac</a:t>
            </a:r>
          </a:p>
          <a:p>
            <a:pPr lvl="1"/>
            <a:r>
              <a:rPr lang="en-US" smtClean="0"/>
              <a:t>Studied 325 MHz Single Spoke cavity and helium vessel design modifications for CW operation at 2°K</a:t>
            </a:r>
          </a:p>
          <a:p>
            <a:pPr lvl="1"/>
            <a:r>
              <a:rPr lang="en-US" smtClean="0"/>
              <a:t>Initiated design modifications required for sub-atmospheric, 2°K, operation of the 325 MHz cavity test facility</a:t>
            </a:r>
          </a:p>
          <a:p>
            <a:pPr lvl="1"/>
            <a:r>
              <a:rPr lang="en-US" smtClean="0"/>
              <a:t>Worked to identify critical beam tests that might be supported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6DB0BCB-4C42-4546-B4FF-51D22A7824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/>
          <a:lstStyle/>
          <a:p>
            <a:r>
              <a:rPr lang="en-US" smtClean="0"/>
              <a:t>FY11 Transitions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82725"/>
            <a:ext cx="8229600" cy="4719638"/>
          </a:xfrm>
        </p:spPr>
        <p:txBody>
          <a:bodyPr/>
          <a:lstStyle/>
          <a:p>
            <a:r>
              <a:rPr lang="en-US" smtClean="0"/>
              <a:t>HINS Linac beam facility</a:t>
            </a:r>
          </a:p>
          <a:p>
            <a:pPr lvl="1"/>
            <a:r>
              <a:rPr lang="en-US" smtClean="0"/>
              <a:t>Will be absorbed into and managed with pre-Project X activities</a:t>
            </a:r>
          </a:p>
          <a:p>
            <a:pPr lvl="1"/>
            <a:r>
              <a:rPr lang="en-US" smtClean="0"/>
              <a:t>Funding for this will be moved from General Accelerator Development KA15-02-011 to the Future Accelerators R&amp;D KA11-02-034</a:t>
            </a:r>
          </a:p>
          <a:p>
            <a:r>
              <a:rPr lang="en-US" smtClean="0"/>
              <a:t>HINS 325 MHz superconducting RF spoke cavity development</a:t>
            </a:r>
          </a:p>
          <a:p>
            <a:pPr lvl="1"/>
            <a:r>
              <a:rPr lang="en-US" smtClean="0"/>
              <a:t>Will be absorbed into and managed in an integrated manner with the overall Fermilab superconducting RF cavity development effort</a:t>
            </a:r>
          </a:p>
          <a:p>
            <a:pPr lvl="1"/>
            <a:r>
              <a:rPr lang="en-US" smtClean="0"/>
              <a:t>Will continue to be funded by KA15-02-011</a:t>
            </a:r>
          </a:p>
          <a:p>
            <a:r>
              <a:rPr lang="en-US" smtClean="0"/>
              <a:t>KA15-02-011 also funds 650 MHz elliptical cavity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C4B725C-F892-4143-98BD-FC8B8C0FC43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030413" y="274638"/>
            <a:ext cx="57658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 smtClean="0"/>
              <a:t>FY11 HINS Beam Facility Scope of Work – </a:t>
            </a:r>
            <a:br>
              <a:rPr lang="en-US" sz="2400" dirty="0" smtClean="0"/>
            </a:br>
            <a:r>
              <a:rPr lang="en-US" sz="2400" dirty="0" smtClean="0"/>
              <a:t>KA11-02-034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82725"/>
            <a:ext cx="8229600" cy="471963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Complete construction of HINS beam line radiation shielding enclosure in MDB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Obtain final operational approvals for the HINS Linac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Submit and review the Radiation Shielding Assessment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Submit and review the Safety Assessment Document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Re-establish 2.5 MeV beam from RFQ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Quantify parameters of 2.5 MeV beam from RFQ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Replace existing HINS proton ion source with an H</a:t>
            </a:r>
            <a:r>
              <a:rPr lang="en-US" baseline="30000" dirty="0" smtClean="0"/>
              <a:t>-</a:t>
            </a:r>
            <a:r>
              <a:rPr lang="en-US" dirty="0" smtClean="0"/>
              <a:t> ion source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Configure the HINS beam line for the “Six-Cavity Test” to verify high power  RF vector modulator performance with beam in preparation for Project X beam chopper tests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 Begin pursuit of the Project X beam chopper test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Finalize beam line design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Specify needed components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Begin initial component procurement as budget permits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51F8172-1FC9-482D-BC40-176C66134C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325 and 650 MHz Programs -KA15-02-011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87338" y="1482725"/>
            <a:ext cx="8582025" cy="4719638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In FY11 and beyond, SRF technology efforts across all frequencies will be integrated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Common planning, budgeting and staffing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Collective prioritization of activities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Shared design/analysis tools, engineering procedures, lessons learned…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650 MHz and, to a lesser extent, 325 MHz will build on successful 1.3 GHz SRF accomplishments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Use existing SRF infrastructure with modifications where required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Continue collaborations with other labs (national and international) that have been established as part of the ILC/SRF Programs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Utilize the same skilled workforce and established procedures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325 Spoke cavities require further development and cry for first beam test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Elliptical cavities near 650 MHz are used for other programs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704 MHz (CERN), 805 MHz (SNS)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Nevertheless, the 650 MHz is a new cavity frequency that must be developed in detail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464B0181-CE0E-462E-B2EF-5A22D8DA68E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FY11 - 325 MHz Cavity Program Scope of Work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82725"/>
            <a:ext cx="8229600" cy="4719638"/>
          </a:xfrm>
        </p:spPr>
        <p:txBody>
          <a:bodyPr/>
          <a:lstStyle/>
          <a:p>
            <a:r>
              <a:rPr lang="en-US" smtClean="0"/>
              <a:t>Reconfigure SSR1-0 (now in the 325 MHz Cavity Test Facility with high Q</a:t>
            </a:r>
            <a:r>
              <a:rPr lang="en-US" baseline="-25000" smtClean="0"/>
              <a:t>ext</a:t>
            </a:r>
            <a:r>
              <a:rPr lang="en-US" smtClean="0"/>
              <a:t> drive antenna) with a beam line power coupler and perfom full high power pulsed testing</a:t>
            </a:r>
          </a:p>
          <a:p>
            <a:r>
              <a:rPr lang="en-US" smtClean="0"/>
              <a:t>Jacket second SSR1 and test in HINS 325 MHz Cavity Test Facility </a:t>
            </a:r>
          </a:p>
          <a:p>
            <a:r>
              <a:rPr lang="en-US" smtClean="0"/>
              <a:t>Finalize integrated design of 2°K, CW SSR cavity and tuner system </a:t>
            </a:r>
          </a:p>
          <a:p>
            <a:r>
              <a:rPr lang="en-US" smtClean="0"/>
              <a:t>Complete construction of:</a:t>
            </a:r>
          </a:p>
          <a:p>
            <a:pPr lvl="1"/>
            <a:r>
              <a:rPr lang="en-US" smtClean="0"/>
              <a:t>Two SSR1 cavities now being built at IUAC (India)</a:t>
            </a:r>
          </a:p>
          <a:p>
            <a:pPr lvl="1"/>
            <a:r>
              <a:rPr lang="en-US" smtClean="0"/>
              <a:t>Ten SSR1 cavities now being fabricated at Roark/NioWave</a:t>
            </a:r>
          </a:p>
          <a:p>
            <a:r>
              <a:rPr lang="en-US" smtClean="0"/>
              <a:t>Design and install modifications to the 325 MHz cavity test facility cryostat and cryogenics delivery systems to support sub-atmospheric, 2°K and CW operation</a:t>
            </a:r>
          </a:p>
          <a:p>
            <a:r>
              <a:rPr lang="en-US" smtClean="0"/>
              <a:t>Complete RF and mechanical design of Project X SSR0 cavity and possibly begin fabrication of the first article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23A57E7-17A4-4F25-8042-E4FCC0BABA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FY11 - 325 MHz </a:t>
            </a:r>
            <a:r>
              <a:rPr lang="en-US" dirty="0" err="1" smtClean="0"/>
              <a:t>Cryomodule</a:t>
            </a:r>
            <a:r>
              <a:rPr lang="en-US" dirty="0" smtClean="0"/>
              <a:t> Program Scope of Work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482725"/>
            <a:ext cx="8229600" cy="4719638"/>
          </a:xfrm>
        </p:spPr>
        <p:txBody>
          <a:bodyPr/>
          <a:lstStyle/>
          <a:p>
            <a:r>
              <a:rPr lang="en-US" smtClean="0"/>
              <a:t>Design a short (~four cavity) prototype Project X spoke cavity cryomodule</a:t>
            </a:r>
          </a:p>
          <a:p>
            <a:pPr lvl="1"/>
            <a:r>
              <a:rPr lang="en-US" smtClean="0"/>
              <a:t>Integrate SSR cavities, tuners, power couplers, solenoid magnets and beam instrumentation components</a:t>
            </a:r>
          </a:p>
          <a:p>
            <a:pPr lvl="1"/>
            <a:r>
              <a:rPr lang="en-US" smtClean="0"/>
              <a:t>Ultimately destined for beam test in HINS Linac</a:t>
            </a:r>
          </a:p>
          <a:p>
            <a:r>
              <a:rPr lang="en-US" smtClean="0"/>
              <a:t>Continue prototype work on solenoid magnets for SSR cryomodule</a:t>
            </a:r>
          </a:p>
          <a:p>
            <a:r>
              <a:rPr lang="en-US" smtClean="0"/>
              <a:t>Finish assembly of three HINS individually-cryostated solenoid magnets </a:t>
            </a:r>
          </a:p>
          <a:p>
            <a:pPr lvl="1"/>
            <a:r>
              <a:rPr lang="en-US" smtClean="0"/>
              <a:t>Complete magnetic testing</a:t>
            </a:r>
          </a:p>
          <a:p>
            <a:pPr lvl="1"/>
            <a:r>
              <a:rPr lang="en-US" smtClean="0"/>
              <a:t>Investigate warm-to-cold alignment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E23BE62-225B-445D-B009-42F83CDF44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FY11 - 650 MHz Scope of Work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482725"/>
            <a:ext cx="8229600" cy="471963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Modify existing EP facility and VTS for 650 MHz cavities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Fabricate required handling and assembly fixtures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Process &amp; test single-cell 650 MHz </a:t>
            </a:r>
            <a:r>
              <a:rPr lang="el-GR" dirty="0" smtClean="0"/>
              <a:t>β</a:t>
            </a:r>
            <a:r>
              <a:rPr lang="en-US" dirty="0" smtClean="0"/>
              <a:t> = 0.9 cavities (ANL, FNAL, India)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Six single-cell </a:t>
            </a:r>
            <a:r>
              <a:rPr lang="el-GR" dirty="0" smtClean="0"/>
              <a:t>β</a:t>
            </a:r>
            <a:r>
              <a:rPr lang="en-US" dirty="0" smtClean="0"/>
              <a:t> = 0.9 cavities are being ordered in FY10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Extend the RF and mechanical design of 650 MHz cavities to five-cell structures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Continue support for work at collaborating institutions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err="1" smtClean="0"/>
              <a:t>JLab</a:t>
            </a:r>
            <a:r>
              <a:rPr lang="en-US" dirty="0" smtClean="0"/>
              <a:t>: Single-cell </a:t>
            </a:r>
            <a:r>
              <a:rPr lang="el-GR" dirty="0" smtClean="0"/>
              <a:t>β</a:t>
            </a:r>
            <a:r>
              <a:rPr lang="en-US" dirty="0" smtClean="0"/>
              <a:t> = 0.6 design, prototype, process &amp; test, CM study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ANL:  Process </a:t>
            </a:r>
            <a:r>
              <a:rPr lang="el-GR" dirty="0" smtClean="0"/>
              <a:t>β</a:t>
            </a:r>
            <a:r>
              <a:rPr lang="en-US" dirty="0" smtClean="0"/>
              <a:t> = 0.9 cavities, design study (elliptical vs. TSR)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India: single-cell </a:t>
            </a:r>
            <a:r>
              <a:rPr lang="el-GR" dirty="0" smtClean="0"/>
              <a:t>β</a:t>
            </a:r>
            <a:r>
              <a:rPr lang="en-US" dirty="0" smtClean="0"/>
              <a:t> = 0.9 design and prototype, modified Type 4 CM design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Depending on financial status and technical progress, order first prototype of 5-cell 650 MHz cavity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Design radiation shielding enclosure for 650 MHz cavity test facility in MDB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Specify and procure cryogenic delivery system components for          650 MHz cavity test facility in MDB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730B561-0C36-4E85-8BB9-EC7474AD5B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82725"/>
            <a:ext cx="8229600" cy="4719638"/>
          </a:xfrm>
        </p:spPr>
        <p:txBody>
          <a:bodyPr/>
          <a:lstStyle/>
          <a:p>
            <a:r>
              <a:rPr lang="en-US" smtClean="0"/>
              <a:t>FY10 </a:t>
            </a:r>
          </a:p>
          <a:p>
            <a:pPr lvl="1"/>
            <a:r>
              <a:rPr lang="en-US" smtClean="0"/>
              <a:t>A year of major accomplishments for the HINS program</a:t>
            </a:r>
          </a:p>
          <a:p>
            <a:pPr lvl="1"/>
            <a:r>
              <a:rPr lang="en-US" smtClean="0"/>
              <a:t>A year of planning and preparing for upcoming organizational and programmatic transitions </a:t>
            </a:r>
          </a:p>
          <a:p>
            <a:r>
              <a:rPr lang="en-US" smtClean="0"/>
              <a:t>FY11 will see management and organization of the historic HINS program completely integrated into the SRF and Project X programs</a:t>
            </a:r>
          </a:p>
          <a:p>
            <a:r>
              <a:rPr lang="en-US" smtClean="0"/>
              <a:t>FY11 will see program goals re-defined in direct support Project X  and SRF objectives</a:t>
            </a:r>
          </a:p>
          <a:p>
            <a:r>
              <a:rPr lang="en-US" smtClean="0"/>
              <a:t>A large scope of work is identified for FY11</a:t>
            </a:r>
          </a:p>
          <a:p>
            <a:pPr lvl="1"/>
            <a:r>
              <a:rPr lang="en-US" smtClean="0"/>
              <a:t>Within KA15-02-011 for 325 MHz and 650 MHz superconducting cavity and cryomodule development activities</a:t>
            </a:r>
          </a:p>
          <a:p>
            <a:pPr lvl="1"/>
            <a:r>
              <a:rPr lang="en-US" smtClean="0"/>
              <a:t>Within KA11-02-034 for the HINS Linac facility in support of Project 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45646F32-F39C-43BA-9A47-F65B97F3519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577215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FY10 – HINS Accomplishments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82725"/>
            <a:ext cx="8229600" cy="4719638"/>
          </a:xfrm>
        </p:spPr>
        <p:txBody>
          <a:bodyPr/>
          <a:lstStyle/>
          <a:p>
            <a:r>
              <a:rPr lang="en-US" smtClean="0"/>
              <a:t>Began construction of HINS beam line radiation shielding enclosure</a:t>
            </a:r>
          </a:p>
          <a:p>
            <a:r>
              <a:rPr lang="en-US" smtClean="0"/>
              <a:t>Installed and commissioned the HINS RFQ once again following RF seal repair at the vendor’s facility</a:t>
            </a:r>
          </a:p>
          <a:p>
            <a:r>
              <a:rPr lang="en-US" smtClean="0"/>
              <a:t>Achieved 2.5 MeV beam from RFQ; then removed RFQ to repair water-to-vacuum leaks</a:t>
            </a:r>
          </a:p>
          <a:p>
            <a:r>
              <a:rPr lang="en-US" smtClean="0"/>
              <a:t>Completed installation of cryogenics delivery system and cavity test cryostat for HINS 325 MHz cavity test facility</a:t>
            </a:r>
          </a:p>
          <a:p>
            <a:r>
              <a:rPr lang="en-US" smtClean="0"/>
              <a:t>Assembled first 325 MHz SSR1 cavity into helium jacket</a:t>
            </a:r>
          </a:p>
          <a:p>
            <a:r>
              <a:rPr lang="en-US" smtClean="0"/>
              <a:t>Successfully completed full-field test of first jacketed 325 MHz SSR1 cavity to 27 MV/m @4K</a:t>
            </a:r>
          </a:p>
          <a:p>
            <a:r>
              <a:rPr lang="en-US" smtClean="0"/>
              <a:t>Received delivery of the full complement of copper RT-CH cavities from industrial vendor</a:t>
            </a:r>
          </a:p>
          <a:p>
            <a:r>
              <a:rPr lang="en-US" smtClean="0"/>
              <a:t>Completed assembly of first superconducting solenoid magnet into its cryostat and completed initial magnetic testing of the assembly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BD192A6-F941-4655-A9AF-81F832A44D2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/>
          <a:lstStyle/>
          <a:p>
            <a:r>
              <a:rPr lang="en-US" smtClean="0"/>
              <a:t>Back-up slides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EF1ABD6-CA1C-4FF5-BD03-2361E82276E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4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/>
          <a:lstStyle/>
          <a:p>
            <a:r>
              <a:rPr lang="en-US" smtClean="0"/>
              <a:t>3 GeV CW Linac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C200A6-7B34-4407-A222-5FD99658575D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4580" name="Content Placeholder 2"/>
          <p:cNvSpPr>
            <a:spLocks/>
          </p:cNvSpPr>
          <p:nvPr/>
        </p:nvSpPr>
        <p:spPr bwMode="auto">
          <a:xfrm>
            <a:off x="228600" y="1562100"/>
            <a:ext cx="8610600" cy="1393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0000FF"/>
                </a:solidFill>
              </a:rPr>
              <a:t>Design based on 3 families of 325 MHz Single Spoke resonators, two families of 650 MHz elliptical cavities, then 1300 MHz ILC cavities</a:t>
            </a:r>
          </a:p>
        </p:txBody>
      </p:sp>
      <p:grpSp>
        <p:nvGrpSpPr>
          <p:cNvPr id="24581" name="Group 25"/>
          <p:cNvGrpSpPr>
            <a:grpSpLocks/>
          </p:cNvGrpSpPr>
          <p:nvPr/>
        </p:nvGrpSpPr>
        <p:grpSpPr bwMode="auto">
          <a:xfrm>
            <a:off x="0" y="2708275"/>
            <a:ext cx="8763000" cy="3082925"/>
            <a:chOff x="742" y="1602"/>
            <a:chExt cx="4547" cy="1167"/>
          </a:xfrm>
        </p:grpSpPr>
        <p:sp>
          <p:nvSpPr>
            <p:cNvPr id="8" name="Rectangle 7"/>
            <p:cNvSpPr/>
            <p:nvPr/>
          </p:nvSpPr>
          <p:spPr>
            <a:xfrm>
              <a:off x="1785" y="1877"/>
              <a:ext cx="528" cy="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SSR0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13" y="1879"/>
              <a:ext cx="528" cy="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SSR1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41" y="1879"/>
              <a:ext cx="528" cy="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SSR2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69" y="1879"/>
              <a:ext cx="528" cy="2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</a:rPr>
                <a:t>β</a:t>
              </a:r>
              <a:r>
                <a:rPr lang="en-US" dirty="0">
                  <a:solidFill>
                    <a:schemeClr val="tx1"/>
                  </a:solidFill>
                </a:rPr>
                <a:t>=0.6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97" y="1879"/>
              <a:ext cx="528" cy="2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</a:rPr>
                <a:t>β</a:t>
              </a:r>
              <a:r>
                <a:rPr lang="en-US" dirty="0">
                  <a:solidFill>
                    <a:schemeClr val="tx1"/>
                  </a:solidFill>
                </a:rPr>
                <a:t>=0.9</a:t>
              </a:r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1785" y="2263"/>
              <a:ext cx="1584" cy="144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89" name="TextBox 42"/>
            <p:cNvSpPr txBox="1">
              <a:spLocks noChangeArrowheads="1"/>
            </p:cNvSpPr>
            <p:nvPr/>
          </p:nvSpPr>
          <p:spPr bwMode="auto">
            <a:xfrm>
              <a:off x="1785" y="2359"/>
              <a:ext cx="18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325 MHz, 2.5-160 MeV</a:t>
              </a:r>
            </a:p>
          </p:txBody>
        </p:sp>
        <p:sp>
          <p:nvSpPr>
            <p:cNvPr id="15" name="Left-Right Arrow 14"/>
            <p:cNvSpPr/>
            <p:nvPr/>
          </p:nvSpPr>
          <p:spPr>
            <a:xfrm>
              <a:off x="3369" y="2263"/>
              <a:ext cx="1056" cy="144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1" name="TextBox 44"/>
            <p:cNvSpPr txBox="1">
              <a:spLocks noChangeArrowheads="1"/>
            </p:cNvSpPr>
            <p:nvPr/>
          </p:nvSpPr>
          <p:spPr bwMode="auto">
            <a:xfrm>
              <a:off x="3417" y="2365"/>
              <a:ext cx="18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650 MHz, </a:t>
              </a:r>
            </a:p>
            <a:p>
              <a:r>
                <a:rPr lang="en-US">
                  <a:latin typeface="Comic Sans MS" pitchFamily="66" charset="0"/>
                </a:rPr>
                <a:t>0.16-2 GeV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25" y="1879"/>
              <a:ext cx="528" cy="2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ILC</a:t>
              </a:r>
            </a:p>
          </p:txBody>
        </p:sp>
        <p:sp>
          <p:nvSpPr>
            <p:cNvPr id="18" name="Left-Right Arrow 17"/>
            <p:cNvSpPr/>
            <p:nvPr/>
          </p:nvSpPr>
          <p:spPr>
            <a:xfrm>
              <a:off x="4425" y="2263"/>
              <a:ext cx="528" cy="144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4" name="TextBox 47"/>
            <p:cNvSpPr txBox="1">
              <a:spLocks noChangeArrowheads="1"/>
            </p:cNvSpPr>
            <p:nvPr/>
          </p:nvSpPr>
          <p:spPr bwMode="auto">
            <a:xfrm>
              <a:off x="4425" y="2359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1.3 GHz</a:t>
              </a:r>
            </a:p>
            <a:p>
              <a:r>
                <a:rPr lang="en-US">
                  <a:latin typeface="Comic Sans MS" pitchFamily="66" charset="0"/>
                </a:rPr>
                <a:t>2-3 GeV</a:t>
              </a:r>
            </a:p>
          </p:txBody>
        </p:sp>
        <p:sp>
          <p:nvSpPr>
            <p:cNvPr id="24595" name="Rectangle 18"/>
            <p:cNvSpPr>
              <a:spLocks noChangeArrowheads="1"/>
            </p:cNvSpPr>
            <p:nvPr/>
          </p:nvSpPr>
          <p:spPr bwMode="auto">
            <a:xfrm>
              <a:off x="1576" y="1929"/>
              <a:ext cx="195" cy="136"/>
            </a:xfrm>
            <a:prstGeom prst="rect">
              <a:avLst/>
            </a:prstGeom>
            <a:solidFill>
              <a:srgbClr val="FF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4596" name="Rectangle 19"/>
            <p:cNvSpPr>
              <a:spLocks noChangeArrowheads="1"/>
            </p:cNvSpPr>
            <p:nvPr/>
          </p:nvSpPr>
          <p:spPr bwMode="auto">
            <a:xfrm>
              <a:off x="1373" y="1927"/>
              <a:ext cx="196" cy="136"/>
            </a:xfrm>
            <a:prstGeom prst="rect">
              <a:avLst/>
            </a:prstGeom>
            <a:solidFill>
              <a:srgbClr val="66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4597" name="TextBox 19"/>
            <p:cNvSpPr txBox="1">
              <a:spLocks noChangeArrowheads="1"/>
            </p:cNvSpPr>
            <p:nvPr/>
          </p:nvSpPr>
          <p:spPr bwMode="auto">
            <a:xfrm>
              <a:off x="982" y="2341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MEBT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39" y="2064"/>
              <a:ext cx="283" cy="2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9" name="TextBox 26"/>
            <p:cNvSpPr txBox="1">
              <a:spLocks noChangeArrowheads="1"/>
            </p:cNvSpPr>
            <p:nvPr/>
          </p:nvSpPr>
          <p:spPr bwMode="auto">
            <a:xfrm>
              <a:off x="742" y="1602"/>
              <a:ext cx="11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Ion source, RFQ</a:t>
              </a:r>
            </a:p>
          </p:txBody>
        </p:sp>
        <p:cxnSp>
          <p:nvCxnSpPr>
            <p:cNvPr id="24" name="Straight Arrow Connector 23"/>
            <p:cNvCxnSpPr>
              <a:endCxn id="24596" idx="1"/>
            </p:cNvCxnSpPr>
            <p:nvPr/>
          </p:nvCxnSpPr>
          <p:spPr>
            <a:xfrm rot="16200000" flipH="1">
              <a:off x="1224" y="1846"/>
              <a:ext cx="164" cy="1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2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24" name="Group 284"/>
          <p:cNvGraphicFramePr>
            <a:graphicFrameLocks noGrp="1"/>
          </p:cNvGraphicFramePr>
          <p:nvPr/>
        </p:nvGraphicFramePr>
        <p:xfrm>
          <a:off x="228600" y="1125538"/>
          <a:ext cx="8763000" cy="4754880"/>
        </p:xfrm>
        <a:graphic>
          <a:graphicData uri="http://schemas.openxmlformats.org/drawingml/2006/table">
            <a:tbl>
              <a:tblPr/>
              <a:tblGrid>
                <a:gridCol w="1243592"/>
                <a:gridCol w="1271008"/>
                <a:gridCol w="1674341"/>
                <a:gridCol w="1236320"/>
                <a:gridCol w="1701757"/>
                <a:gridCol w="1635982"/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Section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Energy range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MeV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Number of cavities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 of cavities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Maximal power per cavity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kW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SSR0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=0.12)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2.5-10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0.073-0.146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Single spoke cavity.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SSR1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=0.22)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10-32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0.146-0.261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Single spoke cavity.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1.5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SSR2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=0.4)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32-160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0.261-0.52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Single spoke cavity.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3.2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650 MHz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=0.61)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160 -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0.52-0.758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Elliptic cavity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11.5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650 MHz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=0.9)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50 -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2000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0.758-0.95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Elliptic cavity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18.5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1300 MHz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=1)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2000-3000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0.95- 0.97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Elliptic cavity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60" name="Rectangle 279"/>
          <p:cNvSpPr>
            <a:spLocks noChangeArrowheads="1"/>
          </p:cNvSpPr>
          <p:nvPr/>
        </p:nvSpPr>
        <p:spPr bwMode="auto">
          <a:xfrm>
            <a:off x="1763713" y="333375"/>
            <a:ext cx="6296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900CC"/>
                </a:solidFill>
              </a:rPr>
              <a:t>Summary of 3 GeV CW linac cavities</a:t>
            </a:r>
          </a:p>
        </p:txBody>
      </p:sp>
      <p:sp>
        <p:nvSpPr>
          <p:cNvPr id="25661" name="Text Box 285"/>
          <p:cNvSpPr txBox="1">
            <a:spLocks noChangeArrowheads="1"/>
          </p:cNvSpPr>
          <p:nvPr/>
        </p:nvSpPr>
        <p:spPr bwMode="auto">
          <a:xfrm>
            <a:off x="304800" y="6096000"/>
            <a:ext cx="2681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*</a:t>
            </a:r>
            <a:r>
              <a:rPr lang="en-US" sz="2400" b="1">
                <a:solidFill>
                  <a:srgbClr val="0000FF"/>
                </a:solidFill>
              </a:rPr>
              <a:t>Without overhead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35319-13E8-4D55-97C5-C3024D0EEA9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Summary of Cavity Parameters for PX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5077FAA-DCE9-49C9-B2CB-69B28643A4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157413"/>
            <a:ext cx="8763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447800" y="76200"/>
            <a:ext cx="441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315BD"/>
                </a:solidFill>
                <a:latin typeface="Comic Sans MS" pitchFamily="66" charset="0"/>
              </a:rPr>
              <a:t>SSR0 cavity design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33400"/>
            <a:ext cx="12525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356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74"/>
          <p:cNvGraphicFramePr>
            <a:graphicFrameLocks noGrp="1"/>
          </p:cNvGraphicFramePr>
          <p:nvPr/>
        </p:nvGraphicFramePr>
        <p:xfrm>
          <a:off x="5334000" y="3886200"/>
          <a:ext cx="3581399" cy="252374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66862"/>
                <a:gridCol w="868490"/>
                <a:gridCol w="1146047"/>
              </a:tblGrid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F(MHz)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MHz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optimal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0.117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cavity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204.3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 </a:t>
                      </a:r>
                      <a:r>
                        <a:rPr kumimoji="0" 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wall- to-wall</a:t>
                      </a:r>
                      <a:endParaRPr kumimoji="0" lang="ru-RU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175.5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R/Q 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Ω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Ω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max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acc</a:t>
                      </a:r>
                      <a:endParaRPr kumimoji="0" lang="ru-RU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5.97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max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acc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6.89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/(MV/m)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eff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=(2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opt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λ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/2)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</a:tbl>
          </a:graphicData>
        </a:graphic>
      </p:graphicFrame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152400" y="4419600"/>
            <a:ext cx="5029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pitchFamily="34" charset="0"/>
              <a:buChar char="•"/>
              <a:tabLst>
                <a:tab pos="0" algn="l"/>
              </a:tabLst>
            </a:pPr>
            <a:r>
              <a:rPr lang="en-US" i="1"/>
              <a:t>Few iterations in concepts of cavity / solenoid designs to minimize period </a:t>
            </a:r>
            <a:r>
              <a:rPr lang="en-US" i="1">
                <a:solidFill>
                  <a:srgbClr val="C00000"/>
                </a:solidFill>
              </a:rPr>
              <a:t>(690</a:t>
            </a:r>
            <a:r>
              <a:rPr lang="en-US" i="1">
                <a:solidFill>
                  <a:srgbClr val="C00000"/>
                </a:solidFill>
                <a:sym typeface="Wingdings" pitchFamily="2" charset="2"/>
              </a:rPr>
              <a:t>605 mm)</a:t>
            </a:r>
          </a:p>
          <a:p>
            <a:pPr marL="228600" indent="-228600">
              <a:buFont typeface="Arial" pitchFamily="34" charset="0"/>
              <a:buChar char="•"/>
              <a:tabLst>
                <a:tab pos="0" algn="l"/>
              </a:tabLst>
            </a:pPr>
            <a:r>
              <a:rPr lang="en-US" i="1">
                <a:sym typeface="Wingdings" pitchFamily="2" charset="2"/>
              </a:rPr>
              <a:t>In lattice was used:   </a:t>
            </a:r>
            <a:r>
              <a:rPr lang="en-US" i="1">
                <a:solidFill>
                  <a:srgbClr val="C00000"/>
                </a:solidFill>
                <a:sym typeface="Wingdings" pitchFamily="2" charset="2"/>
              </a:rPr>
              <a:t>L</a:t>
            </a:r>
            <a:r>
              <a:rPr lang="en-US" i="1" baseline="-25000">
                <a:solidFill>
                  <a:srgbClr val="C00000"/>
                </a:solidFill>
                <a:sym typeface="Wingdings" pitchFamily="2" charset="2"/>
              </a:rPr>
              <a:t>p</a:t>
            </a:r>
            <a:r>
              <a:rPr lang="en-US" i="1">
                <a:solidFill>
                  <a:srgbClr val="C00000"/>
                </a:solidFill>
                <a:sym typeface="Wingdings" pitchFamily="2" charset="2"/>
              </a:rPr>
              <a:t>=610 mm</a:t>
            </a:r>
          </a:p>
          <a:p>
            <a:pPr marL="228600" indent="-228600">
              <a:buFont typeface="Arial" pitchFamily="34" charset="0"/>
              <a:buChar char="•"/>
              <a:tabLst>
                <a:tab pos="0" algn="l"/>
              </a:tabLst>
            </a:pPr>
            <a:r>
              <a:rPr lang="en-US" i="1">
                <a:sym typeface="Wingdings" pitchFamily="2" charset="2"/>
              </a:rPr>
              <a:t>Solenoid with BPM and correctors is to be designed</a:t>
            </a:r>
          </a:p>
          <a:p>
            <a:pPr marL="228600" indent="-228600">
              <a:buFont typeface="Arial" pitchFamily="34" charset="0"/>
              <a:buChar char="•"/>
              <a:tabLst>
                <a:tab pos="0" algn="l"/>
              </a:tabLst>
            </a:pPr>
            <a:r>
              <a:rPr lang="en-US" i="1">
                <a:sym typeface="Wingdings" pitchFamily="2" charset="2"/>
              </a:rPr>
              <a:t>Mechanical design: minimizing of df/dP</a:t>
            </a:r>
          </a:p>
          <a:p>
            <a:pPr marL="228600" indent="-228600">
              <a:buFont typeface="Arial" pitchFamily="34" charset="0"/>
              <a:buChar char="•"/>
              <a:tabLst>
                <a:tab pos="0" algn="l"/>
              </a:tabLst>
            </a:pPr>
            <a:r>
              <a:rPr lang="en-US" i="1">
                <a:sym typeface="Wingdings" pitchFamily="2" charset="2"/>
              </a:rPr>
              <a:t>RF coupler design is in progress</a:t>
            </a:r>
          </a:p>
          <a:p>
            <a:pPr marL="228600" indent="-228600">
              <a:buFont typeface="Arial" pitchFamily="34" charset="0"/>
              <a:buChar char="•"/>
              <a:tabLst>
                <a:tab pos="0" algn="l"/>
              </a:tabLst>
            </a:pPr>
            <a:r>
              <a:rPr lang="en-US" i="1">
                <a:sym typeface="Wingdings" pitchFamily="2" charset="2"/>
              </a:rPr>
              <a:t>Tuners design</a:t>
            </a:r>
            <a:endParaRPr lang="en-US" i="1"/>
          </a:p>
        </p:txBody>
      </p:sp>
      <p:pic>
        <p:nvPicPr>
          <p:cNvPr id="27655" name="Picture 8" descr="SSR0_withRF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685800"/>
            <a:ext cx="31242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6750-E457-452F-90A3-C250C4A5EA2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971800" y="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>
                <a:solidFill>
                  <a:srgbClr val="0315BD"/>
                </a:solidFill>
                <a:latin typeface="Comic Sans MS" pitchFamily="66" charset="0"/>
                <a:cs typeface="Times New Roman" pitchFamily="18" charset="0"/>
              </a:rPr>
              <a:t>SSR1 cavity: </a:t>
            </a:r>
            <a:endParaRPr lang="en-US" sz="3200">
              <a:solidFill>
                <a:srgbClr val="0315BD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5724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8676" name="Group 13"/>
          <p:cNvGrpSpPr>
            <a:grpSpLocks/>
          </p:cNvGrpSpPr>
          <p:nvPr/>
        </p:nvGrpSpPr>
        <p:grpSpPr bwMode="auto">
          <a:xfrm>
            <a:off x="381000" y="3124200"/>
            <a:ext cx="3810000" cy="3733800"/>
            <a:chOff x="76200" y="1219200"/>
            <a:chExt cx="5440376" cy="5411021"/>
          </a:xfrm>
        </p:grpSpPr>
        <p:pic>
          <p:nvPicPr>
            <p:cNvPr id="28683" name="Picture 8" descr="XSECT_ELEVATI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1219200"/>
              <a:ext cx="5440376" cy="541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295751" y="6172401"/>
              <a:ext cx="2665784" cy="227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066803" y="6324241"/>
              <a:ext cx="2819928" cy="2300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6" name="TextBox 12"/>
            <p:cNvSpPr txBox="1">
              <a:spLocks noChangeArrowheads="1"/>
            </p:cNvSpPr>
            <p:nvPr/>
          </p:nvSpPr>
          <p:spPr bwMode="auto">
            <a:xfrm>
              <a:off x="2286000" y="6172200"/>
              <a:ext cx="990601" cy="4276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C00000"/>
                  </a:solidFill>
                </a:rPr>
                <a:t>800mm</a:t>
              </a:r>
            </a:p>
          </p:txBody>
        </p:sp>
      </p:grpSp>
      <p:pic>
        <p:nvPicPr>
          <p:cNvPr id="28677" name="Picture 2" descr="HINS_SSR1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27066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48400" y="0"/>
            <a:ext cx="28956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16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600" u="sng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Solenoid status</a:t>
            </a:r>
          </a:p>
          <a:p>
            <a:pPr marL="168275" indent="-168275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Design is completed 2008</a:t>
            </a:r>
          </a:p>
          <a:p>
            <a:pPr marL="168275" indent="-168275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Prototype in production</a:t>
            </a:r>
          </a:p>
          <a:p>
            <a:pPr marL="168275" indent="-168275">
              <a:defRPr/>
            </a:pPr>
            <a:endParaRPr lang="en-US" sz="16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600" u="sng" dirty="0" err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Cryomodule</a:t>
            </a:r>
            <a:endParaRPr lang="en-US" sz="1600" dirty="0">
              <a:latin typeface="Arial" charset="0"/>
            </a:endParaRPr>
          </a:p>
          <a:p>
            <a:pPr marL="168275" indent="-168275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Comic Sans MS" pitchFamily="66" charset="0"/>
              </a:rPr>
              <a:t>Design of spoke resonator </a:t>
            </a:r>
            <a:r>
              <a:rPr lang="en-US" sz="1600" dirty="0" err="1">
                <a:solidFill>
                  <a:srgbClr val="C00000"/>
                </a:solidFill>
                <a:latin typeface="Comic Sans MS" pitchFamily="66" charset="0"/>
              </a:rPr>
              <a:t>cryomodule</a:t>
            </a:r>
            <a:r>
              <a:rPr lang="en-US" sz="1600" dirty="0">
                <a:solidFill>
                  <a:srgbClr val="C00000"/>
                </a:solidFill>
                <a:latin typeface="Comic Sans MS" pitchFamily="66" charset="0"/>
              </a:rPr>
              <a:t> is starting</a:t>
            </a:r>
          </a:p>
          <a:p>
            <a:pPr marL="168275" indent="-168275">
              <a:defRPr/>
            </a:pPr>
            <a:endParaRPr lang="en-US" sz="1600" dirty="0">
              <a:solidFill>
                <a:srgbClr val="C00000"/>
              </a:solidFill>
              <a:latin typeface="Comic Sans MS" pitchFamily="66" charset="0"/>
            </a:endParaRPr>
          </a:p>
          <a:p>
            <a:pPr marL="168275" indent="-168275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Comic Sans MS" pitchFamily="66" charset="0"/>
              </a:rPr>
              <a:t>              </a:t>
            </a:r>
            <a:r>
              <a:rPr lang="en-US" sz="1600" u="sng" dirty="0">
                <a:solidFill>
                  <a:srgbClr val="C00000"/>
                </a:solidFill>
                <a:latin typeface="Comic Sans MS" pitchFamily="66" charset="0"/>
              </a:rPr>
              <a:t>Problems</a:t>
            </a:r>
          </a:p>
          <a:p>
            <a:pPr marL="168275" indent="-168275">
              <a:defRPr/>
            </a:pPr>
            <a:r>
              <a:rPr lang="en-US" sz="1600" dirty="0">
                <a:solidFill>
                  <a:srgbClr val="C00000"/>
                </a:solidFill>
                <a:latin typeface="Comic Sans MS" pitchFamily="66" charset="0"/>
              </a:rPr>
              <a:t>  Initially the cavity was optimized for pulse operation.</a:t>
            </a:r>
          </a:p>
          <a:p>
            <a:pPr marL="168275" indent="-168275">
              <a:defRPr/>
            </a:pPr>
            <a:r>
              <a:rPr lang="en-US" sz="1600" dirty="0">
                <a:solidFill>
                  <a:srgbClr val="C00000"/>
                </a:solidFill>
                <a:latin typeface="Comic Sans MS" pitchFamily="66" charset="0"/>
              </a:rPr>
              <a:t>  For CW operation modifications may be required.</a:t>
            </a:r>
            <a:endParaRPr lang="en-US" sz="1600" dirty="0">
              <a:latin typeface="Arial" charset="0"/>
            </a:endParaRPr>
          </a:p>
        </p:txBody>
      </p:sp>
      <p:graphicFrame>
        <p:nvGraphicFramePr>
          <p:cNvPr id="11" name="Group 74"/>
          <p:cNvGraphicFramePr>
            <a:graphicFrameLocks noGrp="1"/>
          </p:cNvGraphicFramePr>
          <p:nvPr/>
        </p:nvGraphicFramePr>
        <p:xfrm>
          <a:off x="4648200" y="4038600"/>
          <a:ext cx="3581399" cy="252374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66862"/>
                <a:gridCol w="868490"/>
                <a:gridCol w="1146047"/>
              </a:tblGrid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F(MHz)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MHz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optimal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cavity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245.7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 </a:t>
                      </a:r>
                      <a:r>
                        <a:rPr kumimoji="0" 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wall- to-wall</a:t>
                      </a:r>
                      <a:endParaRPr kumimoji="0" lang="ru-RU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R/Q 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Ω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Ω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max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acc</a:t>
                      </a:r>
                      <a:endParaRPr kumimoji="0" lang="ru-RU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3.93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max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acc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5.8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/(MV/m)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eff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=(2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opt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λ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/2)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288" marB="18288" horzOverflow="overflow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505200" y="533400"/>
            <a:ext cx="28956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u="sng" dirty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Section period </a:t>
            </a:r>
          </a:p>
          <a:p>
            <a:pPr>
              <a:defRPr/>
            </a:pPr>
            <a:r>
              <a:rPr lang="en-US" sz="1600" dirty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315BD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750 mm </a:t>
            </a:r>
            <a:r>
              <a:rPr lang="en-US" sz="1600" dirty="0">
                <a:solidFill>
                  <a:srgbClr val="0315BD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800 mm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(increased after review)</a:t>
            </a:r>
          </a:p>
          <a:p>
            <a:pPr algn="ctr">
              <a:defRPr/>
            </a:pPr>
            <a:r>
              <a:rPr lang="en-US" sz="1600" u="sng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Cavity status</a:t>
            </a:r>
          </a:p>
          <a:p>
            <a:pPr marL="112713" indent="-11271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2 prototypes tested </a:t>
            </a:r>
          </a:p>
          <a:p>
            <a:pPr marL="112713" indent="-112713">
              <a:defRPr/>
            </a:pPr>
            <a:r>
              <a:rPr lang="en-US" sz="16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(Max gradient 34MV/m at 2K)</a:t>
            </a:r>
          </a:p>
          <a:p>
            <a:pPr marL="112713" indent="-11271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1</a:t>
            </a:r>
            <a:r>
              <a:rPr lang="en-US" sz="1600" baseline="300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st</a:t>
            </a:r>
            <a:r>
              <a:rPr lang="en-US" sz="16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SSR1 dressed</a:t>
            </a:r>
          </a:p>
          <a:p>
            <a:pPr marL="112713" indent="-11271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+2 in production in India</a:t>
            </a:r>
          </a:p>
          <a:p>
            <a:pPr marL="112713" indent="-11271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+10 order from  Roark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DAE93-EF75-48D4-992F-83FF6665BDD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91000"/>
            <a:ext cx="32766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495800" y="762000"/>
          <a:ext cx="4267199" cy="31089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67000"/>
                <a:gridCol w="790904"/>
                <a:gridCol w="809295"/>
              </a:tblGrid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Operating frequency </a:t>
                      </a:r>
                      <a:endParaRPr lang="en-US" sz="1600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325 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MHz </a:t>
                      </a:r>
                      <a:endParaRPr lang="en-US" sz="160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/>
                        <a:t>β</a:t>
                      </a:r>
                      <a:r>
                        <a:rPr lang="en-US" sz="1600" baseline="-25000" dirty="0"/>
                        <a:t>G</a:t>
                      </a:r>
                      <a:r>
                        <a:rPr lang="en-US" sz="1600" dirty="0"/>
                        <a:t> </a:t>
                      </a:r>
                      <a:endParaRPr lang="en-US" sz="1600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0.4 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Cavity </a:t>
                      </a:r>
                      <a:r>
                        <a:rPr lang="en-US" sz="1600" dirty="0" smtClean="0"/>
                        <a:t>Length </a:t>
                      </a:r>
                      <a:r>
                        <a:rPr lang="en-US" sz="1600" baseline="-25000" dirty="0" smtClean="0"/>
                        <a:t>from wall to wall</a:t>
                      </a:r>
                      <a:endParaRPr lang="en-US" sz="1600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406</a:t>
                      </a:r>
                      <a:endParaRPr lang="en-US" sz="1800">
                        <a:solidFill>
                          <a:schemeClr val="accent2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mm</a:t>
                      </a:r>
                      <a:endParaRPr lang="en-US" sz="160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Dressed cavity length</a:t>
                      </a:r>
                      <a:endParaRPr lang="en-US" sz="1600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~530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mm</a:t>
                      </a:r>
                      <a:endParaRPr lang="en-US" sz="160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Cavity </a:t>
                      </a:r>
                      <a:r>
                        <a:rPr lang="en-US" sz="1600" dirty="0" smtClean="0"/>
                        <a:t>diameter</a:t>
                      </a:r>
                      <a:endParaRPr lang="en-US" sz="1600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556.2</a:t>
                      </a:r>
                      <a:endParaRPr lang="en-US" sz="1800">
                        <a:solidFill>
                          <a:schemeClr val="accent2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mm </a:t>
                      </a:r>
                      <a:endParaRPr lang="en-US" sz="160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R/Q </a:t>
                      </a:r>
                      <a:endParaRPr lang="en-US" sz="1600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322 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/>
                        <a:t>Ω </a:t>
                      </a:r>
                      <a:endParaRPr lang="en-US" sz="160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G-factor</a:t>
                      </a:r>
                      <a:endParaRPr lang="en-US" sz="1600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112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/>
                        <a:t>Ω </a:t>
                      </a:r>
                      <a:endParaRPr lang="en-US" sz="160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Max. gain per cavity </a:t>
                      </a:r>
                      <a:r>
                        <a:rPr lang="en-US" sz="1600" dirty="0" smtClean="0"/>
                        <a:t>(</a:t>
                      </a:r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φ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-0)</a:t>
                      </a:r>
                      <a:endParaRPr lang="en-US" sz="1600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3.16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MeV</a:t>
                      </a:r>
                      <a:endParaRPr lang="en-US" sz="1600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Max.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surface </a:t>
                      </a:r>
                      <a:r>
                        <a:rPr lang="en-US" sz="1600" dirty="0"/>
                        <a:t>electric field </a:t>
                      </a:r>
                      <a:endParaRPr lang="en-US" sz="1600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33 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MV/m </a:t>
                      </a:r>
                      <a:endParaRPr lang="en-US" sz="160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/>
                        <a:t>Max.surface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magnetic field </a:t>
                      </a:r>
                      <a:endParaRPr lang="en-US" sz="1600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54 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mT</a:t>
                      </a:r>
                      <a:r>
                        <a:rPr lang="en-US" sz="1600" dirty="0"/>
                        <a:t> </a:t>
                      </a:r>
                      <a:endParaRPr lang="en-US" sz="1600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T="18288" marB="18288"/>
                </a:tc>
              </a:tr>
            </a:tbl>
          </a:graphicData>
        </a:graphic>
      </p:graphicFrame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990600" y="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14350" algn="ctr"/>
            <a:r>
              <a:rPr lang="en-US" sz="32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SSR2 section: cavity, solenoid</a:t>
            </a:r>
            <a:endParaRPr lang="en-US"/>
          </a:p>
        </p:txBody>
      </p:sp>
      <p:pic>
        <p:nvPicPr>
          <p:cNvPr id="297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2092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2713" indent="-112713"/>
            <a:r>
              <a:rPr lang="en-US" sz="1600" u="sng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SSR2 cavity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RF design – done (possible changes)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Mech. design is to be completed. </a:t>
            </a:r>
            <a:endParaRPr lang="en-US" sz="160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43400" y="4114800"/>
          <a:ext cx="4571999" cy="17922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99661"/>
                <a:gridCol w="697424"/>
                <a:gridCol w="774914"/>
              </a:tblGrid>
              <a:tr h="2667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Arial Narrow" pitchFamily="34" charset="0"/>
                        </a:rPr>
                        <a:t>Bore diameter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Rockwell" pitchFamily="18" charset="0"/>
                        </a:rPr>
                        <a:t>30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Rockwell" pitchFamily="18" charset="0"/>
                        </a:rPr>
                        <a:t>mm </a:t>
                      </a:r>
                      <a:endParaRPr lang="en-US" sz="1600" b="0" dirty="0" smtClean="0">
                        <a:solidFill>
                          <a:srgbClr val="0315BD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Arial Narrow" pitchFamily="34" charset="0"/>
                        </a:rPr>
                        <a:t>Available slot length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Rockwell" pitchFamily="18" charset="0"/>
                        </a:rPr>
                        <a:t>&lt;294 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Rockwell" pitchFamily="18" charset="0"/>
                        </a:rPr>
                        <a:t>mm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Arial Narrow" pitchFamily="34" charset="0"/>
                        </a:rPr>
                        <a:t>Squared magnetic field integral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Rockwell" pitchFamily="18" charset="0"/>
                        </a:rPr>
                        <a:t>580 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Rockwell" pitchFamily="18" charset="0"/>
                        </a:rPr>
                        <a:t>T</a:t>
                      </a:r>
                      <a:r>
                        <a:rPr lang="en-US" sz="1600" b="0" baseline="30000" dirty="0" smtClean="0">
                          <a:solidFill>
                            <a:srgbClr val="0315BD"/>
                          </a:solidFill>
                          <a:latin typeface="Rockwell" pitchFamily="18" charset="0"/>
                        </a:rPr>
                        <a:t>2</a:t>
                      </a: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Rockwell" pitchFamily="18" charset="0"/>
                        </a:rPr>
                        <a:t>-cm 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Arial Narrow" pitchFamily="34" charset="0"/>
                        </a:rPr>
                        <a:t>Integrated strength of steering dipoles*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Rockwell" pitchFamily="18" charset="0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Rockwell" pitchFamily="18" charset="0"/>
                        </a:rPr>
                        <a:t>T-cm 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Operating current 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Rockwell" pitchFamily="18" charset="0"/>
                          <a:ea typeface="Times New Roman"/>
                          <a:cs typeface="Times New Roman"/>
                        </a:rPr>
                        <a:t>&lt; 200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Rockwell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Arial Narrow" pitchFamily="34" charset="0"/>
                        </a:rPr>
                        <a:t>Fringe field on the walls of cavities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315BD"/>
                          </a:solidFill>
                          <a:latin typeface="Rockwell" pitchFamily="18" charset="0"/>
                        </a:rPr>
                        <a:t>&lt;10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rgbClr val="0315BD"/>
                          </a:solidFill>
                          <a:latin typeface="Rockwell" pitchFamily="18" charset="0"/>
                        </a:rPr>
                        <a:t>μT</a:t>
                      </a:r>
                      <a:r>
                        <a:rPr lang="el-GR" sz="1600" b="0" dirty="0" smtClean="0">
                          <a:solidFill>
                            <a:srgbClr val="0315BD"/>
                          </a:solidFill>
                          <a:latin typeface="+mn-lt"/>
                        </a:rPr>
                        <a:t> </a:t>
                      </a:r>
                      <a:endParaRPr lang="en-US" sz="1600" b="0" dirty="0">
                        <a:solidFill>
                          <a:srgbClr val="0315BD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T="27432" marB="27432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3429000"/>
            <a:ext cx="4038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u="sng" dirty="0">
                <a:solidFill>
                  <a:srgbClr val="0315BD"/>
                </a:solidFill>
                <a:latin typeface="Comic Sans MS" pitchFamily="66" charset="0"/>
              </a:rPr>
              <a:t>Solenoid: </a:t>
            </a:r>
          </a:p>
          <a:p>
            <a:pPr marL="112713" indent="-11271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315BD"/>
                </a:solidFill>
                <a:latin typeface="Comic Sans MS" pitchFamily="66" charset="0"/>
              </a:rPr>
              <a:t>Design completed</a:t>
            </a:r>
          </a:p>
          <a:p>
            <a:pPr marL="112713" indent="-11271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315BD"/>
                </a:solidFill>
                <a:latin typeface="Comic Sans MS" pitchFamily="66" charset="0"/>
              </a:rPr>
              <a:t>Prototype ready for test (w/o vessel)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5943600"/>
            <a:ext cx="4495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* Corrector provides ~6 mm solenoid centre correction</a:t>
            </a:r>
          </a:p>
        </p:txBody>
      </p: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3200400" y="6248400"/>
            <a:ext cx="518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omic Sans MS" pitchFamily="66" charset="0"/>
              </a:rPr>
              <a:t>Period (sol+cav+cav+60 mm) = 1300 mm</a:t>
            </a:r>
          </a:p>
        </p:txBody>
      </p:sp>
      <p:sp>
        <p:nvSpPr>
          <p:cNvPr id="29707" name="TextBox 10"/>
          <p:cNvSpPr txBox="1">
            <a:spLocks noChangeArrowheads="1"/>
          </p:cNvSpPr>
          <p:nvPr/>
        </p:nvSpPr>
        <p:spPr bwMode="auto">
          <a:xfrm>
            <a:off x="228600" y="1752600"/>
            <a:ext cx="106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Latest changes not reflected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8D14F-959B-4C3D-8ABA-028360DAC9E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/>
          <a:lstStyle/>
          <a:p>
            <a:r>
              <a:rPr lang="en-US" smtClean="0"/>
              <a:t>650MHz </a:t>
            </a:r>
            <a:r>
              <a:rPr lang="el-GR" smtClean="0"/>
              <a:t>Β</a:t>
            </a:r>
            <a:r>
              <a:rPr lang="en-US" smtClean="0"/>
              <a:t> = 0.9 Single Cell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28A2AEB-D8BD-44C1-B51B-695750964D7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0725" name="Picture 5" descr="481749-1.TIF"/>
          <p:cNvPicPr>
            <a:picLocks noChangeAspect="1"/>
          </p:cNvPicPr>
          <p:nvPr/>
        </p:nvPicPr>
        <p:blipFill>
          <a:blip r:embed="rId2"/>
          <a:srcRect l="43134" t="12180" r="12836" b="37469"/>
          <a:stretch>
            <a:fillRect/>
          </a:stretch>
        </p:blipFill>
        <p:spPr bwMode="auto">
          <a:xfrm>
            <a:off x="1620838" y="1733550"/>
            <a:ext cx="56546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371600" y="101600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Comic Sans MS" pitchFamily="66" charset="0"/>
              </a:rPr>
              <a:t>650 MHz, 5-cell cavities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pic>
        <p:nvPicPr>
          <p:cNvPr id="31747" name="Picture 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85800"/>
            <a:ext cx="510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" y="2971800"/>
          <a:ext cx="6629400" cy="32924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56660"/>
                <a:gridCol w="1258747"/>
                <a:gridCol w="1113707"/>
                <a:gridCol w="900285"/>
              </a:tblGrid>
              <a:tr h="327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en-US" sz="1800" b="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0.61</a:t>
                      </a:r>
                      <a:endParaRPr lang="en-US" sz="1800" b="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0.9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marL="137160" marT="27432" marB="27432"/>
                </a:tc>
              </a:tr>
              <a:tr h="327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Length (from iris to iris)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705</a:t>
                      </a:r>
                      <a:endParaRPr lang="en-US" sz="1800" b="0" dirty="0">
                        <a:latin typeface="Comic Sans MS" pitchFamily="66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1038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mm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137160" marT="27432" marB="27432"/>
                </a:tc>
              </a:tr>
              <a:tr h="327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Aperture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83</a:t>
                      </a:r>
                      <a:endParaRPr lang="en-US" sz="1800" b="0" dirty="0">
                        <a:latin typeface="Comic Sans MS" pitchFamily="66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100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mm</a:t>
                      </a:r>
                      <a:endParaRPr kumimoji="0" lang="en-US" sz="1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137160" marT="27432" marB="27432"/>
                </a:tc>
              </a:tr>
              <a:tr h="327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Cavity</a:t>
                      </a:r>
                      <a:r>
                        <a:rPr lang="en-US" sz="1800" b="0" baseline="0" dirty="0" smtClean="0"/>
                        <a:t> diameter</a:t>
                      </a:r>
                      <a:endParaRPr lang="en-US" sz="1800" b="0" dirty="0" smtClean="0"/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389.9</a:t>
                      </a:r>
                      <a:endParaRPr lang="en-US" sz="1800" b="0" dirty="0">
                        <a:latin typeface="Comic Sans MS" pitchFamily="66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400.6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mm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137160" marT="27432" marB="27432"/>
                </a:tc>
              </a:tr>
              <a:tr h="327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R/Q, Ohm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 pitchFamily="66" charset="0"/>
                        </a:rPr>
                        <a:t>378</a:t>
                      </a:r>
                      <a:endParaRPr lang="en-US" sz="1800" b="0" dirty="0" smtClean="0">
                        <a:latin typeface="Comic Sans MS" pitchFamily="66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638</a:t>
                      </a:r>
                      <a:endParaRPr lang="en-US" sz="1800" b="0" dirty="0">
                        <a:latin typeface="Comic Sans MS" pitchFamily="66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smtClean="0">
                          <a:latin typeface="+mn-lt"/>
                        </a:rPr>
                        <a:t>Ω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137160" marT="27432" marB="27432"/>
                </a:tc>
              </a:tr>
              <a:tr h="327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 - factor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191</a:t>
                      </a:r>
                      <a:endParaRPr lang="en-US" sz="1800" b="0" dirty="0">
                        <a:latin typeface="Comic Sans MS" pitchFamily="66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255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smtClean="0">
                          <a:latin typeface="+mn-lt"/>
                        </a:rPr>
                        <a:t>Ω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137160" marT="27432" marB="27432"/>
                </a:tc>
              </a:tr>
              <a:tr h="3276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/>
                        <a:t>Max. gain per cavity </a:t>
                      </a:r>
                      <a:r>
                        <a:rPr lang="en-US" sz="1800" b="0" dirty="0" smtClean="0"/>
                        <a:t>(</a:t>
                      </a:r>
                      <a:r>
                        <a:rPr lang="el-GR" sz="1800" b="0" dirty="0" smtClean="0"/>
                        <a:t>φ</a:t>
                      </a:r>
                      <a:r>
                        <a:rPr lang="en-US" sz="1800" b="0" dirty="0" smtClean="0"/>
                        <a:t>-0)</a:t>
                      </a:r>
                      <a:endParaRPr lang="en-US" sz="1800" b="0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37160" marT="27432" marB="2743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omic Sans MS" pitchFamily="66" charset="0"/>
                        </a:rPr>
                        <a:t>12.0</a:t>
                      </a:r>
                      <a:endParaRPr lang="en-US" sz="1800" b="0" dirty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137160" marT="27432" marB="2743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omic Sans MS" pitchFamily="66" charset="0"/>
                        </a:rPr>
                        <a:t>19.9</a:t>
                      </a:r>
                      <a:endParaRPr lang="en-US" sz="1800" b="0" dirty="0">
                        <a:solidFill>
                          <a:srgbClr val="0000FF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137160" marT="27432" marB="274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+mn-lt"/>
                        </a:rPr>
                        <a:t>MeV</a:t>
                      </a:r>
                      <a:endParaRPr lang="en-US" sz="1800" b="0" dirty="0" smtClean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T="27432" marB="27432"/>
                </a:tc>
              </a:tr>
              <a:tr h="327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Gradient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17.1</a:t>
                      </a:r>
                      <a:endParaRPr lang="en-US" sz="1800" b="0" dirty="0">
                        <a:latin typeface="Comic Sans MS" pitchFamily="66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19.2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MV/m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137160" marT="27432" marB="27432"/>
                </a:tc>
              </a:tr>
              <a:tr h="327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 surface electric field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38.6</a:t>
                      </a:r>
                      <a:endParaRPr lang="en-US" sz="1800" b="0" dirty="0">
                        <a:latin typeface="Comic Sans MS" pitchFamily="66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38.4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MV/m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137160" marT="27432" marB="27432"/>
                </a:tc>
              </a:tr>
              <a:tr h="327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 surf electric field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72</a:t>
                      </a:r>
                      <a:endParaRPr lang="en-US" sz="1800" b="0" dirty="0">
                        <a:latin typeface="Comic Sans MS" pitchFamily="66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72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7160" marT="27432" marB="2743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+mn-lt"/>
                        </a:rPr>
                        <a:t>mT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137160" marT="27432" marB="27432"/>
                </a:tc>
              </a:tr>
            </a:tbl>
          </a:graphicData>
        </a:graphic>
      </p:graphicFrame>
      <p:pic>
        <p:nvPicPr>
          <p:cNvPr id="318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773113"/>
            <a:ext cx="4000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07" name="TextBox 10"/>
          <p:cNvSpPr txBox="1">
            <a:spLocks noChangeArrowheads="1"/>
          </p:cNvSpPr>
          <p:nvPr/>
        </p:nvSpPr>
        <p:spPr bwMode="auto">
          <a:xfrm>
            <a:off x="457200" y="5334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Low-beta</a:t>
            </a:r>
          </a:p>
        </p:txBody>
      </p:sp>
      <p:sp>
        <p:nvSpPr>
          <p:cNvPr id="31808" name="TextBox 11"/>
          <p:cNvSpPr txBox="1">
            <a:spLocks noChangeArrowheads="1"/>
          </p:cNvSpPr>
          <p:nvPr/>
        </p:nvSpPr>
        <p:spPr bwMode="auto">
          <a:xfrm>
            <a:off x="7543800" y="5334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High-beta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826DD-4F26-4AC1-8421-D9CF2BCF7C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68680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52400" y="609600"/>
            <a:ext cx="8488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800"/>
              <a:t>Preliminary layout of a beta=0.9 650 MHz 5-cell cavity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410200"/>
            <a:ext cx="8797925" cy="1384300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Arial" charset="0"/>
              </a:rPr>
              <a:t>EM design of the cavity is finished;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Arial" charset="0"/>
              </a:rPr>
              <a:t>Mechanical design is underway: </a:t>
            </a:r>
            <a:r>
              <a:rPr lang="en-US" sz="2800" dirty="0" err="1">
                <a:latin typeface="Arial" charset="0"/>
              </a:rPr>
              <a:t>df</a:t>
            </a:r>
            <a:r>
              <a:rPr lang="en-US" sz="2800" dirty="0">
                <a:latin typeface="Arial" charset="0"/>
              </a:rPr>
              <a:t>/</a:t>
            </a:r>
            <a:r>
              <a:rPr lang="en-US" sz="2800" dirty="0" err="1">
                <a:latin typeface="Arial" charset="0"/>
              </a:rPr>
              <a:t>dP</a:t>
            </a:r>
            <a:r>
              <a:rPr lang="en-US" sz="2800" dirty="0">
                <a:latin typeface="Arial" charset="0"/>
              </a:rPr>
              <a:t>, tuners, RF coupler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Arial" charset="0"/>
              </a:rPr>
              <a:t>HOM couplers?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963AF-2E2C-4CFD-93C3-6BE9E82F804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Began Construction of Beam Line Shielding Enclosure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smtClean="0"/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A76177-F89B-48E7-A257-553F61C7B8FE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pic>
        <p:nvPicPr>
          <p:cNvPr id="6149" name="Picture 3" descr="08-0033-28Dfx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8" y="1460500"/>
            <a:ext cx="49403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C:\Documents and Settings\webber\Desktop\10-0263-01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30625" y="2884488"/>
            <a:ext cx="4949825" cy="329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3905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5181600"/>
          <a:ext cx="8839200" cy="1577975"/>
        </p:xfrm>
        <a:graphic>
          <a:graphicData uri="http://schemas.openxmlformats.org/drawingml/2006/table">
            <a:tbl>
              <a:tblPr/>
              <a:tblGrid>
                <a:gridCol w="1645920"/>
                <a:gridCol w="1798320"/>
                <a:gridCol w="1798320"/>
                <a:gridCol w="1920240"/>
                <a:gridCol w="16764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2K (Flow/Plant),W</a:t>
                      </a:r>
                      <a:endParaRPr lang="en-US" sz="18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5K(Flow/Plant),W</a:t>
                      </a:r>
                      <a:endParaRPr lang="en-US" sz="18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70K(Flow/Plant),W</a:t>
                      </a:r>
                      <a:endParaRPr lang="en-US" sz="18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plant,W</a:t>
                      </a:r>
                      <a:endParaRPr lang="en-US" sz="18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RF  =  0kW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 / 28.1</a:t>
                      </a:r>
                      <a:endParaRPr lang="en-US" sz="18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0.99 / 196</a:t>
                      </a:r>
                      <a:endParaRPr lang="en-US" sz="18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7.85 / 62.8</a:t>
                      </a:r>
                      <a:endParaRPr lang="en-US" sz="18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RF = 20kW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0.065 / 45.7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1.27 / 251.5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8.55 / 68.4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366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RF = 30kW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0.078/ 54.8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1.41 / 279.2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8.87 / 71.0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405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827" name="Rectangle 10"/>
          <p:cNvSpPr>
            <a:spLocks noChangeArrowheads="1"/>
          </p:cNvSpPr>
          <p:nvPr/>
        </p:nvSpPr>
        <p:spPr bwMode="auto">
          <a:xfrm>
            <a:off x="2286000" y="152400"/>
            <a:ext cx="4724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650MHz coupler, preliminary</a:t>
            </a:r>
          </a:p>
          <a:p>
            <a:r>
              <a:rPr lang="en-US" sz="2800">
                <a:solidFill>
                  <a:srgbClr val="FF0000"/>
                </a:solidFill>
              </a:rPr>
              <a:t>mechanical design</a:t>
            </a:r>
          </a:p>
          <a:p>
            <a:endParaRPr lang="en-US" sz="2800"/>
          </a:p>
          <a:p>
            <a:pPr>
              <a:buFont typeface="Arial" pitchFamily="34" charset="0"/>
              <a:buChar char="•"/>
            </a:pPr>
            <a:r>
              <a:rPr lang="en-US" sz="2800">
                <a:solidFill>
                  <a:srgbClr val="0070C0"/>
                </a:solidFill>
              </a:rPr>
              <a:t>One window;</a:t>
            </a:r>
          </a:p>
          <a:p>
            <a:pPr>
              <a:buFont typeface="Arial" pitchFamily="34" charset="0"/>
              <a:buChar char="•"/>
            </a:pPr>
            <a:r>
              <a:rPr lang="en-US" sz="2800">
                <a:solidFill>
                  <a:srgbClr val="0070C0"/>
                </a:solidFill>
              </a:rPr>
              <a:t>Non- adjustable;</a:t>
            </a:r>
          </a:p>
          <a:p>
            <a:pPr>
              <a:buFont typeface="Arial" pitchFamily="34" charset="0"/>
              <a:buChar char="•"/>
            </a:pPr>
            <a:r>
              <a:rPr lang="en-US" sz="2800">
                <a:solidFill>
                  <a:srgbClr val="0070C0"/>
                </a:solidFill>
              </a:rPr>
              <a:t>Air-cooled;</a:t>
            </a:r>
          </a:p>
          <a:p>
            <a:pPr>
              <a:buFont typeface="Arial" pitchFamily="34" charset="0"/>
              <a:buChar char="•"/>
            </a:pPr>
            <a:r>
              <a:rPr lang="en-US" sz="2800">
                <a:solidFill>
                  <a:srgbClr val="0070C0"/>
                </a:solidFill>
              </a:rPr>
              <a:t>No HV bias.</a:t>
            </a:r>
          </a:p>
          <a:p>
            <a:endParaRPr lang="en-US" sz="2800"/>
          </a:p>
        </p:txBody>
      </p:sp>
      <p:pic>
        <p:nvPicPr>
          <p:cNvPr id="33828" name="Picture 11" descr="e_field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16494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9" name="Picture 12" descr="h_field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752600"/>
            <a:ext cx="16494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0" name="TextBox 13"/>
          <p:cNvSpPr txBox="1">
            <a:spLocks noChangeArrowheads="1"/>
          </p:cNvSpPr>
          <p:nvPr/>
        </p:nvSpPr>
        <p:spPr bwMode="auto">
          <a:xfrm>
            <a:off x="5715000" y="2590800"/>
            <a:ext cx="278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E-field                          H-field</a:t>
            </a:r>
          </a:p>
        </p:txBody>
      </p:sp>
      <p:sp>
        <p:nvSpPr>
          <p:cNvPr id="33831" name="TextBox 14"/>
          <p:cNvSpPr txBox="1">
            <a:spLocks noChangeArrowheads="1"/>
          </p:cNvSpPr>
          <p:nvPr/>
        </p:nvSpPr>
        <p:spPr bwMode="auto">
          <a:xfrm>
            <a:off x="4267200" y="3733800"/>
            <a:ext cx="5181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Max. E-field in air is </a:t>
            </a:r>
            <a:r>
              <a:rPr lang="en-US" sz="2000" b="1">
                <a:solidFill>
                  <a:srgbClr val="C00000"/>
                </a:solidFill>
              </a:rPr>
              <a:t>4.3 kV/cm </a:t>
            </a:r>
          </a:p>
          <a:p>
            <a:r>
              <a:rPr lang="en-US" sz="2000" b="1">
                <a:solidFill>
                  <a:srgbClr val="0070C0"/>
                </a:solidFill>
              </a:rPr>
              <a:t>for </a:t>
            </a:r>
            <a:r>
              <a:rPr lang="en-US" sz="2000" b="1">
                <a:solidFill>
                  <a:srgbClr val="C00000"/>
                </a:solidFill>
              </a:rPr>
              <a:t>30 kW </a:t>
            </a:r>
            <a:r>
              <a:rPr lang="en-US" sz="2000" b="1">
                <a:solidFill>
                  <a:srgbClr val="0070C0"/>
                </a:solidFill>
              </a:rPr>
              <a:t>input power</a:t>
            </a:r>
          </a:p>
          <a:p>
            <a:endParaRPr lang="en-US" sz="2000" b="1">
              <a:solidFill>
                <a:srgbClr val="0070C0"/>
              </a:solidFill>
            </a:endParaRPr>
          </a:p>
          <a:p>
            <a:r>
              <a:rPr lang="en-US" sz="2000" b="1">
                <a:solidFill>
                  <a:srgbClr val="0070C0"/>
                </a:solidFill>
              </a:rPr>
              <a:t>Pulse power limitation </a:t>
            </a:r>
            <a:r>
              <a:rPr lang="en-US" sz="2000" b="1">
                <a:solidFill>
                  <a:srgbClr val="C00000"/>
                </a:solidFill>
              </a:rPr>
              <a:t>≈ 650 kW </a:t>
            </a:r>
            <a:r>
              <a:rPr lang="en-US" sz="2000" b="1">
                <a:solidFill>
                  <a:srgbClr val="0070C0"/>
                </a:solidFill>
              </a:rPr>
              <a:t>(TW)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2CA80-9132-4B3F-B90B-458A252EF6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42" name="Group 278"/>
          <p:cNvGraphicFramePr>
            <a:graphicFrameLocks noGrp="1"/>
          </p:cNvGraphicFramePr>
          <p:nvPr/>
        </p:nvGraphicFramePr>
        <p:xfrm>
          <a:off x="304800" y="1371600"/>
          <a:ext cx="8458200" cy="1676400"/>
        </p:xfrm>
        <a:graphic>
          <a:graphicData uri="http://schemas.openxmlformats.org/drawingml/2006/table">
            <a:tbl>
              <a:tblPr/>
              <a:tblGrid>
                <a:gridCol w="1923721"/>
                <a:gridCol w="743279"/>
                <a:gridCol w="845881"/>
                <a:gridCol w="836400"/>
                <a:gridCol w="836400"/>
                <a:gridCol w="752760"/>
                <a:gridCol w="752760"/>
                <a:gridCol w="766566"/>
                <a:gridCol w="1000431"/>
              </a:tblGrid>
              <a:tr h="552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cavity type</a:t>
                      </a:r>
                      <a:endParaRPr kumimoji="0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 </a:t>
                      </a:r>
                      <a:r>
                        <a:rPr kumimoji="0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req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MHz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r>
                        <a:rPr kumimoji="0" lang="en-US" altLang="ja-JP" sz="16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acc</a:t>
                      </a:r>
                      <a:r>
                        <a:rPr kumimoji="0" lang="en-US" altLang="ja-JP" sz="1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 max </a:t>
                      </a:r>
                      <a:r>
                        <a:rPr kumimoji="0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MeV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US" altLang="ja-JP" sz="16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max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Berlin Sans FB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MV/m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B</a:t>
                      </a:r>
                      <a:r>
                        <a:rPr kumimoji="0" lang="en-US" altLang="ja-JP" sz="16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max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Berlin Sans FB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mT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R/Q, Ω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G, 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Berlin Sans FB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Ω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Q</a:t>
                      </a:r>
                      <a:r>
                        <a:rPr kumimoji="0" lang="en-US" altLang="ja-JP" sz="1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0,2K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Berlin Sans FB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ja-JP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  <a:sym typeface="Symbol" pitchFamily="18" charset="2"/>
                        </a:rPr>
                        <a:t>9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ja-JP" sz="1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max,2K  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W</a:t>
                      </a:r>
                      <a:endParaRPr kumimoji="0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SSR0, 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β=0.117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59.5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0.77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SSR1, 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β=0.22</a:t>
                      </a: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Century Gothic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1.53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34.4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50.8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242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14.0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0.94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SSR2, 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β=0.4</a:t>
                      </a: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Century Gothic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3.16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18.0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MS Mincho" pitchFamily="49" charset="-128"/>
                          <a:cs typeface="Times New Roman" pitchFamily="18" charset="0"/>
                        </a:rPr>
                        <a:t>2.07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381000" y="3886200"/>
          <a:ext cx="8534400" cy="2316163"/>
        </p:xfrm>
        <a:graphic>
          <a:graphicData uri="http://schemas.openxmlformats.org/drawingml/2006/table">
            <a:tbl>
              <a:tblPr/>
              <a:tblGrid>
                <a:gridCol w="1524000"/>
                <a:gridCol w="824917"/>
                <a:gridCol w="819775"/>
                <a:gridCol w="950608"/>
                <a:gridCol w="871390"/>
                <a:gridCol w="737395"/>
                <a:gridCol w="654807"/>
                <a:gridCol w="654807"/>
                <a:gridCol w="654807"/>
                <a:gridCol w="841894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cavity type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Freq. MHz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L</a:t>
                      </a:r>
                      <a:r>
                        <a:rPr lang="en-US" sz="1600" b="1" baseline="-25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eff</a:t>
                      </a:r>
                      <a:endParaRPr lang="en-US" sz="16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mm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E</a:t>
                      </a:r>
                      <a:r>
                        <a:rPr lang="en-US" sz="1600" b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acc</a:t>
                      </a:r>
                      <a:r>
                        <a:rPr lang="en-US" sz="16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MV/m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E</a:t>
                      </a:r>
                      <a:r>
                        <a:rPr lang="en-US" sz="1600" b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max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MV/m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B</a:t>
                      </a:r>
                      <a:r>
                        <a:rPr lang="en-US" sz="1600" b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max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 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[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mT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]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R/Q Ω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G 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Ω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Q</a:t>
                      </a:r>
                      <a:r>
                        <a:rPr lang="en-US" sz="16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0,2K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1600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9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P</a:t>
                      </a:r>
                      <a:r>
                        <a:rPr lang="en-US" sz="16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2K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[W] 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LB650,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 5-cell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β=0.61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650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705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17.1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38.6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72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378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191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15.0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24.1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HB650,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5-cell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β=0.9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650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1038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19.2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38.4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72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638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255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20.0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29.2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ILC,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9-cell,</a:t>
                      </a:r>
                      <a:r>
                        <a:rPr lang="en-US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β=1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1300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1038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16.9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34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72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1036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270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15.0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  <a:ea typeface="MS Mincho"/>
                          <a:cs typeface="Times New Roman"/>
                        </a:rPr>
                        <a:t>19.0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927" name="TextBox 80"/>
          <p:cNvSpPr txBox="1">
            <a:spLocks noChangeArrowheads="1"/>
          </p:cNvSpPr>
          <p:nvPr/>
        </p:nvSpPr>
        <p:spPr bwMode="auto">
          <a:xfrm>
            <a:off x="1828800" y="914400"/>
            <a:ext cx="552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315BD"/>
                </a:solidFill>
                <a:latin typeface="Comic Sans MS" pitchFamily="66" charset="0"/>
              </a:rPr>
              <a:t>Low energy SC Linac (2.5 – 160 MeV)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62000" y="152400"/>
            <a:ext cx="7543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Summary of the Cavity Parameters</a:t>
            </a:r>
          </a:p>
        </p:txBody>
      </p:sp>
      <p:sp>
        <p:nvSpPr>
          <p:cNvPr id="34929" name="TextBox 80"/>
          <p:cNvSpPr txBox="1">
            <a:spLocks noChangeArrowheads="1"/>
          </p:cNvSpPr>
          <p:nvPr/>
        </p:nvSpPr>
        <p:spPr bwMode="auto">
          <a:xfrm>
            <a:off x="1752600" y="3429000"/>
            <a:ext cx="6105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315BD"/>
                </a:solidFill>
                <a:latin typeface="Comic Sans MS" pitchFamily="66" charset="0"/>
              </a:rPr>
              <a:t>High energy SC Linac (160 – 3000 MeV)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4E7F-1259-49E4-A726-591A704C1AB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/>
          <a:lstStyle/>
          <a:p>
            <a:r>
              <a:rPr lang="en-US" smtClean="0"/>
              <a:t>RFQ and 2.5 MeV Beamline</a:t>
            </a: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>
          <a:xfrm>
            <a:off x="457200" y="1482725"/>
            <a:ext cx="8229600" cy="471963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698A714-070C-4B69-AF87-4B8EE11511B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5846" name="Picture 2" descr="http://www-visualmedia.fnal.gov/VMS_Site/gallery/stillphotos/2010/0000/10-0013-1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7643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/>
          <a:lstStyle/>
          <a:p>
            <a:pPr eaLnBrk="1" hangingPunct="1"/>
            <a:r>
              <a:rPr lang="en-US" smtClean="0"/>
              <a:t>RFQ and 2.5 MeV Beamline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idx="1"/>
          </p:nvPr>
        </p:nvSpPr>
        <p:spPr>
          <a:xfrm>
            <a:off x="457200" y="1482725"/>
            <a:ext cx="8229600" cy="471963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021ADFA-9289-41CB-8DBD-2670C5AB744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36870" name="Picture 3" descr="Z:\Proton_Driver\Pictures\2009_Nov_MDB\DSCN8495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383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7"/>
          <p:cNvSpPr txBox="1">
            <a:spLocks noChangeArrowheads="1"/>
          </p:cNvSpPr>
          <p:nvPr/>
        </p:nvSpPr>
        <p:spPr bwMode="auto">
          <a:xfrm>
            <a:off x="1076325" y="5791200"/>
            <a:ext cx="7065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First full-power coupler tests have been successfully completed</a:t>
            </a:r>
          </a:p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Spoke Cavity Input Coupler</a:t>
            </a:r>
            <a:br>
              <a:rPr lang="en-US" dirty="0" smtClean="0"/>
            </a:br>
            <a:r>
              <a:rPr lang="en-US" dirty="0" smtClean="0"/>
              <a:t>Test Stand</a:t>
            </a:r>
          </a:p>
        </p:txBody>
      </p:sp>
      <p:sp>
        <p:nvSpPr>
          <p:cNvPr id="37892" name="Content Placeholder 7"/>
          <p:cNvSpPr>
            <a:spLocks noGrp="1"/>
          </p:cNvSpPr>
          <p:nvPr>
            <p:ph idx="1"/>
          </p:nvPr>
        </p:nvSpPr>
        <p:spPr>
          <a:xfrm>
            <a:off x="457200" y="1482725"/>
            <a:ext cx="8229600" cy="471963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A4DFF96-0956-4E50-98B4-103BED751ED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7895" name="Picture 6" descr="Coupler_test_station_2008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51816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05000" y="685800"/>
          <a:ext cx="4767263" cy="3276600"/>
        </p:xfrm>
        <a:graphic>
          <a:graphicData uri="http://schemas.openxmlformats.org/presentationml/2006/ole">
            <p:oleObj spid="_x0000_s1026" name="Chart" r:id="rId3" imgW="6743700" imgH="4638675" progId="Excel.Sheet.8">
              <p:embed/>
            </p:oleObj>
          </a:graphicData>
        </a:graphic>
      </p:graphicFrame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962400"/>
            <a:ext cx="62484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1219200" y="5791200"/>
            <a:ext cx="701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Max. sag of an ILC cavity is 123 </a:t>
            </a:r>
            <a:r>
              <a:rPr lang="el-GR">
                <a:cs typeface="Arial" pitchFamily="34" charset="0"/>
              </a:rPr>
              <a:t>μ</a:t>
            </a:r>
            <a:r>
              <a:rPr lang="en-US"/>
              <a:t>m for 2.8mm wall thickness.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We selected the wall thickness ~ 4 mm.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0088" y="79375"/>
            <a:ext cx="47117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Wall Thickness for 650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9F614-104C-487C-A83A-5EF93871528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000" dirty="0" smtClean="0"/>
              <a:t>650 MHz, beta=0.9, 5 –cell cavity geometry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E489797-A33D-46CB-8AE7-E088BC9FFB68}" type="slidenum">
              <a:rPr lang="en-US" smtClean="0"/>
              <a:pPr>
                <a:defRPr/>
              </a:pPr>
              <a:t>36</a:t>
            </a:fld>
            <a:endParaRPr lang="en-US" dirty="0" smtClean="0">
              <a:latin typeface="Times" pitchFamily="18" charset="0"/>
            </a:endParaRPr>
          </a:p>
        </p:txBody>
      </p:sp>
      <p:grpSp>
        <p:nvGrpSpPr>
          <p:cNvPr id="38916" name="Group 169"/>
          <p:cNvGrpSpPr>
            <a:grpSpLocks noGrp="1"/>
          </p:cNvGrpSpPr>
          <p:nvPr>
            <p:ph idx="1"/>
          </p:nvPr>
        </p:nvGrpSpPr>
        <p:grpSpPr bwMode="auto">
          <a:xfrm>
            <a:off x="914400" y="914400"/>
            <a:ext cx="7620000" cy="5715000"/>
            <a:chOff x="455" y="-21"/>
            <a:chExt cx="4483" cy="4370"/>
          </a:xfrm>
        </p:grpSpPr>
        <p:pic>
          <p:nvPicPr>
            <p:cNvPr id="3891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4" y="240"/>
              <a:ext cx="4320" cy="2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9" name="Rectangle 37"/>
            <p:cNvSpPr>
              <a:spLocks noChangeArrowheads="1"/>
            </p:cNvSpPr>
            <p:nvPr/>
          </p:nvSpPr>
          <p:spPr bwMode="auto">
            <a:xfrm>
              <a:off x="1152" y="3781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  <a:sym typeface="Symbol" pitchFamily="18" charset="2"/>
                </a:rPr>
                <a:t>7.02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8920" name="Rectangle 36"/>
            <p:cNvSpPr>
              <a:spLocks noChangeArrowheads="1"/>
            </p:cNvSpPr>
            <p:nvPr/>
          </p:nvSpPr>
          <p:spPr bwMode="auto">
            <a:xfrm>
              <a:off x="912" y="3781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38921" name="Rectangle 35"/>
            <p:cNvSpPr>
              <a:spLocks noChangeArrowheads="1"/>
            </p:cNvSpPr>
            <p:nvPr/>
          </p:nvSpPr>
          <p:spPr bwMode="auto">
            <a:xfrm>
              <a:off x="1137" y="3570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39.5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22" name="Rectangle 34"/>
            <p:cNvSpPr>
              <a:spLocks noChangeArrowheads="1"/>
            </p:cNvSpPr>
            <p:nvPr/>
          </p:nvSpPr>
          <p:spPr bwMode="auto">
            <a:xfrm>
              <a:off x="912" y="3570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b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23" name="Rectangle 33"/>
            <p:cNvSpPr>
              <a:spLocks noChangeArrowheads="1"/>
            </p:cNvSpPr>
            <p:nvPr/>
          </p:nvSpPr>
          <p:spPr bwMode="auto">
            <a:xfrm>
              <a:off x="1152" y="3359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20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24" name="Rectangle 32"/>
            <p:cNvSpPr>
              <a:spLocks noChangeArrowheads="1"/>
            </p:cNvSpPr>
            <p:nvPr/>
          </p:nvSpPr>
          <p:spPr bwMode="auto">
            <a:xfrm>
              <a:off x="912" y="3359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a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25" name="Rectangle 31"/>
            <p:cNvSpPr>
              <a:spLocks noChangeArrowheads="1"/>
            </p:cNvSpPr>
            <p:nvPr/>
          </p:nvSpPr>
          <p:spPr bwMode="auto">
            <a:xfrm>
              <a:off x="1152" y="3148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84.5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26" name="Rectangle 30"/>
            <p:cNvSpPr>
              <a:spLocks noChangeArrowheads="1"/>
            </p:cNvSpPr>
            <p:nvPr/>
          </p:nvSpPr>
          <p:spPr bwMode="auto">
            <a:xfrm>
              <a:off x="912" y="3148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B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27" name="Rectangle 29"/>
            <p:cNvSpPr>
              <a:spLocks noChangeArrowheads="1"/>
            </p:cNvSpPr>
            <p:nvPr/>
          </p:nvSpPr>
          <p:spPr bwMode="auto">
            <a:xfrm>
              <a:off x="1152" y="2937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82.5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28" name="Rectangle 28"/>
            <p:cNvSpPr>
              <a:spLocks noChangeArrowheads="1"/>
            </p:cNvSpPr>
            <p:nvPr/>
          </p:nvSpPr>
          <p:spPr bwMode="auto">
            <a:xfrm>
              <a:off x="912" y="2937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A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29" name="Rectangle 27"/>
            <p:cNvSpPr>
              <a:spLocks noChangeArrowheads="1"/>
            </p:cNvSpPr>
            <p:nvPr/>
          </p:nvSpPr>
          <p:spPr bwMode="auto">
            <a:xfrm>
              <a:off x="1152" y="2726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106.971		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30" name="Rectangle 26"/>
            <p:cNvSpPr>
              <a:spLocks noChangeArrowheads="1"/>
            </p:cNvSpPr>
            <p:nvPr/>
          </p:nvSpPr>
          <p:spPr bwMode="auto">
            <a:xfrm>
              <a:off x="912" y="2726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L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31" name="Rectangle 25"/>
            <p:cNvSpPr>
              <a:spLocks noChangeArrowheads="1"/>
            </p:cNvSpPr>
            <p:nvPr/>
          </p:nvSpPr>
          <p:spPr bwMode="auto">
            <a:xfrm>
              <a:off x="1152" y="2515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200.277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32" name="Rectangle 24"/>
            <p:cNvSpPr>
              <a:spLocks noChangeArrowheads="1"/>
            </p:cNvSpPr>
            <p:nvPr/>
          </p:nvSpPr>
          <p:spPr bwMode="auto">
            <a:xfrm>
              <a:off x="912" y="2515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R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33" name="Rectangle 23"/>
            <p:cNvSpPr>
              <a:spLocks noChangeArrowheads="1"/>
            </p:cNvSpPr>
            <p:nvPr/>
          </p:nvSpPr>
          <p:spPr bwMode="auto">
            <a:xfrm>
              <a:off x="1152" y="2304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50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34" name="Rectangle 22"/>
            <p:cNvSpPr>
              <a:spLocks noChangeArrowheads="1"/>
            </p:cNvSpPr>
            <p:nvPr/>
          </p:nvSpPr>
          <p:spPr bwMode="auto">
            <a:xfrm>
              <a:off x="912" y="2304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r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35" name="Line 38"/>
            <p:cNvSpPr>
              <a:spLocks noChangeShapeType="1"/>
            </p:cNvSpPr>
            <p:nvPr/>
          </p:nvSpPr>
          <p:spPr bwMode="auto">
            <a:xfrm>
              <a:off x="912" y="2304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39"/>
            <p:cNvSpPr>
              <a:spLocks noChangeShapeType="1"/>
            </p:cNvSpPr>
            <p:nvPr/>
          </p:nvSpPr>
          <p:spPr bwMode="auto">
            <a:xfrm>
              <a:off x="912" y="3992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40"/>
            <p:cNvSpPr>
              <a:spLocks noChangeShapeType="1"/>
            </p:cNvSpPr>
            <p:nvPr/>
          </p:nvSpPr>
          <p:spPr bwMode="auto">
            <a:xfrm>
              <a:off x="912" y="2304"/>
              <a:ext cx="0" cy="16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41"/>
            <p:cNvSpPr>
              <a:spLocks noChangeShapeType="1"/>
            </p:cNvSpPr>
            <p:nvPr/>
          </p:nvSpPr>
          <p:spPr bwMode="auto">
            <a:xfrm>
              <a:off x="1680" y="2304"/>
              <a:ext cx="0" cy="16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44"/>
            <p:cNvSpPr>
              <a:spLocks noChangeShapeType="1"/>
            </p:cNvSpPr>
            <p:nvPr/>
          </p:nvSpPr>
          <p:spPr bwMode="auto">
            <a:xfrm>
              <a:off x="912" y="2515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Line 46"/>
            <p:cNvSpPr>
              <a:spLocks noChangeShapeType="1"/>
            </p:cNvSpPr>
            <p:nvPr/>
          </p:nvSpPr>
          <p:spPr bwMode="auto">
            <a:xfrm>
              <a:off x="1152" y="2304"/>
              <a:ext cx="0" cy="16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Line 50"/>
            <p:cNvSpPr>
              <a:spLocks noChangeShapeType="1"/>
            </p:cNvSpPr>
            <p:nvPr/>
          </p:nvSpPr>
          <p:spPr bwMode="auto">
            <a:xfrm>
              <a:off x="912" y="2726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58"/>
            <p:cNvSpPr>
              <a:spLocks noChangeShapeType="1"/>
            </p:cNvSpPr>
            <p:nvPr/>
          </p:nvSpPr>
          <p:spPr bwMode="auto">
            <a:xfrm>
              <a:off x="912" y="2937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Line 66"/>
            <p:cNvSpPr>
              <a:spLocks noChangeShapeType="1"/>
            </p:cNvSpPr>
            <p:nvPr/>
          </p:nvSpPr>
          <p:spPr bwMode="auto">
            <a:xfrm>
              <a:off x="912" y="3148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Line 74"/>
            <p:cNvSpPr>
              <a:spLocks noChangeShapeType="1"/>
            </p:cNvSpPr>
            <p:nvPr/>
          </p:nvSpPr>
          <p:spPr bwMode="auto">
            <a:xfrm>
              <a:off x="912" y="3359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Line 82"/>
            <p:cNvSpPr>
              <a:spLocks noChangeShapeType="1"/>
            </p:cNvSpPr>
            <p:nvPr/>
          </p:nvSpPr>
          <p:spPr bwMode="auto">
            <a:xfrm>
              <a:off x="912" y="3570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90"/>
            <p:cNvSpPr>
              <a:spLocks noChangeShapeType="1"/>
            </p:cNvSpPr>
            <p:nvPr/>
          </p:nvSpPr>
          <p:spPr bwMode="auto">
            <a:xfrm>
              <a:off x="912" y="3781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Rectangle 109"/>
            <p:cNvSpPr>
              <a:spLocks noChangeArrowheads="1"/>
            </p:cNvSpPr>
            <p:nvPr/>
          </p:nvSpPr>
          <p:spPr bwMode="auto">
            <a:xfrm>
              <a:off x="2640" y="3781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5.2</a:t>
              </a: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  <a:sym typeface="Symbol" pitchFamily="18" charset="2"/>
                </a:rPr>
                <a:t></a:t>
              </a:r>
            </a:p>
          </p:txBody>
        </p:sp>
        <p:sp>
          <p:nvSpPr>
            <p:cNvPr id="38948" name="Rectangle 110"/>
            <p:cNvSpPr>
              <a:spLocks noChangeArrowheads="1"/>
            </p:cNvSpPr>
            <p:nvPr/>
          </p:nvSpPr>
          <p:spPr bwMode="auto">
            <a:xfrm>
              <a:off x="2400" y="3781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38949" name="Rectangle 111"/>
            <p:cNvSpPr>
              <a:spLocks noChangeArrowheads="1"/>
            </p:cNvSpPr>
            <p:nvPr/>
          </p:nvSpPr>
          <p:spPr bwMode="auto">
            <a:xfrm>
              <a:off x="2640" y="3570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38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50" name="Rectangle 112"/>
            <p:cNvSpPr>
              <a:spLocks noChangeArrowheads="1"/>
            </p:cNvSpPr>
            <p:nvPr/>
          </p:nvSpPr>
          <p:spPr bwMode="auto">
            <a:xfrm>
              <a:off x="2400" y="3570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b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51" name="Rectangle 113"/>
            <p:cNvSpPr>
              <a:spLocks noChangeArrowheads="1"/>
            </p:cNvSpPr>
            <p:nvPr/>
          </p:nvSpPr>
          <p:spPr bwMode="auto">
            <a:xfrm>
              <a:off x="2640" y="3359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18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52" name="Rectangle 114"/>
            <p:cNvSpPr>
              <a:spLocks noChangeArrowheads="1"/>
            </p:cNvSpPr>
            <p:nvPr/>
          </p:nvSpPr>
          <p:spPr bwMode="auto">
            <a:xfrm>
              <a:off x="2400" y="3359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a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53" name="Rectangle 115"/>
            <p:cNvSpPr>
              <a:spLocks noChangeArrowheads="1"/>
            </p:cNvSpPr>
            <p:nvPr/>
          </p:nvSpPr>
          <p:spPr bwMode="auto">
            <a:xfrm>
              <a:off x="2640" y="3148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84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54" name="Rectangle 116"/>
            <p:cNvSpPr>
              <a:spLocks noChangeArrowheads="1"/>
            </p:cNvSpPr>
            <p:nvPr/>
          </p:nvSpPr>
          <p:spPr bwMode="auto">
            <a:xfrm>
              <a:off x="2400" y="3148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B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55" name="Rectangle 117"/>
            <p:cNvSpPr>
              <a:spLocks noChangeArrowheads="1"/>
            </p:cNvSpPr>
            <p:nvPr/>
          </p:nvSpPr>
          <p:spPr bwMode="auto">
            <a:xfrm>
              <a:off x="2640" y="2937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82.5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56" name="Rectangle 118"/>
            <p:cNvSpPr>
              <a:spLocks noChangeArrowheads="1"/>
            </p:cNvSpPr>
            <p:nvPr/>
          </p:nvSpPr>
          <p:spPr bwMode="auto">
            <a:xfrm>
              <a:off x="2400" y="2937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A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57" name="Rectangle 119"/>
            <p:cNvSpPr>
              <a:spLocks noChangeArrowheads="1"/>
            </p:cNvSpPr>
            <p:nvPr/>
          </p:nvSpPr>
          <p:spPr bwMode="auto">
            <a:xfrm>
              <a:off x="2640" y="2726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103.75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58" name="Rectangle 120"/>
            <p:cNvSpPr>
              <a:spLocks noChangeArrowheads="1"/>
            </p:cNvSpPr>
            <p:nvPr/>
          </p:nvSpPr>
          <p:spPr bwMode="auto">
            <a:xfrm>
              <a:off x="2400" y="2726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L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59" name="Rectangle 121"/>
            <p:cNvSpPr>
              <a:spLocks noChangeArrowheads="1"/>
            </p:cNvSpPr>
            <p:nvPr/>
          </p:nvSpPr>
          <p:spPr bwMode="auto">
            <a:xfrm>
              <a:off x="2640" y="2515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200.277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60" name="Rectangle 122"/>
            <p:cNvSpPr>
              <a:spLocks noChangeArrowheads="1"/>
            </p:cNvSpPr>
            <p:nvPr/>
          </p:nvSpPr>
          <p:spPr bwMode="auto">
            <a:xfrm>
              <a:off x="2400" y="2515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R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61" name="Rectangle 123"/>
            <p:cNvSpPr>
              <a:spLocks noChangeArrowheads="1"/>
            </p:cNvSpPr>
            <p:nvPr/>
          </p:nvSpPr>
          <p:spPr bwMode="auto">
            <a:xfrm>
              <a:off x="2640" y="2304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50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62" name="Rectangle 124"/>
            <p:cNvSpPr>
              <a:spLocks noChangeArrowheads="1"/>
            </p:cNvSpPr>
            <p:nvPr/>
          </p:nvSpPr>
          <p:spPr bwMode="auto">
            <a:xfrm>
              <a:off x="2400" y="2304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r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63" name="Line 125"/>
            <p:cNvSpPr>
              <a:spLocks noChangeShapeType="1"/>
            </p:cNvSpPr>
            <p:nvPr/>
          </p:nvSpPr>
          <p:spPr bwMode="auto">
            <a:xfrm>
              <a:off x="2400" y="2304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4" name="Line 126"/>
            <p:cNvSpPr>
              <a:spLocks noChangeShapeType="1"/>
            </p:cNvSpPr>
            <p:nvPr/>
          </p:nvSpPr>
          <p:spPr bwMode="auto">
            <a:xfrm>
              <a:off x="2400" y="3992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Line 127"/>
            <p:cNvSpPr>
              <a:spLocks noChangeShapeType="1"/>
            </p:cNvSpPr>
            <p:nvPr/>
          </p:nvSpPr>
          <p:spPr bwMode="auto">
            <a:xfrm>
              <a:off x="2400" y="2304"/>
              <a:ext cx="0" cy="16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6" name="Line 128"/>
            <p:cNvSpPr>
              <a:spLocks noChangeShapeType="1"/>
            </p:cNvSpPr>
            <p:nvPr/>
          </p:nvSpPr>
          <p:spPr bwMode="auto">
            <a:xfrm>
              <a:off x="3168" y="2304"/>
              <a:ext cx="0" cy="16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7" name="Line 129"/>
            <p:cNvSpPr>
              <a:spLocks noChangeShapeType="1"/>
            </p:cNvSpPr>
            <p:nvPr/>
          </p:nvSpPr>
          <p:spPr bwMode="auto">
            <a:xfrm>
              <a:off x="2400" y="2515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8" name="Line 130"/>
            <p:cNvSpPr>
              <a:spLocks noChangeShapeType="1"/>
            </p:cNvSpPr>
            <p:nvPr/>
          </p:nvSpPr>
          <p:spPr bwMode="auto">
            <a:xfrm>
              <a:off x="2640" y="2304"/>
              <a:ext cx="0" cy="16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Line 131"/>
            <p:cNvSpPr>
              <a:spLocks noChangeShapeType="1"/>
            </p:cNvSpPr>
            <p:nvPr/>
          </p:nvSpPr>
          <p:spPr bwMode="auto">
            <a:xfrm>
              <a:off x="2400" y="2726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0" name="Line 132"/>
            <p:cNvSpPr>
              <a:spLocks noChangeShapeType="1"/>
            </p:cNvSpPr>
            <p:nvPr/>
          </p:nvSpPr>
          <p:spPr bwMode="auto">
            <a:xfrm>
              <a:off x="2400" y="2937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1" name="Line 133"/>
            <p:cNvSpPr>
              <a:spLocks noChangeShapeType="1"/>
            </p:cNvSpPr>
            <p:nvPr/>
          </p:nvSpPr>
          <p:spPr bwMode="auto">
            <a:xfrm>
              <a:off x="2400" y="3148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2" name="Line 134"/>
            <p:cNvSpPr>
              <a:spLocks noChangeShapeType="1"/>
            </p:cNvSpPr>
            <p:nvPr/>
          </p:nvSpPr>
          <p:spPr bwMode="auto">
            <a:xfrm>
              <a:off x="2400" y="3359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Line 135"/>
            <p:cNvSpPr>
              <a:spLocks noChangeShapeType="1"/>
            </p:cNvSpPr>
            <p:nvPr/>
          </p:nvSpPr>
          <p:spPr bwMode="auto">
            <a:xfrm>
              <a:off x="2400" y="3570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Line 136"/>
            <p:cNvSpPr>
              <a:spLocks noChangeShapeType="1"/>
            </p:cNvSpPr>
            <p:nvPr/>
          </p:nvSpPr>
          <p:spPr bwMode="auto">
            <a:xfrm>
              <a:off x="2400" y="3781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Rectangle 138"/>
            <p:cNvSpPr>
              <a:spLocks noChangeArrowheads="1"/>
            </p:cNvSpPr>
            <p:nvPr/>
          </p:nvSpPr>
          <p:spPr bwMode="auto">
            <a:xfrm>
              <a:off x="4080" y="3781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7.02</a:t>
              </a:r>
              <a:endParaRPr lang="en-US" sz="1600" b="1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8976" name="Rectangle 139"/>
            <p:cNvSpPr>
              <a:spLocks noChangeArrowheads="1"/>
            </p:cNvSpPr>
            <p:nvPr/>
          </p:nvSpPr>
          <p:spPr bwMode="auto">
            <a:xfrm>
              <a:off x="3840" y="3781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38977" name="Rectangle 140"/>
            <p:cNvSpPr>
              <a:spLocks noChangeArrowheads="1"/>
            </p:cNvSpPr>
            <p:nvPr/>
          </p:nvSpPr>
          <p:spPr bwMode="auto">
            <a:xfrm>
              <a:off x="4080" y="3570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39.5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78" name="Rectangle 141"/>
            <p:cNvSpPr>
              <a:spLocks noChangeArrowheads="1"/>
            </p:cNvSpPr>
            <p:nvPr/>
          </p:nvSpPr>
          <p:spPr bwMode="auto">
            <a:xfrm>
              <a:off x="3840" y="3570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b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79" name="Rectangle 142"/>
            <p:cNvSpPr>
              <a:spLocks noChangeArrowheads="1"/>
            </p:cNvSpPr>
            <p:nvPr/>
          </p:nvSpPr>
          <p:spPr bwMode="auto">
            <a:xfrm>
              <a:off x="4080" y="3359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20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80" name="Rectangle 143"/>
            <p:cNvSpPr>
              <a:spLocks noChangeArrowheads="1"/>
            </p:cNvSpPr>
            <p:nvPr/>
          </p:nvSpPr>
          <p:spPr bwMode="auto">
            <a:xfrm>
              <a:off x="3840" y="3359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a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81" name="Rectangle 144"/>
            <p:cNvSpPr>
              <a:spLocks noChangeArrowheads="1"/>
            </p:cNvSpPr>
            <p:nvPr/>
          </p:nvSpPr>
          <p:spPr bwMode="auto">
            <a:xfrm>
              <a:off x="4080" y="3148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84.5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82" name="Rectangle 145"/>
            <p:cNvSpPr>
              <a:spLocks noChangeArrowheads="1"/>
            </p:cNvSpPr>
            <p:nvPr/>
          </p:nvSpPr>
          <p:spPr bwMode="auto">
            <a:xfrm>
              <a:off x="3840" y="3148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B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83" name="Rectangle 146"/>
            <p:cNvSpPr>
              <a:spLocks noChangeArrowheads="1"/>
            </p:cNvSpPr>
            <p:nvPr/>
          </p:nvSpPr>
          <p:spPr bwMode="auto">
            <a:xfrm>
              <a:off x="4080" y="2937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82.5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84" name="Rectangle 147"/>
            <p:cNvSpPr>
              <a:spLocks noChangeArrowheads="1"/>
            </p:cNvSpPr>
            <p:nvPr/>
          </p:nvSpPr>
          <p:spPr bwMode="auto">
            <a:xfrm>
              <a:off x="3840" y="2937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A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85" name="Rectangle 148"/>
            <p:cNvSpPr>
              <a:spLocks noChangeArrowheads="1"/>
            </p:cNvSpPr>
            <p:nvPr/>
          </p:nvSpPr>
          <p:spPr bwMode="auto">
            <a:xfrm>
              <a:off x="4080" y="2726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106.971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86" name="Rectangle 149"/>
            <p:cNvSpPr>
              <a:spLocks noChangeArrowheads="1"/>
            </p:cNvSpPr>
            <p:nvPr/>
          </p:nvSpPr>
          <p:spPr bwMode="auto">
            <a:xfrm>
              <a:off x="3840" y="2726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L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87" name="Rectangle 150"/>
            <p:cNvSpPr>
              <a:spLocks noChangeArrowheads="1"/>
            </p:cNvSpPr>
            <p:nvPr/>
          </p:nvSpPr>
          <p:spPr bwMode="auto">
            <a:xfrm>
              <a:off x="4080" y="2515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200.277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88" name="Rectangle 151"/>
            <p:cNvSpPr>
              <a:spLocks noChangeArrowheads="1"/>
            </p:cNvSpPr>
            <p:nvPr/>
          </p:nvSpPr>
          <p:spPr bwMode="auto">
            <a:xfrm>
              <a:off x="3840" y="2515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R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89" name="Rectangle 152"/>
            <p:cNvSpPr>
              <a:spLocks noChangeArrowheads="1"/>
            </p:cNvSpPr>
            <p:nvPr/>
          </p:nvSpPr>
          <p:spPr bwMode="auto">
            <a:xfrm>
              <a:off x="4080" y="2304"/>
              <a:ext cx="5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50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90" name="Rectangle 153"/>
            <p:cNvSpPr>
              <a:spLocks noChangeArrowheads="1"/>
            </p:cNvSpPr>
            <p:nvPr/>
          </p:nvSpPr>
          <p:spPr bwMode="auto">
            <a:xfrm>
              <a:off x="3840" y="2304"/>
              <a:ext cx="2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r</a:t>
              </a:r>
              <a:endParaRPr lang="en-US" sz="1600" b="1">
                <a:solidFill>
                  <a:srgbClr val="0000FF"/>
                </a:solidFill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38991" name="Line 154"/>
            <p:cNvSpPr>
              <a:spLocks noChangeShapeType="1"/>
            </p:cNvSpPr>
            <p:nvPr/>
          </p:nvSpPr>
          <p:spPr bwMode="auto">
            <a:xfrm>
              <a:off x="3840" y="2304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Line 155"/>
            <p:cNvSpPr>
              <a:spLocks noChangeShapeType="1"/>
            </p:cNvSpPr>
            <p:nvPr/>
          </p:nvSpPr>
          <p:spPr bwMode="auto">
            <a:xfrm>
              <a:off x="3840" y="3992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" name="Line 156"/>
            <p:cNvSpPr>
              <a:spLocks noChangeShapeType="1"/>
            </p:cNvSpPr>
            <p:nvPr/>
          </p:nvSpPr>
          <p:spPr bwMode="auto">
            <a:xfrm>
              <a:off x="3840" y="2304"/>
              <a:ext cx="0" cy="16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Line 157"/>
            <p:cNvSpPr>
              <a:spLocks noChangeShapeType="1"/>
            </p:cNvSpPr>
            <p:nvPr/>
          </p:nvSpPr>
          <p:spPr bwMode="auto">
            <a:xfrm>
              <a:off x="4608" y="2304"/>
              <a:ext cx="0" cy="16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" name="Line 158"/>
            <p:cNvSpPr>
              <a:spLocks noChangeShapeType="1"/>
            </p:cNvSpPr>
            <p:nvPr/>
          </p:nvSpPr>
          <p:spPr bwMode="auto">
            <a:xfrm>
              <a:off x="3840" y="2515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Line 159"/>
            <p:cNvSpPr>
              <a:spLocks noChangeShapeType="1"/>
            </p:cNvSpPr>
            <p:nvPr/>
          </p:nvSpPr>
          <p:spPr bwMode="auto">
            <a:xfrm>
              <a:off x="4080" y="2304"/>
              <a:ext cx="0" cy="16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" name="Line 160"/>
            <p:cNvSpPr>
              <a:spLocks noChangeShapeType="1"/>
            </p:cNvSpPr>
            <p:nvPr/>
          </p:nvSpPr>
          <p:spPr bwMode="auto">
            <a:xfrm>
              <a:off x="3840" y="2726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Line 161"/>
            <p:cNvSpPr>
              <a:spLocks noChangeShapeType="1"/>
            </p:cNvSpPr>
            <p:nvPr/>
          </p:nvSpPr>
          <p:spPr bwMode="auto">
            <a:xfrm>
              <a:off x="3840" y="2937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" name="Line 162"/>
            <p:cNvSpPr>
              <a:spLocks noChangeShapeType="1"/>
            </p:cNvSpPr>
            <p:nvPr/>
          </p:nvSpPr>
          <p:spPr bwMode="auto">
            <a:xfrm>
              <a:off x="3840" y="3148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Line 163"/>
            <p:cNvSpPr>
              <a:spLocks noChangeShapeType="1"/>
            </p:cNvSpPr>
            <p:nvPr/>
          </p:nvSpPr>
          <p:spPr bwMode="auto">
            <a:xfrm>
              <a:off x="3840" y="3359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1" name="Line 164"/>
            <p:cNvSpPr>
              <a:spLocks noChangeShapeType="1"/>
            </p:cNvSpPr>
            <p:nvPr/>
          </p:nvSpPr>
          <p:spPr bwMode="auto">
            <a:xfrm>
              <a:off x="3840" y="3570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Line 165"/>
            <p:cNvSpPr>
              <a:spLocks noChangeShapeType="1"/>
            </p:cNvSpPr>
            <p:nvPr/>
          </p:nvSpPr>
          <p:spPr bwMode="auto">
            <a:xfrm>
              <a:off x="3840" y="3781"/>
              <a:ext cx="76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3" name="Text Box 166"/>
            <p:cNvSpPr txBox="1">
              <a:spLocks noChangeArrowheads="1"/>
            </p:cNvSpPr>
            <p:nvPr/>
          </p:nvSpPr>
          <p:spPr bwMode="auto">
            <a:xfrm>
              <a:off x="455" y="-21"/>
              <a:ext cx="448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                       Left cell                    Regular cell                         Right cell</a:t>
              </a:r>
            </a:p>
          </p:txBody>
        </p:sp>
        <p:sp>
          <p:nvSpPr>
            <p:cNvPr id="39004" name="Text Box 168"/>
            <p:cNvSpPr txBox="1">
              <a:spLocks noChangeArrowheads="1"/>
            </p:cNvSpPr>
            <p:nvPr/>
          </p:nvSpPr>
          <p:spPr bwMode="auto">
            <a:xfrm>
              <a:off x="1575" y="4089"/>
              <a:ext cx="195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All dimensions are in mm.</a:t>
              </a:r>
            </a:p>
          </p:txBody>
        </p:sp>
      </p:grpSp>
      <p:sp>
        <p:nvSpPr>
          <p:cNvPr id="92" name="Footer Placeholder 9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Repaired RFQ --- Re-installed and Re-commissioned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30C9966-3043-4636-8328-68B9B4AE3E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173" name="Picture 2" descr="http://www-visualmedia.fnal.gov/VMS_Site/gallery/stillphotos/2010/0000/10-0013-1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13" y="1463675"/>
            <a:ext cx="7121525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First 2.5 MeV Beam through HINS RFQ on January 13,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2A3E5D8-02B4-447F-A7C2-F3ED496D0A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363" y="1447800"/>
            <a:ext cx="324485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5105400" y="1519238"/>
            <a:ext cx="31242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/>
              <a:t>Signals from toroid and two BPM buttons, all downstream of the RFQ  </a:t>
            </a:r>
          </a:p>
          <a:p>
            <a:pPr algn="just"/>
            <a:endParaRPr lang="en-US" sz="1400"/>
          </a:p>
          <a:p>
            <a:pPr algn="just"/>
            <a:r>
              <a:rPr lang="en-US" sz="1400"/>
              <a:t>Upper display: 2 </a:t>
            </a:r>
            <a:r>
              <a:rPr lang="el-GR" sz="1400"/>
              <a:t>μ</a:t>
            </a:r>
            <a:r>
              <a:rPr lang="en-US" sz="1400"/>
              <a:t>sec/div </a:t>
            </a:r>
          </a:p>
          <a:p>
            <a:pPr algn="just"/>
            <a:r>
              <a:rPr lang="en-US" sz="1400"/>
              <a:t>Lower display:  20 nsec/div</a:t>
            </a:r>
          </a:p>
          <a:p>
            <a:pPr algn="just"/>
            <a:endParaRPr lang="en-US" sz="1400"/>
          </a:p>
          <a:p>
            <a:pPr algn="just"/>
            <a:r>
              <a:rPr lang="en-US" sz="1400"/>
              <a:t>Lower display shows 44nsec transit delay expected for 2.5 MeV beam between the BPM two buttons separated by 0.96 meters</a:t>
            </a:r>
          </a:p>
          <a:p>
            <a:pPr algn="just"/>
            <a:endParaRPr lang="en-US" sz="1400"/>
          </a:p>
          <a:p>
            <a:pPr algn="just"/>
            <a:r>
              <a:rPr lang="en-US" sz="1400"/>
              <a:t>Beam current is about 3 mA</a:t>
            </a:r>
          </a:p>
          <a:p>
            <a:pPr algn="just"/>
            <a:endParaRPr lang="en-US" sz="1400"/>
          </a:p>
          <a:p>
            <a:pPr algn="just"/>
            <a:endParaRPr lang="en-US" sz="1400"/>
          </a:p>
          <a:p>
            <a:pPr algn="just"/>
            <a:endParaRPr lang="en-US" sz="1400"/>
          </a:p>
          <a:p>
            <a:pPr algn="just"/>
            <a:r>
              <a:rPr lang="en-US" sz="1400"/>
              <a:t>Profile measurements of 2.5 MeV beam from HINS RFQ</a:t>
            </a:r>
          </a:p>
          <a:p>
            <a:pPr algn="just"/>
            <a:endParaRPr lang="en-US" sz="1400"/>
          </a:p>
        </p:txBody>
      </p:sp>
      <p:pic>
        <p:nvPicPr>
          <p:cNvPr id="8199" name="Content Placeholder 3" descr="Horz_20Jan20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4019550"/>
            <a:ext cx="41481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01838" y="227013"/>
            <a:ext cx="5959475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325 MHz Cavity Test Facility ---Cryogenics Delivery System  and Cryostat Installed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EA9AC81-D610-4D40-A932-4BFAC94B55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221" name="Picture 2" descr="Z:\Proton_Driver\Pictures\SpokeTestCryostat\IMG_7323-resiz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1046163" y="1482725"/>
            <a:ext cx="7026275" cy="4681538"/>
          </a:xfr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47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Assembled First SSR1 Cavity with Helium Jacket and Tuner</a:t>
            </a:r>
            <a:endParaRPr lang="en-US" dirty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56125" y="2206625"/>
            <a:ext cx="4286250" cy="29638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FB2A4AD-F47E-4B54-B1EE-CD55A2B1BE47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0246" name="Picture 1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" y="2511425"/>
            <a:ext cx="31702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689350" y="3705225"/>
            <a:ext cx="81915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01838" y="227013"/>
            <a:ext cx="5959475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First SSR1 Jacketed Cavity Installed in Cavity Test Cryostat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5EC341C-0A0E-4874-B61D-B7E03FCFB5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269" name="Picture 2" descr="C:\Documents and Settings\webber\Desktop\10-0282-08D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35100" y="1497013"/>
            <a:ext cx="6237288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457200" y="1497724"/>
          <a:ext cx="8087710" cy="454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699125" cy="1047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SSR1-01 Performance in HINS  Cavity Test Facility</a:t>
            </a: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2065338" y="5911850"/>
            <a:ext cx="501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Spoke Cavity Accelerating Gradient - MV/meter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922" y="2785194"/>
            <a:ext cx="461665" cy="106215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Cavity Q</a:t>
            </a:r>
            <a:r>
              <a:rPr lang="en-US" baseline="-25000" dirty="0">
                <a:latin typeface="Arial" charset="0"/>
              </a:rPr>
              <a:t>0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1870075" y="3652838"/>
            <a:ext cx="18669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HINS Design Goal – 5E8 at 10 MV/m      at 4°K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562350" y="4098925"/>
            <a:ext cx="236538" cy="236538"/>
          </a:xfrm>
          <a:prstGeom prst="star5">
            <a:avLst/>
          </a:prstGeom>
          <a:solidFill>
            <a:srgbClr val="EFEF49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88307A4-10A1-4909-AA4C-62F37C8111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DOE Site Visit - B&amp;R KA15-02-011 – Bob Webber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5019</TotalTime>
  <Words>2539</Words>
  <Application>Microsoft Office PowerPoint</Application>
  <PresentationFormat>On-screen Show (4:3)</PresentationFormat>
  <Paragraphs>629</Paragraphs>
  <Slides>36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Calibri</vt:lpstr>
      <vt:lpstr>Comic Sans MS</vt:lpstr>
      <vt:lpstr>Times New Roman</vt:lpstr>
      <vt:lpstr>Symbol</vt:lpstr>
      <vt:lpstr>Wingdings</vt:lpstr>
      <vt:lpstr>MS Mincho</vt:lpstr>
      <vt:lpstr>Berlin Sans FB</vt:lpstr>
      <vt:lpstr>ＭＳ Ｐゴシック</vt:lpstr>
      <vt:lpstr>Century Gothic</vt:lpstr>
      <vt:lpstr>Times</vt:lpstr>
      <vt:lpstr>Office Theme</vt:lpstr>
      <vt:lpstr>Chart</vt:lpstr>
      <vt:lpstr>Slide 1</vt:lpstr>
      <vt:lpstr>FY10 – HINS Accomplishments</vt:lpstr>
      <vt:lpstr>Began Construction of Beam Line Shielding Enclosure</vt:lpstr>
      <vt:lpstr>Repaired RFQ --- Re-installed and Re-commissioned</vt:lpstr>
      <vt:lpstr>First 2.5 MeV Beam through HINS RFQ on January 13, 2010</vt:lpstr>
      <vt:lpstr>325 MHz Cavity Test Facility ---Cryogenics Delivery System  and Cryostat Installed</vt:lpstr>
      <vt:lpstr>Assembled First SSR1 Cavity with Helium Jacket and Tuner</vt:lpstr>
      <vt:lpstr>First SSR1 Jacketed Cavity Installed in Cavity Test Cryostat</vt:lpstr>
      <vt:lpstr>SSR1-01 Performance in HINS  Cavity Test Facility</vt:lpstr>
      <vt:lpstr>Accepted Final Delivery of Sixteen HINS RT-CH Cavities</vt:lpstr>
      <vt:lpstr>First HINS Solenoid Magnet Cryostat Assembly &amp; Tests</vt:lpstr>
      <vt:lpstr>Additional FY10 HINS Accomplishments</vt:lpstr>
      <vt:lpstr>FY11 Transitions</vt:lpstr>
      <vt:lpstr>FY11 HINS Beam Facility Scope of Work –  KA11-02-034</vt:lpstr>
      <vt:lpstr>325 and 650 MHz Programs -KA15-02-011 </vt:lpstr>
      <vt:lpstr>FY11 - 325 MHz Cavity Program Scope of Work</vt:lpstr>
      <vt:lpstr>FY11 - 325 MHz Cryomodule Program Scope of Work</vt:lpstr>
      <vt:lpstr>FY11 - 650 MHz Scope of Work</vt:lpstr>
      <vt:lpstr>Summary</vt:lpstr>
      <vt:lpstr>Back-up slides</vt:lpstr>
      <vt:lpstr>3 GeV CW Linac</vt:lpstr>
      <vt:lpstr>Slide 22</vt:lpstr>
      <vt:lpstr>Summary of Cavity Parameters for PX</vt:lpstr>
      <vt:lpstr>Slide 24</vt:lpstr>
      <vt:lpstr>Slide 25</vt:lpstr>
      <vt:lpstr>Slide 26</vt:lpstr>
      <vt:lpstr>650MHz Β = 0.9 Single Cell</vt:lpstr>
      <vt:lpstr>Slide 28</vt:lpstr>
      <vt:lpstr>Slide 29</vt:lpstr>
      <vt:lpstr>Slide 30</vt:lpstr>
      <vt:lpstr>Slide 31</vt:lpstr>
      <vt:lpstr>RFQ and 2.5 MeV Beamline</vt:lpstr>
      <vt:lpstr>RFQ and 2.5 MeV Beamline</vt:lpstr>
      <vt:lpstr>Spoke Cavity Input Coupler Test Stand</vt:lpstr>
      <vt:lpstr>Slide 35</vt:lpstr>
      <vt:lpstr>650 MHz, beta=0.9, 5 –cell cavity geometry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RD&amp;D Plan Subsystem Here</dc:title>
  <dc:creator>Holmes</dc:creator>
  <cp:lastModifiedBy>Sony Customer</cp:lastModifiedBy>
  <cp:revision>91</cp:revision>
  <dcterms:created xsi:type="dcterms:W3CDTF">2009-05-07T16:53:10Z</dcterms:created>
  <dcterms:modified xsi:type="dcterms:W3CDTF">2010-08-23T18:57:38Z</dcterms:modified>
</cp:coreProperties>
</file>