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9" r:id="rId10"/>
    <p:sldId id="270" r:id="rId11"/>
    <p:sldId id="257" r:id="rId12"/>
    <p:sldId id="258" r:id="rId13"/>
    <p:sldId id="259" r:id="rId14"/>
    <p:sldId id="260" r:id="rId15"/>
  </p:sldIdLst>
  <p:sldSz cx="9144000" cy="6858000" type="screen4x3"/>
  <p:notesSz cx="6858000" cy="9144000"/>
  <p:embeddedFontLs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Gill Sans MT" pitchFamily="34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0B37E-6A17-4FA8-A143-57309D46EC64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953E-9AE5-4941-850A-C241BC44B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0" y="6305550"/>
            <a:ext cx="4419600" cy="476250"/>
          </a:xfrm>
        </p:spPr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67600" y="6305550"/>
            <a:ext cx="1295400" cy="476250"/>
          </a:xfrm>
        </p:spPr>
        <p:txBody>
          <a:bodyPr/>
          <a:lstStyle/>
          <a:p>
            <a:pPr algn="r"/>
            <a:r>
              <a:rPr lang="en-US" smtClean="0"/>
              <a:t> 5MZ-01 slide </a:t>
            </a:r>
            <a:fld id="{91D8BF67-BE9F-43A9-9174-1306918E3D04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67600" y="6305550"/>
            <a:ext cx="1295400" cy="476250"/>
          </a:xfrm>
        </p:spPr>
        <p:txBody>
          <a:bodyPr/>
          <a:lstStyle/>
          <a:p>
            <a:pPr algn="r"/>
            <a:r>
              <a:rPr lang="en-US" dirty="0" smtClean="0"/>
              <a:t>slide </a:t>
            </a:r>
            <a:fld id="{91D8BF67-BE9F-43A9-9174-1306918E3D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85800" y="1219200"/>
            <a:ext cx="80772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 5MZ-01 slide </a:t>
            </a:r>
            <a:fld id="{91D8BF67-BE9F-43A9-9174-1306918E3D04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C26-0FAC-4417-95EF-DDFDD80F8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3D6-2614-4FB2-A553-63DA6147F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P18a_rotate_crop.png"/>
          <p:cNvPicPr>
            <a:picLocks noChangeAspect="1"/>
          </p:cNvPicPr>
          <p:nvPr userDrawn="1"/>
        </p:nvPicPr>
        <p:blipFill>
          <a:blip r:embed="rId7" cstate="print"/>
          <a:srcRect r="42260"/>
          <a:stretch>
            <a:fillRect/>
          </a:stretch>
        </p:blipFill>
        <p:spPr>
          <a:xfrm>
            <a:off x="0" y="3429000"/>
            <a:ext cx="876300" cy="3429000"/>
          </a:xfrm>
          <a:prstGeom prst="rect">
            <a:avLst/>
          </a:prstGeom>
        </p:spPr>
      </p:pic>
      <p:pic>
        <p:nvPicPr>
          <p:cNvPr id="13" name="Picture 12" descr="WP18a_rotate_crop.png"/>
          <p:cNvPicPr>
            <a:picLocks noChangeAspect="1"/>
          </p:cNvPicPr>
          <p:nvPr/>
        </p:nvPicPr>
        <p:blipFill>
          <a:blip r:embed="rId7" cstate="print"/>
          <a:srcRect r="42260"/>
          <a:stretch>
            <a:fillRect/>
          </a:stretch>
        </p:blipFill>
        <p:spPr>
          <a:xfrm>
            <a:off x="0" y="0"/>
            <a:ext cx="876300" cy="3429000"/>
          </a:xfrm>
          <a:prstGeom prst="rect">
            <a:avLst/>
          </a:prstGeom>
        </p:spPr>
      </p:pic>
      <p:pic>
        <p:nvPicPr>
          <p:cNvPr id="14" name="Picture 13" descr="WP18a_rotate_crop.png"/>
          <p:cNvPicPr>
            <a:picLocks noChangeAspect="1"/>
          </p:cNvPicPr>
          <p:nvPr/>
        </p:nvPicPr>
        <p:blipFill>
          <a:blip r:embed="rId8" cstate="print"/>
          <a:srcRect l="77406"/>
          <a:stretch>
            <a:fillRect/>
          </a:stretch>
        </p:blipFill>
        <p:spPr>
          <a:xfrm>
            <a:off x="8458200" y="0"/>
            <a:ext cx="6858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2873" y="-54"/>
            <a:ext cx="78263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0" y="6305550"/>
            <a:ext cx="4419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7467600" y="6305550"/>
            <a:ext cx="1371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dirty="0" smtClean="0"/>
              <a:t>  slide </a:t>
            </a:r>
            <a:fld id="{91D8BF67-BE9F-43A9-9174-1306918E3D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609600" y="-54"/>
            <a:ext cx="478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84605" y="152400"/>
            <a:ext cx="8108875" cy="6397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8077200" cy="5181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6" name="Picture 15" descr="FermiLogo_black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6482361"/>
            <a:ext cx="1524000" cy="275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Trebuchet MS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9898"/>
            <a:ext cx="7848600" cy="3602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Accelerator Development </a:t>
            </a:r>
            <a:br>
              <a:rPr lang="en-US" dirty="0" smtClean="0"/>
            </a:br>
            <a:r>
              <a:rPr lang="en-US" dirty="0" smtClean="0"/>
              <a:t>B&amp;R KA-15-02-011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 LABORATORY-UNIVERSITY COLLABORATION TO UNDERSTAND PERFORMANCE LIMITS OF SRF CAVITIES (DE-PS02-09ER09-05)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EQUIPMENT (INTEGRATED CAVITY PROCESSING APPARATUS AND CAVITY TUNING MACHINE)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848600" cy="1981200"/>
          </a:xfrm>
        </p:spPr>
        <p:txBody>
          <a:bodyPr/>
          <a:lstStyle/>
          <a:p>
            <a:r>
              <a:rPr lang="en-US" dirty="0" smtClean="0"/>
              <a:t>Lance Cooley </a:t>
            </a:r>
          </a:p>
          <a:p>
            <a:r>
              <a:rPr lang="en-US" i="1" dirty="0" smtClean="0"/>
              <a:t>Technical Division</a:t>
            </a:r>
          </a:p>
          <a:p>
            <a:r>
              <a:rPr lang="en-US" i="1" dirty="0" smtClean="0"/>
              <a:t>SRF Materials Group Head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ICPA – What’s next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 5MZ-01 slide </a:t>
            </a:r>
            <a:fld id="{91D8BF67-BE9F-43A9-9174-1306918E3D04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85800" y="10668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ORC</a:t>
            </a:r>
          </a:p>
          <a:p>
            <a:pPr lvl="1"/>
            <a:r>
              <a:rPr lang="en-US" dirty="0" smtClean="0"/>
              <a:t>Engineering triggers, Procedures</a:t>
            </a:r>
          </a:p>
          <a:p>
            <a:pPr lvl="1"/>
            <a:r>
              <a:rPr lang="en-US" dirty="0" smtClean="0"/>
              <a:t>Formal review by oversight committee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Staffing </a:t>
            </a:r>
          </a:p>
          <a:p>
            <a:pPr lvl="1"/>
            <a:r>
              <a:rPr lang="en-US" dirty="0" smtClean="0"/>
              <a:t>Support of clean room: gowning, hardware, tools, vacuum pump cart, wash down</a:t>
            </a:r>
          </a:p>
          <a:p>
            <a:pPr lvl="1"/>
            <a:r>
              <a:rPr lang="en-US" dirty="0" smtClean="0"/>
              <a:t>Support of lab space: chemical PPE, furniture, access controls</a:t>
            </a:r>
          </a:p>
          <a:p>
            <a:pPr lvl="1"/>
            <a:r>
              <a:rPr lang="en-US" dirty="0" smtClean="0"/>
              <a:t>Support of cavity work: cavities, carts, fixtures</a:t>
            </a:r>
          </a:p>
          <a:p>
            <a:pPr lvl="1"/>
            <a:r>
              <a:rPr lang="en-US" dirty="0" smtClean="0"/>
              <a:t>Consumables: acids, filters, buffers</a:t>
            </a:r>
          </a:p>
          <a:p>
            <a:pPr lvl="1"/>
            <a:r>
              <a:rPr lang="en-US" dirty="0" smtClean="0"/>
              <a:t>Maintenance: UPW service, scrubber service</a:t>
            </a:r>
          </a:p>
          <a:p>
            <a:r>
              <a:rPr lang="en-US" dirty="0" smtClean="0"/>
              <a:t>Upgrades</a:t>
            </a:r>
          </a:p>
          <a:p>
            <a:pPr lvl="1"/>
            <a:r>
              <a:rPr lang="en-US" dirty="0" smtClean="0"/>
              <a:t>9-cell ultrasonic cleaner, BCP / VEP cabinet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- Automatic Cavity Tuning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276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Successful international collaboration effort by FNAL, DESY, and KEK</a:t>
            </a:r>
          </a:p>
          <a:p>
            <a:r>
              <a:rPr lang="en-US" sz="2000" dirty="0" smtClean="0"/>
              <a:t>Four machines designed, fabricated, commissioned, and delivered to their respective institutions:</a:t>
            </a:r>
          </a:p>
          <a:p>
            <a:pPr lvl="1"/>
            <a:r>
              <a:rPr lang="en-US" sz="1600" dirty="0" smtClean="0"/>
              <a:t>Two for DESY, one for FNAL, one for KEK</a:t>
            </a:r>
          </a:p>
          <a:p>
            <a:r>
              <a:rPr lang="en-US" sz="2000" dirty="0" smtClean="0"/>
              <a:t>Critical equipment for SCRF cavity industrialization and high volume production</a:t>
            </a:r>
          </a:p>
          <a:p>
            <a:pPr lvl="1"/>
            <a:r>
              <a:rPr lang="en-US" sz="1600" dirty="0" smtClean="0"/>
              <a:t>Allows a non RF-expert operator to tune and align a 9-cell 1.3 GHz cavity in less than 4 hours</a:t>
            </a:r>
          </a:p>
          <a:p>
            <a:pPr lvl="1"/>
            <a:r>
              <a:rPr lang="en-US" sz="1600" dirty="0" smtClean="0"/>
              <a:t>Both DESY machines to be used by European industry for XFEL cavity fabrication</a:t>
            </a:r>
            <a:endParaRPr lang="en-US" sz="2000" dirty="0" smtClean="0"/>
          </a:p>
        </p:txBody>
      </p:sp>
      <p:pic>
        <p:nvPicPr>
          <p:cNvPr id="4" name="Picture 2" descr="DSC01274"/>
          <p:cNvPicPr>
            <a:picLocks noChangeAspect="1" noChangeArrowheads="1"/>
          </p:cNvPicPr>
          <p:nvPr/>
        </p:nvPicPr>
        <p:blipFill>
          <a:blip r:embed="rId2" cstate="print"/>
          <a:srcRect t="10186" b="10875"/>
          <a:stretch>
            <a:fillRect/>
          </a:stretch>
        </p:blipFill>
        <p:spPr bwMode="auto">
          <a:xfrm>
            <a:off x="3810000" y="3962400"/>
            <a:ext cx="490606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03684"/>
            <a:ext cx="4724400" cy="24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3124200"/>
            <a:ext cx="175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Some members of the FNAL, DESY, and KEK collaboration during machine commissioning at FNAL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096000"/>
            <a:ext cx="3429000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One of the two DESY machines after commissioning at DESY</a:t>
            </a:r>
            <a:endParaRPr lang="en-US" sz="1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C26-0FAC-4417-95EF-DDFDD80F8F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Tuning Machines – FNAL Deliverables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666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586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Software: Combination of </a:t>
            </a:r>
            <a:r>
              <a:rPr lang="en-US" dirty="0" err="1" smtClean="0"/>
              <a:t>Labview</a:t>
            </a:r>
            <a:r>
              <a:rPr lang="en-US" dirty="0" smtClean="0"/>
              <a:t>, </a:t>
            </a:r>
            <a:r>
              <a:rPr lang="en-US" dirty="0" err="1" smtClean="0"/>
              <a:t>Matlab</a:t>
            </a:r>
            <a:r>
              <a:rPr lang="en-US" dirty="0" smtClean="0"/>
              <a:t>, and </a:t>
            </a:r>
            <a:r>
              <a:rPr lang="en-US" dirty="0" err="1" smtClean="0"/>
              <a:t>Phytron</a:t>
            </a:r>
            <a:r>
              <a:rPr lang="en-US" dirty="0" smtClean="0"/>
              <a:t> scripts. Designed for automation, includes embedded electrical and mechanical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C26-0FAC-4417-95EF-DDFDD80F8F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Tuning Machines – FNAL Deliverables</a:t>
            </a:r>
            <a:endParaRPr lang="en-US" dirty="0"/>
          </a:p>
        </p:txBody>
      </p:sp>
      <p:pic>
        <p:nvPicPr>
          <p:cNvPr id="4" name="Picture 3" descr="Q:\ILC Tuning Machine\DESY Shipment May 2010\DSC01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16002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Q:\ILC Tuning Machine\DESY Shipment May 2010\DSC01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447800"/>
            <a:ext cx="1675015" cy="4875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16979" y="2988621"/>
            <a:ext cx="1633842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667000"/>
            <a:ext cx="1690795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419600"/>
            <a:ext cx="1676400" cy="173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7347" y="4419600"/>
            <a:ext cx="2220853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743200"/>
            <a:ext cx="1981200" cy="135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14800" y="1447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Electronics: one control rack per machine with several custom-made electronic boxes and printed circuit boards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C26-0FAC-4417-95EF-DDFDD80F8F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Machines -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and Fabricate a tuning machine for 650 MHz cavities?</a:t>
            </a:r>
          </a:p>
          <a:p>
            <a:pPr lvl="1"/>
            <a:r>
              <a:rPr lang="en-US" sz="2400" dirty="0" smtClean="0"/>
              <a:t>Mostly mechanical changes for the tuning jaws, tuning frame, and eccentricity measurement device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599"/>
            <a:ext cx="2362200" cy="31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g_16_k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3810000" cy="3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4191000"/>
            <a:ext cx="1143000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Tuning Jaws (x3)</a:t>
            </a:r>
            <a:endParaRPr lang="en-US" sz="1000" b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590800" y="4314111"/>
            <a:ext cx="685800" cy="33408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590800" y="4314111"/>
            <a:ext cx="533400" cy="2928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2590800" y="4314111"/>
            <a:ext cx="228600" cy="33408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0" y="3486090"/>
            <a:ext cx="1752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Eccentricity Measurement Sensors (x11)</a:t>
            </a:r>
            <a:endParaRPr lang="en-US" sz="1000" b="1" dirty="0"/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5881690" y="3924300"/>
            <a:ext cx="533400" cy="457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C26-0FAC-4417-95EF-DDFDD80F8F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– University Collaboration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 </a:t>
            </a:r>
            <a:fld id="{91D8BF67-BE9F-43A9-9174-1306918E3D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Coordinated program to understand what limits performance in SRF cavities</a:t>
            </a:r>
          </a:p>
          <a:p>
            <a:pPr lvl="1"/>
            <a:r>
              <a:rPr lang="en-US" dirty="0" smtClean="0"/>
              <a:t>First area of focus: weld pits</a:t>
            </a:r>
          </a:p>
          <a:p>
            <a:r>
              <a:rPr lang="en-US" dirty="0" smtClean="0"/>
              <a:t>$0.5 M / year x 3 years</a:t>
            </a:r>
          </a:p>
          <a:p>
            <a:r>
              <a:rPr lang="en-US" dirty="0" smtClean="0"/>
              <a:t>FNAL, Florida State, IIT, </a:t>
            </a:r>
            <a:r>
              <a:rPr lang="en-US" dirty="0" err="1" smtClean="0"/>
              <a:t>UChicago</a:t>
            </a:r>
            <a:r>
              <a:rPr lang="en-US" dirty="0" smtClean="0"/>
              <a:t>, Northwestern</a:t>
            </a:r>
          </a:p>
          <a:p>
            <a:pPr lvl="1"/>
            <a:r>
              <a:rPr lang="en-US" dirty="0" smtClean="0"/>
              <a:t>Leveraged ILC support for UIC</a:t>
            </a:r>
          </a:p>
          <a:p>
            <a:r>
              <a:rPr lang="en-US" dirty="0" smtClean="0"/>
              <a:t>FY10 money arrived 9/1/09, FY11 money arrived Jan 2010, $200k arrived 7/1/2010 (1.2 M total of 1.5 M already here)</a:t>
            </a:r>
          </a:p>
          <a:p>
            <a:r>
              <a:rPr lang="en-US" dirty="0" smtClean="0"/>
              <a:t>MOUs with universities completed Jan. 2010, funds transmitted to universities Feb. 2010 per SOWs</a:t>
            </a:r>
          </a:p>
          <a:p>
            <a:r>
              <a:rPr lang="en-US" dirty="0" smtClean="0"/>
              <a:t>FY11 SOWs in preparation now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SRF University Collaboration meeting 13 August 2010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38862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/>
              <a:t>Fermilab</a:t>
            </a:r>
          </a:p>
          <a:p>
            <a:r>
              <a:rPr lang="en-US" sz="1600" dirty="0" smtClean="0"/>
              <a:t>Lance Cooley* (PI)</a:t>
            </a:r>
          </a:p>
          <a:p>
            <a:r>
              <a:rPr lang="en-US" sz="1600" dirty="0" smtClean="0"/>
              <a:t>Alex </a:t>
            </a:r>
            <a:r>
              <a:rPr lang="en-US" sz="1600" dirty="0" err="1" smtClean="0"/>
              <a:t>Romanenko</a:t>
            </a:r>
            <a:r>
              <a:rPr lang="en-US" sz="1600" dirty="0" smtClean="0"/>
              <a:t>* (Peoples Fellow)</a:t>
            </a:r>
          </a:p>
          <a:p>
            <a:r>
              <a:rPr lang="en-US" sz="1600" dirty="0" smtClean="0"/>
              <a:t>John </a:t>
            </a:r>
            <a:r>
              <a:rPr lang="en-US" sz="1600" dirty="0" err="1" smtClean="0"/>
              <a:t>Zweibohmer</a:t>
            </a:r>
            <a:r>
              <a:rPr lang="en-US" sz="1600" smtClean="0"/>
              <a:t>* </a:t>
            </a:r>
            <a:r>
              <a:rPr lang="en-US" sz="1600" dirty="0" smtClean="0"/>
              <a:t>(budget)</a:t>
            </a:r>
          </a:p>
          <a:p>
            <a:r>
              <a:rPr lang="en-US" sz="1600" dirty="0" smtClean="0"/>
              <a:t>Allan Rowe*</a:t>
            </a:r>
          </a:p>
          <a:p>
            <a:r>
              <a:rPr lang="en-US" sz="1600" dirty="0" smtClean="0"/>
              <a:t>Dmitri </a:t>
            </a:r>
            <a:r>
              <a:rPr lang="en-US" sz="1600" dirty="0" err="1" smtClean="0"/>
              <a:t>Sergatskov</a:t>
            </a:r>
            <a:r>
              <a:rPr lang="en-US" sz="1600" dirty="0" smtClean="0"/>
              <a:t>*</a:t>
            </a:r>
          </a:p>
          <a:p>
            <a:r>
              <a:rPr lang="en-US" sz="1600" dirty="0" smtClean="0"/>
              <a:t>Donna Hicks*</a:t>
            </a:r>
          </a:p>
          <a:p>
            <a:r>
              <a:rPr lang="en-US" sz="1600" dirty="0" smtClean="0"/>
              <a:t>Denise Ford (NWU </a:t>
            </a:r>
            <a:r>
              <a:rPr lang="en-US" sz="1600" dirty="0" err="1" smtClean="0"/>
              <a:t>Ph.D</a:t>
            </a:r>
            <a:r>
              <a:rPr lang="en-US" sz="1600" dirty="0" smtClean="0"/>
              <a:t> student)</a:t>
            </a:r>
          </a:p>
          <a:p>
            <a:r>
              <a:rPr lang="en-US" sz="1600" dirty="0" err="1" smtClean="0"/>
              <a:t>Genfa</a:t>
            </a:r>
            <a:r>
              <a:rPr lang="en-US" sz="1600" dirty="0" smtClean="0"/>
              <a:t> Wu*</a:t>
            </a:r>
          </a:p>
          <a:p>
            <a:r>
              <a:rPr lang="en-US" sz="1600" dirty="0" err="1" smtClean="0"/>
              <a:t>Mingqi</a:t>
            </a:r>
            <a:r>
              <a:rPr lang="en-US" sz="1600" dirty="0" smtClean="0"/>
              <a:t> </a:t>
            </a:r>
            <a:r>
              <a:rPr lang="en-US" sz="1600" dirty="0" err="1" smtClean="0"/>
              <a:t>Ge</a:t>
            </a:r>
            <a:r>
              <a:rPr lang="en-US" sz="1600" dirty="0" smtClean="0"/>
              <a:t>* </a:t>
            </a:r>
          </a:p>
          <a:p>
            <a:r>
              <a:rPr lang="en-US" sz="1600" dirty="0" smtClean="0"/>
              <a:t>Charlie Cooper*</a:t>
            </a:r>
          </a:p>
          <a:p>
            <a:pPr>
              <a:buNone/>
            </a:pPr>
            <a:r>
              <a:rPr lang="en-US" sz="1600" dirty="0" smtClean="0"/>
              <a:t>UIC</a:t>
            </a:r>
          </a:p>
          <a:p>
            <a:r>
              <a:rPr lang="en-US" sz="1600" dirty="0" smtClean="0"/>
              <a:t>Robert </a:t>
            </a:r>
            <a:r>
              <a:rPr lang="en-US" sz="1600" dirty="0" err="1" smtClean="0"/>
              <a:t>Klie</a:t>
            </a:r>
            <a:r>
              <a:rPr lang="en-US" sz="1600" dirty="0" smtClean="0"/>
              <a:t> (PI)</a:t>
            </a:r>
          </a:p>
          <a:p>
            <a:r>
              <a:rPr lang="en-US" sz="1600" dirty="0" err="1" smtClean="0"/>
              <a:t>Runzhe</a:t>
            </a:r>
            <a:r>
              <a:rPr lang="en-US" sz="1600" dirty="0" smtClean="0"/>
              <a:t> Tao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* Supported at FNAL by this B&amp;R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762000"/>
            <a:ext cx="38862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/>
              <a:t>IIT</a:t>
            </a:r>
          </a:p>
          <a:p>
            <a:r>
              <a:rPr lang="en-US" sz="1600" dirty="0" smtClean="0"/>
              <a:t>John </a:t>
            </a:r>
            <a:r>
              <a:rPr lang="en-US" sz="1600" dirty="0" err="1" smtClean="0"/>
              <a:t>Zasadzinski</a:t>
            </a:r>
            <a:r>
              <a:rPr lang="en-US" sz="1600" dirty="0" smtClean="0"/>
              <a:t> (PI)</a:t>
            </a:r>
          </a:p>
          <a:p>
            <a:r>
              <a:rPr lang="en-US" sz="1600" dirty="0" smtClean="0"/>
              <a:t>Sandra </a:t>
            </a:r>
            <a:r>
              <a:rPr lang="en-US" sz="1600" dirty="0" err="1" smtClean="0"/>
              <a:t>Bishnoi</a:t>
            </a:r>
            <a:r>
              <a:rPr lang="en-US" sz="1600" dirty="0" smtClean="0"/>
              <a:t> (Chem. Faculty)</a:t>
            </a:r>
          </a:p>
          <a:p>
            <a:r>
              <a:rPr lang="en-US" sz="1600" dirty="0" smtClean="0"/>
              <a:t>Brian Albee</a:t>
            </a:r>
          </a:p>
          <a:p>
            <a:r>
              <a:rPr lang="en-US" sz="1600" dirty="0" err="1" smtClean="0"/>
              <a:t>Chaoyue</a:t>
            </a:r>
            <a:r>
              <a:rPr lang="en-US" sz="1600" dirty="0" smtClean="0"/>
              <a:t> Cao</a:t>
            </a:r>
          </a:p>
          <a:p>
            <a:pPr>
              <a:buNone/>
            </a:pPr>
            <a:r>
              <a:rPr lang="en-US" sz="1600" dirty="0" smtClean="0"/>
              <a:t>Northwestern</a:t>
            </a:r>
          </a:p>
          <a:p>
            <a:r>
              <a:rPr lang="en-US" sz="1600" dirty="0" smtClean="0"/>
              <a:t>David </a:t>
            </a:r>
            <a:r>
              <a:rPr lang="en-US" sz="1600" dirty="0" err="1" smtClean="0"/>
              <a:t>Seidman</a:t>
            </a:r>
            <a:r>
              <a:rPr lang="en-US" sz="1600" dirty="0" smtClean="0"/>
              <a:t> (PI)</a:t>
            </a:r>
          </a:p>
          <a:p>
            <a:r>
              <a:rPr lang="en-US" sz="1600" dirty="0" smtClean="0"/>
              <a:t>Yoon Jun Kim</a:t>
            </a:r>
          </a:p>
          <a:p>
            <a:pPr>
              <a:buNone/>
            </a:pPr>
            <a:r>
              <a:rPr lang="en-US" sz="1600" dirty="0" smtClean="0"/>
              <a:t>U Chicago</a:t>
            </a:r>
          </a:p>
          <a:p>
            <a:r>
              <a:rPr lang="en-US" sz="1600" dirty="0" smtClean="0"/>
              <a:t>Steve </a:t>
            </a:r>
            <a:r>
              <a:rPr lang="en-US" sz="1600" dirty="0" err="1" smtClean="0"/>
              <a:t>Sibener</a:t>
            </a:r>
            <a:r>
              <a:rPr lang="en-US" sz="1600" dirty="0" smtClean="0"/>
              <a:t> (PI)</a:t>
            </a:r>
          </a:p>
          <a:p>
            <a:r>
              <a:rPr lang="en-US" sz="1600" dirty="0" smtClean="0"/>
              <a:t>Jim Becker</a:t>
            </a:r>
          </a:p>
          <a:p>
            <a:r>
              <a:rPr lang="en-US" sz="1600" dirty="0" smtClean="0"/>
              <a:t>Miki Nakayama (absent)</a:t>
            </a:r>
          </a:p>
          <a:p>
            <a:pPr>
              <a:buNone/>
            </a:pPr>
            <a:r>
              <a:rPr lang="en-US" sz="1600" dirty="0" smtClean="0"/>
              <a:t>Florida State</a:t>
            </a:r>
          </a:p>
          <a:p>
            <a:r>
              <a:rPr lang="en-US" sz="1600" dirty="0" smtClean="0"/>
              <a:t>David </a:t>
            </a:r>
            <a:r>
              <a:rPr lang="en-US" sz="1600" dirty="0" err="1" smtClean="0"/>
              <a:t>Larbalestier</a:t>
            </a:r>
            <a:r>
              <a:rPr lang="en-US" sz="1600" dirty="0" smtClean="0"/>
              <a:t> (PI)</a:t>
            </a:r>
          </a:p>
          <a:p>
            <a:r>
              <a:rPr lang="en-US" sz="1600" dirty="0" smtClean="0"/>
              <a:t>Peter Lee (PI)</a:t>
            </a:r>
          </a:p>
          <a:p>
            <a:r>
              <a:rPr lang="en-US" sz="1600" dirty="0" err="1" smtClean="0"/>
              <a:t>Zu</a:t>
            </a:r>
            <a:r>
              <a:rPr lang="en-US" sz="1600" dirty="0" smtClean="0"/>
              <a:t>-Hawn Sung</a:t>
            </a:r>
          </a:p>
          <a:p>
            <a:r>
              <a:rPr lang="en-US" sz="1600" dirty="0" err="1" smtClean="0"/>
              <a:t>Tolya</a:t>
            </a:r>
            <a:r>
              <a:rPr lang="en-US" sz="1600" dirty="0" smtClean="0"/>
              <a:t> </a:t>
            </a:r>
            <a:r>
              <a:rPr lang="en-US" sz="1600" dirty="0" err="1" smtClean="0"/>
              <a:t>Polyanskii</a:t>
            </a:r>
            <a:endParaRPr lang="en-US" sz="1600" dirty="0" smtClean="0"/>
          </a:p>
          <a:p>
            <a:r>
              <a:rPr lang="en-US" sz="1600" dirty="0" smtClean="0"/>
              <a:t>Bill Starch</a:t>
            </a:r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3D6-2614-4FB2-A553-63DA6147FC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Milestones FY2010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ASC 2010 – Washington D.C.    5MZ-01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9DAF5A3-36A3-467D-A337-7468AF7D65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85800" y="685800"/>
            <a:ext cx="80772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Organized SRF Materials Workshop – Feb 2010 Tallahassee</a:t>
            </a:r>
          </a:p>
          <a:p>
            <a:r>
              <a:rPr lang="en-US" dirty="0" smtClean="0"/>
              <a:t>Coupon work investigated how and why of pitting</a:t>
            </a:r>
          </a:p>
          <a:p>
            <a:pPr lvl="1"/>
            <a:r>
              <a:rPr lang="en-US" dirty="0" smtClean="0"/>
              <a:t>Invited presentation at ASC2010</a:t>
            </a:r>
          </a:p>
          <a:p>
            <a:pPr lvl="1"/>
            <a:r>
              <a:rPr lang="en-US" dirty="0" smtClean="0"/>
              <a:t>New recommendations for cavities: </a:t>
            </a:r>
          </a:p>
          <a:p>
            <a:pPr lvl="2"/>
            <a:r>
              <a:rPr lang="en-US" dirty="0" smtClean="0"/>
              <a:t>Anneal prior to EP and perhaps prior to welding</a:t>
            </a:r>
          </a:p>
          <a:p>
            <a:pPr lvl="2"/>
            <a:r>
              <a:rPr lang="en-US" dirty="0" smtClean="0"/>
              <a:t>Keep improving temperature control in EP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349521" cy="30460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57" y="3495433"/>
            <a:ext cx="3388343" cy="29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FY10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Accelerator Development Review - 23 August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A33D6-2614-4FB2-A553-63DA6147FC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85800" y="1219200"/>
            <a:ext cx="80772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Point-contact tunneling combined with Raman spectroscopy showed dramatic role of defective Nb-oxide at hot-spots </a:t>
            </a:r>
          </a:p>
          <a:p>
            <a:pPr lvl="1"/>
            <a:r>
              <a:rPr lang="en-US" sz="1600" dirty="0" err="1" smtClean="0"/>
              <a:t>Proslier</a:t>
            </a:r>
            <a:r>
              <a:rPr lang="en-US" sz="1600" dirty="0" smtClean="0"/>
              <a:t> and </a:t>
            </a:r>
            <a:r>
              <a:rPr lang="en-US" sz="1600" dirty="0" err="1" smtClean="0"/>
              <a:t>Ciovati</a:t>
            </a:r>
            <a:r>
              <a:rPr lang="en-US" sz="1600" dirty="0" smtClean="0"/>
              <a:t>, submitted to PR-STAB 2010</a:t>
            </a:r>
          </a:p>
          <a:p>
            <a:r>
              <a:rPr lang="en-US" dirty="0" smtClean="0"/>
              <a:t>FSU – </a:t>
            </a:r>
            <a:r>
              <a:rPr lang="en-US" dirty="0" err="1" smtClean="0"/>
              <a:t>Zu</a:t>
            </a:r>
            <a:r>
              <a:rPr lang="en-US" dirty="0" smtClean="0"/>
              <a:t>-Hawn Sung Ph.D.: Grain boundaries in Nb admit flux and permit dissipation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764" y="3408608"/>
            <a:ext cx="3212036" cy="29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18570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3429000"/>
            <a:ext cx="395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Raman signature for oxidized spot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09600"/>
            <a:ext cx="1581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942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Milestones FY2011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slide </a:t>
            </a:r>
            <a:fld id="{91D8BF67-BE9F-43A9-9174-1306918E3D04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Accumulated surface science of pits will connect dots </a:t>
            </a:r>
          </a:p>
          <a:p>
            <a:pPr lvl="1"/>
            <a:r>
              <a:rPr lang="en-US" dirty="0" smtClean="0"/>
              <a:t>Cavity cut-outs added to coupons</a:t>
            </a:r>
          </a:p>
          <a:p>
            <a:pPr lvl="1"/>
            <a:r>
              <a:rPr lang="en-US" dirty="0" smtClean="0"/>
              <a:t>Cold work and/or excessive oxidation during EP </a:t>
            </a:r>
            <a:r>
              <a:rPr lang="en-US" dirty="0" smtClean="0">
                <a:latin typeface="Symbol" pitchFamily="18" charset="2"/>
              </a:rPr>
              <a:t>Þ</a:t>
            </a:r>
            <a:r>
              <a:rPr lang="en-US" dirty="0" smtClean="0"/>
              <a:t> pits with defected oxide </a:t>
            </a:r>
            <a:r>
              <a:rPr lang="en-US" dirty="0" smtClean="0">
                <a:latin typeface="Symbol" pitchFamily="18" charset="2"/>
              </a:rPr>
              <a:t>Þ</a:t>
            </a:r>
            <a:r>
              <a:rPr lang="en-US" dirty="0" smtClean="0"/>
              <a:t> cavity hot spots</a:t>
            </a:r>
          </a:p>
          <a:p>
            <a:pPr lvl="1"/>
            <a:r>
              <a:rPr lang="en-US" dirty="0" smtClean="0"/>
              <a:t>FSU explore, dual FIB to cut out, IIT to probe</a:t>
            </a:r>
          </a:p>
          <a:p>
            <a:r>
              <a:rPr lang="en-US" dirty="0" smtClean="0"/>
              <a:t>Oxidation vs. surface orientation</a:t>
            </a:r>
          </a:p>
          <a:p>
            <a:pPr lvl="1"/>
            <a:r>
              <a:rPr lang="en-US" dirty="0" err="1" smtClean="0"/>
              <a:t>UChicago</a:t>
            </a:r>
            <a:r>
              <a:rPr lang="en-US" dirty="0" smtClean="0"/>
              <a:t> high quality Nb crystals</a:t>
            </a:r>
          </a:p>
          <a:p>
            <a:pPr lvl="1"/>
            <a:r>
              <a:rPr lang="en-US" dirty="0" smtClean="0"/>
              <a:t>UIC detailed electron microscopy – what are the defects?</a:t>
            </a:r>
          </a:p>
          <a:p>
            <a:r>
              <a:rPr lang="en-US" dirty="0" smtClean="0"/>
              <a:t>Cottrell atmospheres (binding of H to Nb-</a:t>
            </a:r>
            <a:r>
              <a:rPr lang="en-US" dirty="0" err="1" smtClean="0"/>
              <a:t>vac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Hydrogen affects mobility of vacancies, dislocations</a:t>
            </a:r>
          </a:p>
          <a:p>
            <a:pPr lvl="2"/>
            <a:r>
              <a:rPr lang="en-US" dirty="0" smtClean="0"/>
              <a:t>Dislocations = oxygen elevators?</a:t>
            </a:r>
          </a:p>
          <a:p>
            <a:pPr lvl="2"/>
            <a:r>
              <a:rPr lang="en-US" dirty="0" smtClean="0"/>
              <a:t>Peoples Fellow </a:t>
            </a:r>
            <a:r>
              <a:rPr lang="en-US" dirty="0" err="1" smtClean="0"/>
              <a:t>Romanenko</a:t>
            </a:r>
            <a:r>
              <a:rPr lang="en-US" dirty="0" smtClean="0"/>
              <a:t> + Northwestern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– Integrated Cavity Proc. Apparatus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Scope: 1-cell processing R&amp;D (acid, rinse, assemble)</a:t>
            </a:r>
          </a:p>
          <a:p>
            <a:r>
              <a:rPr lang="en-US" sz="2400" dirty="0" smtClean="0"/>
              <a:t>Scale infrastructure for 9-cell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mtClean="0"/>
              <a:t>slide </a:t>
            </a:r>
            <a:fld id="{91D8BF67-BE9F-43A9-9174-1306918E3D04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191175"/>
          <a:ext cx="7995920" cy="314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388620"/>
                <a:gridCol w="388620"/>
                <a:gridCol w="208280"/>
                <a:gridCol w="208280"/>
                <a:gridCol w="388620"/>
                <a:gridCol w="416560"/>
                <a:gridCol w="208280"/>
                <a:gridCol w="208280"/>
                <a:gridCol w="388620"/>
                <a:gridCol w="208280"/>
                <a:gridCol w="208280"/>
                <a:gridCol w="388620"/>
                <a:gridCol w="208280"/>
                <a:gridCol w="208280"/>
                <a:gridCol w="388620"/>
                <a:gridCol w="416560"/>
                <a:gridCol w="208280"/>
                <a:gridCol w="208280"/>
                <a:gridCol w="388620"/>
                <a:gridCol w="208280"/>
                <a:gridCol w="208280"/>
                <a:gridCol w="388620"/>
              </a:tblGrid>
              <a:tr h="35560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System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FY 2008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FY2009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FY2010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FY2011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Q4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Clean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Room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UP Water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HPR tool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Acid work infra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EP tool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EP controls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041" y="5638800"/>
            <a:ext cx="8210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3710" y="5638800"/>
            <a:ext cx="8040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Permit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110" y="5638800"/>
            <a:ext cx="92769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Procure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638800"/>
            <a:ext cx="98007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Constr.  </a:t>
            </a:r>
          </a:p>
          <a:p>
            <a:r>
              <a:rPr lang="en-US" dirty="0" smtClean="0"/>
              <a:t>/ Assy.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65409" y="5638800"/>
            <a:ext cx="67839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78305" y="5638800"/>
            <a:ext cx="1160895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28473" y="5638800"/>
            <a:ext cx="857927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Doc &amp;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638800"/>
            <a:ext cx="86030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Draft /</a:t>
            </a:r>
          </a:p>
          <a:p>
            <a:r>
              <a:rPr lang="en-US" dirty="0" smtClean="0"/>
              <a:t>Specify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– ICPA – HPR and Clean Room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 5MZ-01 slide </a:t>
            </a:r>
            <a:fld id="{91D8BF67-BE9F-43A9-9174-1306918E3D04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51718"/>
            <a:ext cx="3962400" cy="5044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1-cell initial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R&amp;D, 9-cell infrastructure capacity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Successful completion of Class 10 clean room,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dessicator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ultrapure water plant, high-pressure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pump, HPR tool, controls.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000" baseline="0" dirty="0" smtClean="0">
                <a:latin typeface="Trebuchet MS" pitchFamily="34" charset="0"/>
              </a:rPr>
              <a:t>Now</a:t>
            </a:r>
            <a:r>
              <a:rPr lang="en-US" sz="2000" dirty="0" smtClean="0">
                <a:latin typeface="Trebuchet MS" pitchFamily="34" charset="0"/>
              </a:rPr>
              <a:t> in ORC trials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FNAL designed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specified entire layout, and built all systems except clean room,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dessicator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and UPW plant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Clean rinse and assembly capability improves on FNAL/ANL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JLab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features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Picture 4" descr="C:\Documents and Settings\ldcooley\My Documents\My Pictures\ICPA\IMG_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926" y="4419600"/>
            <a:ext cx="2540074" cy="1905230"/>
          </a:xfrm>
          <a:prstGeom prst="rect">
            <a:avLst/>
          </a:prstGeom>
          <a:noFill/>
        </p:spPr>
      </p:pic>
      <p:pic>
        <p:nvPicPr>
          <p:cNvPr id="1027" name="Picture 3" descr="C:\Documents and Settings\ldcooley\My Documents\My Pictures\Picasa Exports\ICPA\IMG_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000250" cy="2667000"/>
          </a:xfrm>
          <a:prstGeom prst="rect">
            <a:avLst/>
          </a:prstGeom>
          <a:noFill/>
        </p:spPr>
      </p:pic>
      <p:pic>
        <p:nvPicPr>
          <p:cNvPr id="1029" name="Picture 5" descr="C:\Documents and Settings\ldcooley\My Documents\My Pictures\Picasa Exports\ICPA\IMG_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2000250" cy="2667000"/>
          </a:xfrm>
          <a:prstGeom prst="rect">
            <a:avLst/>
          </a:prstGeom>
          <a:noFill/>
        </p:spPr>
      </p:pic>
      <p:pic>
        <p:nvPicPr>
          <p:cNvPr id="1028" name="Picture 4" descr="C:\Documents and Settings\ldcooley\My Documents\My Pictures\Picasa Exports\ICPA\IMG_0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362201"/>
            <a:ext cx="2539999" cy="1904999"/>
          </a:xfrm>
          <a:prstGeom prst="rect">
            <a:avLst/>
          </a:prstGeom>
          <a:noFill/>
        </p:spPr>
      </p:pic>
      <p:pic>
        <p:nvPicPr>
          <p:cNvPr id="1030" name="Picture 6" descr="C:\Documents and Settings\ldcooley\My Documents\My Pictures\Picasa Exports\ICPA\IMG_0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77787"/>
            <a:ext cx="1656160" cy="22082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43800" y="304800"/>
            <a:ext cx="13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HPR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897868"/>
            <a:ext cx="13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Clean 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7397" y="58790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HPR pump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3745468"/>
            <a:ext cx="6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HPR </a:t>
            </a:r>
          </a:p>
          <a:p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30596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UPW Plant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– ICPA – Chemistry Area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General Accelerator Development Review - 23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 5MZ-01 slide </a:t>
            </a:r>
            <a:fld id="{91D8BF67-BE9F-43A9-9174-1306918E3D04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51718"/>
            <a:ext cx="3962400" cy="5044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1-cell initial R&amp;D, 9-cell infrastructure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capacity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Successful completion of all acid handling,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storage, vapor scrubbing, and safety equipment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000" dirty="0" smtClean="0">
                <a:latin typeface="Trebuchet MS" pitchFamily="34" charset="0"/>
              </a:rPr>
              <a:t>Permitting complete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FNAL designed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specified entire layout, and served as lead contractor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000" dirty="0" smtClean="0">
                <a:latin typeface="Trebuchet MS" pitchFamily="34" charset="0"/>
              </a:rPr>
              <a:t>EP tool, acid transport, and control system designed and custom built by FNAL, in assembly stage now.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Picture 3" descr="Q:\TD_SCRF\IB4 Single-Cell CPF\Construction photos\East side ICPA\Area work\P000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1828799" cy="2743200"/>
          </a:xfrm>
          <a:prstGeom prst="rect">
            <a:avLst/>
          </a:prstGeom>
          <a:noFill/>
        </p:spPr>
      </p:pic>
      <p:pic>
        <p:nvPicPr>
          <p:cNvPr id="7" name="Picture 4" descr="Q:\TD_SCRF\IB4 Single-Cell CPF\Construction photos\East side ICPA\Area work\P0001918.JPG"/>
          <p:cNvPicPr>
            <a:picLocks noChangeAspect="1" noChangeArrowheads="1"/>
          </p:cNvPicPr>
          <p:nvPr/>
        </p:nvPicPr>
        <p:blipFill>
          <a:blip r:embed="rId3" cstate="print"/>
          <a:srcRect r="30570" b="5726"/>
          <a:stretch>
            <a:fillRect/>
          </a:stretch>
        </p:blipFill>
        <p:spPr bwMode="auto">
          <a:xfrm>
            <a:off x="4572000" y="838200"/>
            <a:ext cx="1344139" cy="2737644"/>
          </a:xfrm>
          <a:prstGeom prst="rect">
            <a:avLst/>
          </a:prstGeom>
          <a:noFill/>
        </p:spPr>
      </p:pic>
      <p:pic>
        <p:nvPicPr>
          <p:cNvPr id="2050" name="Picture 2" descr="C:\Documents and Settings\ldcooley\My Documents\My Pictures\Picasa Exports\ICPA\IMG_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838200"/>
            <a:ext cx="3149600" cy="2362200"/>
          </a:xfrm>
          <a:prstGeom prst="rect">
            <a:avLst/>
          </a:prstGeom>
          <a:noFill/>
        </p:spPr>
      </p:pic>
      <p:pic>
        <p:nvPicPr>
          <p:cNvPr id="2052" name="Picture 4" descr="C:\Documents and Settings\ldcooley\My Documents\My Pictures\Picasa Exports\ICPA\IMG_0507.JPG"/>
          <p:cNvPicPr>
            <a:picLocks noChangeAspect="1" noChangeArrowheads="1"/>
          </p:cNvPicPr>
          <p:nvPr/>
        </p:nvPicPr>
        <p:blipFill>
          <a:blip r:embed="rId5" cstate="print"/>
          <a:srcRect t="17848" r="7416"/>
          <a:stretch>
            <a:fillRect/>
          </a:stretch>
        </p:blipFill>
        <p:spPr bwMode="auto">
          <a:xfrm>
            <a:off x="6524171" y="3810000"/>
            <a:ext cx="2189843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29400" y="914400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 Cabinet and </a:t>
            </a:r>
          </a:p>
          <a:p>
            <a:r>
              <a:rPr lang="en-US" dirty="0" smtClean="0"/>
              <a:t>Tool frame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2443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Scrubber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6576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Neutralizer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5943600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 Control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2010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ASC2010</Template>
  <TotalTime>334</TotalTime>
  <Words>1040</Words>
  <Application>Microsoft Office PowerPoint</Application>
  <PresentationFormat>On-screen Show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Trebuchet MS</vt:lpstr>
      <vt:lpstr>Wingdings 2</vt:lpstr>
      <vt:lpstr>Gill Sans MT</vt:lpstr>
      <vt:lpstr>Verdana</vt:lpstr>
      <vt:lpstr>Symbol</vt:lpstr>
      <vt:lpstr>Arial Narrow</vt:lpstr>
      <vt:lpstr>Calibri</vt:lpstr>
      <vt:lpstr>ASC2010</vt:lpstr>
      <vt:lpstr>General Accelerator Development  B&amp;R KA-15-02-011  A LABORATORY-UNIVERSITY COLLABORATION TO UNDERSTAND PERFORMANCE LIMITS OF SRF CAVITIES (DE-PS02-09ER09-05)  and   EQUIPMENT (INTEGRATED CAVITY PROCESSING APPARATUS AND CAVITY TUNING MACHINE)</vt:lpstr>
      <vt:lpstr>Laboratory – University Collaboration</vt:lpstr>
      <vt:lpstr>SRF University Collaboration meeting 13 August 2010</vt:lpstr>
      <vt:lpstr>Milestones FY2010</vt:lpstr>
      <vt:lpstr>Milestones FY10</vt:lpstr>
      <vt:lpstr>Anticipated Milestones FY2011</vt:lpstr>
      <vt:lpstr>Equipment – Integrated Cavity Proc. Apparatus</vt:lpstr>
      <vt:lpstr>Equipment – ICPA – HPR and Clean Room</vt:lpstr>
      <vt:lpstr>Equipment – ICPA – Chemistry Area</vt:lpstr>
      <vt:lpstr>ICPA – What’s next</vt:lpstr>
      <vt:lpstr>Equipment - Automatic Cavity Tuning Machines</vt:lpstr>
      <vt:lpstr>Tuning Machines – FNAL Deliverables</vt:lpstr>
      <vt:lpstr>Tuning Machines – FNAL Deliverables</vt:lpstr>
      <vt:lpstr>Tuning Machines - Next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Accelerator Development  B&amp;R KA-15-02-011  SRF University Collaboration  and  Equipment</dc:title>
  <dc:creator>Lance D. Cooley x6797 14658N</dc:creator>
  <cp:lastModifiedBy>Sony Customer</cp:lastModifiedBy>
  <cp:revision>38</cp:revision>
  <dcterms:created xsi:type="dcterms:W3CDTF">2010-08-22T01:14:10Z</dcterms:created>
  <dcterms:modified xsi:type="dcterms:W3CDTF">2010-08-23T19:03:32Z</dcterms:modified>
</cp:coreProperties>
</file>