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xls" ContentType="application/vnd.ms-exce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61" r:id="rId2"/>
    <p:sldId id="278" r:id="rId3"/>
    <p:sldId id="277" r:id="rId4"/>
    <p:sldId id="263" r:id="rId5"/>
    <p:sldId id="282" r:id="rId6"/>
    <p:sldId id="276" r:id="rId7"/>
    <p:sldId id="267" r:id="rId8"/>
    <p:sldId id="274" r:id="rId9"/>
    <p:sldId id="289" r:id="rId10"/>
    <p:sldId id="298" r:id="rId11"/>
    <p:sldId id="299" r:id="rId12"/>
    <p:sldId id="300" r:id="rId13"/>
    <p:sldId id="275" r:id="rId14"/>
    <p:sldId id="283" r:id="rId15"/>
    <p:sldId id="287" r:id="rId16"/>
    <p:sldId id="288" r:id="rId17"/>
    <p:sldId id="260" r:id="rId18"/>
    <p:sldId id="301" r:id="rId19"/>
    <p:sldId id="302" r:id="rId20"/>
    <p:sldId id="284" r:id="rId21"/>
    <p:sldId id="271" r:id="rId22"/>
    <p:sldId id="291" r:id="rId23"/>
    <p:sldId id="292" r:id="rId24"/>
    <p:sldId id="295" r:id="rId25"/>
    <p:sldId id="296" r:id="rId26"/>
    <p:sldId id="297" r:id="rId27"/>
    <p:sldId id="303" r:id="rId28"/>
    <p:sldId id="290" r:id="rId29"/>
    <p:sldId id="293" r:id="rId30"/>
    <p:sldId id="294" r:id="rId31"/>
    <p:sldId id="273" r:id="rId32"/>
    <p:sldId id="286" r:id="rId33"/>
    <p:sldId id="281" r:id="rId34"/>
    <p:sldId id="279" r:id="rId35"/>
    <p:sldId id="280" r:id="rId36"/>
    <p:sldId id="304" r:id="rId37"/>
    <p:sldId id="270" r:id="rId38"/>
    <p:sldId id="268" r:id="rId39"/>
    <p:sldId id="26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3191" autoAdjust="0"/>
  </p:normalViewPr>
  <p:slideViewPr>
    <p:cSldViewPr>
      <p:cViewPr>
        <p:scale>
          <a:sx n="60" d="100"/>
          <a:sy n="60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BAB64C-BD2C-4902-B7D8-9631246A46D9}" type="datetimeFigureOut">
              <a:rPr lang="en-US" smtClean="0"/>
              <a:pPr/>
              <a:t>8/22/2010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60445-B050-4690-A162-B6E17A06B2F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60445-B050-4690-A162-B6E17A06B2F7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Chromaticity=5 (blue)</a:t>
            </a:r>
            <a:r>
              <a:rPr lang="en-US" baseline="0" dirty="0" smtClean="0"/>
              <a:t> 12 (red) solid is intensity, dashed is losses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60445-B050-4690-A162-B6E17A06B2F7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1A64B-4681-4701-A98D-1EB3643AD75F}" type="slidenum">
              <a:rPr lang="en-US"/>
              <a:pPr/>
              <a:t>33</a:t>
            </a:fld>
            <a:endParaRPr lang="en-US"/>
          </a:p>
        </p:txBody>
      </p:sp>
      <p:sp>
        <p:nvSpPr>
          <p:cNvPr id="14338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3738"/>
            <a:ext cx="4572000" cy="3429000"/>
          </a:xfrm>
          <a:ln/>
        </p:spPr>
      </p:sp>
      <p:sp>
        <p:nvSpPr>
          <p:cNvPr id="14339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1813"/>
            <a:ext cx="5487988" cy="4032250"/>
          </a:xfrm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AF115-367C-44E4-A8D6-726513CBBBC5}" type="slidenum">
              <a:rPr lang="en-US"/>
              <a:pPr/>
              <a:t>4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Emphasize</a:t>
            </a:r>
            <a:r>
              <a:rPr lang="en-US" baseline="0" dirty="0" smtClean="0"/>
              <a:t> the numerical, and purpose is the booster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60445-B050-4690-A162-B6E17A06B2F7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</a:pPr>
            <a:fld id="{7FC53210-9040-4791-B646-A772C7192621}" type="slidenum">
              <a:rPr lang="en-US" sz="1200" kern="1200">
                <a:solidFill>
                  <a:prstClr val="black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  <a:buClr>
                  <a:srgbClr val="FFFF00"/>
                </a:buClr>
                <a:buSzPct val="80000"/>
                <a:buFont typeface="Wingdings" pitchFamily="2" charset="2"/>
                <a:buNone/>
              </a:pPr>
              <a:t>10</a:t>
            </a:fld>
            <a:endParaRPr lang="en-US" sz="1200" kern="1200">
              <a:solidFill>
                <a:prstClr val="black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/>
              <a:t>method for beam extraction for mu2e from the </a:t>
            </a:r>
            <a:r>
              <a:rPr lang="en-US" dirty="0" err="1"/>
              <a:t>debuncher</a:t>
            </a:r>
            <a:r>
              <a:rPr lang="en-US" dirty="0"/>
              <a:t> is resonant extraction that involves nonlinear dynamics, interacting with space-charge effects (there is a need for a lot of beam, thus space-charge is important and understanding its effects could make or break the planned approach</a:t>
            </a:r>
            <a:r>
              <a:rPr lang="en-US" dirty="0" smtClean="0"/>
              <a:t>).  The top plot is</a:t>
            </a:r>
            <a:r>
              <a:rPr lang="en-US" baseline="0" dirty="0" smtClean="0"/>
              <a:t> a tune plot with various resonances marked.  One sees that selecting the optimal tune is not easy.  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Xstended</a:t>
            </a:r>
            <a:r>
              <a:rPr lang="en-US" dirty="0" smtClean="0"/>
              <a:t> Standard Input Format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60445-B050-4690-A162-B6E17A06B2F7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(capabilities</a:t>
            </a:r>
            <a:r>
              <a:rPr lang="en-US" baseline="0" dirty="0" smtClean="0">
                <a:latin typeface="Calibri" pitchFamily="34" charset="0"/>
              </a:rPr>
              <a:t> include analysis of</a:t>
            </a:r>
            <a:r>
              <a:rPr lang="en-US" dirty="0" smtClean="0">
                <a:latin typeface="Calibri" pitchFamily="34" charset="0"/>
              </a:rPr>
              <a:t> cooling rate dependence on the amplitudes of oscillations)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60445-B050-4690-A162-B6E17A06B2F7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7" name="Rectangle 3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First bullet: plot shows </a:t>
            </a:r>
            <a:r>
              <a:rPr lang="en-US" dirty="0" err="1" smtClean="0"/>
              <a:t>emittance</a:t>
            </a:r>
            <a:r>
              <a:rPr lang="en-US" dirty="0" smtClean="0"/>
              <a:t> growth in the ILC </a:t>
            </a:r>
            <a:r>
              <a:rPr lang="en-US" dirty="0" err="1" smtClean="0"/>
              <a:t>linac</a:t>
            </a:r>
            <a:r>
              <a:rPr lang="en-US" baseline="0" dirty="0" smtClean="0"/>
              <a:t> for different cases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Second bullet:</a:t>
            </a:r>
            <a:r>
              <a:rPr lang="en-US" baseline="0" dirty="0" smtClean="0"/>
              <a:t> </a:t>
            </a:r>
            <a:r>
              <a:rPr lang="en-US" dirty="0" smtClean="0"/>
              <a:t>this problem requires understanding microwave propagation through an electron cloud that is generated and then perturbed by multiple beam bunches crossing a section of the accelerator that also has a magnetic field; the plots shows the cross section of the cloud after distribution after a few bunch-crossings.  The response of the microwave is used (in the real detector) to infer the density of the cloud, so this is a very important simulation for determining the size of the effect.  The plots have labels.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60445-B050-4690-A162-B6E17A06B2F7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7625" name="Picture 2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37614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1219200" y="1600200"/>
            <a:ext cx="7772400" cy="1143000"/>
          </a:xfrm>
        </p:spPr>
        <p:txBody>
          <a:bodyPr anchor="b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37623" name="Text Box 23"/>
          <p:cNvSpPr txBox="1">
            <a:spLocks noChangeArrowheads="1"/>
          </p:cNvSpPr>
          <p:nvPr userDrawn="1"/>
        </p:nvSpPr>
        <p:spPr bwMode="auto">
          <a:xfrm>
            <a:off x="3505200" y="30480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2400" kern="1200">
              <a:solidFill>
                <a:srgbClr val="EAEAEA"/>
              </a:solidFill>
              <a:latin typeface="Arial Narrow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14EA146-3E63-4875-B785-DD9724FC64FE}" type="slidenum">
              <a:rPr lang="en-US"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3276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Science Briefing - August 23,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0200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DED12A2-238B-4AFF-A5A2-36C3139E01E5}" type="slidenum">
              <a:rPr lang="en-US"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3276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Science Briefing - August 23,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52400"/>
            <a:ext cx="6477000" cy="533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00100"/>
            <a:ext cx="3810000" cy="5448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00100"/>
            <a:ext cx="3810000" cy="2647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00450"/>
            <a:ext cx="3810000" cy="26479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7696200" y="6477000"/>
            <a:ext cx="838200" cy="381000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5505FD7-5B5B-469E-9E9E-8E6CD547CEA6}" type="slidenum">
              <a:rPr lang="en-US"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 bwMode="auto">
          <a:xfrm>
            <a:off x="3276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Science Briefing - August 23,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48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2192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2672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228600" y="3771900"/>
            <a:ext cx="8686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3276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Science Briefing - August 23,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848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267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2672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3276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Science Briefing - August 23,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8686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3771900"/>
            <a:ext cx="8686800" cy="24003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31494-2670-43CB-A6D7-B74C45C3D552}" type="datetimeFigureOut">
              <a:rPr lang="en-US"/>
              <a:pPr>
                <a:defRPr/>
              </a:pPr>
              <a:t>8/22/2010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41898-0A48-4408-9A36-80485A41A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fontAlgn="base">
              <a:spcAft>
                <a:spcPct val="0"/>
              </a:spcAft>
            </a:pPr>
            <a:r>
              <a:rPr lang="en-US" dirty="0" smtClean="0"/>
              <a:t>Accelerator Science Briefing - August 23, 2010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749C141-2ED7-411B-99B8-330EFEAF03F9}" type="slidenum">
              <a:rPr lang="en-US"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977F536E-F99E-4EDF-A6C6-9890A0ADF032}" type="slidenum">
              <a:rPr lang="en-US"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3"/>
          <p:cNvSpPr txBox="1">
            <a:spLocks/>
          </p:cNvSpPr>
          <p:nvPr userDrawn="1"/>
        </p:nvSpPr>
        <p:spPr bwMode="auto">
          <a:xfrm>
            <a:off x="3276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Science Briefing - August 23,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002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DFCB510-EC1E-47C0-9D4F-D837852CB152}" type="slidenum">
              <a:rPr lang="en-US"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 txBox="1">
            <a:spLocks/>
          </p:cNvSpPr>
          <p:nvPr userDrawn="1"/>
        </p:nvSpPr>
        <p:spPr bwMode="auto">
          <a:xfrm>
            <a:off x="3276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Science Briefing - August 23,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8CAA34E4-AB25-4483-9720-8787DC004E60}" type="slidenum">
              <a:rPr lang="en-US"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0" name="Footer Placeholder 3"/>
          <p:cNvSpPr txBox="1">
            <a:spLocks/>
          </p:cNvSpPr>
          <p:nvPr userDrawn="1"/>
        </p:nvSpPr>
        <p:spPr bwMode="auto">
          <a:xfrm>
            <a:off x="3276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Science Briefing - August 23,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A401457-C60E-4A1D-AE3A-2AFE4373FDD9}" type="slidenum">
              <a:rPr lang="en-US"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3"/>
          <p:cNvSpPr txBox="1">
            <a:spLocks/>
          </p:cNvSpPr>
          <p:nvPr userDrawn="1"/>
        </p:nvSpPr>
        <p:spPr bwMode="auto">
          <a:xfrm>
            <a:off x="3276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Science Briefing - August 23,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511A93ED-CD27-4EF1-BFFC-2A227355A670}" type="slidenum">
              <a:rPr lang="en-US"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 txBox="1">
            <a:spLocks/>
          </p:cNvSpPr>
          <p:nvPr userDrawn="1"/>
        </p:nvSpPr>
        <p:spPr bwMode="auto">
          <a:xfrm>
            <a:off x="3276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Science Briefing - August 23,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6C6CBA2D-2A57-40A4-9B66-57AADBDF9EB5}" type="slidenum">
              <a:rPr lang="en-US"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3276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Science Briefing - August 23,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AD7DDA6E-1E0E-45E3-8736-57D3F45B09D6}" type="slidenum">
              <a:rPr lang="en-US"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Footer Placeholder 3"/>
          <p:cNvSpPr txBox="1">
            <a:spLocks/>
          </p:cNvSpPr>
          <p:nvPr userDrawn="1"/>
        </p:nvSpPr>
        <p:spPr bwMode="auto">
          <a:xfrm>
            <a:off x="3276600" y="624840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Accelerator Science Briefing - August 23, 2010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6600" name="Picture 24" descr="Fermi_Blue_subpage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36592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67450"/>
            <a:ext cx="350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 rtl="0" fontAlgn="base">
              <a:spcAft>
                <a:spcPct val="0"/>
              </a:spcAft>
            </a:pPr>
            <a:r>
              <a:rPr lang="en-US" kern="1200" smtClean="0">
                <a:latin typeface="Arial" charset="0"/>
                <a:ea typeface="+mn-ea"/>
                <a:cs typeface="+mn-cs"/>
              </a:rPr>
              <a:t>Scientific Computing Briefing - August 25, 2009</a:t>
            </a:r>
            <a:endParaRPr lang="en-US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536593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1000" y="63055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solidFill>
                  <a:srgbClr val="FFFFFF"/>
                </a:solidFill>
              </a:defRPr>
            </a:lvl1pPr>
          </a:lstStyle>
          <a:p>
            <a:pPr rtl="0" fontAlgn="base">
              <a:spcAft>
                <a:spcPct val="0"/>
              </a:spcAft>
            </a:pPr>
            <a:fld id="{F850052C-6362-4BEB-AB04-E33E12123A9C}" type="slidenum">
              <a:rPr lang="en-US" kern="1200">
                <a:latin typeface="Arial" charset="0"/>
                <a:ea typeface="+mn-ea"/>
                <a:cs typeface="+mn-cs"/>
              </a:rPr>
              <a:pPr rtl="0" fontAlgn="base">
                <a:spcAft>
                  <a:spcPct val="0"/>
                </a:spcAft>
              </a:pPr>
              <a:t>‹#›</a:t>
            </a:fld>
            <a:endParaRPr lang="en-US" kern="1200">
              <a:latin typeface="Arial" charset="0"/>
              <a:ea typeface="+mn-ea"/>
              <a:cs typeface="+mn-cs"/>
            </a:endParaRPr>
          </a:p>
        </p:txBody>
      </p:sp>
      <p:sp>
        <p:nvSpPr>
          <p:cNvPr id="53660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600200" y="609600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3660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00200" y="1981200"/>
            <a:ext cx="6858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Laksdjfalkjfds</a:t>
            </a:r>
          </a:p>
          <a:p>
            <a:pPr lvl="1"/>
            <a:r>
              <a:rPr lang="en-US" smtClean="0"/>
              <a:t>;slkjfda;slkjfd</a:t>
            </a:r>
          </a:p>
          <a:p>
            <a:pPr lvl="3"/>
            <a:r>
              <a:rPr lang="en-US" smtClean="0"/>
              <a:t>A;slkjfda;slkjfd</a:t>
            </a:r>
          </a:p>
          <a:p>
            <a:pPr lvl="3"/>
            <a:r>
              <a:rPr lang="en-US" smtClean="0"/>
              <a:t>	a;lksdjf;lsakjfd</a:t>
            </a:r>
          </a:p>
          <a:p>
            <a:pPr lvl="4"/>
            <a:r>
              <a:rPr lang="en-US" smtClean="0"/>
              <a:t>slkdflsdkjflsdkjflsdkjf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5" r:id="rId13"/>
    <p:sldLayoutId id="2147483676" r:id="rId14"/>
    <p:sldLayoutId id="2147483681" r:id="rId15"/>
    <p:sldLayoutId id="2147483682" r:id="rId16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FFFF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009900"/>
        </a:buClr>
        <a:buSzPct val="60000"/>
        <a:buFont typeface="Wingdings" pitchFamily="2" charset="2"/>
        <a:buChar char="®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25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wm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wmf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4" Type="http://schemas.openxmlformats.org/officeDocument/2006/relationships/image" Target="../media/image5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72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1.pn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oleObject" Target="../embeddings/Microsoft_Office_Excel_97-2003_Worksheet1.xls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Accelerator Simulation    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223807" y="3810000"/>
            <a:ext cx="49201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Panagiotis Spentzouris, APC &amp; CD/ADSS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09600"/>
            <a:ext cx="64770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Synergia application: </a:t>
            </a:r>
            <a:r>
              <a:rPr lang="en-US" dirty="0" smtClean="0"/>
              <a:t>Mu2e </a:t>
            </a:r>
            <a:r>
              <a:rPr lang="en-US" dirty="0" smtClean="0"/>
              <a:t>extraction design</a:t>
            </a:r>
            <a:endParaRPr lang="en-US" dirty="0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295400"/>
            <a:ext cx="4495800" cy="4800600"/>
          </a:xfrm>
        </p:spPr>
        <p:txBody>
          <a:bodyPr/>
          <a:lstStyle/>
          <a:p>
            <a:r>
              <a:rPr lang="en-US" sz="2400" dirty="0" smtClean="0"/>
              <a:t>Model </a:t>
            </a:r>
            <a:r>
              <a:rPr lang="en-US" sz="2400" dirty="0"/>
              <a:t>resonant extraction including space-charge at the </a:t>
            </a:r>
            <a:r>
              <a:rPr lang="en-US" dirty="0" err="1"/>
              <a:t>D</a:t>
            </a:r>
            <a:r>
              <a:rPr lang="en-US" sz="2400" dirty="0" err="1" smtClean="0"/>
              <a:t>ebuncher</a:t>
            </a:r>
            <a:r>
              <a:rPr lang="en-US" sz="2400" dirty="0" smtClean="0"/>
              <a:t> </a:t>
            </a:r>
            <a:r>
              <a:rPr lang="en-US" dirty="0" smtClean="0"/>
              <a:t>: Mu2e requires 10</a:t>
            </a:r>
            <a:r>
              <a:rPr lang="en-US" baseline="30000" dirty="0" smtClean="0"/>
              <a:t>5</a:t>
            </a:r>
            <a:r>
              <a:rPr lang="en-US" dirty="0" smtClean="0"/>
              <a:t> more particles than current operations!</a:t>
            </a:r>
            <a:endParaRPr lang="en-US" sz="2400" dirty="0" smtClean="0"/>
          </a:p>
          <a:p>
            <a:pPr lvl="1"/>
            <a:r>
              <a:rPr lang="en-US" sz="2000" dirty="0" smtClean="0"/>
              <a:t>Optimize tune and resonant extraction parameters to minimize losses</a:t>
            </a:r>
            <a:r>
              <a:rPr lang="en-US" sz="1800" dirty="0" smtClean="0"/>
              <a:t>  </a:t>
            </a:r>
            <a:endParaRPr lang="en-US" sz="1800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1"/>
          </p:nvPr>
        </p:nvSpPr>
        <p:spPr>
          <a:xfrm>
            <a:off x="533400" y="6477000"/>
            <a:ext cx="838200" cy="381000"/>
          </a:xfrm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5505FD7-5B5B-469E-9E9E-8E6CD547CEA6}" type="slidenum">
              <a:rPr lang="en-US" sz="1200" kern="120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 kern="1200" dirty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481328"/>
            <a:ext cx="2901696" cy="21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886200"/>
            <a:ext cx="3803554" cy="2487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2104" y="4267200"/>
            <a:ext cx="2901696" cy="2176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Mu2e design parameter scans</a:t>
            </a:r>
            <a:endParaRPr lang="en-US" dirty="0"/>
          </a:p>
        </p:txBody>
      </p:sp>
      <p:pic>
        <p:nvPicPr>
          <p:cNvPr id="12" name="Content Placeholder 11" descr="losses-best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53000" y="1752600"/>
            <a:ext cx="3352800" cy="251460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5505FD7-5B5B-469E-9E9E-8E6CD547CEA6}" type="slidenum">
              <a:rPr lang="en-US" sz="1200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676400"/>
            <a:ext cx="2769149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724400" y="4495800"/>
            <a:ext cx="411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Even the most optimal case has unacceptable losses, so studies resulted in lower</a:t>
            </a:r>
          </a:p>
          <a:p>
            <a:r>
              <a:rPr lang="en-US" sz="2400" dirty="0" smtClean="0"/>
              <a:t>Intensity </a:t>
            </a:r>
            <a:r>
              <a:rPr lang="en-US" sz="2400" dirty="0" smtClean="0"/>
              <a:t>design </a:t>
            </a:r>
            <a:r>
              <a:rPr lang="en-US" sz="2400" dirty="0" smtClean="0"/>
              <a:t>for the experiment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Science Applications: MI </a:t>
            </a:r>
            <a:r>
              <a:rPr lang="en-US" dirty="0" smtClean="0"/>
              <a:t>space-charge (Synergia)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76300"/>
            <a:ext cx="4343400" cy="44577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Begin modeling space charge effects and mitigation techniques for Main Injector with Project-X beam parameters </a:t>
            </a:r>
          </a:p>
          <a:p>
            <a:r>
              <a:rPr lang="en-US" dirty="0" smtClean="0"/>
              <a:t>Objective is to extend the model to include realistic apertures and fringe fields </a:t>
            </a:r>
            <a:r>
              <a:rPr lang="en-US" dirty="0" smtClean="0"/>
              <a:t>and </a:t>
            </a:r>
            <a:r>
              <a:rPr lang="en-US" dirty="0" smtClean="0"/>
              <a:t>study losses and mitigation (such as 2</a:t>
            </a:r>
            <a:r>
              <a:rPr lang="en-US" baseline="30000" dirty="0" smtClean="0"/>
              <a:t>nd</a:t>
            </a:r>
            <a:r>
              <a:rPr lang="en-US" dirty="0" smtClean="0"/>
              <a:t> harmonic </a:t>
            </a:r>
            <a:r>
              <a:rPr lang="en-US" dirty="0" err="1" smtClean="0"/>
              <a:t>rf</a:t>
            </a:r>
            <a:r>
              <a:rPr lang="en-US" dirty="0" smtClean="0"/>
              <a:t>, etc) if necessary</a:t>
            </a:r>
          </a:p>
          <a:p>
            <a:endParaRPr lang="en-US" dirty="0"/>
          </a:p>
        </p:txBody>
      </p:sp>
      <p:pic>
        <p:nvPicPr>
          <p:cNvPr id="8" name="Content Placeholder 7" descr="pgs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96553" y="933450"/>
            <a:ext cx="3513293" cy="2647950"/>
          </a:xfrm>
        </p:spPr>
      </p:pic>
      <p:pic>
        <p:nvPicPr>
          <p:cNvPr id="9" name="Content Placeholder 8" descr="chef_screenshot.pn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939953" y="3676650"/>
            <a:ext cx="3226494" cy="2647950"/>
          </a:xfr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5505FD7-5B5B-469E-9E9E-8E6CD547CEA6}" type="slidenum">
              <a:rPr lang="en-US" sz="1200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648200"/>
            <a:ext cx="2438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development, continued: CHEF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CHEF originally developed at Fermilab starting in the early 90’s</a:t>
            </a:r>
          </a:p>
          <a:p>
            <a:r>
              <a:rPr lang="en-US" dirty="0" smtClean="0"/>
              <a:t>Single-particle optics with full dynamics</a:t>
            </a:r>
          </a:p>
          <a:p>
            <a:r>
              <a:rPr lang="en-US" dirty="0" smtClean="0"/>
              <a:t>Can be reduced to arbitrary-order maps</a:t>
            </a:r>
          </a:p>
          <a:p>
            <a:pPr lvl="1"/>
            <a:r>
              <a:rPr lang="en-US" dirty="0" smtClean="0"/>
              <a:t>We have done demonstration calculations in Synergia to 15th order</a:t>
            </a:r>
          </a:p>
          <a:p>
            <a:r>
              <a:rPr lang="en-US" dirty="0" smtClean="0"/>
              <a:t>Supports customizable propagators (fully extendable)</a:t>
            </a:r>
          </a:p>
          <a:p>
            <a:r>
              <a:rPr lang="en-US" dirty="0" smtClean="0"/>
              <a:t>MAD and XSIF parsers</a:t>
            </a:r>
          </a:p>
          <a:p>
            <a:pPr lvl="1"/>
            <a:r>
              <a:rPr lang="en-US" dirty="0" smtClean="0"/>
              <a:t>Internal representation not limited by MAD parameters</a:t>
            </a:r>
            <a:endParaRPr lang="en-US" dirty="0"/>
          </a:p>
        </p:txBody>
      </p:sp>
      <p:pic>
        <p:nvPicPr>
          <p:cNvPr id="9" name="Content Placeholder 5" descr="chef_mi.bmp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1447800" y="1066800"/>
            <a:ext cx="6033858" cy="240030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304800" y="152400"/>
            <a:ext cx="84582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  <a:latin typeface="Calibri" pitchFamily="34" charset="0"/>
              </a:rPr>
              <a:t>Application specific</a:t>
            </a:r>
            <a:r>
              <a:rPr lang="en-US" sz="2400" b="1" dirty="0" smtClean="0">
                <a:solidFill>
                  <a:srgbClr val="FF33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3300"/>
                </a:solidFill>
                <a:latin typeface="Calibri" pitchFamily="34" charset="0"/>
              </a:rPr>
              <a:t>tools: Methodical </a:t>
            </a:r>
            <a:r>
              <a:rPr lang="en-US" sz="2400" b="1" dirty="0">
                <a:solidFill>
                  <a:srgbClr val="FF3300"/>
                </a:solidFill>
                <a:latin typeface="Calibri" pitchFamily="34" charset="0"/>
              </a:rPr>
              <a:t>Ionization Cooling Channel Design (MICCD</a:t>
            </a:r>
            <a:r>
              <a:rPr lang="en-US" sz="2400" b="1" dirty="0" smtClean="0">
                <a:solidFill>
                  <a:srgbClr val="FF3300"/>
                </a:solidFill>
                <a:latin typeface="Calibri" pitchFamily="34" charset="0"/>
              </a:rPr>
              <a:t>)</a:t>
            </a:r>
            <a:endParaRPr lang="en-US" sz="2400" dirty="0">
              <a:latin typeface="Calibri" pitchFamily="34" charset="0"/>
            </a:endParaRPr>
          </a:p>
          <a:p>
            <a:pPr>
              <a:spcBef>
                <a:spcPct val="30000"/>
              </a:spcBef>
            </a:pPr>
            <a:r>
              <a:rPr lang="en-US" sz="2000" dirty="0">
                <a:latin typeface="Calibri" pitchFamily="34" charset="0"/>
              </a:rPr>
              <a:t>A MAD-like code (in </a:t>
            </a:r>
            <a:r>
              <a:rPr lang="en-US" sz="2000" i="1" dirty="0" err="1">
                <a:latin typeface="Calibri" pitchFamily="34" charset="0"/>
              </a:rPr>
              <a:t>Mathematica</a:t>
            </a:r>
            <a:r>
              <a:rPr lang="en-US" sz="2000" dirty="0">
                <a:latin typeface="Calibri" pitchFamily="34" charset="0"/>
              </a:rPr>
              <a:t>) which </a:t>
            </a:r>
            <a:r>
              <a:rPr lang="en-US" sz="2000" dirty="0" smtClean="0">
                <a:latin typeface="Calibri" pitchFamily="34" charset="0"/>
              </a:rPr>
              <a:t>includes:</a:t>
            </a:r>
            <a:endParaRPr lang="en-US" sz="2000" dirty="0">
              <a:latin typeface="Calibri" pitchFamily="34" charset="0"/>
            </a:endParaRPr>
          </a:p>
          <a:p>
            <a:r>
              <a:rPr lang="en-US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</a:t>
            </a:r>
            <a:r>
              <a:rPr lang="en-US" dirty="0">
                <a:latin typeface="Calibri" pitchFamily="34" charset="0"/>
              </a:rPr>
              <a:t> long-range fields of tilted and displaced off-axis magnetic elements,</a:t>
            </a:r>
          </a:p>
          <a:p>
            <a:r>
              <a:rPr lang="en-US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</a:t>
            </a:r>
            <a:r>
              <a:rPr lang="en-US" dirty="0">
                <a:latin typeface="Calibri" pitchFamily="34" charset="0"/>
              </a:rPr>
              <a:t> fully coupled 6D optics functions calculation in presence of strong damping,</a:t>
            </a:r>
          </a:p>
          <a:p>
            <a:pPr algn="just"/>
            <a:r>
              <a:rPr lang="en-US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</a:t>
            </a:r>
            <a:r>
              <a:rPr lang="en-US" dirty="0">
                <a:latin typeface="Calibri" pitchFamily="34" charset="0"/>
                <a:sym typeface="Symbol" pitchFamily="18" charset="2"/>
              </a:rPr>
              <a:t> </a:t>
            </a:r>
            <a:r>
              <a:rPr lang="en-US" dirty="0">
                <a:latin typeface="Calibri" pitchFamily="34" charset="0"/>
              </a:rPr>
              <a:t>analysis of higher order effects on beam </a:t>
            </a:r>
            <a:r>
              <a:rPr lang="en-US" dirty="0" smtClean="0">
                <a:latin typeface="Calibri" pitchFamily="34" charset="0"/>
              </a:rPr>
              <a:t>dynamics</a:t>
            </a:r>
            <a:endParaRPr lang="en-US" dirty="0">
              <a:latin typeface="Calibri" pitchFamily="34" charset="0"/>
            </a:endParaRPr>
          </a:p>
          <a:p>
            <a:pPr algn="just"/>
            <a:r>
              <a:rPr lang="en-US" dirty="0">
                <a:solidFill>
                  <a:schemeClr val="accent2"/>
                </a:solidFill>
                <a:latin typeface="Calibri" pitchFamily="34" charset="0"/>
                <a:sym typeface="Symbol" pitchFamily="18" charset="2"/>
              </a:rPr>
              <a:t></a:t>
            </a:r>
            <a:r>
              <a:rPr lang="en-US" dirty="0">
                <a:latin typeface="Calibri" pitchFamily="34" charset="0"/>
              </a:rPr>
              <a:t> particle tracking (w/o stochastic effects yet)</a:t>
            </a:r>
          </a:p>
          <a:p>
            <a:pPr algn="just"/>
            <a:endParaRPr lang="en-US" dirty="0">
              <a:latin typeface="Calibri" pitchFamily="34" charset="0"/>
            </a:endParaRPr>
          </a:p>
          <a:p>
            <a:pPr algn="just"/>
            <a:r>
              <a:rPr lang="en-US" dirty="0">
                <a:latin typeface="Calibri" pitchFamily="34" charset="0"/>
              </a:rPr>
              <a:t>MICCD was successfully used for Helical FOFO snake design for the 1</a:t>
            </a:r>
            <a:r>
              <a:rPr lang="en-US" baseline="30000" dirty="0">
                <a:latin typeface="Calibri" pitchFamily="34" charset="0"/>
              </a:rPr>
              <a:t>st</a:t>
            </a:r>
            <a:r>
              <a:rPr lang="en-US" dirty="0">
                <a:latin typeface="Calibri" pitchFamily="34" charset="0"/>
              </a:rPr>
              <a:t> stage of ionization cooling,</a:t>
            </a:r>
          </a:p>
          <a:p>
            <a:pPr algn="just"/>
            <a:r>
              <a:rPr lang="en-US" dirty="0">
                <a:latin typeface="Calibri" pitchFamily="34" charset="0"/>
              </a:rPr>
              <a:t>helped to find bugs in G4beamline (tracking code used in ionization cooling studies)</a:t>
            </a:r>
          </a:p>
        </p:txBody>
      </p:sp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33400" y="3733800"/>
            <a:ext cx="3857625" cy="1676400"/>
            <a:chOff x="685800" y="533400"/>
            <a:chExt cx="3856854" cy="1676400"/>
          </a:xfrm>
        </p:grpSpPr>
        <p:pic>
          <p:nvPicPr>
            <p:cNvPr id="2059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5800" y="914400"/>
              <a:ext cx="3856854" cy="1295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60" name="TextBox 5"/>
            <p:cNvSpPr txBox="1">
              <a:spLocks noChangeArrowheads="1"/>
            </p:cNvSpPr>
            <p:nvPr/>
          </p:nvSpPr>
          <p:spPr bwMode="auto">
            <a:xfrm>
              <a:off x="2590800" y="533400"/>
              <a:ext cx="914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absorbers</a:t>
              </a:r>
            </a:p>
          </p:txBody>
        </p:sp>
        <p:sp>
          <p:nvSpPr>
            <p:cNvPr id="2061" name="TextBox 6"/>
            <p:cNvSpPr txBox="1">
              <a:spLocks noChangeArrowheads="1"/>
            </p:cNvSpPr>
            <p:nvPr/>
          </p:nvSpPr>
          <p:spPr bwMode="auto">
            <a:xfrm>
              <a:off x="3505200" y="533400"/>
              <a:ext cx="9906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RF cavities</a:t>
              </a:r>
            </a:p>
          </p:txBody>
        </p:sp>
        <p:sp>
          <p:nvSpPr>
            <p:cNvPr id="2062" name="TextBox 7"/>
            <p:cNvSpPr txBox="1">
              <a:spLocks noChangeArrowheads="1"/>
            </p:cNvSpPr>
            <p:nvPr/>
          </p:nvSpPr>
          <p:spPr bwMode="auto">
            <a:xfrm>
              <a:off x="838200" y="533400"/>
              <a:ext cx="1828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latin typeface="Calibri" pitchFamily="34" charset="0"/>
                </a:rPr>
                <a:t>alternating solenoids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5400000">
              <a:off x="1065907" y="839017"/>
              <a:ext cx="230188" cy="2285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6200000" flipH="1">
              <a:off x="1447625" y="914408"/>
              <a:ext cx="228600" cy="7618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2062" idx="2"/>
            </p:cNvCxnSpPr>
            <p:nvPr/>
          </p:nvCxnSpPr>
          <p:spPr>
            <a:xfrm rot="16200000" flipH="1">
              <a:off x="1830136" y="763626"/>
              <a:ext cx="225425" cy="3809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057126" y="838200"/>
              <a:ext cx="609478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2133234" y="914461"/>
              <a:ext cx="762000" cy="60947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2420514" y="1084290"/>
              <a:ext cx="758825" cy="26664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2060" idx="2"/>
            </p:cNvCxnSpPr>
            <p:nvPr/>
          </p:nvCxnSpPr>
          <p:spPr>
            <a:xfrm rot="16200000" flipH="1">
              <a:off x="2782400" y="1106503"/>
              <a:ext cx="682625" cy="1523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3314114" y="1028723"/>
              <a:ext cx="609600" cy="2285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3656938" y="1066823"/>
              <a:ext cx="685800" cy="22855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783012"/>
            <a:ext cx="4184650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1"/>
          <p:cNvSpPr txBox="1">
            <a:spLocks noChangeArrowheads="1"/>
          </p:cNvSpPr>
          <p:nvPr/>
        </p:nvSpPr>
        <p:spPr bwMode="auto">
          <a:xfrm>
            <a:off x="5245100" y="5032375"/>
            <a:ext cx="13176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G4BL stochs. on</a:t>
            </a:r>
          </a:p>
        </p:txBody>
      </p:sp>
      <p:sp>
        <p:nvSpPr>
          <p:cNvPr id="2054" name="Text Box 12"/>
          <p:cNvSpPr txBox="1">
            <a:spLocks noChangeArrowheads="1"/>
          </p:cNvSpPr>
          <p:nvPr/>
        </p:nvSpPr>
        <p:spPr bwMode="auto">
          <a:xfrm>
            <a:off x="7762875" y="4868863"/>
            <a:ext cx="7381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MICCD</a:t>
            </a:r>
          </a:p>
        </p:txBody>
      </p:sp>
      <p:sp>
        <p:nvSpPr>
          <p:cNvPr id="2055" name="Text Box 13"/>
          <p:cNvSpPr txBox="1">
            <a:spLocks noChangeArrowheads="1"/>
          </p:cNvSpPr>
          <p:nvPr/>
        </p:nvSpPr>
        <p:spPr bwMode="auto">
          <a:xfrm>
            <a:off x="4441825" y="3535362"/>
            <a:ext cx="722313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dirty="0"/>
              <a:t>N/N</a:t>
            </a:r>
            <a:r>
              <a:rPr lang="en-US" sz="1200" baseline="-25000" dirty="0"/>
              <a:t>0</a:t>
            </a:r>
            <a:endParaRPr lang="en-US" sz="1200" dirty="0"/>
          </a:p>
        </p:txBody>
      </p:sp>
      <p:sp>
        <p:nvSpPr>
          <p:cNvPr id="2056" name="Text Box 15"/>
          <p:cNvSpPr txBox="1">
            <a:spLocks noChangeArrowheads="1"/>
          </p:cNvSpPr>
          <p:nvPr/>
        </p:nvSpPr>
        <p:spPr bwMode="auto">
          <a:xfrm>
            <a:off x="6089650" y="4014788"/>
            <a:ext cx="1549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G4BL stochs. off</a:t>
            </a:r>
          </a:p>
        </p:txBody>
      </p:sp>
      <p:sp>
        <p:nvSpPr>
          <p:cNvPr id="2057" name="Text Box 24"/>
          <p:cNvSpPr txBox="1">
            <a:spLocks noChangeArrowheads="1"/>
          </p:cNvSpPr>
          <p:nvPr/>
        </p:nvSpPr>
        <p:spPr bwMode="auto">
          <a:xfrm>
            <a:off x="4724400" y="5791200"/>
            <a:ext cx="4038600" cy="630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                            Transmission vs period #</a:t>
            </a:r>
          </a:p>
          <a:p>
            <a:pPr>
              <a:spcBef>
                <a:spcPct val="50000"/>
              </a:spcBef>
            </a:pPr>
            <a:r>
              <a:rPr lang="en-US" sz="140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After fixing bugs in G4BL it gives very close results</a:t>
            </a:r>
          </a:p>
        </p:txBody>
      </p:sp>
      <p:sp>
        <p:nvSpPr>
          <p:cNvPr id="2058" name="TextBox 24"/>
          <p:cNvSpPr txBox="1">
            <a:spLocks noChangeArrowheads="1"/>
          </p:cNvSpPr>
          <p:nvPr/>
        </p:nvSpPr>
        <p:spPr bwMode="auto">
          <a:xfrm>
            <a:off x="609600" y="5562600"/>
            <a:ext cx="3657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HFOFO snake layout (1 period = 6.12 m)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4100513"/>
            <a:ext cx="2514600" cy="222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0" y="304800"/>
            <a:ext cx="9144000" cy="2895600"/>
          </a:xfrm>
          <a:prstGeom prst="rect">
            <a:avLst/>
          </a:prstGeom>
        </p:spPr>
        <p:txBody>
          <a:bodyPr/>
          <a:lstStyle/>
          <a:p>
            <a:pPr marL="341313" indent="-341313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kern="0" dirty="0">
                <a:solidFill>
                  <a:srgbClr val="000000"/>
                </a:solidFill>
                <a:latin typeface="+mn-lt"/>
              </a:rPr>
              <a:t>       </a:t>
            </a:r>
            <a:r>
              <a:rPr lang="en-GB" sz="2000" b="1" kern="0" dirty="0" smtClean="0">
                <a:solidFill>
                  <a:srgbClr val="FF0000"/>
                </a:solidFill>
              </a:rPr>
              <a:t>App. specific</a:t>
            </a:r>
            <a:r>
              <a:rPr lang="en-GB" sz="2000" b="1" kern="0" dirty="0" smtClean="0">
                <a:solidFill>
                  <a:srgbClr val="FF0000"/>
                </a:solidFill>
              </a:rPr>
              <a:t> </a:t>
            </a:r>
            <a:r>
              <a:rPr lang="en-GB" sz="2000" b="1" kern="0" dirty="0" smtClean="0">
                <a:solidFill>
                  <a:srgbClr val="FF0000"/>
                </a:solidFill>
              </a:rPr>
              <a:t>tools: </a:t>
            </a:r>
            <a:r>
              <a:rPr lang="en-GB" sz="2000" b="1" kern="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GB" sz="2000" b="1" kern="0" dirty="0">
                <a:solidFill>
                  <a:srgbClr val="FF0000"/>
                </a:solidFill>
                <a:latin typeface="+mn-lt"/>
              </a:rPr>
              <a:t>LLSC (</a:t>
            </a:r>
            <a:r>
              <a:rPr lang="en-GB" sz="2000" b="1" kern="0" dirty="0" err="1">
                <a:solidFill>
                  <a:srgbClr val="FF0000"/>
                </a:solidFill>
                <a:latin typeface="+mn-lt"/>
              </a:rPr>
              <a:t>Lithium_Lenses_Solenoid_Cooling</a:t>
            </a:r>
            <a:r>
              <a:rPr lang="en-GB" sz="2000" b="1" kern="0" dirty="0">
                <a:solidFill>
                  <a:srgbClr val="FF0000"/>
                </a:solidFill>
                <a:latin typeface="+mn-lt"/>
              </a:rPr>
              <a:t>)</a:t>
            </a:r>
          </a:p>
          <a:p>
            <a:pPr marL="341313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kern="0" dirty="0">
                <a:solidFill>
                  <a:schemeClr val="tx1"/>
                </a:solidFill>
                <a:latin typeface="+mn-lt"/>
              </a:rPr>
              <a:t>     </a:t>
            </a:r>
            <a:r>
              <a:rPr lang="en-US" sz="1600" kern="0" dirty="0">
                <a:solidFill>
                  <a:schemeClr val="tx1"/>
                </a:solidFill>
                <a:latin typeface="+mn-lt"/>
              </a:rPr>
              <a:t>The program is designed for tracking and ionization cooling simulation in a channel with            Li lenses, solenoids, and </a:t>
            </a:r>
            <a:r>
              <a:rPr lang="en-US" sz="1600" kern="0" dirty="0" smtClean="0">
                <a:solidFill>
                  <a:schemeClr val="tx1"/>
                </a:solidFill>
                <a:latin typeface="+mn-lt"/>
              </a:rPr>
              <a:t>RF </a:t>
            </a:r>
            <a:r>
              <a:rPr lang="en-US" sz="1600" kern="0" dirty="0">
                <a:solidFill>
                  <a:schemeClr val="tx1"/>
                </a:solidFill>
                <a:latin typeface="+mn-lt"/>
              </a:rPr>
              <a:t>cavities, including:</a:t>
            </a:r>
          </a:p>
          <a:p>
            <a:pPr marL="798513" lvl="1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Calculation and tabbing of magnetic field of arbitrary solenoid coils,  as well as the         field of Li lenses of variable diameter.</a:t>
            </a:r>
          </a:p>
          <a:p>
            <a:pPr marL="798513" lvl="1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Calculation of standard channel parameters like beta-functions, tunes, etc. </a:t>
            </a:r>
          </a:p>
          <a:p>
            <a:pPr marL="798513" lvl="1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Tracking of a particle with arbitrary initial conditions to plot its trajectory in usual or         phase space.</a:t>
            </a:r>
          </a:p>
          <a:p>
            <a:pPr marL="798513" lvl="1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Cooling simulation and the beam parameters calculation and plotting.</a:t>
            </a:r>
          </a:p>
          <a:p>
            <a:pPr marL="798513" lvl="1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kern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102100"/>
            <a:ext cx="2590800" cy="229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038600"/>
            <a:ext cx="261143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81000" y="3276600"/>
            <a:ext cx="2743200" cy="990600"/>
          </a:xfrm>
          <a:prstGeom prst="rect">
            <a:avLst/>
          </a:prstGeom>
        </p:spPr>
        <p:txBody>
          <a:bodyPr/>
          <a:lstStyle/>
          <a:p>
            <a:pPr marL="341313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i="1" kern="0" dirty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400" i="1" kern="0" dirty="0">
                <a:solidFill>
                  <a:schemeClr val="tx1"/>
                </a:solidFill>
                <a:latin typeface="+mn-lt"/>
              </a:rPr>
              <a:t>Example 1:  Axial solenoid field, Li lens gradient, and beta-function of a cell</a:t>
            </a:r>
            <a:endParaRPr lang="en-GB" sz="1400" i="1" kern="0" dirty="0">
              <a:solidFill>
                <a:srgbClr val="FF7C80"/>
              </a:solidFill>
              <a:latin typeface="+mn-lt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5943600" y="3200400"/>
            <a:ext cx="2743200" cy="990600"/>
          </a:xfrm>
          <a:prstGeom prst="rect">
            <a:avLst/>
          </a:prstGeom>
        </p:spPr>
        <p:txBody>
          <a:bodyPr/>
          <a:lstStyle/>
          <a:p>
            <a:pPr marL="341313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i="1" kern="0" dirty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400" i="1" kern="0" dirty="0">
                <a:solidFill>
                  <a:schemeClr val="tx1"/>
                </a:solidFill>
                <a:latin typeface="+mn-lt"/>
              </a:rPr>
              <a:t>Example 3:  Beam evolution in 15-cell cooling channel: </a:t>
            </a:r>
            <a:r>
              <a:rPr lang="en-US" sz="1400" i="1" kern="0" dirty="0" err="1">
                <a:solidFill>
                  <a:schemeClr val="tx1"/>
                </a:solidFill>
                <a:latin typeface="+mn-lt"/>
              </a:rPr>
              <a:t>r.m.s</a:t>
            </a:r>
            <a:r>
              <a:rPr lang="en-US" sz="1400" i="1" kern="0" dirty="0">
                <a:solidFill>
                  <a:schemeClr val="tx1"/>
                </a:solidFill>
                <a:latin typeface="+mn-lt"/>
              </a:rPr>
              <a:t>. radius, transverse momentum, </a:t>
            </a:r>
            <a:r>
              <a:rPr lang="en-US" sz="1400" i="1" kern="0" dirty="0" err="1">
                <a:solidFill>
                  <a:schemeClr val="tx1"/>
                </a:solidFill>
                <a:latin typeface="+mn-lt"/>
              </a:rPr>
              <a:t>emittance</a:t>
            </a:r>
            <a:endParaRPr lang="en-GB" sz="1400" i="1" kern="0" dirty="0">
              <a:solidFill>
                <a:srgbClr val="FF7C80"/>
              </a:solidFill>
              <a:latin typeface="+mn-lt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3352800" y="3276600"/>
            <a:ext cx="2895600" cy="990600"/>
          </a:xfrm>
          <a:prstGeom prst="rect">
            <a:avLst/>
          </a:prstGeom>
        </p:spPr>
        <p:txBody>
          <a:bodyPr/>
          <a:lstStyle/>
          <a:p>
            <a:pPr marL="341313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i="1" kern="0" dirty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400" i="1" kern="0" dirty="0">
                <a:solidFill>
                  <a:schemeClr val="tx1"/>
                </a:solidFill>
                <a:latin typeface="+mn-lt"/>
              </a:rPr>
              <a:t>Example 2:  </a:t>
            </a:r>
            <a:r>
              <a:rPr lang="en-US" sz="1400" i="1" kern="0" dirty="0" err="1">
                <a:solidFill>
                  <a:schemeClr val="tx1"/>
                </a:solidFill>
                <a:latin typeface="+mn-lt"/>
              </a:rPr>
              <a:t>Transverce</a:t>
            </a:r>
            <a:r>
              <a:rPr lang="en-US" sz="1400" i="1" kern="0" dirty="0">
                <a:solidFill>
                  <a:schemeClr val="tx1"/>
                </a:solidFill>
                <a:latin typeface="+mn-lt"/>
              </a:rPr>
              <a:t> phase space before (red)  and after (blue) the cooling</a:t>
            </a:r>
            <a:endParaRPr lang="en-GB" sz="1400" i="1" kern="0" dirty="0">
              <a:solidFill>
                <a:srgbClr val="FF7C80"/>
              </a:solidFill>
              <a:latin typeface="+mn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-152400" y="0"/>
            <a:ext cx="9296400" cy="3657600"/>
          </a:xfrm>
          <a:prstGeom prst="rect">
            <a:avLst/>
          </a:prstGeom>
        </p:spPr>
        <p:txBody>
          <a:bodyPr/>
          <a:lstStyle/>
          <a:p>
            <a:pPr marL="341313" indent="-341313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400" b="1" kern="0" dirty="0">
                <a:solidFill>
                  <a:srgbClr val="000000"/>
                </a:solidFill>
                <a:latin typeface="+mn-lt"/>
              </a:rPr>
              <a:t>       </a:t>
            </a:r>
            <a:r>
              <a:rPr lang="en-GB" sz="2000" b="1" kern="0" dirty="0" smtClean="0">
                <a:solidFill>
                  <a:srgbClr val="FF0000"/>
                </a:solidFill>
              </a:rPr>
              <a:t>Application s</a:t>
            </a:r>
            <a:r>
              <a:rPr lang="en-GB" sz="2000" b="1" kern="0" dirty="0" smtClean="0">
                <a:solidFill>
                  <a:srgbClr val="FF0000"/>
                </a:solidFill>
              </a:rPr>
              <a:t>pecific </a:t>
            </a:r>
            <a:r>
              <a:rPr lang="en-GB" sz="2000" b="1" kern="0" dirty="0" smtClean="0">
                <a:solidFill>
                  <a:srgbClr val="FF0000"/>
                </a:solidFill>
              </a:rPr>
              <a:t>tools: </a:t>
            </a:r>
            <a:r>
              <a:rPr lang="en-GB" sz="2000" b="1" kern="0" dirty="0" smtClean="0">
                <a:solidFill>
                  <a:srgbClr val="FF0000"/>
                </a:solidFill>
                <a:latin typeface="+mn-lt"/>
              </a:rPr>
              <a:t>HELIX </a:t>
            </a:r>
            <a:endParaRPr lang="en-GB" sz="2000" b="1" kern="0" dirty="0">
              <a:solidFill>
                <a:srgbClr val="FF0000"/>
              </a:solidFill>
              <a:latin typeface="+mn-lt"/>
            </a:endParaRPr>
          </a:p>
          <a:p>
            <a:pPr marL="341313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800" kern="0" dirty="0">
                <a:solidFill>
                  <a:schemeClr val="tx1"/>
                </a:solidFill>
                <a:latin typeface="+mn-lt"/>
              </a:rPr>
              <a:t>     </a:t>
            </a:r>
            <a:r>
              <a:rPr lang="en-US" sz="1600" kern="0" dirty="0">
                <a:solidFill>
                  <a:schemeClr val="tx1"/>
                </a:solidFill>
                <a:latin typeface="+mn-lt"/>
              </a:rPr>
              <a:t>The program is designed for tracking and ionization cooling simulation in a gas filled Helical Cooling Channel with wedge absorbers and RF cavities, including:</a:t>
            </a:r>
          </a:p>
          <a:p>
            <a:pPr marL="798513" lvl="1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kern="0" dirty="0">
                <a:solidFill>
                  <a:schemeClr val="tx1"/>
                </a:solidFill>
              </a:rPr>
              <a:t>Calculation and tabbing of magnetic field containing arbitrary set of </a:t>
            </a:r>
            <a:r>
              <a:rPr lang="en-US" sz="1600" kern="0" dirty="0" err="1">
                <a:solidFill>
                  <a:schemeClr val="tx1"/>
                </a:solidFill>
              </a:rPr>
              <a:t>multipoles</a:t>
            </a:r>
            <a:r>
              <a:rPr lang="en-US" sz="1600" kern="0" dirty="0">
                <a:solidFill>
                  <a:schemeClr val="tx1"/>
                </a:solidFill>
              </a:rPr>
              <a:t>.</a:t>
            </a:r>
          </a:p>
          <a:p>
            <a:pPr marL="798513" lvl="1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kern="0" dirty="0">
                <a:solidFill>
                  <a:schemeClr val="tx1"/>
                </a:solidFill>
              </a:rPr>
              <a:t>Calculation and tabbing of magnetic field of a helical solenoid.</a:t>
            </a:r>
            <a:endParaRPr lang="en-US" sz="1600" kern="0" dirty="0">
              <a:solidFill>
                <a:schemeClr val="tx1"/>
              </a:solidFill>
              <a:latin typeface="+mn-lt"/>
            </a:endParaRPr>
          </a:p>
          <a:p>
            <a:pPr marL="798513" lvl="1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With obtained helical field, determination of the natural frame and calculation of the channel beta-functions and tunes.</a:t>
            </a:r>
          </a:p>
          <a:p>
            <a:pPr marL="798513" lvl="1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Generation and injection of matched beam. </a:t>
            </a:r>
          </a:p>
          <a:p>
            <a:pPr marL="798513" lvl="1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Tracking of a particle with arbitrary initial conditions and plotting of trajectories in usual or         phase space.</a:t>
            </a:r>
          </a:p>
          <a:p>
            <a:pPr marL="798513" lvl="1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kern="0" dirty="0">
                <a:solidFill>
                  <a:schemeClr val="tx1"/>
                </a:solidFill>
                <a:latin typeface="+mn-lt"/>
              </a:rPr>
              <a:t>Cooling simulation and the beam parameters calculation in the natural frame.</a:t>
            </a:r>
          </a:p>
          <a:p>
            <a:pPr marL="798513" lvl="1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en-US" sz="1800" kern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81000" y="3733800"/>
            <a:ext cx="2819400" cy="990600"/>
          </a:xfrm>
          <a:prstGeom prst="rect">
            <a:avLst/>
          </a:prstGeom>
        </p:spPr>
        <p:txBody>
          <a:bodyPr/>
          <a:lstStyle/>
          <a:p>
            <a:pPr marL="341313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i="1" kern="0" dirty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400" i="1" kern="0" dirty="0">
                <a:solidFill>
                  <a:schemeClr val="tx1"/>
                </a:solidFill>
                <a:latin typeface="+mn-lt"/>
              </a:rPr>
              <a:t>Example 1:  Transverse phase trajectories in natural frame  (1</a:t>
            </a:r>
            <a:r>
              <a:rPr lang="en-US" sz="1400" i="1" kern="0" baseline="30000" dirty="0" err="1">
                <a:solidFill>
                  <a:schemeClr val="tx1"/>
                </a:solidFill>
                <a:latin typeface="+mn-lt"/>
              </a:rPr>
              <a:t>st</a:t>
            </a:r>
            <a:r>
              <a:rPr lang="en-US" sz="1400" i="1" kern="0" dirty="0">
                <a:solidFill>
                  <a:schemeClr val="tx1"/>
                </a:solidFill>
                <a:latin typeface="+mn-lt"/>
              </a:rPr>
              <a:t> mode) </a:t>
            </a:r>
            <a:endParaRPr lang="en-GB" sz="1400" i="1" kern="0" dirty="0">
              <a:solidFill>
                <a:srgbClr val="FF7C80"/>
              </a:solidFill>
              <a:latin typeface="+mn-lt"/>
            </a:endParaRP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5943600" y="3657600"/>
            <a:ext cx="2971800" cy="762000"/>
          </a:xfrm>
          <a:prstGeom prst="rect">
            <a:avLst/>
          </a:prstGeom>
        </p:spPr>
        <p:txBody>
          <a:bodyPr/>
          <a:lstStyle/>
          <a:p>
            <a:pPr marL="341313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i="1" kern="0" dirty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400" i="1" kern="0" dirty="0">
                <a:solidFill>
                  <a:schemeClr val="tx1"/>
                </a:solidFill>
                <a:latin typeface="+mn-lt"/>
              </a:rPr>
              <a:t>Example 3:  Beam evolution in 100 m  cooling channel: </a:t>
            </a:r>
            <a:r>
              <a:rPr lang="en-US" sz="1400" i="1" kern="0" dirty="0" err="1">
                <a:solidFill>
                  <a:schemeClr val="tx1"/>
                </a:solidFill>
                <a:latin typeface="+mn-lt"/>
              </a:rPr>
              <a:t>r.m.s</a:t>
            </a:r>
            <a:r>
              <a:rPr lang="en-US" sz="1400" i="1" kern="0" dirty="0">
                <a:solidFill>
                  <a:schemeClr val="tx1"/>
                </a:solidFill>
                <a:latin typeface="+mn-lt"/>
              </a:rPr>
              <a:t>. </a:t>
            </a:r>
            <a:r>
              <a:rPr lang="en-US" sz="1400" i="1" kern="0" dirty="0" err="1">
                <a:solidFill>
                  <a:schemeClr val="tx1"/>
                </a:solidFill>
                <a:latin typeface="+mn-lt"/>
              </a:rPr>
              <a:t>emittances</a:t>
            </a:r>
            <a:r>
              <a:rPr lang="en-US" sz="1400" i="1" kern="0" dirty="0">
                <a:solidFill>
                  <a:schemeClr val="tx1"/>
                </a:solidFill>
                <a:latin typeface="+mn-lt"/>
              </a:rPr>
              <a:t> and transmission </a:t>
            </a:r>
            <a:endParaRPr lang="en-GB" sz="1400" i="1" kern="0" dirty="0">
              <a:solidFill>
                <a:srgbClr val="FF7C80"/>
              </a:solidFill>
              <a:latin typeface="+mn-lt"/>
            </a:endParaRPr>
          </a:p>
        </p:txBody>
      </p:sp>
      <p:sp>
        <p:nvSpPr>
          <p:cNvPr id="27" name="Rectangle 2"/>
          <p:cNvSpPr txBox="1">
            <a:spLocks noChangeArrowheads="1"/>
          </p:cNvSpPr>
          <p:nvPr/>
        </p:nvSpPr>
        <p:spPr>
          <a:xfrm>
            <a:off x="3200400" y="3733800"/>
            <a:ext cx="2895600" cy="990600"/>
          </a:xfrm>
          <a:prstGeom prst="rect">
            <a:avLst/>
          </a:prstGeom>
        </p:spPr>
        <p:txBody>
          <a:bodyPr/>
          <a:lstStyle/>
          <a:p>
            <a:pPr marL="341313" indent="-341313" algn="l" defTabSz="457200" eaLnBrk="1" hangingPunct="1">
              <a:spcBef>
                <a:spcPts val="800"/>
              </a:spcBef>
              <a:buClr>
                <a:srgbClr val="000000"/>
              </a:buClr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1600" i="1" kern="0" dirty="0">
                <a:solidFill>
                  <a:schemeClr val="tx1"/>
                </a:solidFill>
                <a:latin typeface="+mn-lt"/>
              </a:rPr>
              <a:t>      </a:t>
            </a:r>
            <a:r>
              <a:rPr lang="en-US" sz="1400" i="1" kern="0" dirty="0">
                <a:solidFill>
                  <a:schemeClr val="tx1"/>
                </a:solidFill>
                <a:latin typeface="+mn-lt"/>
              </a:rPr>
              <a:t>Example 2:  L</a:t>
            </a:r>
            <a:r>
              <a:rPr lang="en-US" sz="1400" i="1" kern="0" dirty="0" err="1">
                <a:solidFill>
                  <a:schemeClr val="tx1"/>
                </a:solidFill>
                <a:latin typeface="+mn-lt"/>
              </a:rPr>
              <a:t>ongitudinal</a:t>
            </a:r>
            <a:r>
              <a:rPr lang="en-US" sz="1400" i="1" kern="0" dirty="0">
                <a:solidFill>
                  <a:schemeClr val="tx1"/>
                </a:solidFill>
                <a:latin typeface="+mn-lt"/>
              </a:rPr>
              <a:t> phase trajectories at transverse amplitude 2 cm. </a:t>
            </a:r>
            <a:endParaRPr lang="en-GB" sz="1400" i="1" kern="0" dirty="0">
              <a:solidFill>
                <a:srgbClr val="FF7C80"/>
              </a:solidFill>
              <a:latin typeface="+mn-lt"/>
            </a:endParaRPr>
          </a:p>
        </p:txBody>
      </p:sp>
      <p:pic>
        <p:nvPicPr>
          <p:cNvPr id="307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4419600"/>
            <a:ext cx="244157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4419600"/>
            <a:ext cx="2408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4343400"/>
            <a:ext cx="2676525" cy="236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Accelerator Science Applications: Project-X </a:t>
            </a:r>
            <a:r>
              <a:rPr lang="en-US" dirty="0" err="1" smtClean="0"/>
              <a:t>ecloud</a:t>
            </a:r>
            <a:r>
              <a:rPr lang="en-US" dirty="0" smtClean="0"/>
              <a:t> generation/detection in the MI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876300"/>
            <a:ext cx="4038600" cy="54483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Simulation of microwave transmission properties through an e-cloud at the Main Injector with VORPAL</a:t>
            </a:r>
            <a:endParaRPr lang="en-US" sz="2000" dirty="0" smtClean="0"/>
          </a:p>
          <a:p>
            <a:pPr lvl="1"/>
            <a:r>
              <a:rPr lang="en-US" sz="1800" dirty="0" smtClean="0"/>
              <a:t>Essential for utilizing  e-cloud  detector based on microwave propagation</a:t>
            </a:r>
          </a:p>
          <a:p>
            <a:pPr lvl="1"/>
            <a:r>
              <a:rPr lang="en-US" sz="1800" dirty="0" smtClean="0"/>
              <a:t>Multi-scale, multi-physics problem </a:t>
            </a:r>
          </a:p>
          <a:p>
            <a:r>
              <a:rPr lang="en-US" dirty="0" smtClean="0"/>
              <a:t>Model MI </a:t>
            </a:r>
            <a:r>
              <a:rPr lang="en-US" dirty="0" smtClean="0"/>
              <a:t>beam </a:t>
            </a:r>
            <a:r>
              <a:rPr lang="en-US" dirty="0" smtClean="0"/>
              <a:t>line: either short (0.25 m) </a:t>
            </a:r>
            <a:r>
              <a:rPr lang="en-US" dirty="0" smtClean="0"/>
              <a:t>in a </a:t>
            </a:r>
            <a:r>
              <a:rPr lang="en-US" dirty="0" smtClean="0"/>
              <a:t>dipole or </a:t>
            </a:r>
            <a:r>
              <a:rPr lang="en-US" dirty="0" smtClean="0"/>
              <a:t>long </a:t>
            </a:r>
            <a:r>
              <a:rPr lang="en-US" dirty="0" smtClean="0"/>
              <a:t>(12.6m) </a:t>
            </a:r>
            <a:r>
              <a:rPr lang="en-US" dirty="0" smtClean="0"/>
              <a:t>to </a:t>
            </a:r>
            <a:r>
              <a:rPr lang="en-US" dirty="0" smtClean="0"/>
              <a:t>fully </a:t>
            </a:r>
            <a:r>
              <a:rPr lang="en-US" dirty="0" smtClean="0"/>
              <a:t>simulate</a:t>
            </a:r>
            <a:r>
              <a:rPr lang="en-US" dirty="0" smtClean="0"/>
              <a:t> </a:t>
            </a:r>
            <a:r>
              <a:rPr lang="en-US" dirty="0" smtClean="0"/>
              <a:t>the microwave absorption experiment, which includes dipoles and </a:t>
            </a:r>
            <a:r>
              <a:rPr lang="en-US" dirty="0" smtClean="0"/>
              <a:t>a</a:t>
            </a:r>
            <a:r>
              <a:rPr lang="en-US" dirty="0" smtClean="0"/>
              <a:t> </a:t>
            </a:r>
            <a:r>
              <a:rPr lang="en-US" dirty="0" err="1" smtClean="0"/>
              <a:t>quadrupole</a:t>
            </a:r>
            <a:endParaRPr lang="en-US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5505FD7-5B5B-469E-9E9E-8E6CD547CEA6}" type="slidenum">
              <a:rPr lang="en-US" sz="1200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2" name="Content Placeholder 11" descr="e-cloud.png"/>
          <p:cNvPicPr>
            <a:picLocks noGrp="1" noChangeAspect="1"/>
          </p:cNvPicPr>
          <p:nvPr>
            <p:ph sz="quarter" idx="3"/>
          </p:nvPr>
        </p:nvPicPr>
        <p:blipFill>
          <a:blip r:embed="rId3" cstate="print"/>
          <a:stretch>
            <a:fillRect/>
          </a:stretch>
        </p:blipFill>
        <p:spPr>
          <a:xfrm>
            <a:off x="4800600" y="990600"/>
            <a:ext cx="3810000" cy="1828800"/>
          </a:xfrm>
        </p:spPr>
      </p:pic>
      <p:pic>
        <p:nvPicPr>
          <p:cNvPr id="28674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05200"/>
            <a:ext cx="3810000" cy="2511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3D treatment necessary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dirty="0" smtClean="0"/>
              <a:t>Earlier analysis modeled EM fields using 2D approximation</a:t>
            </a:r>
          </a:p>
          <a:p>
            <a:r>
              <a:rPr lang="en-US" dirty="0" smtClean="0"/>
              <a:t>Our recent results comparing full VORPAL (3D) to VORPAL 3D and POSINST (ran at FNAL and LBNL) show that prediction for  saturation of e-density is affected (factor ~2.5) by such approximation  </a:t>
            </a:r>
            <a:endParaRPr lang="en-US" dirty="0"/>
          </a:p>
        </p:txBody>
      </p:sp>
      <p:pic>
        <p:nvPicPr>
          <p:cNvPr id="11" name="Content Placeholder 10" descr="DensityVsTime_EStat_1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699635" y="800100"/>
            <a:ext cx="3707130" cy="264795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5505FD7-5B5B-469E-9E9E-8E6CD547CEA6}" type="slidenum">
              <a:rPr lang="en-US" sz="1200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9699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192" y="3600450"/>
            <a:ext cx="1372015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Code development: enhance ORBIT e-cloud module for multi-bunch applications </a:t>
            </a:r>
            <a:endParaRPr lang="en-US" dirty="0"/>
          </a:p>
        </p:txBody>
      </p:sp>
      <p:pic>
        <p:nvPicPr>
          <p:cNvPr id="11" name="Content Placeholder 10" descr="Picture1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28600" y="1399613"/>
            <a:ext cx="4563652" cy="2953512"/>
          </a:xfrm>
        </p:spPr>
      </p:pic>
      <p:pic>
        <p:nvPicPr>
          <p:cNvPr id="12" name="Content Placeholder 11" descr="Picture2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953000" y="1398353"/>
            <a:ext cx="4073202" cy="2953512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>
          <a:xfrm>
            <a:off x="228600" y="4610100"/>
            <a:ext cx="8686800" cy="1638300"/>
          </a:xfrm>
        </p:spPr>
        <p:txBody>
          <a:bodyPr/>
          <a:lstStyle/>
          <a:p>
            <a:r>
              <a:rPr lang="en-US" dirty="0" smtClean="0"/>
              <a:t>Work on addressing issues with multi-bunch e-cloud applications in ORBIT to utilize tool in Project-X applications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305800" y="6477000"/>
            <a:ext cx="838200" cy="381000"/>
          </a:xfrm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5505FD7-5B5B-469E-9E9E-8E6CD547CEA6}" type="slidenum">
              <a:rPr lang="en-US" sz="1200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Modeling Activity Synergies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Scientific Computing Briefing - August 25, 2009</a:t>
            </a:r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749C141-2ED7-411B-99B8-330EFEAF03F9}" type="slidenum">
              <a:rPr lang="en-US" sz="1200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Content Placeholder 7" descr="Accelerator Modeling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6200" y="2133600"/>
            <a:ext cx="9009368" cy="35052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Accelerator Science Applications: Tevatron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3810000" cy="2895600"/>
          </a:xfrm>
        </p:spPr>
        <p:txBody>
          <a:bodyPr/>
          <a:lstStyle/>
          <a:p>
            <a:pPr marL="304800" indent="-304800">
              <a:buClr>
                <a:schemeClr val="accent2"/>
              </a:buClr>
            </a:pPr>
            <a:r>
              <a:rPr lang="en-US" sz="2200" dirty="0" smtClean="0">
                <a:solidFill>
                  <a:srgbClr val="FFFFFF"/>
                </a:solidFill>
              </a:rPr>
              <a:t>Model </a:t>
            </a:r>
            <a:r>
              <a:rPr lang="en-US" sz="2200" dirty="0" smtClean="0">
                <a:solidFill>
                  <a:srgbClr val="FFFFFF"/>
                </a:solidFill>
              </a:rPr>
              <a:t>strong-strong beam-beam </a:t>
            </a:r>
            <a:r>
              <a:rPr lang="en-US" sz="2200" dirty="0" smtClean="0">
                <a:solidFill>
                  <a:srgbClr val="FFFFFF"/>
                </a:solidFill>
              </a:rPr>
              <a:t>&amp; impedance effects with 36 on 36 bunches at the Tevatron (BeamBeam3D)</a:t>
            </a:r>
          </a:p>
          <a:p>
            <a:pPr marL="654050" lvl="1" indent="-304800">
              <a:buClr>
                <a:srgbClr val="FFFFFF"/>
              </a:buClr>
            </a:pPr>
            <a:r>
              <a:rPr lang="en-US" sz="1800" dirty="0" smtClean="0">
                <a:solidFill>
                  <a:srgbClr val="FFFFFF"/>
                </a:solidFill>
              </a:rPr>
              <a:t>Results used to optimize chromaticity settings at the squeeze, resulting in reduced losses</a:t>
            </a:r>
          </a:p>
          <a:p>
            <a:endParaRPr lang="en-US" dirty="0"/>
          </a:p>
        </p:txBody>
      </p:sp>
      <p:pic>
        <p:nvPicPr>
          <p:cNvPr id="12" name="Content Placeholder 11" descr="comp_egrowthy_store_5792.pn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787900" y="800100"/>
            <a:ext cx="3530600" cy="2647950"/>
          </a:xfrm>
        </p:spPr>
      </p:pic>
      <p:pic>
        <p:nvPicPr>
          <p:cNvPr id="11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6284" y="4343400"/>
            <a:ext cx="2441924" cy="1828800"/>
          </a:xfrm>
          <a:prstGeom prst="rect">
            <a:avLst/>
          </a:prstGeom>
          <a:noFill/>
          <a:ln w="9525" cap="flat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071" y="4038600"/>
            <a:ext cx="2926329" cy="219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Tevatron, continued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1"/>
          </p:nvPr>
        </p:nvSpPr>
        <p:spPr>
          <a:xfrm>
            <a:off x="228600" y="1219200"/>
            <a:ext cx="4267200" cy="5257800"/>
          </a:xfrm>
        </p:spPr>
        <p:txBody>
          <a:bodyPr/>
          <a:lstStyle/>
          <a:p>
            <a:r>
              <a:rPr lang="en-US" dirty="0" smtClean="0"/>
              <a:t>Success!  Simulations support the use of lower chromaticity during injection!</a:t>
            </a:r>
          </a:p>
          <a:p>
            <a:pPr lvl="1"/>
            <a:r>
              <a:rPr lang="en-US" dirty="0" smtClean="0"/>
              <a:t>A. Valishev, PAC2009, “Recent Tevatron Operational Experience”</a:t>
            </a:r>
          </a:p>
          <a:p>
            <a:pPr lvl="1"/>
            <a:r>
              <a:rPr lang="en-US" dirty="0" smtClean="0"/>
              <a:t>Stern et al, “Fully 3D multiple beam dynamics processes simulation for the Fermilab Tevatron”, published in PRSTAB 2010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Included in the highlights of </a:t>
            </a:r>
            <a:r>
              <a:rPr lang="en-US" dirty="0" smtClean="0"/>
              <a:t>the accomplishments of seven </a:t>
            </a:r>
            <a:r>
              <a:rPr lang="en-US" dirty="0" smtClean="0"/>
              <a:t>years of SciDAC </a:t>
            </a:r>
            <a:endParaRPr lang="en-US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83331"/>
            <a:ext cx="4267200" cy="302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en-US" sz="3600" dirty="0" smtClean="0"/>
              <a:t>LARP beam-beam </a:t>
            </a:r>
            <a:r>
              <a:rPr lang="en-US" sz="3600" dirty="0"/>
              <a:t>simulations 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33400" y="2133600"/>
            <a:ext cx="4038600" cy="39163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/>
              <a:t>Devices in model</a:t>
            </a:r>
            <a:r>
              <a:rPr lang="en-US" sz="2400"/>
              <a:t> </a:t>
            </a:r>
          </a:p>
          <a:p>
            <a:pPr>
              <a:lnSpc>
                <a:spcPct val="80000"/>
              </a:lnSpc>
            </a:pPr>
            <a:r>
              <a:rPr lang="en-US" sz="2400"/>
              <a:t>Wire for compensation of long-range interactions</a:t>
            </a:r>
          </a:p>
          <a:p>
            <a:pPr>
              <a:lnSpc>
                <a:spcPct val="80000"/>
              </a:lnSpc>
            </a:pPr>
            <a:r>
              <a:rPr lang="en-US" sz="2400"/>
              <a:t>Electron lens for head-on compensation</a:t>
            </a:r>
          </a:p>
          <a:p>
            <a:pPr>
              <a:lnSpc>
                <a:spcPct val="80000"/>
              </a:lnSpc>
            </a:pPr>
            <a:r>
              <a:rPr lang="en-US" sz="2400"/>
              <a:t>Crab cavity </a:t>
            </a:r>
          </a:p>
          <a:p>
            <a:pPr>
              <a:lnSpc>
                <a:spcPct val="80000"/>
              </a:lnSpc>
            </a:pPr>
            <a:r>
              <a:rPr lang="en-US" sz="2400"/>
              <a:t>Multiple harmonic cavities</a:t>
            </a:r>
          </a:p>
          <a:p>
            <a:pPr>
              <a:lnSpc>
                <a:spcPct val="80000"/>
              </a:lnSpc>
            </a:pPr>
            <a:r>
              <a:rPr lang="en-US" sz="2400"/>
              <a:t>AC dipole</a:t>
            </a:r>
          </a:p>
          <a:p>
            <a:pPr>
              <a:lnSpc>
                <a:spcPct val="80000"/>
              </a:lnSpc>
            </a:pPr>
            <a:endParaRPr lang="en-US" sz="240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724400" y="2133600"/>
            <a:ext cx="4038600" cy="3916363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sz="2400" b="1"/>
              <a:t>Diagnostics include</a:t>
            </a:r>
          </a:p>
          <a:p>
            <a:pPr>
              <a:lnSpc>
                <a:spcPct val="80000"/>
              </a:lnSpc>
            </a:pPr>
            <a:r>
              <a:rPr lang="en-US" sz="2400"/>
              <a:t>Tune footprints, dynamic aperture</a:t>
            </a:r>
          </a:p>
          <a:p>
            <a:pPr>
              <a:lnSpc>
                <a:spcPct val="80000"/>
              </a:lnSpc>
            </a:pPr>
            <a:r>
              <a:rPr lang="en-US" sz="2400"/>
              <a:t>Frequency maps</a:t>
            </a:r>
          </a:p>
          <a:p>
            <a:pPr>
              <a:lnSpc>
                <a:spcPct val="80000"/>
              </a:lnSpc>
            </a:pPr>
            <a:r>
              <a:rPr lang="en-US" sz="2400"/>
              <a:t>Amplitude diffusion</a:t>
            </a:r>
          </a:p>
          <a:p>
            <a:pPr>
              <a:lnSpc>
                <a:spcPct val="80000"/>
              </a:lnSpc>
            </a:pPr>
            <a:r>
              <a:rPr lang="en-US" sz="2400"/>
              <a:t>Beam transfer function</a:t>
            </a:r>
          </a:p>
          <a:p>
            <a:pPr>
              <a:lnSpc>
                <a:spcPct val="80000"/>
              </a:lnSpc>
            </a:pPr>
            <a:r>
              <a:rPr lang="en-US" sz="2400"/>
              <a:t>Emittance growth</a:t>
            </a:r>
          </a:p>
          <a:p>
            <a:pPr>
              <a:lnSpc>
                <a:spcPct val="80000"/>
              </a:lnSpc>
            </a:pPr>
            <a:r>
              <a:rPr lang="en-US" sz="2400"/>
              <a:t>Lifetimes, loss rates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/>
              <a:t>Applied to LHC, RHIC, SPS &amp; Tevatron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685800" y="1066800"/>
            <a:ext cx="815022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400"/>
              <a:t>Beam-beam code (BBSIM) for 6D weak-strong simulations of hadron colliders.          Authors: T. Sen and H.J. Kim</a:t>
            </a:r>
          </a:p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3600" dirty="0" smtClean="0"/>
              <a:t>BBSIM Applications </a:t>
            </a:r>
            <a:endParaRPr lang="en-US" sz="36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124200"/>
            <a:ext cx="3048000" cy="236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197" name="AutoShape 5"/>
          <p:cNvSpPr>
            <a:spLocks noChangeArrowheads="1"/>
          </p:cNvSpPr>
          <p:nvPr/>
        </p:nvSpPr>
        <p:spPr bwMode="auto">
          <a:xfrm>
            <a:off x="7239000" y="3048000"/>
            <a:ext cx="838200" cy="304800"/>
          </a:xfrm>
          <a:prstGeom prst="wedgeRoundRectCallout">
            <a:avLst>
              <a:gd name="adj1" fmla="val -33144"/>
              <a:gd name="adj2" fmla="val 158259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sz="1400" b="1">
                <a:solidFill>
                  <a:srgbClr val="000000"/>
                </a:solidFill>
              </a:rPr>
              <a:t>No elens</a:t>
            </a:r>
          </a:p>
        </p:txBody>
      </p:sp>
      <p:sp>
        <p:nvSpPr>
          <p:cNvPr id="8198" name="AutoShape 6"/>
          <p:cNvSpPr>
            <a:spLocks noChangeArrowheads="1"/>
          </p:cNvSpPr>
          <p:nvPr/>
        </p:nvSpPr>
        <p:spPr bwMode="auto">
          <a:xfrm>
            <a:off x="7772400" y="3581400"/>
            <a:ext cx="685800" cy="304800"/>
          </a:xfrm>
          <a:prstGeom prst="wedgeRoundRectCallout">
            <a:avLst>
              <a:gd name="adj1" fmla="val -30324"/>
              <a:gd name="adj2" fmla="val 158333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sz="1400" b="1">
                <a:solidFill>
                  <a:srgbClr val="000000"/>
                </a:solidFill>
              </a:rPr>
              <a:t>4x bbc</a:t>
            </a:r>
          </a:p>
        </p:txBody>
      </p:sp>
      <p:sp>
        <p:nvSpPr>
          <p:cNvPr id="8200" name="AutoShape 8"/>
          <p:cNvSpPr>
            <a:spLocks noChangeArrowheads="1"/>
          </p:cNvSpPr>
          <p:nvPr/>
        </p:nvSpPr>
        <p:spPr bwMode="auto">
          <a:xfrm>
            <a:off x="8229600" y="4114800"/>
            <a:ext cx="533400" cy="228600"/>
          </a:xfrm>
          <a:prstGeom prst="wedgeRoundRectCallout">
            <a:avLst>
              <a:gd name="adj1" fmla="val -40162"/>
              <a:gd name="adj2" fmla="val 158259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sz="1400" b="1">
                <a:solidFill>
                  <a:srgbClr val="000000"/>
                </a:solidFill>
              </a:rPr>
              <a:t>1x bbc</a:t>
            </a:r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4267200" y="5569803"/>
            <a:ext cx="4179349" cy="830997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Tune scan of loss rates w/</a:t>
            </a:r>
            <a:r>
              <a:rPr lang="en-US" sz="1600" dirty="0" err="1"/>
              <a:t>wo</a:t>
            </a:r>
            <a:r>
              <a:rPr lang="en-US" sz="1600" dirty="0"/>
              <a:t> electron lens</a:t>
            </a:r>
          </a:p>
          <a:p>
            <a:r>
              <a:rPr lang="en-US" sz="1600" dirty="0"/>
              <a:t>compensation. 1xbbc=nominal electron lens</a:t>
            </a:r>
          </a:p>
          <a:p>
            <a:r>
              <a:rPr lang="en-US" sz="1600" dirty="0"/>
              <a:t>Intensity.</a:t>
            </a:r>
          </a:p>
        </p:txBody>
      </p:sp>
      <p:pic>
        <p:nvPicPr>
          <p:cNvPr id="8203" name="Picture 11" descr="2006-1108 RHIC BBLR in tunnel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1295400"/>
            <a:ext cx="1905000" cy="1752600"/>
          </a:xfrm>
          <a:prstGeom prst="rect">
            <a:avLst/>
          </a:prstGeom>
          <a:noFill/>
        </p:spPr>
      </p:pic>
      <p:pic>
        <p:nvPicPr>
          <p:cNvPr id="8204" name="Picture 12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430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2133600" cy="2341563"/>
          </a:xfrm>
          <a:prstGeom prst="rect">
            <a:avLst/>
          </a:prstGeom>
          <a:noFill/>
          <a:ln w="25400">
            <a:noFill/>
            <a:miter lim="800000"/>
            <a:headEnd type="none" w="sm" len="sm"/>
            <a:tailEnd type="none" w="med" len="lg"/>
          </a:ln>
          <a:effectLst/>
        </p:spPr>
      </p:pic>
      <p:pic>
        <p:nvPicPr>
          <p:cNvPr id="8206" name="Picture 4" descr="Gaussian gun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19600" y="1143000"/>
            <a:ext cx="1600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15"/>
          <p:cNvPicPr preferRelativeResize="0"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81200" y="3505200"/>
            <a:ext cx="21304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208" name="Text Box 16"/>
          <p:cNvSpPr txBox="1">
            <a:spLocks noChangeArrowheads="1"/>
          </p:cNvSpPr>
          <p:nvPr/>
        </p:nvSpPr>
        <p:spPr bwMode="auto">
          <a:xfrm>
            <a:off x="685800" y="5816025"/>
            <a:ext cx="2794355" cy="584775"/>
          </a:xfrm>
          <a:prstGeom prst="rect">
            <a:avLst/>
          </a:prstGeom>
          <a:solidFill>
            <a:schemeClr val="accent1"/>
          </a:solidFill>
          <a:ln w="158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/>
              <a:t>DC wire in RHIC: beam loss </a:t>
            </a:r>
          </a:p>
          <a:p>
            <a:r>
              <a:rPr lang="en-US" sz="1600" dirty="0" err="1"/>
              <a:t>vs</a:t>
            </a:r>
            <a:r>
              <a:rPr lang="en-US" sz="1600" dirty="0"/>
              <a:t> beam-wire separation</a:t>
            </a:r>
          </a:p>
        </p:txBody>
      </p:sp>
      <p:sp>
        <p:nvSpPr>
          <p:cNvPr id="8213" name="Text Box 21"/>
          <p:cNvSpPr txBox="1">
            <a:spLocks noChangeArrowheads="1"/>
          </p:cNvSpPr>
          <p:nvPr/>
        </p:nvSpPr>
        <p:spPr bwMode="auto">
          <a:xfrm>
            <a:off x="3048000" y="57912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8214" name="Text Box 22"/>
          <p:cNvSpPr txBox="1">
            <a:spLocks noChangeArrowheads="1"/>
          </p:cNvSpPr>
          <p:nvPr/>
        </p:nvSpPr>
        <p:spPr bwMode="auto">
          <a:xfrm>
            <a:off x="4800600" y="5715000"/>
            <a:ext cx="184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400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>
            <a:off x="4191000" y="6858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2514600" y="4419600"/>
            <a:ext cx="1474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Deuteron beam</a:t>
            </a:r>
          </a:p>
        </p:txBody>
      </p:sp>
      <p:sp>
        <p:nvSpPr>
          <p:cNvPr id="8219" name="Rectangle 27"/>
          <p:cNvSpPr>
            <a:spLocks noChangeArrowheads="1"/>
          </p:cNvSpPr>
          <p:nvPr/>
        </p:nvSpPr>
        <p:spPr bwMode="auto">
          <a:xfrm>
            <a:off x="914400" y="4572000"/>
            <a:ext cx="11001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>
                    <a:lumMod val="60000"/>
                    <a:lumOff val="40000"/>
                  </a:schemeClr>
                </a:solidFill>
              </a:rPr>
              <a:t>Gold beam</a:t>
            </a:r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990600" y="685800"/>
            <a:ext cx="2330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Wire Compensation</a:t>
            </a:r>
          </a:p>
        </p:txBody>
      </p:sp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67200" y="3581400"/>
            <a:ext cx="24384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222" name="AutoShape 30"/>
          <p:cNvSpPr>
            <a:spLocks noChangeArrowheads="1"/>
          </p:cNvSpPr>
          <p:nvPr/>
        </p:nvSpPr>
        <p:spPr bwMode="auto">
          <a:xfrm>
            <a:off x="5715000" y="3733800"/>
            <a:ext cx="762000" cy="228600"/>
          </a:xfrm>
          <a:prstGeom prst="wedgeRoundRectCallout">
            <a:avLst>
              <a:gd name="adj1" fmla="val -30324"/>
              <a:gd name="adj2" fmla="val 158333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sz="1400" b="1">
                <a:solidFill>
                  <a:srgbClr val="000000"/>
                </a:solidFill>
              </a:rPr>
              <a:t>4x bbc</a:t>
            </a:r>
          </a:p>
        </p:txBody>
      </p:sp>
      <p:sp>
        <p:nvSpPr>
          <p:cNvPr id="8223" name="AutoShape 31"/>
          <p:cNvSpPr>
            <a:spLocks noChangeArrowheads="1"/>
          </p:cNvSpPr>
          <p:nvPr/>
        </p:nvSpPr>
        <p:spPr bwMode="auto">
          <a:xfrm>
            <a:off x="5334000" y="3352800"/>
            <a:ext cx="762000" cy="228600"/>
          </a:xfrm>
          <a:prstGeom prst="wedgeRoundRectCallout">
            <a:avLst>
              <a:gd name="adj1" fmla="val -30324"/>
              <a:gd name="adj2" fmla="val 158333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sz="1400" b="1">
                <a:solidFill>
                  <a:srgbClr val="000000"/>
                </a:solidFill>
              </a:rPr>
              <a:t>No elens</a:t>
            </a:r>
          </a:p>
        </p:txBody>
      </p:sp>
      <p:pic>
        <p:nvPicPr>
          <p:cNvPr id="8224" name="Picture 3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72200" y="990600"/>
            <a:ext cx="2590800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5257800" y="685800"/>
            <a:ext cx="323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Electron lens compensation</a:t>
            </a:r>
          </a:p>
        </p:txBody>
      </p:sp>
      <p:sp>
        <p:nvSpPr>
          <p:cNvPr id="8227" name="AutoShape 35"/>
          <p:cNvSpPr>
            <a:spLocks noChangeArrowheads="1"/>
          </p:cNvSpPr>
          <p:nvPr/>
        </p:nvSpPr>
        <p:spPr bwMode="auto">
          <a:xfrm>
            <a:off x="6172200" y="4343400"/>
            <a:ext cx="533400" cy="228600"/>
          </a:xfrm>
          <a:prstGeom prst="wedgeRoundRectCallout">
            <a:avLst>
              <a:gd name="adj1" fmla="val -40162"/>
              <a:gd name="adj2" fmla="val 158259"/>
              <a:gd name="adj3" fmla="val 16667"/>
            </a:avLst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000" tIns="60876" rIns="90000" bIns="45000" anchor="ctr"/>
          <a:lstStyle/>
          <a:p>
            <a:pPr algn="ctr" defTabSz="457200" hangingPunct="0">
              <a:lnSpc>
                <a:spcPct val="93000"/>
              </a:lnSpc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723900" algn="l"/>
              </a:tabLst>
            </a:pPr>
            <a:r>
              <a:rPr lang="en-US" sz="1400" b="1">
                <a:solidFill>
                  <a:srgbClr val="000000"/>
                </a:solidFill>
              </a:rPr>
              <a:t>1x bbc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4495800" y="5181600"/>
            <a:ext cx="19462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chemeClr val="bg1">
                    <a:lumMod val="60000"/>
                    <a:lumOff val="40000"/>
                  </a:schemeClr>
                </a:solidFill>
              </a:rPr>
              <a:t>2</a:t>
            </a:r>
            <a:r>
              <a:rPr lang="el-GR" sz="1600" u="sng" dirty="0">
                <a:solidFill>
                  <a:schemeClr val="bg1">
                    <a:lumMod val="60000"/>
                    <a:lumOff val="40000"/>
                  </a:schemeClr>
                </a:solidFill>
                <a:cs typeface="Arial" charset="0"/>
              </a:rPr>
              <a:t>σ</a:t>
            </a:r>
            <a:r>
              <a:rPr lang="en-US" sz="1600" u="sng" dirty="0">
                <a:solidFill>
                  <a:schemeClr val="bg1">
                    <a:lumMod val="60000"/>
                    <a:lumOff val="40000"/>
                  </a:schemeClr>
                </a:solidFill>
                <a:cs typeface="Arial" charset="0"/>
              </a:rPr>
              <a:t> Gaussian profile</a:t>
            </a:r>
            <a:endParaRPr lang="el-GR" sz="1600" u="sng" dirty="0">
              <a:solidFill>
                <a:schemeClr val="bg1">
                  <a:lumMod val="60000"/>
                  <a:lumOff val="40000"/>
                </a:schemeClr>
              </a:solidFill>
              <a:cs typeface="Arial" charset="0"/>
            </a:endParaRP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6080125" y="5980113"/>
            <a:ext cx="247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 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6629400" y="5181600"/>
            <a:ext cx="23304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u="sng" dirty="0">
                <a:solidFill>
                  <a:schemeClr val="bg1">
                    <a:lumMod val="60000"/>
                    <a:lumOff val="40000"/>
                  </a:schemeClr>
                </a:solidFill>
              </a:rPr>
              <a:t>Smooth edge flat profile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6384925" y="2651125"/>
            <a:ext cx="2325688" cy="355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Footprint compensation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212725" y="2955925"/>
            <a:ext cx="1838325" cy="355600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Locations in RHIC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914400" y="315913"/>
            <a:ext cx="73961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alibri" pitchFamily="-65" charset="0"/>
              </a:rPr>
              <a:t>Accelerator Science application: collimation </a:t>
            </a:r>
            <a:r>
              <a:rPr lang="en-US" sz="2400" b="1" dirty="0">
                <a:latin typeface="Calibri" pitchFamily="-65" charset="0"/>
              </a:rPr>
              <a:t>of high-intensity protons with hollow electron beams</a:t>
            </a:r>
          </a:p>
        </p:txBody>
      </p:sp>
      <p:sp>
        <p:nvSpPr>
          <p:cNvPr id="5123" name="TextBox 2"/>
          <p:cNvSpPr txBox="1">
            <a:spLocks noChangeArrowheads="1"/>
          </p:cNvSpPr>
          <p:nvPr/>
        </p:nvSpPr>
        <p:spPr bwMode="auto">
          <a:xfrm>
            <a:off x="1600200" y="1154113"/>
            <a:ext cx="60118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-65" charset="0"/>
              </a:rPr>
              <a:t>Modeling/simulations of effects on core, collimation efficiency</a:t>
            </a:r>
          </a:p>
        </p:txBody>
      </p:sp>
      <p:sp>
        <p:nvSpPr>
          <p:cNvPr id="5124" name="TextBox 3"/>
          <p:cNvSpPr txBox="1">
            <a:spLocks noChangeArrowheads="1"/>
          </p:cNvSpPr>
          <p:nvPr/>
        </p:nvSpPr>
        <p:spPr bwMode="auto">
          <a:xfrm>
            <a:off x="258763" y="1654175"/>
            <a:ext cx="4583112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Calibri" pitchFamily="-65" charset="0"/>
              </a:rPr>
              <a:t>Kick maps </a:t>
            </a:r>
            <a:r>
              <a:rPr lang="en-US" dirty="0">
                <a:latin typeface="Calibri" pitchFamily="-65" charset="0"/>
              </a:rPr>
              <a:t>in overlap region:</a:t>
            </a:r>
          </a:p>
          <a:p>
            <a:pPr>
              <a:buFontTx/>
              <a:buChar char="-"/>
            </a:pPr>
            <a:r>
              <a:rPr lang="en-US" dirty="0">
                <a:latin typeface="Calibri" pitchFamily="-65" charset="0"/>
              </a:rPr>
              <a:t> analytical form / ideal case </a:t>
            </a:r>
            <a:r>
              <a:rPr lang="en-US" dirty="0">
                <a:solidFill>
                  <a:srgbClr val="008000"/>
                </a:solidFill>
                <a:latin typeface="Wingdings" pitchFamily="-65" charset="2"/>
              </a:rPr>
              <a:t></a:t>
            </a:r>
            <a:endParaRPr lang="en-US" dirty="0">
              <a:latin typeface="Calibri" pitchFamily="-65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alibri" pitchFamily="-65" charset="0"/>
              </a:rPr>
              <a:t> 2D from measured profiles (Poisson solver) </a:t>
            </a:r>
            <a:r>
              <a:rPr lang="en-US" dirty="0">
                <a:solidFill>
                  <a:srgbClr val="008000"/>
                </a:solidFill>
                <a:latin typeface="Wingdings" pitchFamily="-65" charset="2"/>
              </a:rPr>
              <a:t></a:t>
            </a:r>
            <a:endParaRPr lang="en-US" dirty="0">
              <a:latin typeface="Calibri" pitchFamily="-65" charset="0"/>
            </a:endParaRPr>
          </a:p>
          <a:p>
            <a:pPr>
              <a:buFontTx/>
              <a:buChar char="-"/>
            </a:pPr>
            <a:r>
              <a:rPr lang="en-US" dirty="0">
                <a:latin typeface="Calibri" pitchFamily="-65" charset="0"/>
              </a:rPr>
              <a:t> 3D particle-in-cell Warp code:</a:t>
            </a:r>
          </a:p>
          <a:p>
            <a:pPr lvl="1">
              <a:buFontTx/>
              <a:buChar char="-"/>
            </a:pPr>
            <a:r>
              <a:rPr lang="en-US" dirty="0">
                <a:latin typeface="Calibri" pitchFamily="-65" charset="0"/>
              </a:rPr>
              <a:t> effect of TEL2 bends</a:t>
            </a:r>
          </a:p>
          <a:p>
            <a:pPr lvl="1">
              <a:buFontTx/>
              <a:buChar char="-"/>
            </a:pPr>
            <a:r>
              <a:rPr lang="en-US" dirty="0">
                <a:latin typeface="Calibri" pitchFamily="-65" charset="0"/>
              </a:rPr>
              <a:t> profile evolution</a:t>
            </a:r>
          </a:p>
          <a:p>
            <a:pPr lvl="1">
              <a:buFontTx/>
              <a:buChar char="-"/>
            </a:pPr>
            <a:r>
              <a:rPr lang="en-US" dirty="0">
                <a:latin typeface="Calibri" pitchFamily="-65" charset="0"/>
              </a:rPr>
              <a:t> misalignments</a:t>
            </a:r>
          </a:p>
          <a:p>
            <a:pPr lvl="1">
              <a:buFontTx/>
              <a:buChar char="-"/>
            </a:pPr>
            <a:r>
              <a:rPr lang="en-US" dirty="0">
                <a:latin typeface="Calibri" pitchFamily="-65" charset="0"/>
              </a:rPr>
              <a:t> time structure</a:t>
            </a:r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6248400" y="1654175"/>
            <a:ext cx="265430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alibri" pitchFamily="-65" charset="0"/>
              </a:rPr>
              <a:t>Tracking software</a:t>
            </a:r>
          </a:p>
          <a:p>
            <a:r>
              <a:rPr lang="en-US">
                <a:latin typeface="Calibri" pitchFamily="-65" charset="0"/>
              </a:rPr>
              <a:t>with lattice and apertures:</a:t>
            </a:r>
          </a:p>
          <a:p>
            <a:pPr>
              <a:buFontTx/>
              <a:buChar char="-"/>
            </a:pPr>
            <a:r>
              <a:rPr lang="en-US">
                <a:latin typeface="Calibri" pitchFamily="-65" charset="0"/>
              </a:rPr>
              <a:t> STRUCT </a:t>
            </a:r>
            <a:r>
              <a:rPr lang="en-US">
                <a:solidFill>
                  <a:srgbClr val="008000"/>
                </a:solidFill>
                <a:latin typeface="Wingdings" pitchFamily="-65" charset="2"/>
              </a:rPr>
              <a:t></a:t>
            </a:r>
            <a:endParaRPr lang="en-US">
              <a:latin typeface="Calibri" pitchFamily="-65" charset="0"/>
            </a:endParaRPr>
          </a:p>
          <a:p>
            <a:pPr>
              <a:buFontTx/>
              <a:buChar char="-"/>
            </a:pPr>
            <a:r>
              <a:rPr lang="en-US">
                <a:latin typeface="Calibri" pitchFamily="-65" charset="0"/>
              </a:rPr>
              <a:t> Lifetrac </a:t>
            </a:r>
            <a:r>
              <a:rPr lang="en-US">
                <a:solidFill>
                  <a:srgbClr val="008000"/>
                </a:solidFill>
                <a:latin typeface="Wingdings" pitchFamily="-65" charset="2"/>
              </a:rPr>
              <a:t></a:t>
            </a:r>
            <a:endParaRPr lang="en-US">
              <a:latin typeface="Calibri" pitchFamily="-65" charset="0"/>
            </a:endParaRPr>
          </a:p>
          <a:p>
            <a:pPr>
              <a:buFontTx/>
              <a:buChar char="-"/>
            </a:pPr>
            <a:r>
              <a:rPr lang="en-US">
                <a:latin typeface="Calibri" pitchFamily="-65" charset="0"/>
              </a:rPr>
              <a:t> OptiM</a:t>
            </a:r>
          </a:p>
          <a:p>
            <a:pPr>
              <a:buFontTx/>
              <a:buChar char="-"/>
            </a:pPr>
            <a:r>
              <a:rPr lang="en-US">
                <a:latin typeface="Calibri" pitchFamily="-65" charset="0"/>
              </a:rPr>
              <a:t> MAD / SixTrack</a:t>
            </a:r>
          </a:p>
        </p:txBody>
      </p:sp>
      <p:sp>
        <p:nvSpPr>
          <p:cNvPr id="5126" name="TextBox 5"/>
          <p:cNvSpPr txBox="1">
            <a:spLocks noChangeArrowheads="1"/>
          </p:cNvSpPr>
          <p:nvPr/>
        </p:nvSpPr>
        <p:spPr bwMode="auto">
          <a:xfrm>
            <a:off x="6172200" y="6324600"/>
            <a:ext cx="28590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-65" charset="0"/>
              </a:rPr>
              <a:t>A. Drozhdin, G. Stancari, A. Valishev</a:t>
            </a:r>
          </a:p>
        </p:txBody>
      </p:sp>
      <p:pic>
        <p:nvPicPr>
          <p:cNvPr id="5127" name="Picture 6" descr="TEL2_schematic_color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4114800"/>
            <a:ext cx="55673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ight Arrow 7"/>
          <p:cNvSpPr>
            <a:spLocks noChangeArrowheads="1"/>
          </p:cNvSpPr>
          <p:nvPr/>
        </p:nvSpPr>
        <p:spPr bwMode="auto">
          <a:xfrm>
            <a:off x="4813300" y="1882775"/>
            <a:ext cx="977900" cy="228600"/>
          </a:xfrm>
          <a:prstGeom prst="rightArrow">
            <a:avLst>
              <a:gd name="adj1" fmla="val 50000"/>
              <a:gd name="adj2" fmla="val 499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 descr="Drozhdin_STRUCT_2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122363"/>
            <a:ext cx="4479925" cy="2306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2" descr="Valishev_Lifetrac_dN_hbcol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581400"/>
            <a:ext cx="4343400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TextBox 3"/>
          <p:cNvSpPr txBox="1">
            <a:spLocks noChangeArrowheads="1"/>
          </p:cNvSpPr>
          <p:nvPr/>
        </p:nvSpPr>
        <p:spPr bwMode="auto">
          <a:xfrm>
            <a:off x="381000" y="300038"/>
            <a:ext cx="8153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Simulations of halo cleaning with ideal hollow beam vs. kick strength and pulsing pattern. Effects should be observable in the Tevatron at 980 GeV</a:t>
            </a:r>
          </a:p>
        </p:txBody>
      </p:sp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4784725" y="1676400"/>
            <a:ext cx="424021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latin typeface="Calibri" pitchFamily="-65" charset="0"/>
              </a:rPr>
              <a:t>STRUCT</a:t>
            </a:r>
          </a:p>
          <a:p>
            <a:r>
              <a:rPr lang="en-US" dirty="0">
                <a:latin typeface="Calibri" pitchFamily="-65" charset="0"/>
              </a:rPr>
              <a:t>Apertures / helices / </a:t>
            </a:r>
            <a:r>
              <a:rPr lang="en-US" dirty="0" err="1">
                <a:latin typeface="Calibri" pitchFamily="-65" charset="0"/>
              </a:rPr>
              <a:t>rf</a:t>
            </a:r>
            <a:r>
              <a:rPr lang="en-US" dirty="0">
                <a:latin typeface="Calibri" pitchFamily="-65" charset="0"/>
              </a:rPr>
              <a:t> cavities / </a:t>
            </a:r>
            <a:r>
              <a:rPr lang="en-US" dirty="0" err="1">
                <a:latin typeface="Calibri" pitchFamily="-65" charset="0"/>
              </a:rPr>
              <a:t>sextupoles</a:t>
            </a:r>
            <a:endParaRPr lang="en-US" dirty="0">
              <a:latin typeface="Calibri" pitchFamily="-65" charset="0"/>
            </a:endParaRPr>
          </a:p>
          <a:p>
            <a:r>
              <a:rPr lang="en-US" dirty="0">
                <a:latin typeface="Calibri" pitchFamily="-65" charset="0"/>
              </a:rPr>
              <a:t>Pulsed lens</a:t>
            </a:r>
          </a:p>
        </p:txBody>
      </p:sp>
      <p:sp>
        <p:nvSpPr>
          <p:cNvPr id="6150" name="TextBox 5"/>
          <p:cNvSpPr txBox="1">
            <a:spLocks noChangeArrowheads="1"/>
          </p:cNvSpPr>
          <p:nvPr/>
        </p:nvSpPr>
        <p:spPr bwMode="auto">
          <a:xfrm>
            <a:off x="4618038" y="3886200"/>
            <a:ext cx="44735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-65" charset="0"/>
              </a:rPr>
              <a:t>Lifetrac</a:t>
            </a:r>
          </a:p>
          <a:p>
            <a:r>
              <a:rPr lang="en-US">
                <a:latin typeface="Calibri" pitchFamily="-65" charset="0"/>
              </a:rPr>
              <a:t>3D beam-beam / nonlinearities / chromaticity</a:t>
            </a:r>
          </a:p>
          <a:p>
            <a:r>
              <a:rPr lang="en-US">
                <a:latin typeface="Calibri" pitchFamily="-65" charset="0"/>
              </a:rPr>
              <a:t>simplified apertures</a:t>
            </a:r>
          </a:p>
          <a:p>
            <a:r>
              <a:rPr lang="en-US">
                <a:latin typeface="Calibri" pitchFamily="-65" charset="0"/>
              </a:rPr>
              <a:t>DC lens</a:t>
            </a:r>
          </a:p>
        </p:txBody>
      </p:sp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7620000" y="1219200"/>
            <a:ext cx="10699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-65" charset="0"/>
              </a:rPr>
              <a:t>A. Drozhdin</a:t>
            </a:r>
          </a:p>
        </p:txBody>
      </p:sp>
      <p:sp>
        <p:nvSpPr>
          <p:cNvPr id="6152" name="TextBox 7"/>
          <p:cNvSpPr txBox="1">
            <a:spLocks noChangeArrowheads="1"/>
          </p:cNvSpPr>
          <p:nvPr/>
        </p:nvSpPr>
        <p:spPr bwMode="auto">
          <a:xfrm>
            <a:off x="7772400" y="3578225"/>
            <a:ext cx="10144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-65" charset="0"/>
              </a:rPr>
              <a:t>A. Valishev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247650" y="381000"/>
            <a:ext cx="4857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Calculation of 2D fields from measured profiles, using Warp’s 2D Poisson solver</a:t>
            </a:r>
          </a:p>
        </p:txBody>
      </p:sp>
      <p:pic>
        <p:nvPicPr>
          <p:cNvPr id="7171" name="Picture 2" descr="prof_24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76225"/>
            <a:ext cx="2557463" cy="2847975"/>
          </a:xfrm>
          <a:prstGeom prst="rect">
            <a:avLst/>
          </a:prstGeom>
          <a:solidFill>
            <a:schemeClr val="tx2">
              <a:lumMod val="20000"/>
              <a:lumOff val="80000"/>
              <a:alpha val="0"/>
            </a:schemeClr>
          </a:solidFill>
          <a:ln w="9525">
            <a:noFill/>
            <a:miter lim="800000"/>
            <a:headEnd/>
            <a:tailEnd/>
          </a:ln>
        </p:spPr>
      </p:pic>
      <p:pic>
        <p:nvPicPr>
          <p:cNvPr id="7172" name="Picture 3" descr="E_detai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3429000"/>
            <a:ext cx="3430588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TextBox 5"/>
          <p:cNvSpPr txBox="1">
            <a:spLocks noChangeArrowheads="1"/>
          </p:cNvSpPr>
          <p:nvPr/>
        </p:nvSpPr>
        <p:spPr bwMode="auto">
          <a:xfrm>
            <a:off x="352425" y="6245225"/>
            <a:ext cx="1019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latin typeface="Calibri" pitchFamily="-65" charset="0"/>
              </a:rPr>
              <a:t>G. Stancari</a:t>
            </a:r>
          </a:p>
        </p:txBody>
      </p:sp>
      <p:pic>
        <p:nvPicPr>
          <p:cNvPr id="7173" name="Picture 4" descr="Efield_2kV.pd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95413"/>
            <a:ext cx="4724400" cy="46577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MARS15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The MARS15 code system </a:t>
            </a:r>
            <a:r>
              <a:rPr lang="en-GB" dirty="0" smtClean="0"/>
              <a:t>is </a:t>
            </a:r>
            <a:r>
              <a:rPr lang="en-GB" dirty="0" smtClean="0"/>
              <a:t>a set of Monte Carlo programs for the simulation of </a:t>
            </a:r>
            <a:r>
              <a:rPr lang="en-GB" dirty="0" err="1" smtClean="0"/>
              <a:t>hadronic</a:t>
            </a:r>
            <a:r>
              <a:rPr lang="en-GB" dirty="0" smtClean="0"/>
              <a:t> and electromagnetic cascades </a:t>
            </a:r>
            <a:r>
              <a:rPr lang="en-GB" dirty="0" smtClean="0"/>
              <a:t>used </a:t>
            </a:r>
            <a:r>
              <a:rPr lang="en-GB" dirty="0" smtClean="0"/>
              <a:t>for shielding, accelerator design, and detector studies. </a:t>
            </a:r>
            <a:r>
              <a:rPr lang="en-GB" dirty="0" smtClean="0"/>
              <a:t>It </a:t>
            </a:r>
            <a:r>
              <a:rPr lang="en-GB" dirty="0" smtClean="0"/>
              <a:t>covers a wide energy range: 1 keV-100 </a:t>
            </a:r>
            <a:r>
              <a:rPr lang="en-GB" dirty="0" err="1" smtClean="0"/>
              <a:t>TeV</a:t>
            </a:r>
            <a:r>
              <a:rPr lang="en-GB" dirty="0" smtClean="0"/>
              <a:t> for </a:t>
            </a:r>
            <a:r>
              <a:rPr lang="en-GB" dirty="0" err="1" smtClean="0"/>
              <a:t>muons</a:t>
            </a:r>
            <a:r>
              <a:rPr lang="en-GB" dirty="0" smtClean="0"/>
              <a:t>, charged hadrons, heavy ions and electromagnetic showers and 0.00215 eV-100 </a:t>
            </a:r>
            <a:r>
              <a:rPr lang="en-GB" dirty="0" err="1" smtClean="0"/>
              <a:t>TeV</a:t>
            </a:r>
            <a:r>
              <a:rPr lang="en-GB" dirty="0" smtClean="0"/>
              <a:t> for neutrons.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Content Placeholder 5" descr="mars.pn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457200"/>
            <a:ext cx="4267200" cy="4776717"/>
          </a:xfrm>
        </p:spPr>
      </p:pic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0" y="6305550"/>
            <a:ext cx="1905000" cy="457200"/>
          </a:xfrm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511A93ED-CD27-4EF1-BFFC-2A227355A670}" type="slidenum">
              <a:rPr lang="en-US" sz="1200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91000" y="5334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Simulation of  </a:t>
            </a:r>
            <a:r>
              <a:rPr lang="en-US" dirty="0" smtClean="0"/>
              <a:t>the challenging region between 1-4 </a:t>
            </a:r>
            <a:r>
              <a:rPr lang="en-US" dirty="0" err="1" smtClean="0"/>
              <a:t>GeV</a:t>
            </a:r>
            <a:r>
              <a:rPr lang="en-US" dirty="0" smtClean="0"/>
              <a:t>/c </a:t>
            </a:r>
            <a:r>
              <a:rPr lang="en-US" dirty="0" smtClean="0"/>
              <a:t>p </a:t>
            </a:r>
            <a:r>
              <a:rPr lang="en-US" dirty="0" smtClean="0"/>
              <a:t>beam momentum.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Extras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85800"/>
          </a:xfrm>
        </p:spPr>
        <p:txBody>
          <a:bodyPr/>
          <a:lstStyle/>
          <a:p>
            <a:r>
              <a:rPr lang="en-US" sz="3600"/>
              <a:t>Applications (2)</a:t>
            </a:r>
          </a:p>
        </p:txBody>
      </p:sp>
      <p:pic>
        <p:nvPicPr>
          <p:cNvPr id="10244" name="Picture 4"/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0668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352800"/>
            <a:ext cx="2209800" cy="2209800"/>
          </a:xfrm>
          <a:prstGeom prst="rect">
            <a:avLst/>
          </a:prstGeom>
          <a:noFill/>
          <a:ln w="36703">
            <a:noFill/>
            <a:round/>
            <a:headEnd/>
            <a:tailEnd/>
          </a:ln>
          <a:effectLst/>
        </p:spPr>
      </p:pic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5105400" y="4318000"/>
            <a:ext cx="10318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Emittance</a:t>
            </a:r>
          </a:p>
        </p:txBody>
      </p:sp>
      <p:pic>
        <p:nvPicPr>
          <p:cNvPr id="10247" name="Picture 7"/>
          <p:cNvPicPr preferRelativeResize="0"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3352800"/>
            <a:ext cx="22860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7162800" y="4470400"/>
            <a:ext cx="10715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Beam loss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4572000" y="5638800"/>
            <a:ext cx="4572000" cy="935038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Emittance growth and beam loss for</a:t>
            </a:r>
          </a:p>
          <a:p>
            <a:r>
              <a:rPr lang="en-US"/>
              <a:t>different bunch lengths with crab cavity at a zero dispersion location.</a:t>
            </a:r>
          </a:p>
        </p:txBody>
      </p:sp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505200"/>
            <a:ext cx="4038600" cy="253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" y="914400"/>
            <a:ext cx="3657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0" y="533400"/>
            <a:ext cx="4171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Tevatron: pbar loss rates at collision</a:t>
            </a:r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4343400" y="685800"/>
            <a:ext cx="0" cy="6172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54" name="Text Box 14"/>
          <p:cNvSpPr txBox="1">
            <a:spLocks noChangeArrowheads="1"/>
          </p:cNvSpPr>
          <p:nvPr/>
        </p:nvSpPr>
        <p:spPr bwMode="auto">
          <a:xfrm>
            <a:off x="457200" y="2971800"/>
            <a:ext cx="3505200" cy="3857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Tune scan of loss rates; bunch 6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304800" y="6019800"/>
            <a:ext cx="3848100" cy="3857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Comparison of losses for 3 bunches</a:t>
            </a:r>
          </a:p>
        </p:txBody>
      </p:sp>
      <p:sp>
        <p:nvSpPr>
          <p:cNvPr id="10256" name="Text Box 16"/>
          <p:cNvSpPr txBox="1">
            <a:spLocks noChangeArrowheads="1"/>
          </p:cNvSpPr>
          <p:nvPr/>
        </p:nvSpPr>
        <p:spPr bwMode="auto">
          <a:xfrm>
            <a:off x="762000" y="3733800"/>
            <a:ext cx="11890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Simulations</a:t>
            </a:r>
          </a:p>
        </p:txBody>
      </p:sp>
      <p:sp>
        <p:nvSpPr>
          <p:cNvPr id="10257" name="Text Box 17"/>
          <p:cNvSpPr txBox="1">
            <a:spLocks noChangeArrowheads="1"/>
          </p:cNvSpPr>
          <p:nvPr/>
        </p:nvSpPr>
        <p:spPr bwMode="auto">
          <a:xfrm>
            <a:off x="685800" y="4800600"/>
            <a:ext cx="1425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/>
              <a:t>Measurements</a:t>
            </a:r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5257800" y="609600"/>
            <a:ext cx="2673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Crab cavity test in SPS</a:t>
            </a:r>
          </a:p>
        </p:txBody>
      </p:sp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914400"/>
            <a:ext cx="2667000" cy="2133600"/>
          </a:xfrm>
          <a:prstGeom prst="rect">
            <a:avLst/>
          </a:prstGeom>
          <a:noFill/>
          <a:ln w="36720">
            <a:noFill/>
            <a:round/>
            <a:headEnd/>
            <a:tailEnd/>
          </a:ln>
          <a:effectLst/>
        </p:spPr>
      </p:pic>
      <p:sp>
        <p:nvSpPr>
          <p:cNvPr id="10260" name="Text Box 20"/>
          <p:cNvSpPr txBox="1">
            <a:spLocks noChangeArrowheads="1"/>
          </p:cNvSpPr>
          <p:nvPr/>
        </p:nvSpPr>
        <p:spPr bwMode="auto">
          <a:xfrm>
            <a:off x="4648200" y="2895600"/>
            <a:ext cx="1816100" cy="3857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KEK crab cavity</a:t>
            </a:r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6934200" y="2895600"/>
            <a:ext cx="1892300" cy="385763"/>
          </a:xfrm>
          <a:prstGeom prst="rect">
            <a:avLst/>
          </a:prstGeom>
          <a:solidFill>
            <a:schemeClr val="accent1"/>
          </a:soli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Closed orbit vs 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 descr="ADSS2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15001" y="731520"/>
            <a:ext cx="2588345" cy="566928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Computational Accelerator Physics at FNAL: CD/APC resources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Effort concentrated in CD/ADSS, but work closely with AD and TD personnel, in the context of the APC, to develop accelerator science applications</a:t>
            </a:r>
          </a:p>
          <a:p>
            <a:pPr lvl="1"/>
            <a:r>
              <a:rPr lang="en-US" dirty="0" smtClean="0"/>
              <a:t>4 FTE total in ADSS/CPA</a:t>
            </a:r>
          </a:p>
          <a:p>
            <a:pPr lvl="2"/>
            <a:r>
              <a:rPr lang="en-US" dirty="0" smtClean="0"/>
              <a:t>Both core and project funds (~50/50 split): SciDAC, ILC (in the past), Project-X, Mu2e</a:t>
            </a:r>
          </a:p>
          <a:p>
            <a:pPr lvl="1"/>
            <a:r>
              <a:rPr lang="en-US" dirty="0" smtClean="0"/>
              <a:t>Services and generic infrastructure development support (tools, new technologies) from ADS/CET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334000" y="3810000"/>
            <a:ext cx="2895600" cy="1066800"/>
          </a:xfrm>
          <a:prstGeom prst="ellipse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5334000" y="5029200"/>
            <a:ext cx="2895600" cy="129540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  <a:buSzPct val="80000"/>
              <a:buFont typeface="Wingdings" pitchFamily="2" charset="2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rgbClr val="FFC000"/>
              </a:solidFill>
              <a:effectLst/>
              <a:latin typeface="Arial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rot="10800000">
            <a:off x="4267200" y="42672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rgbClr val="FFC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4267200" y="5638800"/>
            <a:ext cx="914400" cy="1588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sz="3600"/>
              <a:t>Summary of results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7545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/>
              <a:t>Wire compensation: Detailed comparison with measurements in RHIC showed good agreement. Onset of sharp losses with beam-wire separation agreed to 0.5</a:t>
            </a:r>
            <a:r>
              <a:rPr lang="el-GR" sz="2400">
                <a:cs typeface="Arial" charset="0"/>
              </a:rPr>
              <a:t>σ</a:t>
            </a:r>
            <a:r>
              <a:rPr lang="en-US" sz="2400">
                <a:cs typeface="Arial" charset="0"/>
              </a:rPr>
              <a:t>. In the LHC, simulations showed that chosen wire parameters are close to optimal</a:t>
            </a:r>
          </a:p>
          <a:p>
            <a:pPr>
              <a:lnSpc>
                <a:spcPct val="80000"/>
              </a:lnSpc>
            </a:pPr>
            <a:r>
              <a:rPr lang="en-US" sz="2400">
                <a:cs typeface="Arial" charset="0"/>
              </a:rPr>
              <a:t>Electron lens compensation: Wide electron lens expected to reduce losses from head-on interactions in RHIC.</a:t>
            </a:r>
          </a:p>
          <a:p>
            <a:pPr>
              <a:lnSpc>
                <a:spcPct val="80000"/>
              </a:lnSpc>
            </a:pPr>
            <a:r>
              <a:rPr lang="en-US" sz="2400">
                <a:cs typeface="Arial" charset="0"/>
              </a:rPr>
              <a:t>Beam lifetimes in Tevatron: Optimum working point and bunch by bunch losses are in reasonable agreement with observations.  </a:t>
            </a:r>
          </a:p>
          <a:p>
            <a:pPr>
              <a:lnSpc>
                <a:spcPct val="80000"/>
              </a:lnSpc>
            </a:pPr>
            <a:r>
              <a:rPr lang="en-US" sz="2400">
                <a:cs typeface="Arial" charset="0"/>
              </a:rPr>
              <a:t>Crab cavity test: Single crab cavity in SPS will have little impact on beam quality if tunes and dispersion at crab cavity are well chosen. Study for LHC in progress.</a:t>
            </a:r>
          </a:p>
        </p:txBody>
      </p:sp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381000" y="1219200"/>
            <a:ext cx="8458200" cy="4800600"/>
          </a:xfrm>
          <a:prstGeom prst="roundRect">
            <a:avLst>
              <a:gd name="adj" fmla="val 16667"/>
            </a:avLst>
          </a:prstGeom>
          <a:noFill/>
          <a:ln w="31750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Utilization of HPC facilities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1"/>
          </p:nvPr>
        </p:nvSpPr>
        <p:spPr>
          <a:xfrm>
            <a:off x="685800" y="914400"/>
            <a:ext cx="4038600" cy="54483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ComPASS at NERSC: 1.2M MPP hours (FY09)</a:t>
            </a:r>
          </a:p>
          <a:p>
            <a:pPr lvl="1"/>
            <a:r>
              <a:rPr lang="en-US" dirty="0" smtClean="0"/>
              <a:t>FNAL only utilized ~50k hours, because of lack of support for shared libraries on </a:t>
            </a:r>
            <a:r>
              <a:rPr lang="en-US" dirty="0" err="1" smtClean="0"/>
              <a:t>franklin</a:t>
            </a:r>
            <a:endParaRPr lang="en-US" dirty="0" smtClean="0"/>
          </a:p>
          <a:p>
            <a:pPr lvl="1"/>
            <a:r>
              <a:rPr lang="en-US" dirty="0" smtClean="0"/>
              <a:t>Expect to be able to fully utilize new Cray XT at NERSC</a:t>
            </a:r>
          </a:p>
          <a:p>
            <a:r>
              <a:rPr lang="en-US" dirty="0" smtClean="0"/>
              <a:t>ComPASS at the ALCF BG/P: ~15M core hours (FY09)</a:t>
            </a:r>
          </a:p>
          <a:p>
            <a:pPr lvl="1"/>
            <a:r>
              <a:rPr lang="en-US" dirty="0" smtClean="0"/>
              <a:t>FNAL utilized 5M core hours</a:t>
            </a:r>
          </a:p>
          <a:p>
            <a:pPr lvl="2"/>
            <a:r>
              <a:rPr lang="en-US" dirty="0" smtClean="0"/>
              <a:t>BG/P supports shared libraries  </a:t>
            </a:r>
          </a:p>
          <a:p>
            <a:endParaRPr lang="en-US" dirty="0"/>
          </a:p>
        </p:txBody>
      </p:sp>
      <p:pic>
        <p:nvPicPr>
          <p:cNvPr id="13" name="Content Placeholder 12" descr="scaling100incite.png"/>
          <p:cNvPicPr>
            <a:picLocks noGrp="1" noChangeAspect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4787900" y="3600450"/>
            <a:ext cx="3530600" cy="2647950"/>
          </a:xfrm>
        </p:spPr>
      </p:pic>
      <p:pic>
        <p:nvPicPr>
          <p:cNvPr id="143" name="Content Placeholder 142" descr="bgp.png"/>
          <p:cNvPicPr>
            <a:picLocks noGrp="1" noChangeAspect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4787900" y="838200"/>
            <a:ext cx="3530600" cy="2647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4294967295"/>
          </p:nvPr>
        </p:nvSpPr>
        <p:spPr>
          <a:xfrm>
            <a:off x="3124200" y="6267450"/>
            <a:ext cx="3505200" cy="457200"/>
          </a:xfrm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Scientific Computing Briefing - August 25, 2009</a:t>
            </a:r>
            <a:endParaRPr lang="en-US" sz="1200" kern="1200" dirty="0" smtClean="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15505FD7-5B5B-469E-9E9E-8E6CD547CEA6}" type="slidenum">
              <a:rPr lang="en-US" sz="1200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381000"/>
            <a:ext cx="6905625" cy="592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8228013" cy="4948238"/>
          </a:xfrm>
          <a:ln/>
        </p:spPr>
        <p:txBody>
          <a:bodyPr lIns="0" tIns="25602" rIns="0" bIns="0"/>
          <a:lstStyle/>
          <a:p>
            <a:pPr marL="431800" indent="-323850" defTabSz="457200">
              <a:lnSpc>
                <a:spcPct val="90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Strategy: apply state-of-the-art computing to enable state-of-the-art accelerator modeling</a:t>
            </a:r>
          </a:p>
          <a:p>
            <a:pPr marL="863600" lvl="1" indent="-323850" defTabSz="457200">
              <a:lnSpc>
                <a:spcPct val="90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Move beyond the </a:t>
            </a:r>
            <a:r>
              <a:rPr lang="en-US" dirty="0" smtClean="0"/>
              <a:t>era </a:t>
            </a:r>
            <a:r>
              <a:rPr lang="en-US" dirty="0"/>
              <a:t>of one code per one effect</a:t>
            </a:r>
          </a:p>
          <a:p>
            <a:pPr marL="863600" lvl="1" indent="-323850" defTabSz="457200">
              <a:lnSpc>
                <a:spcPct val="90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Develop modeling capabilities to be integrated in realistic applications</a:t>
            </a:r>
          </a:p>
          <a:p>
            <a:pPr marL="1295400" lvl="2" indent="-287338" defTabSz="457200">
              <a:lnSpc>
                <a:spcPct val="90000"/>
              </a:lnSpc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Advance to </a:t>
            </a:r>
            <a:r>
              <a:rPr lang="en-US" dirty="0" err="1"/>
              <a:t>muti</a:t>
            </a:r>
            <a:r>
              <a:rPr lang="en-US" dirty="0"/>
              <a:t>-physics, multi-scale models</a:t>
            </a:r>
          </a:p>
          <a:p>
            <a:pPr marL="863600" lvl="1" indent="-323850" defTabSz="457200">
              <a:lnSpc>
                <a:spcPct val="90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Develop and apply expertise in parallel computing from clusters with O(100) processors to capability machines with O(100,000) processors</a:t>
            </a:r>
          </a:p>
          <a:p>
            <a:pPr marL="1295400" lvl="2" indent="-287338" defTabSz="457200">
              <a:lnSpc>
                <a:spcPct val="90000"/>
              </a:lnSpc>
              <a:buSzPct val="75000"/>
              <a:buFont typeface="Symbol" charset="2"/>
              <a:buChar char="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Synergistic with Lattice QCD effort</a:t>
            </a:r>
          </a:p>
          <a:p>
            <a:pPr marL="863600" lvl="1" indent="-323850" defTabSz="457200">
              <a:lnSpc>
                <a:spcPct val="90000"/>
              </a:lnSpc>
              <a:buSzPct val="45000"/>
              <a:buFont typeface="Wingdings" charset="2"/>
              <a:buChar char="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dirty="0"/>
              <a:t>Leverage experience with providing support for user-oriented software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858000" cy="914400"/>
          </a:xfrm>
          <a:noFill/>
          <a:ln/>
        </p:spPr>
        <p:txBody>
          <a:bodyPr/>
          <a:lstStyle/>
          <a:p>
            <a:r>
              <a:rPr lang="en-US"/>
              <a:t>Accelerator modeling tools development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Accelerator design: multi-scale, multi-physics problem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4076700"/>
            <a:ext cx="8686800" cy="2400300"/>
          </a:xfrm>
        </p:spPr>
        <p:txBody>
          <a:bodyPr/>
          <a:lstStyle/>
          <a:p>
            <a:r>
              <a:rPr lang="en-US" sz="2100" dirty="0"/>
              <a:t>Wide range of scales:</a:t>
            </a:r>
          </a:p>
          <a:p>
            <a:pPr lvl="1"/>
            <a:r>
              <a:rPr lang="en-US" sz="2000" dirty="0"/>
              <a:t>accelerator complex (10</a:t>
            </a:r>
            <a:r>
              <a:rPr lang="en-US" sz="2000" baseline="30000" dirty="0"/>
              <a:t>3</a:t>
            </a:r>
            <a:r>
              <a:rPr lang="en-US" sz="2000" dirty="0"/>
              <a:t>m) </a:t>
            </a:r>
            <a:r>
              <a:rPr lang="en-US" sz="2000" dirty="0">
                <a:cs typeface="Arial" pitchFamily="34" charset="0"/>
              </a:rPr>
              <a:t>→ EM wavelength (10</a:t>
            </a:r>
            <a:r>
              <a:rPr lang="en-US" sz="2000" baseline="30000" dirty="0">
                <a:cs typeface="Arial" pitchFamily="34" charset="0"/>
              </a:rPr>
              <a:t>2</a:t>
            </a:r>
            <a:r>
              <a:rPr lang="en-US" sz="2000" dirty="0">
                <a:cs typeface="Arial" pitchFamily="34" charset="0"/>
              </a:rPr>
              <a:t>-10 m) → component (10-1 m) → particle bunch (10</a:t>
            </a:r>
            <a:r>
              <a:rPr lang="en-US" sz="2000" baseline="30000" dirty="0">
                <a:cs typeface="Arial" pitchFamily="34" charset="0"/>
              </a:rPr>
              <a:t>-3</a:t>
            </a:r>
            <a:r>
              <a:rPr lang="en-US" sz="2000" dirty="0">
                <a:cs typeface="Arial" pitchFamily="34" charset="0"/>
              </a:rPr>
              <a:t> m) → PIC (10</a:t>
            </a:r>
            <a:r>
              <a:rPr lang="en-US" sz="2000" baseline="30000" dirty="0">
                <a:cs typeface="Arial" pitchFamily="34" charset="0"/>
              </a:rPr>
              <a:t>-12</a:t>
            </a:r>
            <a:r>
              <a:rPr lang="en-US" sz="2000" dirty="0">
                <a:cs typeface="Arial" pitchFamily="34" charset="0"/>
              </a:rPr>
              <a:t>)</a:t>
            </a:r>
          </a:p>
          <a:p>
            <a:pPr lvl="1"/>
            <a:r>
              <a:rPr lang="en-US" dirty="0" smtClean="0">
                <a:cs typeface="Arial" pitchFamily="34" charset="0"/>
              </a:rPr>
              <a:t>Simulations need to connect scales and allow inclusion of multiple physics effects at each level</a:t>
            </a:r>
            <a:endParaRPr lang="en-US" sz="2000" dirty="0" smtClean="0">
              <a:cs typeface="Arial" pitchFamily="34" charset="0"/>
            </a:endParaRPr>
          </a:p>
          <a:p>
            <a:pPr lvl="1"/>
            <a:r>
              <a:rPr lang="en-US" dirty="0" smtClean="0">
                <a:cs typeface="Arial" pitchFamily="34" charset="0"/>
              </a:rPr>
              <a:t>Requires efficient utilization of HPC </a:t>
            </a:r>
            <a:endParaRPr lang="en-US" sz="2000" dirty="0">
              <a:cs typeface="Arial" pitchFamily="34" charset="0"/>
            </a:endParaRPr>
          </a:p>
          <a:p>
            <a:endParaRPr lang="en-US" sz="2100" dirty="0">
              <a:cs typeface="Arial" pitchFamily="34" charset="0"/>
            </a:endParaRPr>
          </a:p>
        </p:txBody>
      </p:sp>
      <p:pic>
        <p:nvPicPr>
          <p:cNvPr id="13316" name="Picture 4" descr="M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54075" y="1485900"/>
            <a:ext cx="3014663" cy="2400300"/>
          </a:xfrm>
          <a:noFill/>
          <a:ln/>
        </p:spPr>
      </p:pic>
      <p:pic>
        <p:nvPicPr>
          <p:cNvPr id="13317" name="Picture 5" descr="MImagnet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56100" y="2133600"/>
            <a:ext cx="1892300" cy="1487488"/>
          </a:xfrm>
          <a:noFill/>
          <a:ln/>
        </p:spPr>
      </p:pic>
      <p:pic>
        <p:nvPicPr>
          <p:cNvPr id="13318" name="Picture 6" descr="phi_ne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1484313"/>
            <a:ext cx="1909763" cy="1335087"/>
          </a:xfrm>
          <a:prstGeom prst="rect">
            <a:avLst/>
          </a:prstGeom>
          <a:noFill/>
        </p:spPr>
      </p:pic>
      <p:sp>
        <p:nvSpPr>
          <p:cNvPr id="13319" name="Line 7"/>
          <p:cNvSpPr>
            <a:spLocks noChangeShapeType="1"/>
          </p:cNvSpPr>
          <p:nvPr/>
        </p:nvSpPr>
        <p:spPr bwMode="auto">
          <a:xfrm flipV="1">
            <a:off x="3429000" y="3429000"/>
            <a:ext cx="838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 flipV="1">
            <a:off x="5334000" y="3200400"/>
            <a:ext cx="11430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13321" name="Picture 9" descr="rho_ne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2971800"/>
            <a:ext cx="1909763" cy="1335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Computationally challenging physics, common to most applications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295400"/>
            <a:ext cx="4724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700" dirty="0"/>
              <a:t>Machine design: particles affected by machine components, </a:t>
            </a:r>
            <a:r>
              <a:rPr lang="en-US" sz="1700" dirty="0" smtClean="0"/>
              <a:t>other beam particles or beams </a:t>
            </a:r>
            <a:r>
              <a:rPr lang="en-US" sz="1700" dirty="0" smtClean="0">
                <a:solidFill>
                  <a:srgbClr val="FFFF00"/>
                </a:solidFill>
              </a:rPr>
              <a:t>[</a:t>
            </a:r>
            <a:r>
              <a:rPr lang="en-US" sz="1700" b="1" dirty="0" smtClean="0">
                <a:solidFill>
                  <a:srgbClr val="FFFF00"/>
                </a:solidFill>
              </a:rPr>
              <a:t>Beam Dynamics</a:t>
            </a:r>
            <a:r>
              <a:rPr lang="en-US" sz="1700" dirty="0" smtClean="0">
                <a:solidFill>
                  <a:srgbClr val="FFFF00"/>
                </a:solidFill>
              </a:rPr>
              <a:t>]</a:t>
            </a:r>
            <a:endParaRPr lang="en-US" sz="1700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600" dirty="0"/>
              <a:t>Space charge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Beam-beam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Electron cloud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Electron cooling</a:t>
            </a:r>
          </a:p>
          <a:p>
            <a:pPr lvl="1">
              <a:lnSpc>
                <a:spcPct val="80000"/>
              </a:lnSpc>
            </a:pPr>
            <a:r>
              <a:rPr lang="en-US" sz="1600" dirty="0" err="1"/>
              <a:t>Intrabeam</a:t>
            </a:r>
            <a:r>
              <a:rPr lang="en-US" sz="1600" dirty="0"/>
              <a:t> scattering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Accurate description (optics, position, feedback, etc)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Component </a:t>
            </a:r>
            <a:r>
              <a:rPr lang="en-US" sz="1700" dirty="0" smtClean="0"/>
              <a:t>design </a:t>
            </a:r>
            <a:r>
              <a:rPr lang="en-US" sz="1700" dirty="0" smtClean="0">
                <a:solidFill>
                  <a:srgbClr val="FFFF00"/>
                </a:solidFill>
              </a:rPr>
              <a:t>[</a:t>
            </a:r>
            <a:r>
              <a:rPr lang="en-US" sz="1700" b="1" dirty="0" err="1" smtClean="0">
                <a:solidFill>
                  <a:srgbClr val="FFFF00"/>
                </a:solidFill>
              </a:rPr>
              <a:t>Electromagentics</a:t>
            </a:r>
            <a:r>
              <a:rPr lang="en-US" sz="1700" b="1" dirty="0" smtClean="0">
                <a:solidFill>
                  <a:srgbClr val="FFFF00"/>
                </a:solidFill>
              </a:rPr>
              <a:t>]</a:t>
            </a:r>
            <a:endParaRPr lang="en-US" sz="1700" b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600" dirty="0"/>
              <a:t>Impedance</a:t>
            </a:r>
          </a:p>
          <a:p>
            <a:pPr lvl="1">
              <a:lnSpc>
                <a:spcPct val="80000"/>
              </a:lnSpc>
            </a:pPr>
            <a:r>
              <a:rPr lang="en-US" sz="1600" dirty="0" err="1"/>
              <a:t>Wakefields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 err="1"/>
              <a:t>multipacting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Thermal, mechanical</a:t>
            </a:r>
          </a:p>
          <a:p>
            <a:pPr>
              <a:lnSpc>
                <a:spcPct val="80000"/>
              </a:lnSpc>
            </a:pPr>
            <a:r>
              <a:rPr lang="en-US" sz="1700" dirty="0"/>
              <a:t>New </a:t>
            </a:r>
            <a:r>
              <a:rPr lang="en-US" sz="1700" dirty="0" smtClean="0"/>
              <a:t>accelerator technologies  </a:t>
            </a:r>
            <a:r>
              <a:rPr lang="en-US" sz="1700" dirty="0" smtClean="0">
                <a:solidFill>
                  <a:srgbClr val="FFFF00"/>
                </a:solidFill>
              </a:rPr>
              <a:t>[</a:t>
            </a:r>
            <a:r>
              <a:rPr lang="en-US" sz="1700" b="1" dirty="0" smtClean="0">
                <a:solidFill>
                  <a:srgbClr val="FFFF00"/>
                </a:solidFill>
              </a:rPr>
              <a:t>Advanced Accelerators]</a:t>
            </a:r>
            <a:endParaRPr lang="en-US" sz="1700" b="1" dirty="0">
              <a:solidFill>
                <a:srgbClr val="FFFF00"/>
              </a:solidFill>
            </a:endParaRPr>
          </a:p>
          <a:p>
            <a:pPr lvl="1">
              <a:lnSpc>
                <a:spcPct val="80000"/>
              </a:lnSpc>
            </a:pPr>
            <a:r>
              <a:rPr lang="en-US" sz="1600" dirty="0"/>
              <a:t>Laser and plasma </a:t>
            </a:r>
            <a:r>
              <a:rPr lang="en-US" sz="1600" dirty="0" err="1" smtClean="0"/>
              <a:t>wakefields</a:t>
            </a:r>
            <a:endParaRPr lang="en-US" sz="1600" dirty="0" smtClean="0"/>
          </a:p>
          <a:p>
            <a:pPr lvl="1">
              <a:lnSpc>
                <a:spcPct val="80000"/>
              </a:lnSpc>
            </a:pPr>
            <a:r>
              <a:rPr lang="en-US" sz="1600" dirty="0" smtClean="0"/>
              <a:t>Ionization  cooling</a:t>
            </a: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1700" dirty="0"/>
              <a:t>Multi-parameter optimization</a:t>
            </a:r>
          </a:p>
        </p:txBody>
      </p:sp>
      <p:grpSp>
        <p:nvGrpSpPr>
          <p:cNvPr id="2" name="Group 11"/>
          <p:cNvGrpSpPr/>
          <p:nvPr/>
        </p:nvGrpSpPr>
        <p:grpSpPr>
          <a:xfrm>
            <a:off x="5181600" y="1219200"/>
            <a:ext cx="3529013" cy="5180013"/>
            <a:chOff x="5181600" y="1447800"/>
            <a:chExt cx="3529013" cy="5180013"/>
          </a:xfrm>
        </p:grpSpPr>
        <p:pic>
          <p:nvPicPr>
            <p:cNvPr id="15364" name="Picture 4" descr="ecloud_vi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7800" y="2743200"/>
              <a:ext cx="1225550" cy="1225550"/>
            </a:xfrm>
            <a:prstGeom prst="rect">
              <a:avLst/>
            </a:prstGeom>
            <a:noFill/>
          </p:spPr>
        </p:pic>
        <p:pic>
          <p:nvPicPr>
            <p:cNvPr id="15365" name="Picture 5" descr="beambeam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81800" y="1524000"/>
              <a:ext cx="1928813" cy="1177925"/>
            </a:xfrm>
            <a:prstGeom prst="rect">
              <a:avLst/>
            </a:prstGeom>
            <a:noFill/>
          </p:spPr>
        </p:pic>
        <p:pic>
          <p:nvPicPr>
            <p:cNvPr id="15366" name="Picture 6" descr="synergia_standard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181600" y="1447800"/>
              <a:ext cx="1435100" cy="1216025"/>
            </a:xfrm>
            <a:prstGeom prst="rect">
              <a:avLst/>
            </a:prstGeom>
            <a:noFill/>
          </p:spPr>
        </p:pic>
        <p:pic>
          <p:nvPicPr>
            <p:cNvPr id="15367" name="Picture 7" descr="Chef_gui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934200" y="2852738"/>
              <a:ext cx="1620838" cy="1262062"/>
            </a:xfrm>
            <a:prstGeom prst="rect">
              <a:avLst/>
            </a:prstGeom>
            <a:noFill/>
          </p:spPr>
        </p:pic>
        <p:pic>
          <p:nvPicPr>
            <p:cNvPr id="15368" name="Picture 8" descr="cryo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638800" y="4191000"/>
              <a:ext cx="2667000" cy="1330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11" descr="b_frame_17"/>
            <p:cNvPicPr>
              <a:picLocks noChangeAspect="1" noChangeArrowheads="1"/>
            </p:cNvPicPr>
            <p:nvPr/>
          </p:nvPicPr>
          <p:blipFill>
            <a:blip r:embed="rId7" cstate="print"/>
            <a:srcRect l="10368" t="17786" r="72423" b="65381"/>
            <a:stretch>
              <a:fillRect/>
            </a:stretch>
          </p:blipFill>
          <p:spPr bwMode="auto">
            <a:xfrm>
              <a:off x="5867400" y="5715000"/>
              <a:ext cx="2120900" cy="912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5370" name="AutoShape 10"/>
          <p:cNvSpPr>
            <a:spLocks noChangeArrowheads="1"/>
          </p:cNvSpPr>
          <p:nvPr/>
        </p:nvSpPr>
        <p:spPr bwMode="auto">
          <a:xfrm>
            <a:off x="4543425" y="2514600"/>
            <a:ext cx="485775" cy="1673225"/>
          </a:xfrm>
          <a:prstGeom prst="upDownArrow">
            <a:avLst>
              <a:gd name="adj1" fmla="val 50000"/>
              <a:gd name="adj2" fmla="val 68889"/>
            </a:avLst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371" name="AutoShape 11"/>
          <p:cNvSpPr>
            <a:spLocks noChangeArrowheads="1"/>
          </p:cNvSpPr>
          <p:nvPr/>
        </p:nvSpPr>
        <p:spPr bwMode="auto">
          <a:xfrm>
            <a:off x="4772025" y="4662488"/>
            <a:ext cx="485775" cy="976312"/>
          </a:xfrm>
          <a:prstGeom prst="upArrow">
            <a:avLst>
              <a:gd name="adj1" fmla="val 50000"/>
              <a:gd name="adj2" fmla="val 50245"/>
            </a:avLst>
          </a:prstGeom>
          <a:noFill/>
          <a:ln w="9525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381000"/>
            <a:ext cx="6858000" cy="1143000"/>
          </a:xfrm>
        </p:spPr>
        <p:txBody>
          <a:bodyPr/>
          <a:lstStyle/>
          <a:p>
            <a:r>
              <a:rPr lang="en-US" dirty="0" err="1" smtClean="0"/>
              <a:t>Exascale</a:t>
            </a:r>
            <a:r>
              <a:rPr lang="en-US" dirty="0" smtClean="0"/>
              <a:t> co-design center proposal</a:t>
            </a:r>
            <a:endParaRPr lang="en-US" dirty="0"/>
          </a:p>
        </p:txBody>
      </p:sp>
      <p:pic>
        <p:nvPicPr>
          <p:cNvPr id="7" name="Content Placeholder 6" descr="exascale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600200"/>
            <a:ext cx="8178876" cy="4919472"/>
          </a:xfr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Synergia applications: FNAL Booster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1"/>
          </p:nvPr>
        </p:nvSpPr>
        <p:spPr>
          <a:xfrm>
            <a:off x="228600" y="952500"/>
            <a:ext cx="3962400" cy="5448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Extensive modeling of the Booster with Synergia</a:t>
            </a:r>
          </a:p>
          <a:p>
            <a:pPr lvl="1"/>
            <a:r>
              <a:rPr lang="en-US" dirty="0" smtClean="0"/>
              <a:t>400 MHz structure </a:t>
            </a:r>
            <a:r>
              <a:rPr lang="en-US" dirty="0" err="1" smtClean="0"/>
              <a:t>debunching</a:t>
            </a:r>
            <a:r>
              <a:rPr lang="en-US" dirty="0" smtClean="0"/>
              <a:t>  and 37.7 MHz capture</a:t>
            </a:r>
          </a:p>
          <a:p>
            <a:pPr lvl="1"/>
            <a:r>
              <a:rPr lang="en-US" dirty="0" smtClean="0"/>
              <a:t>Including machine ramping</a:t>
            </a:r>
          </a:p>
          <a:p>
            <a:r>
              <a:rPr lang="en-US" dirty="0" err="1" smtClean="0"/>
              <a:t>Emittance</a:t>
            </a:r>
            <a:r>
              <a:rPr lang="en-US" dirty="0" smtClean="0"/>
              <a:t> growth and halo formation studies</a:t>
            </a:r>
          </a:p>
          <a:p>
            <a:pPr lvl="1"/>
            <a:r>
              <a:rPr lang="en-US" dirty="0" smtClean="0"/>
              <a:t>Including comparison with experiment</a:t>
            </a:r>
          </a:p>
          <a:p>
            <a:pPr lvl="1"/>
            <a:r>
              <a:rPr lang="en-US" dirty="0" smtClean="0"/>
              <a:t>Used to help optimize operating parameters</a:t>
            </a:r>
          </a:p>
          <a:p>
            <a:pPr lvl="2"/>
            <a:r>
              <a:rPr lang="en-US" dirty="0" smtClean="0"/>
              <a:t>Work with AD proton source department personnel </a:t>
            </a:r>
          </a:p>
          <a:p>
            <a:pPr lvl="1"/>
            <a:r>
              <a:rPr lang="en-US" dirty="0" smtClean="0"/>
              <a:t>NIMA570:1-9,2007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66293" y="990600"/>
            <a:ext cx="3544307" cy="3002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4524375"/>
            <a:ext cx="2305050" cy="172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4267200"/>
            <a:ext cx="2743200" cy="1954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ComPASS at DOE HPC facilities</a:t>
            </a:r>
          </a:p>
        </p:txBody>
      </p:sp>
      <p:pic>
        <p:nvPicPr>
          <p:cNvPr id="382983" name="Picture 7" descr="franklinall200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27039" y="1219200"/>
            <a:ext cx="3070322" cy="2400300"/>
          </a:xfrm>
          <a:noFill/>
          <a:ln/>
        </p:spPr>
      </p:pic>
      <p:pic>
        <p:nvPicPr>
          <p:cNvPr id="382984" name="Picture 8" descr="franklinm77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>
          <a:xfrm>
            <a:off x="5228231" y="1219200"/>
            <a:ext cx="3107137" cy="2400300"/>
          </a:xfrm>
          <a:noFill/>
          <a:ln/>
        </p:spPr>
      </p:pic>
      <p:sp>
        <p:nvSpPr>
          <p:cNvPr id="382982" name="Rectangle 6"/>
          <p:cNvSpPr>
            <a:spLocks noGrp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600"/>
              <a:t>ComPASS specific performance on franklin (repo m778) for calendar ’09 (right), compared with all repos (left): ComPASS large jobs (&gt;30 k cores) at ~10%, compared to 0.3% for all repos.</a:t>
            </a:r>
          </a:p>
          <a:p>
            <a:pPr>
              <a:lnSpc>
                <a:spcPct val="90000"/>
              </a:lnSpc>
            </a:pPr>
            <a:r>
              <a:rPr lang="en-US" sz="2600"/>
              <a:t>High concurrency for average jobs (&gt;8k cores) for all other repos (see next talks)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ComPASS on LCF’s</a:t>
            </a:r>
          </a:p>
        </p:txBody>
      </p:sp>
      <p:pic>
        <p:nvPicPr>
          <p:cNvPr id="385031" name="Picture 7" descr="NCS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2751" y="1219200"/>
            <a:ext cx="6298498" cy="2400300"/>
          </a:xfrm>
          <a:noFill/>
          <a:ln/>
        </p:spPr>
      </p:pic>
      <p:sp>
        <p:nvSpPr>
          <p:cNvPr id="38503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228600" y="4800600"/>
            <a:ext cx="8686800" cy="1371600"/>
          </a:xfrm>
          <a:noFill/>
        </p:spPr>
        <p:txBody>
          <a:bodyPr/>
          <a:lstStyle/>
          <a:p>
            <a:r>
              <a:rPr lang="en-US" sz="2600"/>
              <a:t>INCITE project progress at NCSS: ~20% of the runs using ~25k cores</a:t>
            </a:r>
          </a:p>
          <a:p>
            <a:r>
              <a:rPr lang="en-US" sz="2600"/>
              <a:t>ALCF average job size ~8.2k cores</a:t>
            </a:r>
          </a:p>
          <a:p>
            <a:endParaRPr lang="en-US" sz="2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Computational </a:t>
            </a:r>
            <a:r>
              <a:rPr lang="en-US" sz="3200" dirty="0" smtClean="0"/>
              <a:t>Accelerator Physics </a:t>
            </a:r>
            <a:r>
              <a:rPr lang="en-US" sz="3200" dirty="0"/>
              <a:t>mission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Develop computational tools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Realistic physical </a:t>
            </a:r>
            <a:r>
              <a:rPr lang="en-US" dirty="0"/>
              <a:t>system </a:t>
            </a:r>
            <a:r>
              <a:rPr lang="en-US" dirty="0" smtClean="0"/>
              <a:t>modeling (accelerator dynamics, accelerator components)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Algorithm and application optimization </a:t>
            </a:r>
            <a:endParaRPr lang="en-US" dirty="0" smtClean="0"/>
          </a:p>
          <a:p>
            <a:pPr lvl="2">
              <a:lnSpc>
                <a:spcPct val="90000"/>
              </a:lnSpc>
            </a:pPr>
            <a:r>
              <a:rPr lang="en-US" sz="1800" dirty="0" smtClean="0"/>
              <a:t>Emphasis on High Performance Computing (HPC)</a:t>
            </a:r>
            <a:endParaRPr lang="en-US" sz="1800" dirty="0"/>
          </a:p>
          <a:p>
            <a:pPr>
              <a:lnSpc>
                <a:spcPct val="90000"/>
              </a:lnSpc>
            </a:pPr>
            <a:r>
              <a:rPr lang="en-US" dirty="0"/>
              <a:t>Provide expertise on deployment and utilization of computational tools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Both internally </a:t>
            </a:r>
            <a:r>
              <a:rPr lang="en-US" dirty="0" smtClean="0"/>
              <a:t>(FNAL) and </a:t>
            </a:r>
            <a:r>
              <a:rPr lang="en-US" dirty="0"/>
              <a:t>externally developed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On local, distributed, and non-local facilities</a:t>
            </a:r>
          </a:p>
          <a:p>
            <a:pPr>
              <a:lnSpc>
                <a:spcPct val="90000"/>
              </a:lnSpc>
            </a:pPr>
            <a:r>
              <a:rPr lang="en-US" dirty="0"/>
              <a:t>Develop or contribute to the development of applications of such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858000" cy="1143000"/>
          </a:xfrm>
        </p:spPr>
        <p:txBody>
          <a:bodyPr/>
          <a:lstStyle/>
          <a:p>
            <a:r>
              <a:rPr lang="en-US" dirty="0" smtClean="0"/>
              <a:t>Rich capability and application development program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600200" y="1600200"/>
          <a:ext cx="6858000" cy="4668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6000"/>
                <a:gridCol w="2286000"/>
                <a:gridCol w="2286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Capabilities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Application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Accelerator</a:t>
                      </a:r>
                      <a:r>
                        <a:rPr lang="en-US" baseline="0" dirty="0" smtClean="0"/>
                        <a:t> design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All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CHEF,</a:t>
                      </a:r>
                      <a:r>
                        <a:rPr lang="en-US" baseline="0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 MICCD, LLSC, HELIX </a:t>
                      </a:r>
                      <a:endParaRPr lang="en-US" dirty="0" smtClean="0">
                        <a:solidFill>
                          <a:schemeClr val="bg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 </a:t>
                      </a:r>
                      <a:r>
                        <a:rPr lang="en-US" dirty="0" err="1" smtClean="0"/>
                        <a:t>Beam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Tevatron</a:t>
                      </a:r>
                    </a:p>
                    <a:p>
                      <a:r>
                        <a:rPr lang="en-US" dirty="0" smtClean="0"/>
                        <a:t>LHC</a:t>
                      </a:r>
                      <a:r>
                        <a:rPr lang="en-US" baseline="0" dirty="0" smtClean="0"/>
                        <a:t> (LARP)</a:t>
                      </a:r>
                    </a:p>
                    <a:p>
                      <a:r>
                        <a:rPr lang="en-US" baseline="0" dirty="0" smtClean="0"/>
                        <a:t>μ collider</a:t>
                      </a:r>
                      <a:endParaRPr lang="en-US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BeamBeam3D,</a:t>
                      </a:r>
                    </a:p>
                    <a:p>
                      <a:r>
                        <a:rPr lang="en-US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BBSIM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Lifetrac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e-cloud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Project-X</a:t>
                      </a:r>
                    </a:p>
                    <a:p>
                      <a:r>
                        <a:rPr lang="en-US" dirty="0" smtClean="0"/>
                        <a:t>ILC</a:t>
                      </a:r>
                    </a:p>
                    <a:p>
                      <a:r>
                        <a:rPr lang="en-US" dirty="0" smtClean="0"/>
                        <a:t>R&amp;D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Posinst</a:t>
                      </a:r>
                      <a:r>
                        <a:rPr lang="en-US" dirty="0" smtClean="0"/>
                        <a:t>,</a:t>
                      </a:r>
                    </a:p>
                    <a:p>
                      <a:r>
                        <a:rPr lang="en-US" dirty="0" smtClean="0"/>
                        <a:t>VORPAL</a:t>
                      </a:r>
                    </a:p>
                    <a:p>
                      <a:r>
                        <a:rPr lang="en-US" dirty="0" smtClean="0"/>
                        <a:t>ORBIT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Space-charge &amp;</a:t>
                      </a:r>
                    </a:p>
                    <a:p>
                      <a:r>
                        <a:rPr lang="en-US" dirty="0" smtClean="0"/>
                        <a:t>impedance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Run</a:t>
                      </a:r>
                      <a:r>
                        <a:rPr lang="en-US" baseline="0" dirty="0" smtClean="0"/>
                        <a:t> II</a:t>
                      </a:r>
                    </a:p>
                    <a:p>
                      <a:r>
                        <a:rPr lang="en-US" baseline="0" dirty="0" smtClean="0"/>
                        <a:t>Project-X</a:t>
                      </a:r>
                    </a:p>
                    <a:p>
                      <a:r>
                        <a:rPr lang="en-US" baseline="0" dirty="0" smtClean="0"/>
                        <a:t>μ2e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Synergia</a:t>
                      </a:r>
                      <a:endParaRPr lang="en-US" dirty="0" smtClean="0">
                        <a:solidFill>
                          <a:schemeClr val="dk1"/>
                        </a:solidFill>
                      </a:endParaRPr>
                    </a:p>
                    <a:p>
                      <a:r>
                        <a:rPr lang="en-US" dirty="0" smtClean="0"/>
                        <a:t>ORBIT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Beam</a:t>
                      </a:r>
                      <a:r>
                        <a:rPr lang="en-US" baseline="0" dirty="0" smtClean="0"/>
                        <a:t> shaping:</a:t>
                      </a:r>
                      <a:r>
                        <a:rPr lang="en-US" dirty="0" smtClean="0"/>
                        <a:t> </a:t>
                      </a:r>
                    </a:p>
                    <a:p>
                      <a:r>
                        <a:rPr lang="en-US" dirty="0" smtClean="0"/>
                        <a:t>crystal collimation,</a:t>
                      </a:r>
                    </a:p>
                    <a:p>
                      <a:r>
                        <a:rPr lang="en-US" dirty="0" smtClean="0"/>
                        <a:t>hollow beams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LARP</a:t>
                      </a:r>
                    </a:p>
                    <a:p>
                      <a:r>
                        <a:rPr lang="en-US" dirty="0" smtClean="0"/>
                        <a:t>R&amp;D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>
                              <a:lumMod val="60000"/>
                              <a:lumOff val="40000"/>
                            </a:schemeClr>
                          </a:solidFill>
                        </a:rPr>
                        <a:t>STRUCT, MARS</a:t>
                      </a:r>
                      <a:r>
                        <a:rPr lang="en-US" dirty="0" smtClean="0"/>
                        <a:t>, WARP, </a:t>
                      </a:r>
                      <a:r>
                        <a:rPr lang="en-US" dirty="0" err="1" smtClean="0"/>
                        <a:t>Lifetrac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200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t>Scientific Computing Briefing - August 25, 2009</a:t>
            </a:r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fld id="{4749C141-2ED7-411B-99B8-330EFEAF03F9}" type="slidenum">
              <a:rPr lang="en-US" sz="1200" kern="1200" smtClean="0">
                <a:solidFill>
                  <a:srgbClr val="FFFFFF"/>
                </a:solidFill>
                <a:latin typeface="Arial" charset="0"/>
                <a:ea typeface="+mn-ea"/>
                <a:cs typeface="+mn-cs"/>
              </a:rPr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 kern="1200">
              <a:solidFill>
                <a:srgbClr val="FFFFFF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 rot="5400000">
            <a:off x="293396" y="3669004"/>
            <a:ext cx="1765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Highlights</a:t>
            </a:r>
            <a:endParaRPr lang="en-US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Modeling Project: ComPASS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We lead the SciDAC2 ComPASS project.  The collaboration aims to develop HPC accelerator modeling tools for </a:t>
            </a:r>
          </a:p>
          <a:p>
            <a:pPr lvl="1">
              <a:lnSpc>
                <a:spcPct val="90000"/>
              </a:lnSpc>
            </a:pPr>
            <a:r>
              <a:rPr lang="en-GB" dirty="0" smtClean="0"/>
              <a:t>Multi-physics, multi-scale for beam dynamics; “</a:t>
            </a:r>
            <a:r>
              <a:rPr lang="en-GB" i="1" dirty="0" smtClean="0"/>
              <a:t>virtual accelerator”</a:t>
            </a:r>
            <a:endParaRPr lang="en-GB" dirty="0" smtClean="0"/>
          </a:p>
          <a:p>
            <a:pPr lvl="1">
              <a:lnSpc>
                <a:spcPct val="90000"/>
              </a:lnSpc>
            </a:pPr>
            <a:r>
              <a:rPr lang="en-GB" dirty="0" smtClean="0"/>
              <a:t> Thermal, mechanical, and electromagnetic; “</a:t>
            </a:r>
            <a:r>
              <a:rPr lang="en-GB" i="1" dirty="0" smtClean="0"/>
              <a:t>virtual prototyping”</a:t>
            </a:r>
            <a:r>
              <a:rPr lang="en-US" i="1" dirty="0" smtClean="0"/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The Fermilab team focuses on beam dynamics capabilities and application development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84562" y="1905000"/>
            <a:ext cx="4659438" cy="313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ComPASS 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228600" y="5334000"/>
            <a:ext cx="8686800" cy="12573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Total funding ~3.0 ($M)/year, for 5 </a:t>
            </a:r>
            <a:r>
              <a:rPr lang="en-US" dirty="0" smtClean="0"/>
              <a:t>years (FY07-FY11)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FNAL receives funding for 2.2 FTE (~500 ($k)/year)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Submitted (lead institution) proposal for </a:t>
            </a:r>
            <a:r>
              <a:rPr lang="en-US" dirty="0" err="1" smtClean="0"/>
              <a:t>exascale</a:t>
            </a:r>
            <a:r>
              <a:rPr lang="en-US" dirty="0" smtClean="0"/>
              <a:t> co-design</a:t>
            </a: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100" dirty="0"/>
              <a:t> </a:t>
            </a:r>
          </a:p>
        </p:txBody>
      </p:sp>
      <p:pic>
        <p:nvPicPr>
          <p:cNvPr id="14341" name="Picture 5" descr="project_struct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14400" y="1066800"/>
            <a:ext cx="3178175" cy="4170363"/>
          </a:xfrm>
          <a:noFill/>
          <a:ln/>
        </p:spPr>
      </p:pic>
      <p:grpSp>
        <p:nvGrpSpPr>
          <p:cNvPr id="7" name="Group 6"/>
          <p:cNvGrpSpPr/>
          <p:nvPr/>
        </p:nvGrpSpPr>
        <p:grpSpPr>
          <a:xfrm>
            <a:off x="4724400" y="990600"/>
            <a:ext cx="4113213" cy="4343400"/>
            <a:chOff x="4724400" y="1066800"/>
            <a:chExt cx="4113213" cy="4343400"/>
          </a:xfrm>
        </p:grpSpPr>
        <p:graphicFrame>
          <p:nvGraphicFramePr>
            <p:cNvPr id="14339" name="Object 3"/>
            <p:cNvGraphicFramePr>
              <a:graphicFrameLocks noChangeAspect="1"/>
            </p:cNvGraphicFramePr>
            <p:nvPr>
              <p:ph sz="quarter" idx="2"/>
            </p:nvPr>
          </p:nvGraphicFramePr>
          <p:xfrm>
            <a:off x="4724400" y="1066800"/>
            <a:ext cx="4113213" cy="2400300"/>
          </p:xfrm>
          <a:graphic>
            <a:graphicData uri="http://schemas.openxmlformats.org/presentationml/2006/ole">
              <p:oleObj spid="_x0000_s1026" name="Worksheet" r:id="rId4" imgW="3362249" imgH="1962302" progId="Excel.Sheet.8">
                <p:embed/>
              </p:oleObj>
            </a:graphicData>
          </a:graphic>
        </p:graphicFrame>
        <p:pic>
          <p:nvPicPr>
            <p:cNvPr id="1434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724400" y="3351213"/>
              <a:ext cx="4049713" cy="205898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modeling tools development: Synergia</a:t>
            </a:r>
            <a:endParaRPr lang="en-US" dirty="0"/>
          </a:p>
        </p:txBody>
      </p:sp>
      <p:pic>
        <p:nvPicPr>
          <p:cNvPr id="9" name="Content Placeholder 8" descr="synergia_mi.bmp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1361" y="1219200"/>
            <a:ext cx="6341277" cy="2400300"/>
          </a:xfrm>
        </p:spPr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57200" y="3886200"/>
            <a:ext cx="8686800" cy="24003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Beam Dynamics framework with fully 3D PIC capabilities</a:t>
            </a:r>
          </a:p>
          <a:p>
            <a:pPr lvl="1"/>
            <a:r>
              <a:rPr lang="en-US" dirty="0" smtClean="0"/>
              <a:t>Utilizes both native and external physics modules/algorithms  </a:t>
            </a:r>
          </a:p>
          <a:p>
            <a:pPr lvl="1"/>
            <a:r>
              <a:rPr lang="en-US" dirty="0" smtClean="0"/>
              <a:t>Includes space-charge &amp; impedance (single and multi-bunch) </a:t>
            </a:r>
          </a:p>
          <a:p>
            <a:pPr lvl="1"/>
            <a:r>
              <a:rPr lang="en-US" dirty="0" smtClean="0"/>
              <a:t>Single-particle physics from CHEF</a:t>
            </a:r>
          </a:p>
          <a:p>
            <a:r>
              <a:rPr lang="en-US" dirty="0" smtClean="0"/>
              <a:t>Runs on desktops, clusters and supercomputers</a:t>
            </a:r>
          </a:p>
          <a:p>
            <a:r>
              <a:rPr lang="en-US" dirty="0" smtClean="0"/>
              <a:t>Flexible framework allows for fully dynamic simulations including ramping, feedback, etc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00200" y="457200"/>
            <a:ext cx="6858000" cy="1143000"/>
          </a:xfrm>
        </p:spPr>
        <p:txBody>
          <a:bodyPr/>
          <a:lstStyle/>
          <a:p>
            <a:r>
              <a:rPr lang="en-US" dirty="0" smtClean="0"/>
              <a:t>Recent </a:t>
            </a:r>
            <a:r>
              <a:rPr lang="en-US" dirty="0" smtClean="0"/>
              <a:t>Synergia development</a:t>
            </a:r>
            <a:r>
              <a:rPr lang="en-US" dirty="0" smtClean="0"/>
              <a:t>: </a:t>
            </a:r>
            <a:r>
              <a:rPr lang="en-US" dirty="0" smtClean="0"/>
              <a:t>implement careful </a:t>
            </a:r>
            <a:r>
              <a:rPr lang="en-US" dirty="0" smtClean="0"/>
              <a:t>treatment of impedance of laminated structures</a:t>
            </a:r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133600"/>
            <a:ext cx="4834164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434768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0" y="1752600"/>
            <a:ext cx="434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calculations in  frequency domain  involving different regimes don’t  trivially translate to a “simulation ready” wake function.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Capability required for </a:t>
            </a:r>
            <a:r>
              <a:rPr lang="en-US" dirty="0" smtClean="0"/>
              <a:t>FNAL Booster </a:t>
            </a:r>
            <a:r>
              <a:rPr lang="en-US" dirty="0" smtClean="0"/>
              <a:t>modeling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ccelerator Science Applications">
  <a:themeElements>
    <a:clrScheme name="Factory 1">
      <a:dk1>
        <a:srgbClr val="000054"/>
      </a:dk1>
      <a:lt1>
        <a:srgbClr val="EAEAEA"/>
      </a:lt1>
      <a:dk2>
        <a:srgbClr val="00007A"/>
      </a:dk2>
      <a:lt2>
        <a:srgbClr val="EBD189"/>
      </a:lt2>
      <a:accent1>
        <a:srgbClr val="FCAB40"/>
      </a:accent1>
      <a:accent2>
        <a:srgbClr val="555BAD"/>
      </a:accent2>
      <a:accent3>
        <a:srgbClr val="AAAABE"/>
      </a:accent3>
      <a:accent4>
        <a:srgbClr val="C8C8C8"/>
      </a:accent4>
      <a:accent5>
        <a:srgbClr val="FDD2AF"/>
      </a:accent5>
      <a:accent6>
        <a:srgbClr val="4C529C"/>
      </a:accent6>
      <a:hlink>
        <a:srgbClr val="B97C01"/>
      </a:hlink>
      <a:folHlink>
        <a:srgbClr val="CCFF33"/>
      </a:folHlink>
    </a:clrScheme>
    <a:fontScheme name="Factor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FFF00"/>
          </a:buClr>
          <a:buSzPct val="80000"/>
          <a:buFont typeface="Wingdings" pitchFamily="2" charset="2"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ctory 1">
        <a:dk1>
          <a:srgbClr val="000054"/>
        </a:dk1>
        <a:lt1>
          <a:srgbClr val="EAEAEA"/>
        </a:lt1>
        <a:dk2>
          <a:srgbClr val="00007A"/>
        </a:dk2>
        <a:lt2>
          <a:srgbClr val="EBD189"/>
        </a:lt2>
        <a:accent1>
          <a:srgbClr val="FCAB40"/>
        </a:accent1>
        <a:accent2>
          <a:srgbClr val="555BAD"/>
        </a:accent2>
        <a:accent3>
          <a:srgbClr val="AAAABE"/>
        </a:accent3>
        <a:accent4>
          <a:srgbClr val="C8C8C8"/>
        </a:accent4>
        <a:accent5>
          <a:srgbClr val="FDD2AF"/>
        </a:accent5>
        <a:accent6>
          <a:srgbClr val="4C529C"/>
        </a:accent6>
        <a:hlink>
          <a:srgbClr val="B97C01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2">
        <a:dk1>
          <a:srgbClr val="000000"/>
        </a:dk1>
        <a:lt1>
          <a:srgbClr val="FFFFCC"/>
        </a:lt1>
        <a:dk2>
          <a:srgbClr val="993300"/>
        </a:dk2>
        <a:lt2>
          <a:srgbClr val="EDE1AF"/>
        </a:lt2>
        <a:accent1>
          <a:srgbClr val="CAC0E2"/>
        </a:accent1>
        <a:accent2>
          <a:srgbClr val="DFC977"/>
        </a:accent2>
        <a:accent3>
          <a:srgbClr val="FFFFE2"/>
        </a:accent3>
        <a:accent4>
          <a:srgbClr val="000000"/>
        </a:accent4>
        <a:accent5>
          <a:srgbClr val="E1DCEE"/>
        </a:accent5>
        <a:accent6>
          <a:srgbClr val="CAB66B"/>
        </a:accent6>
        <a:hlink>
          <a:srgbClr val="660033"/>
        </a:hlink>
        <a:folHlink>
          <a:srgbClr val="99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3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DDDDDD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A1A1A1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ctory 4">
        <a:dk1>
          <a:srgbClr val="481800"/>
        </a:dk1>
        <a:lt1>
          <a:srgbClr val="EAEAEA"/>
        </a:lt1>
        <a:dk2>
          <a:srgbClr val="762700"/>
        </a:dk2>
        <a:lt2>
          <a:srgbClr val="EBD189"/>
        </a:lt2>
        <a:accent1>
          <a:srgbClr val="FCAB40"/>
        </a:accent1>
        <a:accent2>
          <a:srgbClr val="AD717F"/>
        </a:accent2>
        <a:accent3>
          <a:srgbClr val="BDACAA"/>
        </a:accent3>
        <a:accent4>
          <a:srgbClr val="C8C8C8"/>
        </a:accent4>
        <a:accent5>
          <a:srgbClr val="FDD2AF"/>
        </a:accent5>
        <a:accent6>
          <a:srgbClr val="9C6672"/>
        </a:accent6>
        <a:hlink>
          <a:srgbClr val="FFFF99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5">
        <a:dk1>
          <a:srgbClr val="330066"/>
        </a:dk1>
        <a:lt1>
          <a:srgbClr val="EAEAEA"/>
        </a:lt1>
        <a:dk2>
          <a:srgbClr val="4E009C"/>
        </a:dk2>
        <a:lt2>
          <a:srgbClr val="EBD189"/>
        </a:lt2>
        <a:accent1>
          <a:srgbClr val="FCAB40"/>
        </a:accent1>
        <a:accent2>
          <a:srgbClr val="8871BB"/>
        </a:accent2>
        <a:accent3>
          <a:srgbClr val="B2AACB"/>
        </a:accent3>
        <a:accent4>
          <a:srgbClr val="C8C8C8"/>
        </a:accent4>
        <a:accent5>
          <a:srgbClr val="FDD2AF"/>
        </a:accent5>
        <a:accent6>
          <a:srgbClr val="7B66A9"/>
        </a:accent6>
        <a:hlink>
          <a:srgbClr val="99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6">
        <a:dk1>
          <a:srgbClr val="454425"/>
        </a:dk1>
        <a:lt1>
          <a:srgbClr val="EAEAEA"/>
        </a:lt1>
        <a:dk2>
          <a:srgbClr val="4D6A2A"/>
        </a:dk2>
        <a:lt2>
          <a:srgbClr val="EBD189"/>
        </a:lt2>
        <a:accent1>
          <a:srgbClr val="FCAB40"/>
        </a:accent1>
        <a:accent2>
          <a:srgbClr val="A59E79"/>
        </a:accent2>
        <a:accent3>
          <a:srgbClr val="B2B9AC"/>
        </a:accent3>
        <a:accent4>
          <a:srgbClr val="C8C8C8"/>
        </a:accent4>
        <a:accent5>
          <a:srgbClr val="FDD2AF"/>
        </a:accent5>
        <a:accent6>
          <a:srgbClr val="958F6D"/>
        </a:accent6>
        <a:hlink>
          <a:srgbClr val="FFCC00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ctory 7">
        <a:dk1>
          <a:srgbClr val="3C2924"/>
        </a:dk1>
        <a:lt1>
          <a:srgbClr val="EAEAEA"/>
        </a:lt1>
        <a:dk2>
          <a:srgbClr val="0D0A46"/>
        </a:dk2>
        <a:lt2>
          <a:srgbClr val="EBD189"/>
        </a:lt2>
        <a:accent1>
          <a:srgbClr val="FCAB40"/>
        </a:accent1>
        <a:accent2>
          <a:srgbClr val="633D4E"/>
        </a:accent2>
        <a:accent3>
          <a:srgbClr val="AAAAB0"/>
        </a:accent3>
        <a:accent4>
          <a:srgbClr val="C8C8C8"/>
        </a:accent4>
        <a:accent5>
          <a:srgbClr val="FDD2AF"/>
        </a:accent5>
        <a:accent6>
          <a:srgbClr val="593646"/>
        </a:accent6>
        <a:hlink>
          <a:srgbClr val="FFCC66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4120</TotalTime>
  <Words>2480</Words>
  <Application>Microsoft Office PowerPoint</Application>
  <PresentationFormat>On-screen Show (4:3)</PresentationFormat>
  <Paragraphs>316</Paragraphs>
  <Slides>39</Slides>
  <Notes>11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1" baseType="lpstr">
      <vt:lpstr>Accelerator Science Applications</vt:lpstr>
      <vt:lpstr>Microsoft Office Excel 97-2003 Worksheet</vt:lpstr>
      <vt:lpstr>Accelerator Simulation     </vt:lpstr>
      <vt:lpstr>Accelerator Modeling Activity Synergies</vt:lpstr>
      <vt:lpstr>Computational Accelerator Physics at FNAL: CD/APC resources</vt:lpstr>
      <vt:lpstr>Computational Accelerator Physics mission</vt:lpstr>
      <vt:lpstr>Rich capability and application development program</vt:lpstr>
      <vt:lpstr>Accelerator Modeling Project: ComPASS</vt:lpstr>
      <vt:lpstr>ComPASS </vt:lpstr>
      <vt:lpstr>Accelerator modeling tools development: Synergia</vt:lpstr>
      <vt:lpstr>Recent Synergia development: implement careful treatment of impedance of laminated structures</vt:lpstr>
      <vt:lpstr>Recent Synergia application: Mu2e extraction design</vt:lpstr>
      <vt:lpstr>Mu2e design parameter scans</vt:lpstr>
      <vt:lpstr>Accelerator Science Applications: MI space-charge (Synergia)</vt:lpstr>
      <vt:lpstr>Tools development, continued: CHEF</vt:lpstr>
      <vt:lpstr>Slide 14</vt:lpstr>
      <vt:lpstr>Slide 15</vt:lpstr>
      <vt:lpstr>Slide 16</vt:lpstr>
      <vt:lpstr>Accelerator Science Applications: Project-X ecloud generation/detection in the MI</vt:lpstr>
      <vt:lpstr>Full 3D treatment necessary</vt:lpstr>
      <vt:lpstr>Code development: enhance ORBIT e-cloud module for multi-bunch applications </vt:lpstr>
      <vt:lpstr>Accelerator Science Applications: Tevatron</vt:lpstr>
      <vt:lpstr>Tevatron, continued </vt:lpstr>
      <vt:lpstr>LARP beam-beam simulations </vt:lpstr>
      <vt:lpstr>BBSIM Applications </vt:lpstr>
      <vt:lpstr>Slide 24</vt:lpstr>
      <vt:lpstr>Slide 25</vt:lpstr>
      <vt:lpstr>Slide 26</vt:lpstr>
      <vt:lpstr>MARS15</vt:lpstr>
      <vt:lpstr>Extras</vt:lpstr>
      <vt:lpstr>Applications (2)</vt:lpstr>
      <vt:lpstr>Summary of results</vt:lpstr>
      <vt:lpstr>Utilization of HPC facilities</vt:lpstr>
      <vt:lpstr>Slide 32</vt:lpstr>
      <vt:lpstr>Accelerator modeling tools development</vt:lpstr>
      <vt:lpstr>Accelerator design: multi-scale, multi-physics problem</vt:lpstr>
      <vt:lpstr>Computationally challenging physics, common to most applications</vt:lpstr>
      <vt:lpstr>Exascale co-design center proposal</vt:lpstr>
      <vt:lpstr>Synergia applications: FNAL Booster</vt:lpstr>
      <vt:lpstr>ComPASS at DOE HPC facilities</vt:lpstr>
      <vt:lpstr>ComPASS on LCF’s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Computational Accelerator Physics    </dc:title>
  <dc:creator>Panagiotis Spentzouris</dc:creator>
  <cp:lastModifiedBy>Panagiotis Spentzouris</cp:lastModifiedBy>
  <cp:revision>208</cp:revision>
  <dcterms:created xsi:type="dcterms:W3CDTF">2009-09-20T16:03:42Z</dcterms:created>
  <dcterms:modified xsi:type="dcterms:W3CDTF">2010-08-23T16:28:51Z</dcterms:modified>
</cp:coreProperties>
</file>