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  <p:sldMasterId id="2147483673" r:id="rId2"/>
  </p:sldMasterIdLst>
  <p:notesMasterIdLst>
    <p:notesMasterId r:id="rId22"/>
  </p:notesMasterIdLst>
  <p:handoutMasterIdLst>
    <p:handoutMasterId r:id="rId23"/>
  </p:handoutMasterIdLst>
  <p:sldIdLst>
    <p:sldId id="256" r:id="rId3"/>
    <p:sldId id="362" r:id="rId4"/>
    <p:sldId id="387" r:id="rId5"/>
    <p:sldId id="341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9" r:id="rId16"/>
    <p:sldId id="383" r:id="rId17"/>
    <p:sldId id="384" r:id="rId18"/>
    <p:sldId id="385" r:id="rId19"/>
    <p:sldId id="386" r:id="rId20"/>
    <p:sldId id="38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6F8FF"/>
    <a:srgbClr val="FFF8FD"/>
    <a:srgbClr val="FFFE6D"/>
    <a:srgbClr val="5255FF"/>
    <a:srgbClr val="00F202"/>
    <a:srgbClr val="008000"/>
    <a:srgbClr val="FF0000"/>
    <a:srgbClr val="000000"/>
    <a:srgbClr val="FFFF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>
    <p:restoredLeft sz="15146" autoAdjust="0"/>
    <p:restoredTop sz="90929"/>
  </p:normalViewPr>
  <p:slideViewPr>
    <p:cSldViewPr>
      <p:cViewPr>
        <p:scale>
          <a:sx n="150" d="100"/>
          <a:sy n="150" d="100"/>
        </p:scale>
        <p:origin x="-118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5722E-9C4E-1D42-8A4A-872CCA4ACA00}" type="datetimeFigureOut">
              <a:rPr lang="en-US" smtClean="0"/>
              <a:pPr/>
              <a:t>8/20/10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56412-4ED1-A642-BFE1-A44C2E7D1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8D3E1A-4876-D14D-AF34-9A0DF7D02E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E12BC-35B7-C148-936C-ABA1765DE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9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D6D20B-B149-A346-8F4E-4C8BB2CB5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CC20C4-0E91-DA41-A007-7A184FA2F6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95275"/>
            <a:ext cx="17145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95275"/>
            <a:ext cx="49911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542DBF-CF6B-4441-866D-9040CF573C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8/16/2010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20B-B149-A346-8F4E-4C8BB2CB5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1DAD-FC7F-D242-86A8-0C6DD84B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6399-275C-9D45-94E3-3DD981D1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B712-B41B-E740-93F6-D0BFA3899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F566-C6F9-B447-B35D-E56C8A9F9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737-450D-DA42-8C41-4E45EF640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8BCA-6430-AC4D-84BF-146193B80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DD1B-F475-4A45-A98D-0988CAF47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081DAD-FC7F-D242-86A8-0C6DD84BD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2F99-07F0-AF49-946E-5C67C61C7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20C4-0E91-DA41-A007-7A184FA2F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2DBF-CF6B-4441-866D-9040CF573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516399-275C-9D45-94E3-3DD981D14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444625"/>
            <a:ext cx="3352800" cy="465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444625"/>
            <a:ext cx="3352800" cy="465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60B712-B41B-E740-93F6-D0BFA3899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D2F566-C6F9-B447-B35D-E56C8A9F98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586737-450D-DA42-8C41-4E45EF64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B08BCA-6430-AC4D-84BF-146193B808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7FDD1B-F475-4A45-A98D-0988CAF479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C142F99-07F0-AF49-946E-5C67C61C7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4" descr="Fermi_Blue_subpa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46138" y="6305550"/>
            <a:ext cx="6659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7109C8E1-6F71-3743-AA93-591160C744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95275"/>
            <a:ext cx="6858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444625"/>
            <a:ext cx="68580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charset="2"/>
        <a:buChar char="®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charset="2"/>
        <a:buChar char="q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9C8E1-6F71-3743-AA93-591160C744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600200" y="1219200"/>
            <a:ext cx="6172200" cy="1588"/>
          </a:xfrm>
          <a:prstGeom prst="line">
            <a:avLst/>
          </a:prstGeom>
          <a:ln w="41275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644650" y="1270000"/>
            <a:ext cx="6086475" cy="1588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741488" y="1238250"/>
            <a:ext cx="71739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KA11 Contributions to Mu2e</a:t>
            </a: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81000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5181600"/>
            <a:ext cx="200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R. Ray</a:t>
            </a:r>
          </a:p>
          <a:p>
            <a:r>
              <a:rPr lang="en-US" sz="1400" dirty="0" smtClean="0"/>
              <a:t>Mu2e Project Manager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r="69780"/>
          <a:stretch>
            <a:fillRect/>
          </a:stretch>
        </p:blipFill>
        <p:spPr bwMode="auto">
          <a:xfrm>
            <a:off x="457200" y="381000"/>
            <a:ext cx="815554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8/16/2010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20B-B149-A346-8F4E-4C8BB2CB55F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R. Ray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and DAQ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KA11 funded scientists participate in the design of the DAQ</a:t>
            </a:r>
          </a:p>
          <a:p>
            <a:pPr lvl="1"/>
            <a:r>
              <a:rPr lang="en-US" dirty="0" smtClean="0"/>
              <a:t>Bob </a:t>
            </a:r>
            <a:r>
              <a:rPr lang="en-US" dirty="0" err="1" smtClean="0"/>
              <a:t>Tschirhart</a:t>
            </a:r>
            <a:endParaRPr lang="en-US" dirty="0" smtClean="0"/>
          </a:p>
          <a:p>
            <a:pPr lvl="1"/>
            <a:r>
              <a:rPr lang="en-US" dirty="0" smtClean="0"/>
              <a:t>Rob </a:t>
            </a:r>
            <a:r>
              <a:rPr lang="en-US" dirty="0" err="1" smtClean="0"/>
              <a:t>Kutschke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1DAD-FC7F-D242-86A8-0C6DD84BD6D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7" descr="DSCF2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80311" y="2715889"/>
            <a:ext cx="4048712" cy="30365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R&amp;D to develop straw tubes made from thinner material to improve resolution</a:t>
            </a:r>
          </a:p>
          <a:p>
            <a:r>
              <a:rPr lang="en-US" dirty="0" smtClean="0"/>
              <a:t>R&amp;D on mechanical structure</a:t>
            </a:r>
          </a:p>
          <a:p>
            <a:r>
              <a:rPr lang="en-US" dirty="0" smtClean="0"/>
              <a:t>Electronics R&amp;D</a:t>
            </a:r>
          </a:p>
          <a:p>
            <a:r>
              <a:rPr lang="en-US" dirty="0" smtClean="0"/>
              <a:t>Time division studies to determine coordinate along wire.</a:t>
            </a:r>
          </a:p>
          <a:p>
            <a:r>
              <a:rPr lang="en-US" dirty="0" smtClean="0"/>
              <a:t>Mechanical structure</a:t>
            </a:r>
          </a:p>
          <a:p>
            <a:r>
              <a:rPr lang="en-US" dirty="0" smtClean="0"/>
              <a:t>Readout chip prototype (Berkeley/LBNL)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KA11 funded scientists who participate in R&amp;D and design of the tracker</a:t>
            </a:r>
          </a:p>
          <a:p>
            <a:pPr lvl="1"/>
            <a:r>
              <a:rPr lang="en-US" dirty="0" err="1" smtClean="0"/>
              <a:t>Aseet</a:t>
            </a:r>
            <a:r>
              <a:rPr lang="en-US" dirty="0" smtClean="0"/>
              <a:t> </a:t>
            </a:r>
            <a:r>
              <a:rPr lang="en-US" dirty="0" err="1" smtClean="0"/>
              <a:t>Mukherjee</a:t>
            </a:r>
            <a:endParaRPr lang="en-US" dirty="0" smtClean="0"/>
          </a:p>
          <a:p>
            <a:pPr lvl="1"/>
            <a:r>
              <a:rPr lang="en-US" dirty="0" err="1" smtClean="0"/>
              <a:t>Vadim</a:t>
            </a:r>
            <a:r>
              <a:rPr lang="en-US" dirty="0" smtClean="0"/>
              <a:t> </a:t>
            </a:r>
            <a:r>
              <a:rPr lang="en-US" dirty="0" err="1" smtClean="0"/>
              <a:t>Rusu</a:t>
            </a:r>
            <a:endParaRPr lang="en-US" dirty="0" smtClean="0"/>
          </a:p>
          <a:p>
            <a:pPr lvl="1"/>
            <a:r>
              <a:rPr lang="en-US" dirty="0" smtClean="0"/>
              <a:t>Hogan Nguyen</a:t>
            </a:r>
            <a:endParaRPr lang="en-US" dirty="0" smtClean="0"/>
          </a:p>
          <a:p>
            <a:pPr lvl="1"/>
            <a:r>
              <a:rPr lang="en-US" dirty="0" err="1" smtClean="0"/>
              <a:t>Marj</a:t>
            </a:r>
            <a:r>
              <a:rPr lang="en-US" dirty="0" smtClean="0"/>
              <a:t> Corcoran (Rice University)</a:t>
            </a:r>
          </a:p>
          <a:p>
            <a:pPr lvl="1"/>
            <a:r>
              <a:rPr lang="en-US" dirty="0" err="1" smtClean="0"/>
              <a:t>Yury</a:t>
            </a:r>
            <a:r>
              <a:rPr lang="en-US" dirty="0" smtClean="0"/>
              <a:t> </a:t>
            </a:r>
            <a:r>
              <a:rPr lang="en-US" dirty="0" err="1" smtClean="0"/>
              <a:t>Kolomensky</a:t>
            </a:r>
            <a:r>
              <a:rPr lang="en-US" dirty="0" smtClean="0"/>
              <a:t> (Berkeley)</a:t>
            </a:r>
          </a:p>
          <a:p>
            <a:pPr lvl="1"/>
            <a:r>
              <a:rPr lang="en-US" dirty="0" smtClean="0"/>
              <a:t>Ed Hungerford (University of Houston)*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 </a:t>
            </a:r>
            <a:r>
              <a:rPr lang="en-US" sz="1400" dirty="0" smtClean="0"/>
              <a:t>Just joined Mu2e and applying for funding.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1DAD-FC7F-D242-86A8-0C6DD84BD6D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Ray Veto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Efficiency studies</a:t>
            </a:r>
          </a:p>
          <a:p>
            <a:r>
              <a:rPr lang="en-US" dirty="0" smtClean="0"/>
              <a:t>Separating muons from neutrons</a:t>
            </a:r>
          </a:p>
          <a:p>
            <a:r>
              <a:rPr lang="en-US" dirty="0" smtClean="0"/>
              <a:t>Photodetector R&amp;D (</a:t>
            </a:r>
            <a:r>
              <a:rPr lang="en-US" dirty="0" err="1" smtClean="0"/>
              <a:t>SiPMs</a:t>
            </a:r>
            <a:r>
              <a:rPr lang="en-US" dirty="0" smtClean="0"/>
              <a:t>) and electronics prototyping.</a:t>
            </a:r>
          </a:p>
          <a:p>
            <a:r>
              <a:rPr lang="en-US" dirty="0" smtClean="0"/>
              <a:t>Evaluation of neutron blind gas counters (Brookhaven)</a:t>
            </a:r>
          </a:p>
          <a:p>
            <a:r>
              <a:rPr lang="en-US" dirty="0" smtClean="0"/>
              <a:t>Conceptual Design</a:t>
            </a:r>
          </a:p>
          <a:p>
            <a:r>
              <a:rPr lang="en-US" dirty="0" smtClean="0"/>
              <a:t>Alternative studies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KA11 funded scientists who participate in R&amp;D and design of the CRV</a:t>
            </a:r>
          </a:p>
          <a:p>
            <a:pPr lvl="1"/>
            <a:r>
              <a:rPr lang="en-US" dirty="0" smtClean="0"/>
              <a:t>Doug </a:t>
            </a:r>
            <a:r>
              <a:rPr lang="en-US" dirty="0" err="1" smtClean="0"/>
              <a:t>Glenzinski</a:t>
            </a:r>
            <a:endParaRPr lang="en-US" dirty="0" smtClean="0"/>
          </a:p>
          <a:p>
            <a:pPr lvl="1"/>
            <a:r>
              <a:rPr lang="en-US" dirty="0" smtClean="0"/>
              <a:t>Craig Group (FNAL RA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UVa</a:t>
            </a:r>
            <a:r>
              <a:rPr lang="en-US" dirty="0" smtClean="0"/>
              <a:t>/FNAL)</a:t>
            </a:r>
          </a:p>
          <a:p>
            <a:pPr lvl="1"/>
            <a:r>
              <a:rPr lang="en-US" dirty="0" smtClean="0"/>
              <a:t>Craig Dukes (</a:t>
            </a:r>
            <a:r>
              <a:rPr lang="en-US" dirty="0" err="1" smtClean="0"/>
              <a:t>UVa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Peter </a:t>
            </a:r>
            <a:r>
              <a:rPr lang="en-US" dirty="0" err="1" smtClean="0"/>
              <a:t>Yamin</a:t>
            </a:r>
            <a:r>
              <a:rPr lang="en-US" dirty="0" smtClean="0"/>
              <a:t> (BNL)</a:t>
            </a:r>
          </a:p>
          <a:p>
            <a:pPr lvl="1"/>
            <a:r>
              <a:rPr lang="en-US" dirty="0" smtClean="0"/>
              <a:t>Vinnie </a:t>
            </a:r>
            <a:r>
              <a:rPr lang="en-US" dirty="0" err="1" smtClean="0"/>
              <a:t>Polychronakos</a:t>
            </a:r>
            <a:r>
              <a:rPr lang="en-US" dirty="0" smtClean="0"/>
              <a:t> (BNL)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UVa</a:t>
            </a:r>
            <a:r>
              <a:rPr lang="en-US" dirty="0" smtClean="0"/>
              <a:t> RA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1DAD-FC7F-D242-86A8-0C6DD84BD6D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C++ /</a:t>
            </a:r>
            <a:r>
              <a:rPr lang="en-US" dirty="0" err="1" smtClean="0"/>
              <a:t>Geant</a:t>
            </a:r>
            <a:r>
              <a:rPr lang="en-US" dirty="0" smtClean="0"/>
              <a:t> 4 framework</a:t>
            </a:r>
          </a:p>
          <a:p>
            <a:r>
              <a:rPr lang="en-US" dirty="0" smtClean="0"/>
              <a:t>Tracker pattern recognition and fitting programs</a:t>
            </a:r>
          </a:p>
          <a:p>
            <a:r>
              <a:rPr lang="en-US" dirty="0" smtClean="0"/>
              <a:t>Particle flow through solenoids</a:t>
            </a:r>
          </a:p>
          <a:p>
            <a:r>
              <a:rPr lang="en-US" dirty="0" smtClean="0"/>
              <a:t>Calorimeter requirements</a:t>
            </a:r>
          </a:p>
          <a:p>
            <a:r>
              <a:rPr lang="en-US" dirty="0" smtClean="0"/>
              <a:t>Study of backgrounds</a:t>
            </a:r>
          </a:p>
          <a:p>
            <a:r>
              <a:rPr lang="en-US" dirty="0" smtClean="0"/>
              <a:t>Extinction requirement</a:t>
            </a:r>
          </a:p>
          <a:p>
            <a:r>
              <a:rPr lang="en-US" dirty="0" smtClean="0"/>
              <a:t>Cosmic Ray simulation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KA11 funded scientists who participate in Simulations</a:t>
            </a:r>
          </a:p>
          <a:p>
            <a:pPr lvl="1"/>
            <a:r>
              <a:rPr lang="en-US" dirty="0" smtClean="0"/>
              <a:t>Rob </a:t>
            </a:r>
            <a:r>
              <a:rPr lang="en-US" dirty="0" err="1" smtClean="0"/>
              <a:t>Kutschke</a:t>
            </a:r>
            <a:endParaRPr lang="en-US" dirty="0" smtClean="0"/>
          </a:p>
          <a:p>
            <a:pPr lvl="1"/>
            <a:r>
              <a:rPr lang="en-US" dirty="0" smtClean="0"/>
              <a:t>Bob Bernstein</a:t>
            </a:r>
          </a:p>
          <a:p>
            <a:pPr lvl="1"/>
            <a:r>
              <a:rPr lang="en-US" dirty="0" smtClean="0"/>
              <a:t>Rick Coleman</a:t>
            </a:r>
          </a:p>
          <a:p>
            <a:pPr lvl="1"/>
            <a:r>
              <a:rPr lang="en-US" dirty="0" smtClean="0"/>
              <a:t>Dave Brown (LBNL)</a:t>
            </a:r>
          </a:p>
          <a:p>
            <a:pPr lvl="1"/>
            <a:r>
              <a:rPr lang="en-US" dirty="0" err="1" smtClean="0"/>
              <a:t>Yury</a:t>
            </a:r>
            <a:r>
              <a:rPr lang="en-US" dirty="0" smtClean="0"/>
              <a:t> </a:t>
            </a:r>
            <a:r>
              <a:rPr lang="en-US" dirty="0" err="1" smtClean="0"/>
              <a:t>Kolomensky</a:t>
            </a:r>
            <a:r>
              <a:rPr lang="en-US" dirty="0" smtClean="0"/>
              <a:t> (Berkeley)</a:t>
            </a:r>
          </a:p>
          <a:p>
            <a:pPr lvl="1"/>
            <a:r>
              <a:rPr lang="en-US" dirty="0" smtClean="0"/>
              <a:t>Jim Miller (Guest from BU)</a:t>
            </a:r>
          </a:p>
          <a:p>
            <a:pPr lvl="1"/>
            <a:r>
              <a:rPr lang="en-US" dirty="0" smtClean="0"/>
              <a:t>Tim Ma (Berkeley student)</a:t>
            </a:r>
          </a:p>
          <a:p>
            <a:pPr lvl="1"/>
            <a:r>
              <a:rPr lang="en-US" dirty="0" err="1" smtClean="0"/>
              <a:t>Avdhesh</a:t>
            </a:r>
            <a:r>
              <a:rPr lang="en-US" dirty="0" smtClean="0"/>
              <a:t> Chandra (Rice RA)</a:t>
            </a:r>
          </a:p>
          <a:p>
            <a:pPr lvl="1"/>
            <a:r>
              <a:rPr lang="en-US" dirty="0" smtClean="0"/>
              <a:t>Ralf </a:t>
            </a:r>
            <a:r>
              <a:rPr lang="en-US" dirty="0" err="1" smtClean="0"/>
              <a:t>Ehrich</a:t>
            </a:r>
            <a:r>
              <a:rPr lang="en-US" dirty="0" smtClean="0"/>
              <a:t> (</a:t>
            </a:r>
            <a:r>
              <a:rPr lang="en-US" dirty="0" err="1" smtClean="0"/>
              <a:t>UVa</a:t>
            </a:r>
            <a:r>
              <a:rPr lang="en-US" dirty="0" smtClean="0"/>
              <a:t> RA)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1DAD-FC7F-D242-86A8-0C6DD84BD6D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FNAL Off-Project Scientific Labor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1DAD-FC7F-D242-86A8-0C6DD84BD6D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336040"/>
          <a:ext cx="6096000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Off</a:t>
                      </a:r>
                      <a:r>
                        <a:rPr lang="en-US" baseline="0" dirty="0" smtClean="0"/>
                        <a:t>-Project Scientist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FTEs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Rick Coleman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</a:t>
                      </a: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Herman White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Giorgio </a:t>
                      </a:r>
                      <a:r>
                        <a:rPr lang="en-US" sz="1600" dirty="0" err="1" smtClean="0"/>
                        <a:t>Ambrosio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Mau</a:t>
                      </a:r>
                      <a:r>
                        <a:rPr lang="en-US" sz="1600" baseline="0" dirty="0" smtClean="0"/>
                        <a:t> Lopes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Mike </a:t>
                      </a:r>
                      <a:r>
                        <a:rPr lang="en-US" sz="1600" dirty="0" err="1" smtClean="0"/>
                        <a:t>Lamm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Ryuji Yamada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Craig Group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Aseet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Mukerjee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Peter Shanahan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Rob </a:t>
                      </a:r>
                      <a:r>
                        <a:rPr lang="en-US" sz="1600" dirty="0" err="1" smtClean="0"/>
                        <a:t>Kutschke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Doug </a:t>
                      </a:r>
                      <a:r>
                        <a:rPr lang="en-US" sz="1600" dirty="0" err="1" smtClean="0"/>
                        <a:t>Glenzinski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Hogan Nguyen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5.4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9.5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Visitors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We expect INFN to play a significant role on Mu2e.</a:t>
            </a:r>
          </a:p>
          <a:p>
            <a:pPr lvl="1"/>
            <a:r>
              <a:rPr lang="en-US" dirty="0" smtClean="0"/>
              <a:t>Expected to provide L2 manager for calorimeter.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PPD is funding 3 International Fellows from Italy to work on Mu2e for 2 years.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has arrived.</a:t>
            </a:r>
          </a:p>
          <a:p>
            <a:pPr lvl="1"/>
            <a:r>
              <a:rPr lang="en-US" dirty="0" smtClean="0"/>
              <a:t>2d is waiting for visa</a:t>
            </a:r>
          </a:p>
          <a:p>
            <a:pPr lvl="1"/>
            <a:r>
              <a:rPr lang="en-US" dirty="0" smtClean="0"/>
              <a:t>3d will arrive near the end of the year after completing some Mu2e beam tests in Italy.</a:t>
            </a:r>
          </a:p>
          <a:p>
            <a:r>
              <a:rPr lang="en-US" dirty="0" smtClean="0"/>
              <a:t>The 3 fellows will work on tracking and calorimeter simulations and tracker R&amp;D.</a:t>
            </a:r>
          </a:p>
          <a:p>
            <a:r>
              <a:rPr lang="en-US" dirty="0" smtClean="0"/>
              <a:t>3 students from Italy are spending the summer here working on simulations.</a:t>
            </a:r>
          </a:p>
          <a:p>
            <a:r>
              <a:rPr lang="en-US" dirty="0" smtClean="0"/>
              <a:t>Visitor from Russia here for 2 months, also working on simulations.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1DAD-FC7F-D242-86A8-0C6DD84BD6D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We require significant computing resources to design Mu2e.  CD has been very supportive.</a:t>
            </a:r>
          </a:p>
          <a:p>
            <a:pPr lvl="1"/>
            <a:r>
              <a:rPr lang="en-US" dirty="0" smtClean="0"/>
              <a:t>Efficient particle transport</a:t>
            </a:r>
          </a:p>
          <a:p>
            <a:pPr lvl="1"/>
            <a:r>
              <a:rPr lang="en-US" dirty="0" smtClean="0"/>
              <a:t>Background rejection</a:t>
            </a:r>
          </a:p>
          <a:p>
            <a:pPr lvl="1"/>
            <a:r>
              <a:rPr lang="en-US" dirty="0" smtClean="0"/>
              <a:t>Reconstruction algorithms</a:t>
            </a:r>
          </a:p>
          <a:p>
            <a:pPr lvl="1"/>
            <a:r>
              <a:rPr lang="en-US" dirty="0" smtClean="0"/>
              <a:t>Specification of requirements</a:t>
            </a:r>
          </a:p>
          <a:p>
            <a:pPr lvl="1"/>
            <a:r>
              <a:rPr lang="en-US" dirty="0" smtClean="0"/>
              <a:t>Alternative analysis</a:t>
            </a:r>
          </a:p>
          <a:p>
            <a:r>
              <a:rPr lang="en-US" dirty="0" smtClean="0"/>
              <a:t>Currently using 300 slots on the grid with a high duty factor.  Have recently asked for more and been told it’s not a problem.</a:t>
            </a:r>
          </a:p>
          <a:p>
            <a:pPr lvl="1"/>
            <a:r>
              <a:rPr lang="en-US" dirty="0" smtClean="0"/>
              <a:t>There is a learning curve associated with getting on the grid.</a:t>
            </a:r>
          </a:p>
          <a:p>
            <a:pPr lvl="1"/>
            <a:r>
              <a:rPr lang="en-US" dirty="0" smtClean="0"/>
              <a:t>There is no such thing as a standard job, so providing general purpose scripts is not easy.</a:t>
            </a:r>
          </a:p>
          <a:p>
            <a:pPr lvl="1"/>
            <a:r>
              <a:rPr lang="en-US" dirty="0" smtClean="0"/>
              <a:t>Nevertheless, support for novice grid users could probably be improved.</a:t>
            </a:r>
          </a:p>
          <a:p>
            <a:pPr lvl="2"/>
            <a:r>
              <a:rPr lang="en-US" dirty="0" smtClean="0"/>
              <a:t>Probably requires more resources.</a:t>
            </a:r>
          </a:p>
          <a:p>
            <a:r>
              <a:rPr lang="en-US" dirty="0" smtClean="0"/>
              <a:t>Universities have the same access to the grid as people at Fermilab and are using it.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R. Ray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1DAD-FC7F-D242-86A8-0C6DD84BD6D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had Fermilab 1 post doc doing a small amount of work on Mu2e.</a:t>
            </a:r>
          </a:p>
          <a:p>
            <a:pPr lvl="1"/>
            <a:r>
              <a:rPr lang="en-US" dirty="0" smtClean="0"/>
              <a:t>Craig Group, now faculty at Virginia with a half-time appointment at Fermilab</a:t>
            </a:r>
          </a:p>
          <a:p>
            <a:r>
              <a:rPr lang="en-US" dirty="0" smtClean="0"/>
              <a:t>We have tried to recruit a number of new hire RAs, but in each case they have opted to join neutrino experiments that are running or close to running.</a:t>
            </a:r>
          </a:p>
          <a:p>
            <a:r>
              <a:rPr lang="en-US" dirty="0" smtClean="0"/>
              <a:t>A Mu2e RA would have to work on a second experiment with data to obtain the requisite experience necessary to advance their careers.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We have had some success in recruiting RAs to Universities</a:t>
            </a:r>
          </a:p>
          <a:p>
            <a:pPr lvl="1"/>
            <a:r>
              <a:rPr lang="en-US" dirty="0" smtClean="0"/>
              <a:t>Rice – </a:t>
            </a:r>
            <a:r>
              <a:rPr lang="en-US" dirty="0" err="1" smtClean="0"/>
              <a:t>Avdhesh</a:t>
            </a:r>
            <a:r>
              <a:rPr lang="en-US" dirty="0" smtClean="0"/>
              <a:t> Chandra, 50 – 50 on Mu2e and D0</a:t>
            </a:r>
          </a:p>
          <a:p>
            <a:pPr lvl="2"/>
            <a:r>
              <a:rPr lang="en-US" dirty="0" smtClean="0"/>
              <a:t>Rice has funding for a second RA.  </a:t>
            </a:r>
          </a:p>
          <a:p>
            <a:pPr lvl="1"/>
            <a:r>
              <a:rPr lang="en-US" dirty="0" smtClean="0"/>
              <a:t>University of Virginia</a:t>
            </a:r>
          </a:p>
          <a:p>
            <a:pPr lvl="2"/>
            <a:r>
              <a:rPr lang="en-US" dirty="0" smtClean="0"/>
              <a:t>Ralf </a:t>
            </a:r>
            <a:r>
              <a:rPr lang="en-US" dirty="0" err="1" smtClean="0"/>
              <a:t>Ehrich</a:t>
            </a:r>
            <a:r>
              <a:rPr lang="en-US" dirty="0" smtClean="0"/>
              <a:t>, 50 – 50 on Mu2e and NOvA</a:t>
            </a:r>
          </a:p>
          <a:p>
            <a:pPr lvl="2"/>
            <a:r>
              <a:rPr lang="en-US" dirty="0" smtClean="0"/>
              <a:t>Funding for a second RA to replace Andrew Norman (FNAL/CD)</a:t>
            </a:r>
          </a:p>
          <a:p>
            <a:pPr lvl="2"/>
            <a:r>
              <a:rPr lang="en-US" dirty="0" smtClean="0"/>
              <a:t>Craig Group has seed money from Virginia for an RA who has already started working (Yuri </a:t>
            </a:r>
            <a:r>
              <a:rPr lang="en-US" dirty="0" err="1" smtClean="0"/>
              <a:t>Oksuzian</a:t>
            </a:r>
            <a:r>
              <a:rPr lang="en-US" dirty="0" smtClean="0"/>
              <a:t> – 50 – 50 on Mu2e and CDF). 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1DAD-FC7F-D242-86A8-0C6DD84BD6D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been trying to get an RA at Berkeley/LBNL to work 50 – 50 on Mu2e and </a:t>
            </a:r>
            <a:r>
              <a:rPr lang="en-US" dirty="0" err="1" smtClean="0"/>
              <a:t>BaBar</a:t>
            </a:r>
            <a:r>
              <a:rPr lang="en-US" dirty="0" smtClean="0"/>
              <a:t>, but there is a fundamental disconnect between DOE who says that they are free to hire a Mu2e RA and Berkeley who says they don’t have the authority to hire a Mu2e RA.</a:t>
            </a:r>
          </a:p>
          <a:p>
            <a:r>
              <a:rPr lang="en-US" dirty="0" smtClean="0"/>
              <a:t>The only new request is for the University of Houston - </a:t>
            </a:r>
            <a:r>
              <a:rPr lang="en-US" dirty="0" err="1" smtClean="0"/>
              <a:t>Kwong</a:t>
            </a:r>
            <a:r>
              <a:rPr lang="en-US" dirty="0" smtClean="0"/>
              <a:t> Lau and Ed Hungerford</a:t>
            </a:r>
          </a:p>
          <a:p>
            <a:pPr lvl="1"/>
            <a:r>
              <a:rPr lang="en-US" dirty="0" smtClean="0"/>
              <a:t>Ed Hungerford was the L2 manager for tracking on MECO.  He is a straw expert and could play a significant role on the project.</a:t>
            </a:r>
          </a:p>
          <a:p>
            <a:pPr lvl="2"/>
            <a:r>
              <a:rPr lang="en-US" sz="1600" dirty="0" smtClean="0"/>
              <a:t>Responsible for significant chunk of tracker electronics and together with Rice would take responsibility for first level of straw tube assembly.</a:t>
            </a:r>
          </a:p>
          <a:p>
            <a:pPr lvl="1"/>
            <a:r>
              <a:rPr lang="en-US" dirty="0" err="1" smtClean="0"/>
              <a:t>Kwong</a:t>
            </a:r>
            <a:r>
              <a:rPr lang="en-US" dirty="0" smtClean="0"/>
              <a:t> Lau is funded through DOE HEP to work on </a:t>
            </a:r>
            <a:r>
              <a:rPr lang="en-US" dirty="0" err="1" smtClean="0"/>
              <a:t>Daya</a:t>
            </a:r>
            <a:r>
              <a:rPr lang="en-US" dirty="0" smtClean="0"/>
              <a:t> Bay.  Is interested in Cosmic Ray Veto</a:t>
            </a:r>
          </a:p>
          <a:p>
            <a:pPr lvl="1"/>
            <a:r>
              <a:rPr lang="en-US" dirty="0" smtClean="0"/>
              <a:t>Submitting grant request to DOE HEP next month for funding to work on Mu2e.</a:t>
            </a:r>
          </a:p>
          <a:p>
            <a:pPr lvl="2"/>
            <a:r>
              <a:rPr lang="en-US" sz="1600" b="1" dirty="0" smtClean="0">
                <a:solidFill>
                  <a:srgbClr val="008000"/>
                </a:solidFill>
              </a:rPr>
              <a:t>The Mu2e Project strongly supports this request!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1DAD-FC7F-D242-86A8-0C6DD84BD6D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Scientists funded off project by KA11 make significant contributions to Mu2e.</a:t>
            </a:r>
          </a:p>
          <a:p>
            <a:r>
              <a:rPr lang="en-US" dirty="0" smtClean="0"/>
              <a:t>More will be needed in the future.</a:t>
            </a:r>
          </a:p>
          <a:p>
            <a:pPr lvl="1"/>
            <a:r>
              <a:rPr lang="en-US" dirty="0" smtClean="0"/>
              <a:t>Most of our scientists only spend a fraction of their time on Mu2e because of other commitments.  A bigger fraction of the people we already have on board would be a big help.</a:t>
            </a:r>
          </a:p>
          <a:p>
            <a:pPr lvl="1"/>
            <a:r>
              <a:rPr lang="en-US" dirty="0" smtClean="0"/>
              <a:t>Making decisions (and sticking to them!) about future collider running, g-2, MiniBooNE, etc. would also help. </a:t>
            </a:r>
          </a:p>
          <a:p>
            <a:r>
              <a:rPr lang="en-US" dirty="0" smtClean="0"/>
              <a:t>Growing the contributions from Universities is also important.  We appreciate the support over the past year for University-based RAs.</a:t>
            </a:r>
          </a:p>
          <a:p>
            <a:pPr lvl="1"/>
            <a:r>
              <a:rPr lang="en-US" dirty="0" smtClean="0"/>
              <a:t>Some support for the University of Houston would be very helpful.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This is a challenging project with an aggressive schedule over the next year.  Your continued support is critical for our success.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1DAD-FC7F-D242-86A8-0C6DD84BD6D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0-08-12 at 3.59.25 PM   Aug 12.png"/>
          <p:cNvPicPr>
            <a:picLocks noChangeAspect="1"/>
          </p:cNvPicPr>
          <p:nvPr/>
        </p:nvPicPr>
        <p:blipFill>
          <a:blip r:embed="rId2"/>
          <a:srcRect t="2791"/>
          <a:stretch>
            <a:fillRect/>
          </a:stretch>
        </p:blipFill>
        <p:spPr>
          <a:xfrm>
            <a:off x="1524000" y="2971800"/>
            <a:ext cx="6172200" cy="3523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for charged lepton flavor violation with a sensitivity that is 10,000 times better than previous searches.</a:t>
            </a:r>
          </a:p>
          <a:p>
            <a:r>
              <a:rPr lang="en-US" dirty="0" smtClean="0"/>
              <a:t>Challenging experiment that requires a mix of scientists, engineers, accelerator physicists, magnet experts, computing professionals, ES&amp;H professionals and project experts.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R. Ray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1DAD-FC7F-D242-86A8-0C6DD84BD6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1DAD-FC7F-D242-86A8-0C6DD84BD6D2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2708805" y="4987396"/>
            <a:ext cx="991658" cy="8467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3833406" y="5020206"/>
            <a:ext cx="991658" cy="8467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4938034" y="4987397"/>
            <a:ext cx="991658" cy="8467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47212" y="5684335"/>
            <a:ext cx="72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CD-1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5562600"/>
            <a:ext cx="149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CD-2/3a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7973" y="5684335"/>
            <a:ext cx="85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CD-3b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13" name="Picture 12" descr="Screen shot 2010-06-16 at 10.55.29 AM   Jun 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1957189"/>
            <a:ext cx="9144000" cy="23752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Fermilab Scientists on Mu2e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participation of Fermilab Scientists on Mu2e is funded in two ways</a:t>
            </a:r>
          </a:p>
          <a:p>
            <a:pPr lvl="1"/>
            <a:r>
              <a:rPr lang="en-US" dirty="0" smtClean="0"/>
              <a:t>Project managers, L2 Managers and Accelerator Physicists are paid on-project.</a:t>
            </a:r>
          </a:p>
          <a:p>
            <a:pPr lvl="1"/>
            <a:r>
              <a:rPr lang="en-US" dirty="0" smtClean="0"/>
              <a:t>All other scientific effort is on KA11.</a:t>
            </a:r>
          </a:p>
          <a:p>
            <a:r>
              <a:rPr lang="en-US" dirty="0" smtClean="0"/>
              <a:t>The off-project KA11 effort includes</a:t>
            </a:r>
          </a:p>
          <a:p>
            <a:pPr lvl="1"/>
            <a:r>
              <a:rPr lang="en-US" dirty="0" smtClean="0"/>
              <a:t>Design effort on the solenoids</a:t>
            </a:r>
          </a:p>
          <a:p>
            <a:pPr lvl="1"/>
            <a:r>
              <a:rPr lang="en-US" dirty="0" smtClean="0"/>
              <a:t>Design effort on the muon channel</a:t>
            </a:r>
          </a:p>
          <a:p>
            <a:pPr lvl="1"/>
            <a:r>
              <a:rPr lang="en-US" dirty="0" smtClean="0"/>
              <a:t>Design effort on the heat shield</a:t>
            </a:r>
          </a:p>
          <a:p>
            <a:pPr lvl="1"/>
            <a:r>
              <a:rPr lang="en-US" dirty="0" smtClean="0"/>
              <a:t>Design effort on the Trigger and DAQ</a:t>
            </a:r>
          </a:p>
          <a:p>
            <a:pPr lvl="1"/>
            <a:r>
              <a:rPr lang="en-US" dirty="0" smtClean="0"/>
              <a:t>Tracker R&amp;D and design</a:t>
            </a:r>
          </a:p>
          <a:p>
            <a:pPr lvl="1"/>
            <a:r>
              <a:rPr lang="en-US" dirty="0" smtClean="0"/>
              <a:t>Cosmic Ray Veto R&amp;D and design</a:t>
            </a:r>
          </a:p>
          <a:p>
            <a:pPr lvl="1"/>
            <a:r>
              <a:rPr lang="en-US" dirty="0" smtClean="0"/>
              <a:t>Simulations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R. Ray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1DAD-FC7F-D242-86A8-0C6DD84BD6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8/16/2010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in FY10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Received CD-0 in November.</a:t>
            </a:r>
          </a:p>
          <a:p>
            <a:r>
              <a:rPr lang="en-US" dirty="0" smtClean="0"/>
              <a:t>Assembled a significant project team</a:t>
            </a:r>
          </a:p>
          <a:p>
            <a:pPr lvl="1"/>
            <a:r>
              <a:rPr lang="en-US" dirty="0" smtClean="0"/>
              <a:t>8 L2 managers</a:t>
            </a:r>
          </a:p>
          <a:p>
            <a:pPr lvl="1"/>
            <a:r>
              <a:rPr lang="en-US" dirty="0" smtClean="0"/>
              <a:t>Project Mechanical Engineer</a:t>
            </a:r>
          </a:p>
          <a:p>
            <a:pPr lvl="1"/>
            <a:r>
              <a:rPr lang="en-US" dirty="0" smtClean="0"/>
              <a:t>2 Project controls staff</a:t>
            </a:r>
          </a:p>
          <a:p>
            <a:pPr lvl="1"/>
            <a:r>
              <a:rPr lang="en-US" dirty="0" smtClean="0"/>
              <a:t>Budget officer</a:t>
            </a:r>
          </a:p>
          <a:p>
            <a:pPr lvl="1"/>
            <a:r>
              <a:rPr lang="en-US" dirty="0" smtClean="0"/>
              <a:t>ES&amp;H contact</a:t>
            </a:r>
          </a:p>
          <a:p>
            <a:pPr lvl="1"/>
            <a:r>
              <a:rPr lang="en-US" dirty="0" smtClean="0"/>
              <a:t>NEPA contact</a:t>
            </a:r>
          </a:p>
          <a:p>
            <a:r>
              <a:rPr lang="en-US" dirty="0" smtClean="0"/>
              <a:t>Modified conceptual design for the accelerator that addresses space charge concerns while providing large duty factor (90%).</a:t>
            </a:r>
          </a:p>
          <a:p>
            <a:r>
              <a:rPr lang="en-US" dirty="0" smtClean="0"/>
              <a:t>Assembled a significant engineering and design team for the solenoids</a:t>
            </a:r>
          </a:p>
          <a:p>
            <a:r>
              <a:rPr lang="en-US" dirty="0" smtClean="0"/>
              <a:t>Significant progress on Solenoid conceptual design (big job!)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R. Ray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1DAD-FC7F-D242-86A8-0C6DD84BD6D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FY11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Working hard on an aggressive schedule to get CD-1 in FY11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R. Ray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1DAD-FC7F-D242-86A8-0C6DD84BD6D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2209800"/>
          <a:ext cx="5181600" cy="345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1600200"/>
              </a:tblGrid>
              <a:tr h="358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86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Lehman CD-1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Review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March 1, 2011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586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Director’s Review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Feb. 1, 2011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586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CDR complete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Jan. 15, 2011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00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Final cost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&amp; schedule and associated documentation.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Jan. 15, 2011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586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L2 CDR contributions submitted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Dec. 1, 2010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586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Pre CD-1 Cost and Schedule Review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Nov 15, 2010</a:t>
                      </a:r>
                    </a:p>
                  </a:txBody>
                  <a:tcPr/>
                </a:tc>
              </a:tr>
              <a:tr h="3586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Director’s Design Review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Nov.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1, 2010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586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L2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Design Reviews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October,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2010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rot="16200000" flipV="1">
            <a:off x="6141720" y="4069080"/>
            <a:ext cx="2363893" cy="16933"/>
          </a:xfrm>
          <a:prstGeom prst="line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5400000">
            <a:off x="7263046" y="3928533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5867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Balance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 FY11 and all of FY12 devoted to working towards CD-2.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KA11 funded scientists participate in the design of the Solenoids and in simulations to support the design effort.</a:t>
            </a:r>
          </a:p>
          <a:p>
            <a:pPr lvl="1"/>
            <a:r>
              <a:rPr lang="en-US" dirty="0" err="1" smtClean="0"/>
              <a:t>Sandor</a:t>
            </a:r>
            <a:r>
              <a:rPr lang="en-US" dirty="0" smtClean="0"/>
              <a:t> Fehr</a:t>
            </a:r>
          </a:p>
          <a:p>
            <a:pPr lvl="1"/>
            <a:r>
              <a:rPr lang="en-US" dirty="0" err="1" smtClean="0"/>
              <a:t>Ruuji</a:t>
            </a:r>
            <a:r>
              <a:rPr lang="en-US" dirty="0" smtClean="0"/>
              <a:t> Yamada</a:t>
            </a:r>
          </a:p>
          <a:p>
            <a:pPr lvl="1"/>
            <a:r>
              <a:rPr lang="en-US" dirty="0" smtClean="0"/>
              <a:t>Rick Coleman</a:t>
            </a:r>
          </a:p>
          <a:p>
            <a:pPr lvl="1"/>
            <a:r>
              <a:rPr lang="en-US" dirty="0" smtClean="0"/>
              <a:t>Jim Miller (Guest Scientist from BU)</a:t>
            </a:r>
          </a:p>
          <a:p>
            <a:pPr lvl="1"/>
            <a:r>
              <a:rPr lang="en-US" dirty="0" smtClean="0"/>
              <a:t>Jim Popp (Guest Scientist from CUNY)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1DAD-FC7F-D242-86A8-0C6DD84BD6D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Muon channel includes vacuum system, collimators, stopping target, stopping target monitor, muon beam dump, absorbers.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KA11 funded scientists participate in the design of the Muon Channel and in simulations to support the design effort.</a:t>
            </a:r>
          </a:p>
          <a:p>
            <a:pPr lvl="1"/>
            <a:r>
              <a:rPr lang="en-US" dirty="0" smtClean="0"/>
              <a:t>Rick </a:t>
            </a:r>
            <a:r>
              <a:rPr lang="en-US" dirty="0" smtClean="0"/>
              <a:t>Coleman</a:t>
            </a:r>
          </a:p>
          <a:p>
            <a:pPr lvl="1"/>
            <a:r>
              <a:rPr lang="en-US" dirty="0" smtClean="0"/>
              <a:t>Peter Shanahan</a:t>
            </a:r>
            <a:endParaRPr lang="en-US" dirty="0" smtClean="0"/>
          </a:p>
          <a:p>
            <a:pPr lvl="1"/>
            <a:r>
              <a:rPr lang="en-US" dirty="0" smtClean="0"/>
              <a:t>Jim Miller (Guest Scientist from BU)</a:t>
            </a:r>
          </a:p>
          <a:p>
            <a:pPr lvl="1"/>
            <a:r>
              <a:rPr lang="en-US" dirty="0" smtClean="0"/>
              <a:t>Jim Popp (Guest Scientist from CUNY)</a:t>
            </a:r>
          </a:p>
          <a:p>
            <a:r>
              <a:rPr lang="en-US" dirty="0" smtClean="0"/>
              <a:t>Scientists from Los Alamos also participate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R. Ray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1DAD-FC7F-D242-86A8-0C6DD84BD6D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Shield and Production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 smtClean="0"/>
              <a:t>Heat shield protects Production Solenoid from target debris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KA11 funded scientists participate in the design of the Heat Shield, production target and in simulations to support the design effort.</a:t>
            </a:r>
          </a:p>
          <a:p>
            <a:pPr lvl="1"/>
            <a:r>
              <a:rPr lang="en-US" dirty="0" smtClean="0"/>
              <a:t>Rick Coleman</a:t>
            </a:r>
          </a:p>
          <a:p>
            <a:pPr lvl="1"/>
            <a:r>
              <a:rPr lang="en-US" dirty="0" smtClean="0"/>
              <a:t>Jim Popp (Guest Scientist from CUNY)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R. Ray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1DAD-FC7F-D242-86A8-0C6DD84BD6D2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257800" y="1676400"/>
            <a:ext cx="3733801" cy="3391501"/>
            <a:chOff x="4933737" y="2171099"/>
            <a:chExt cx="4286464" cy="40386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3737" y="2590800"/>
              <a:ext cx="4210263" cy="361889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rcRect t="3871"/>
            <a:stretch>
              <a:fillRect/>
            </a:stretch>
          </p:blipFill>
          <p:spPr>
            <a:xfrm>
              <a:off x="6934201" y="2171099"/>
              <a:ext cx="2087300" cy="930693"/>
            </a:xfrm>
            <a:prstGeom prst="rect">
              <a:avLst/>
            </a:prstGeom>
          </p:spPr>
        </p:pic>
        <p:sp useBgFill="1"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7848601" y="3695099"/>
              <a:ext cx="1371600" cy="266700"/>
            </a:xfrm>
            <a:prstGeom prst="wedgeRoundRectCallout">
              <a:avLst>
                <a:gd name="adj1" fmla="val -68403"/>
                <a:gd name="adj2" fmla="val 252380"/>
                <a:gd name="adj3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10000"/>
                </a:lnSpc>
                <a:buClr>
                  <a:srgbClr val="600000"/>
                </a:buClr>
                <a:buFontTx/>
                <a:buNone/>
              </a:pPr>
              <a:r>
                <a:rPr lang="en-US" sz="1400" dirty="0">
                  <a:latin typeface="Arial" charset="0"/>
                </a:rPr>
                <a:t>Heat Shield</a:t>
              </a:r>
            </a:p>
          </p:txBody>
        </p:sp>
        <p:sp useBgFill="1"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6553201" y="3314099"/>
              <a:ext cx="1666875" cy="206375"/>
            </a:xfrm>
            <a:prstGeom prst="wedgeRoundRectCallout">
              <a:avLst>
                <a:gd name="adj1" fmla="val 46954"/>
                <a:gd name="adj2" fmla="val -186153"/>
                <a:gd name="adj3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10000"/>
                </a:lnSpc>
                <a:buClr>
                  <a:srgbClr val="600000"/>
                </a:buClr>
                <a:buFontTx/>
                <a:buNone/>
              </a:pPr>
              <a:endParaRPr lang="en-US" sz="1800">
                <a:latin typeface="Arial" charset="0"/>
              </a:endParaRPr>
            </a:p>
          </p:txBody>
        </p:sp>
        <p:sp useBgFill="1"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6553201" y="3314099"/>
              <a:ext cx="1765300" cy="282575"/>
            </a:xfrm>
            <a:prstGeom prst="wedgeRoundRectCallout">
              <a:avLst>
                <a:gd name="adj1" fmla="val -17268"/>
                <a:gd name="adj2" fmla="val 308988"/>
                <a:gd name="adj3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10000"/>
                </a:lnSpc>
                <a:buClr>
                  <a:srgbClr val="600000"/>
                </a:buClr>
                <a:buFontTx/>
                <a:buNone/>
              </a:pPr>
              <a:r>
                <a:rPr lang="en-US" sz="1400" dirty="0">
                  <a:latin typeface="Arial" charset="0"/>
                </a:rPr>
                <a:t>Production Target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40625" y="3308350"/>
              <a:ext cx="4572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7937502" y="3314700"/>
              <a:ext cx="63498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FNAL-Blue">
  <a:themeElements>
    <a:clrScheme name="FNAL-Blue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NAL-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NAL-Blue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NAL-Blue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NAL-Blue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NAL-Blue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NAL-Blue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NAL-Blue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NAL-Blue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9780</TotalTime>
  <Words>1679</Words>
  <Application>Microsoft Macintosh PowerPoint</Application>
  <PresentationFormat>On-screen Show (4:3)</PresentationFormat>
  <Paragraphs>274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FNAL-Blue</vt:lpstr>
      <vt:lpstr>Office Theme</vt:lpstr>
      <vt:lpstr>Slide 1</vt:lpstr>
      <vt:lpstr>Mu2e</vt:lpstr>
      <vt:lpstr>Schedule</vt:lpstr>
      <vt:lpstr>Fermilab Scientists on Mu2e</vt:lpstr>
      <vt:lpstr>Accomplishments in FY10</vt:lpstr>
      <vt:lpstr>Plans for FY11</vt:lpstr>
      <vt:lpstr>Solenoids</vt:lpstr>
      <vt:lpstr>Muon Channel</vt:lpstr>
      <vt:lpstr>Heat Shield and Production Target</vt:lpstr>
      <vt:lpstr>Trigger and DAQ</vt:lpstr>
      <vt:lpstr>Tracker</vt:lpstr>
      <vt:lpstr>Cosmic Ray Veto</vt:lpstr>
      <vt:lpstr>Simulations</vt:lpstr>
      <vt:lpstr>FNAL Off-Project Scientific Labor</vt:lpstr>
      <vt:lpstr>International Visitors</vt:lpstr>
      <vt:lpstr>Computing</vt:lpstr>
      <vt:lpstr>Post Docs</vt:lpstr>
      <vt:lpstr>New Requests</vt:lpstr>
      <vt:lpstr>Summary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Ray</dc:creator>
  <cp:lastModifiedBy>Ron Ray</cp:lastModifiedBy>
  <cp:revision>221</cp:revision>
  <dcterms:created xsi:type="dcterms:W3CDTF">2010-08-20T21:21:58Z</dcterms:created>
  <dcterms:modified xsi:type="dcterms:W3CDTF">2010-08-20T21:41:03Z</dcterms:modified>
</cp:coreProperties>
</file>