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28"/>
  </p:notesMasterIdLst>
  <p:handoutMasterIdLst>
    <p:handoutMasterId r:id="rId29"/>
  </p:handoutMasterIdLst>
  <p:sldIdLst>
    <p:sldId id="490" r:id="rId2"/>
    <p:sldId id="491" r:id="rId3"/>
    <p:sldId id="493" r:id="rId4"/>
    <p:sldId id="473" r:id="rId5"/>
    <p:sldId id="494" r:id="rId6"/>
    <p:sldId id="521" r:id="rId7"/>
    <p:sldId id="512" r:id="rId8"/>
    <p:sldId id="502" r:id="rId9"/>
    <p:sldId id="503" r:id="rId10"/>
    <p:sldId id="492" r:id="rId11"/>
    <p:sldId id="514" r:id="rId12"/>
    <p:sldId id="509" r:id="rId13"/>
    <p:sldId id="505" r:id="rId14"/>
    <p:sldId id="506" r:id="rId15"/>
    <p:sldId id="482" r:id="rId16"/>
    <p:sldId id="488" r:id="rId17"/>
    <p:sldId id="495" r:id="rId18"/>
    <p:sldId id="517" r:id="rId19"/>
    <p:sldId id="516" r:id="rId20"/>
    <p:sldId id="511" r:id="rId21"/>
    <p:sldId id="519" r:id="rId22"/>
    <p:sldId id="497" r:id="rId23"/>
    <p:sldId id="498" r:id="rId24"/>
    <p:sldId id="499" r:id="rId25"/>
    <p:sldId id="501" r:id="rId26"/>
    <p:sldId id="504" r:id="rId27"/>
  </p:sldIdLst>
  <p:sldSz cx="9144000" cy="6858000" type="screen4x3"/>
  <p:notesSz cx="693578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rgbClr val="000000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</p:showPr>
  <p:clrMru>
    <a:srgbClr val="FFFFFF"/>
    <a:srgbClr val="FFFF00"/>
    <a:srgbClr val="FF6600"/>
    <a:srgbClr val="FF66FF"/>
    <a:srgbClr val="000000"/>
    <a:srgbClr val="336600"/>
    <a:srgbClr val="666633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81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-1746" y="-96"/>
      </p:cViewPr>
      <p:guideLst>
        <p:guide orient="horz" pos="2904"/>
        <p:guide pos="218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kumimoji="1"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kumimoji="1" sz="1200" dirty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A658317-C8C6-462E-8177-5B700E4568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 dirty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65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 dirty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4762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 dirty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65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7EA122A5-1301-4BFC-B266-7A9177E3E4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tx1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8815" y="2002155"/>
            <a:ext cx="8274050" cy="8096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59914" y="2956560"/>
            <a:ext cx="7085965" cy="2240280"/>
          </a:xfrm>
        </p:spPr>
        <p:txBody>
          <a:bodyPr/>
          <a:lstStyle>
            <a:lvl1pPr algn="r">
              <a:buNone/>
              <a:defRPr sz="1600" baseline="0"/>
            </a:lvl1pPr>
            <a:lvl2pPr algn="r">
              <a:buNone/>
              <a:defRPr sz="1600"/>
            </a:lvl2pPr>
            <a:lvl3pPr algn="r">
              <a:buNone/>
              <a:defRPr sz="1600"/>
            </a:lvl3pPr>
            <a:lvl4pPr algn="r">
              <a:buNone/>
              <a:defRPr sz="1600"/>
            </a:lvl4pPr>
            <a:lvl5pPr algn="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4A196-24FE-4817-A9A5-84CF39705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474C6-D524-429E-B3BB-AB89BE9A5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95275"/>
            <a:ext cx="17145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95275"/>
            <a:ext cx="49911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1136650" y="6400800"/>
            <a:ext cx="5089525" cy="457200"/>
          </a:xfrm>
          <a:prstGeom prst="rect">
            <a:avLst/>
          </a:prstGeom>
        </p:spPr>
        <p:txBody>
          <a:bodyPr/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-112" charset="2"/>
              <a:buNone/>
              <a:defRPr sz="1200" dirty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2C9744-EAC5-4D24-AF80-AF97DF82C3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95275"/>
            <a:ext cx="68580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444625"/>
            <a:ext cx="3352800" cy="465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444625"/>
            <a:ext cx="3352800" cy="465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1136650" y="6400800"/>
            <a:ext cx="5089525" cy="457200"/>
          </a:xfrm>
          <a:prstGeom prst="rect">
            <a:avLst/>
          </a:prstGeom>
        </p:spPr>
        <p:txBody>
          <a:bodyPr/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-112" charset="2"/>
              <a:buNone/>
              <a:defRPr sz="1200" dirty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18EA7-E29C-4508-9B90-09D3D7DFD8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95275"/>
            <a:ext cx="68580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1444625"/>
            <a:ext cx="6858000" cy="46513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1136650" y="6400800"/>
            <a:ext cx="5089525" cy="457200"/>
          </a:xfrm>
          <a:prstGeom prst="rect">
            <a:avLst/>
          </a:prstGeom>
        </p:spPr>
        <p:txBody>
          <a:bodyPr/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-112" charset="2"/>
              <a:buNone/>
              <a:defRPr sz="1200" dirty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DF7504-D863-4E32-A3C1-83255048FC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39" y="1444625"/>
            <a:ext cx="7855585" cy="465137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9888" y="6262688"/>
            <a:ext cx="712787" cy="457200"/>
          </a:xfrm>
        </p:spPr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fld id="{62070B9E-8536-4E6A-B47F-5FFF49F2E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22705"/>
            <a:ext cx="3642360" cy="481901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322705"/>
            <a:ext cx="3962400" cy="483425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1000" y="6305550"/>
            <a:ext cx="579438" cy="457200"/>
          </a:xfrm>
        </p:spPr>
        <p:txBody>
          <a:bodyPr/>
          <a:lstStyle>
            <a:lvl1pPr>
              <a:defRPr/>
            </a:lvl1pPr>
          </a:lstStyle>
          <a:p>
            <a:fld id="{EA9B37D5-DFFF-4CE3-AE62-302B0EEE4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685" y="1235619"/>
            <a:ext cx="3998686" cy="285740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046" y="1221105"/>
            <a:ext cx="4159068" cy="2871924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35429" y="4223657"/>
            <a:ext cx="8374742" cy="19449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381000" y="6305550"/>
            <a:ext cx="579438" cy="457200"/>
          </a:xfrm>
        </p:spPr>
        <p:txBody>
          <a:bodyPr/>
          <a:lstStyle>
            <a:lvl1pPr>
              <a:defRPr/>
            </a:lvl1pPr>
          </a:lstStyle>
          <a:p>
            <a:fld id="{E44B7269-8BDE-4CC3-93CF-8063BF8B5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3C056-D95A-4393-AC99-CF5A10EBF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1136650" y="6400800"/>
            <a:ext cx="5089525" cy="457200"/>
          </a:xfrm>
          <a:prstGeom prst="rect">
            <a:avLst/>
          </a:prstGeom>
        </p:spPr>
        <p:txBody>
          <a:bodyPr/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-112" charset="2"/>
              <a:buNone/>
              <a:defRPr sz="1200" dirty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224B9C-05A2-4F5F-826E-A149EE5C69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15260-3907-4CE9-B60B-D7ECF792B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16660-0570-47F1-9152-A1AE19A5E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2087D-A999-44BD-8C3F-FB2327A847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ermi_Blue_subpag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E886C035-D801-414B-8046-C10F386E55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295275"/>
            <a:ext cx="8274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4575" y="1401763"/>
            <a:ext cx="76358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Level 1</a:t>
            </a:r>
          </a:p>
          <a:p>
            <a:pPr lvl="1"/>
            <a:r>
              <a:rPr lang="en-US" smtClean="0"/>
              <a:t>Level 2</a:t>
            </a:r>
          </a:p>
          <a:p>
            <a:pPr lvl="2"/>
            <a:r>
              <a:rPr lang="en-US" smtClean="0"/>
              <a:t>Level 3</a:t>
            </a:r>
          </a:p>
          <a:p>
            <a:pPr lvl="3"/>
            <a:r>
              <a:rPr lang="en-US" smtClean="0"/>
              <a:t>Level 4</a:t>
            </a:r>
          </a:p>
          <a:p>
            <a:pPr lvl="4"/>
            <a:r>
              <a:rPr lang="en-US" smtClean="0"/>
              <a:t>Level 5</a:t>
            </a:r>
          </a:p>
        </p:txBody>
      </p:sp>
      <p:sp>
        <p:nvSpPr>
          <p:cNvPr id="7" name="Rectangle 16"/>
          <p:cNvSpPr txBox="1">
            <a:spLocks noChangeArrowheads="1"/>
          </p:cNvSpPr>
          <p:nvPr userDrawn="1"/>
        </p:nvSpPr>
        <p:spPr>
          <a:xfrm>
            <a:off x="1281113" y="6430963"/>
            <a:ext cx="6170612" cy="427037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DOE Managers</a:t>
            </a:r>
            <a:r>
              <a:rPr lang="en-US" sz="1200" baseline="0" dirty="0" smtClean="0">
                <a:solidFill>
                  <a:srgbClr val="FFFFFF"/>
                </a:solidFill>
                <a:cs typeface="Arial" pitchFamily="34" charset="0"/>
              </a:rPr>
              <a:t> Site Visit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200" baseline="0" dirty="0" smtClean="0">
                <a:solidFill>
                  <a:srgbClr val="FFFFFF"/>
                </a:solidFill>
                <a:cs typeface="Arial" pitchFamily="34" charset="0"/>
              </a:rPr>
              <a:t> August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2010 - MicroBooNE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51" r:id="rId5"/>
    <p:sldLayoutId id="214748396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62" r:id="rId12"/>
    <p:sldLayoutId id="2147483963" r:id="rId13"/>
    <p:sldLayoutId id="214748396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227013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623888" indent="-217488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000">
          <a:solidFill>
            <a:srgbClr val="FFFF00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855663" indent="-231775" algn="l" rtl="0" eaLnBrk="0" fontAlgn="base" hangingPunct="0">
        <a:spcBef>
          <a:spcPct val="20000"/>
        </a:spcBef>
        <a:spcAft>
          <a:spcPct val="0"/>
        </a:spcAft>
        <a:buClr>
          <a:srgbClr val="25B81A"/>
        </a:buClr>
        <a:buSzPct val="50000"/>
        <a:buFont typeface="Wingdings" pitchFamily="2" charset="2"/>
        <a:buChar char="®"/>
        <a:defRPr sz="20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089025" indent="-233363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50000"/>
        <a:buFont typeface="Wingdings" pitchFamily="2" charset="2"/>
        <a:buChar char="q"/>
        <a:defRPr>
          <a:solidFill>
            <a:srgbClr val="E98604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320800" indent="-231775" algn="l" rtl="0" eaLnBrk="0" fontAlgn="base" hangingPunct="0">
        <a:spcBef>
          <a:spcPct val="20000"/>
        </a:spcBef>
        <a:spcAft>
          <a:spcPct val="0"/>
        </a:spcAft>
        <a:buClr>
          <a:srgbClr val="AAAABE"/>
        </a:buClr>
        <a:buSzPct val="5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79450" y="2001838"/>
            <a:ext cx="8274050" cy="809625"/>
          </a:xfrm>
        </p:spPr>
        <p:txBody>
          <a:bodyPr/>
          <a:lstStyle/>
          <a:p>
            <a:r>
              <a:rPr lang="en-US" smtClean="0"/>
              <a:t>MicroBooNE Experiment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60550" y="2955925"/>
            <a:ext cx="7085013" cy="2241550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solidFill>
                  <a:srgbClr val="FFFFFF"/>
                </a:solidFill>
              </a:rPr>
              <a:t>Cat James – MicroBooNE Project Manager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 eaLnBrk="1" hangingPunct="1"/>
            <a:r>
              <a:rPr lang="en-US" dirty="0" smtClean="0">
                <a:solidFill>
                  <a:srgbClr val="FFFFFF"/>
                </a:solidFill>
              </a:rPr>
              <a:t>DOE </a:t>
            </a:r>
            <a:r>
              <a:rPr lang="en-US" dirty="0" smtClean="0">
                <a:solidFill>
                  <a:srgbClr val="FFFFFF"/>
                </a:solidFill>
              </a:rPr>
              <a:t>Managers Site Visit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 eaLnBrk="1" hangingPunct="1"/>
            <a:r>
              <a:rPr lang="en-US" dirty="0" smtClean="0">
                <a:solidFill>
                  <a:srgbClr val="FFFFFF"/>
                </a:solidFill>
              </a:rPr>
              <a:t>August  23, 2010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Detector Overview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433513"/>
            <a:ext cx="5224463" cy="2668587"/>
          </a:xfrm>
        </p:spPr>
        <p:txBody>
          <a:bodyPr/>
          <a:lstStyle/>
          <a:p>
            <a:r>
              <a:rPr lang="en-US" sz="2000" smtClean="0"/>
              <a:t>Single-walled insulated cylindrical vessel  ~10 m long, ~3.5m diameter</a:t>
            </a:r>
          </a:p>
          <a:p>
            <a:r>
              <a:rPr lang="en-US" sz="2000" smtClean="0"/>
              <a:t>Holds ~150 tons of liquid argon</a:t>
            </a:r>
          </a:p>
          <a:p>
            <a:r>
              <a:rPr lang="en-US" sz="2000" smtClean="0"/>
              <a:t>~70 ton fiducial volume, inside the TPC</a:t>
            </a:r>
          </a:p>
          <a:p>
            <a:r>
              <a:rPr lang="en-US" sz="2000" smtClean="0"/>
              <a:t>2.6m drift (500 V/cm E-field =1.6 ms drift time</a:t>
            </a:r>
          </a:p>
          <a:p>
            <a:endParaRPr lang="en-US" sz="200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C424E734-D444-411D-98C4-DB6AF9FDE81C}" type="slidenum">
              <a:rPr lang="en-US"/>
              <a:pPr/>
              <a:t>10</a:t>
            </a:fld>
            <a:endParaRPr lang="en-US"/>
          </a:p>
        </p:txBody>
      </p:sp>
      <p:sp>
        <p:nvSpPr>
          <p:cNvPr id="28677" name="Content Placeholder 5"/>
          <p:cNvSpPr>
            <a:spLocks noGrp="1"/>
          </p:cNvSpPr>
          <p:nvPr>
            <p:ph sz="quarter" idx="12"/>
          </p:nvPr>
        </p:nvSpPr>
        <p:spPr>
          <a:xfrm>
            <a:off x="465138" y="3538538"/>
            <a:ext cx="8374062" cy="2292350"/>
          </a:xfrm>
        </p:spPr>
        <p:txBody>
          <a:bodyPr/>
          <a:lstStyle/>
          <a:p>
            <a:pPr marL="231775" indent="-231775"/>
            <a:r>
              <a:rPr lang="en-US" sz="2000" smtClean="0"/>
              <a:t>3 readout planes (+/-30 degrees,  vertical)</a:t>
            </a:r>
          </a:p>
          <a:p>
            <a:pPr marL="231775" indent="-231775"/>
            <a:r>
              <a:rPr lang="en-US" sz="2000" smtClean="0"/>
              <a:t> ~8000 channels</a:t>
            </a:r>
          </a:p>
          <a:p>
            <a:pPr marL="231775" indent="-231775"/>
            <a:r>
              <a:rPr lang="en-US" sz="2000" smtClean="0"/>
              <a:t>pre-amplifiers, sitting in cold argon gas, above TPC; digitizing electronics located outside the vessel</a:t>
            </a:r>
          </a:p>
          <a:p>
            <a:pPr marL="231775" indent="-231775"/>
            <a:r>
              <a:rPr lang="en-US" sz="2000" smtClean="0"/>
              <a:t> ~30 PMTs for trigger</a:t>
            </a:r>
          </a:p>
          <a:p>
            <a:pPr marL="231775" indent="-231775"/>
            <a:r>
              <a:rPr lang="en-US" sz="2000" smtClean="0"/>
              <a:t> Cryogenic system for purification and recirculation</a:t>
            </a:r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867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6288" y="1235075"/>
            <a:ext cx="3111500" cy="2871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CFFEC5-C4EC-4C67-9714-00C9D5B6E7AC}" type="slidenum">
              <a:rPr lang="en-US"/>
              <a:pPr/>
              <a:t>11</a:t>
            </a:fld>
            <a:endParaRPr lang="en-US"/>
          </a:p>
        </p:txBody>
      </p:sp>
      <p:pic>
        <p:nvPicPr>
          <p:cNvPr id="29699" name="Content Placeholder 8" descr="WBS_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947738"/>
            <a:ext cx="80105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Work Breakdown Structure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B14A722-A67F-4669-96A2-F4F8466706F6}" type="slidenum">
              <a:rPr lang="en-US"/>
              <a:pPr/>
              <a:t>12</a:t>
            </a:fld>
            <a:endParaRPr lang="en-US"/>
          </a:p>
        </p:txBody>
      </p:sp>
      <p:pic>
        <p:nvPicPr>
          <p:cNvPr id="3072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63" y="1066800"/>
            <a:ext cx="7450137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20850" y="5842000"/>
            <a:ext cx="55467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</a:rPr>
              <a:t>Reworking the WBS to incorporate more Project Management and Integration Tasks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4794250" y="1435100"/>
            <a:ext cx="1168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James, Rameika</a:t>
            </a: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FNAL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2206625" y="5334000"/>
            <a:ext cx="555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Kilmer</a:t>
            </a:r>
          </a:p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FNAL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3035300" y="4318000"/>
            <a:ext cx="5905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Thorne</a:t>
            </a:r>
          </a:p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BNL</a:t>
            </a:r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3913188" y="4445000"/>
            <a:ext cx="6524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Fleming</a:t>
            </a: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Yale</a:t>
            </a:r>
          </a:p>
        </p:txBody>
      </p:sp>
      <p:sp>
        <p:nvSpPr>
          <p:cNvPr id="30730" name="TextBox 12"/>
          <p:cNvSpPr txBox="1">
            <a:spLocks noChangeArrowheads="1"/>
          </p:cNvSpPr>
          <p:nvPr/>
        </p:nvSpPr>
        <p:spPr bwMode="auto">
          <a:xfrm>
            <a:off x="4824413" y="4318000"/>
            <a:ext cx="4905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Chen</a:t>
            </a: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BNL</a:t>
            </a: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5657850" y="3822700"/>
            <a:ext cx="5540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Alber</a:t>
            </a: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FNAL-</a:t>
            </a: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FESS</a:t>
            </a:r>
          </a:p>
        </p:txBody>
      </p:sp>
      <p:sp>
        <p:nvSpPr>
          <p:cNvPr id="30732" name="TextBox 14"/>
          <p:cNvSpPr txBox="1">
            <a:spLocks noChangeArrowheads="1"/>
          </p:cNvSpPr>
          <p:nvPr/>
        </p:nvSpPr>
        <p:spPr bwMode="auto">
          <a:xfrm>
            <a:off x="6575425" y="4305300"/>
            <a:ext cx="517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Voirin</a:t>
            </a: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FNAL</a:t>
            </a:r>
          </a:p>
        </p:txBody>
      </p:sp>
      <p:sp>
        <p:nvSpPr>
          <p:cNvPr id="30733" name="TextBox 15"/>
          <p:cNvSpPr txBox="1">
            <a:spLocks noChangeArrowheads="1"/>
          </p:cNvSpPr>
          <p:nvPr/>
        </p:nvSpPr>
        <p:spPr bwMode="auto">
          <a:xfrm>
            <a:off x="7370763" y="4305300"/>
            <a:ext cx="611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Conrad</a:t>
            </a: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Post-Project Planning – Data Analysis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88938" y="1081088"/>
            <a:ext cx="8551862" cy="4899025"/>
          </a:xfrm>
        </p:spPr>
        <p:txBody>
          <a:bodyPr/>
          <a:lstStyle/>
          <a:p>
            <a:r>
              <a:rPr lang="en-US" smtClean="0"/>
              <a:t>LArSoft is a collaborative software development effort, involving members of the ArgoNeuT, MicroBooNE and LBNE collaborations, with Computing Division participation</a:t>
            </a:r>
          </a:p>
          <a:p>
            <a:pPr lvl="1"/>
            <a:r>
              <a:rPr lang="en-US" smtClean="0"/>
              <a:t>Developing both simulation and reconstruction software packages</a:t>
            </a:r>
          </a:p>
          <a:p>
            <a:pPr lvl="1"/>
            <a:r>
              <a:rPr lang="en-US" smtClean="0"/>
              <a:t>The ArgoNeut LArTPC collected NuMI neutrino beam interactions when it was operated underground in the MINOS ND Hall for a few months in 2009-2010</a:t>
            </a:r>
          </a:p>
          <a:p>
            <a:pPr lvl="2"/>
            <a:r>
              <a:rPr lang="en-US" smtClean="0"/>
              <a:t>Have real data to develop reconstruction algorithms on</a:t>
            </a:r>
          </a:p>
          <a:p>
            <a:pPr lvl="3"/>
            <a:r>
              <a:rPr lang="en-US" smtClean="0"/>
              <a:t>Several graduate students are on the front-lines</a:t>
            </a:r>
          </a:p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2B9E8E-9BD4-4340-B3F1-65C8D3DB8B54}" type="slidenum">
              <a:rPr lang="en-US"/>
              <a:pPr/>
              <a:t>13</a:t>
            </a:fld>
            <a:endParaRPr lang="en-US"/>
          </a:p>
        </p:txBody>
      </p:sp>
      <p:pic>
        <p:nvPicPr>
          <p:cNvPr id="3891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488" y="4371975"/>
            <a:ext cx="39592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 Software Development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0" y="2193925"/>
            <a:ext cx="2909888" cy="1390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cleaned up - - -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using Computer Vision Software</a:t>
            </a:r>
          </a:p>
        </p:txBody>
      </p:sp>
      <p:sp>
        <p:nvSpPr>
          <p:cNvPr id="39940" name="Content Placeholder 3"/>
          <p:cNvSpPr>
            <a:spLocks noGrp="1"/>
          </p:cNvSpPr>
          <p:nvPr>
            <p:ph sz="half" idx="2"/>
          </p:nvPr>
        </p:nvSpPr>
        <p:spPr>
          <a:xfrm>
            <a:off x="1778000" y="1220788"/>
            <a:ext cx="4157663" cy="579437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en-US" smtClean="0"/>
              <a:t>Fuzzy event Displays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4916C240-4216-4927-A805-0BBDF69796B6}" type="slidenum">
              <a:rPr lang="en-US"/>
              <a:pPr/>
              <a:t>14</a:t>
            </a:fld>
            <a:endParaRPr lang="en-US"/>
          </a:p>
        </p:txBody>
      </p:sp>
      <p:sp>
        <p:nvSpPr>
          <p:cNvPr id="39942" name="Content Placeholder 5"/>
          <p:cNvSpPr>
            <a:spLocks noGrp="1"/>
          </p:cNvSpPr>
          <p:nvPr>
            <p:ph sz="quarter" idx="12"/>
          </p:nvPr>
        </p:nvSpPr>
        <p:spPr>
          <a:xfrm>
            <a:off x="465138" y="4543425"/>
            <a:ext cx="8374062" cy="19446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A field in computer science that seeks methods of extracting information from images and video </a:t>
            </a:r>
          </a:p>
          <a:p>
            <a:pPr lvl="1"/>
            <a:r>
              <a:rPr lang="en-US" sz="1800" smtClean="0"/>
              <a:t>Algorithms developed for shape and feature detection, and face recognition</a:t>
            </a:r>
          </a:p>
          <a:p>
            <a:pPr lvl="1"/>
            <a:r>
              <a:rPr lang="en-US" sz="1800" smtClean="0"/>
              <a:t>Open source algorithms</a:t>
            </a:r>
          </a:p>
          <a:p>
            <a:endParaRPr lang="en-US" sz="2000" smtClean="0"/>
          </a:p>
        </p:txBody>
      </p:sp>
      <p:pic>
        <p:nvPicPr>
          <p:cNvPr id="39943" name="Picture 6" descr="Recon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663" y="2217738"/>
            <a:ext cx="6132512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4" name="Group 7"/>
          <p:cNvGrpSpPr>
            <a:grpSpLocks/>
          </p:cNvGrpSpPr>
          <p:nvPr/>
        </p:nvGrpSpPr>
        <p:grpSpPr bwMode="auto">
          <a:xfrm>
            <a:off x="5940425" y="1038225"/>
            <a:ext cx="2941638" cy="996950"/>
            <a:chOff x="5417484" y="280708"/>
            <a:chExt cx="2941667" cy="996763"/>
          </a:xfrm>
        </p:grpSpPr>
        <p:pic>
          <p:nvPicPr>
            <p:cNvPr id="39945" name="Picture 8" descr="event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7484" y="280708"/>
              <a:ext cx="2941667" cy="99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6333481" y="510853"/>
              <a:ext cx="1868505" cy="604724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46063" y="1177925"/>
            <a:ext cx="8694737" cy="4651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MicroBooNE combines detector development with physics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Operating with physics goals in a neutrino beam provides an excellent assessment of the strengths and weaknesses of this detector technology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Pursues development questions relevant to operation and analysis of massive LArTPC detectors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24ADC5-7F71-4F51-AFFE-EB3EE016BF6F}" type="slidenum">
              <a:rPr lang="en-US"/>
              <a:pPr/>
              <a:t>15</a:t>
            </a:fld>
            <a:endParaRPr lang="en-US"/>
          </a:p>
        </p:txBody>
      </p:sp>
      <p:pic>
        <p:nvPicPr>
          <p:cNvPr id="4096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988" y="3370263"/>
            <a:ext cx="59086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225800" y="4437063"/>
            <a:ext cx="533400" cy="711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/>
          </a:p>
        </p:txBody>
      </p:sp>
      <p:cxnSp>
        <p:nvCxnSpPr>
          <p:cNvPr id="40967" name="Elbow Connector 8"/>
          <p:cNvCxnSpPr>
            <a:cxnSpLocks noChangeShapeType="1"/>
            <a:stCxn id="40966" idx="1"/>
          </p:cNvCxnSpPr>
          <p:nvPr/>
        </p:nvCxnSpPr>
        <p:spPr bwMode="auto">
          <a:xfrm rot="10800000" flipV="1">
            <a:off x="3035300" y="4792663"/>
            <a:ext cx="190500" cy="350837"/>
          </a:xfrm>
          <a:prstGeom prst="bentConnector2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40968" name="TextBox 11"/>
          <p:cNvSpPr txBox="1">
            <a:spLocks noChangeArrowheads="1"/>
          </p:cNvSpPr>
          <p:nvPr/>
        </p:nvSpPr>
        <p:spPr bwMode="auto">
          <a:xfrm>
            <a:off x="3179763" y="5676900"/>
            <a:ext cx="6619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Running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EEC044-03BD-4442-91E5-EC2E15C7A5D2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1289050" y="1444625"/>
            <a:ext cx="7854950" cy="4651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algn="ctr">
              <a:buFont typeface="Wingdings" pitchFamily="2" charset="2"/>
              <a:buNone/>
            </a:pPr>
            <a:r>
              <a:rPr lang="en-US" sz="4400" smtClean="0"/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MicroBooNE Physics Goals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15950" y="1055688"/>
            <a:ext cx="7804150" cy="1890712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MiniBooNE low energy  neutrino excess</a:t>
            </a:r>
          </a:p>
          <a:p>
            <a:r>
              <a:rPr lang="en-US" smtClean="0">
                <a:solidFill>
                  <a:srgbClr val="FFFF00"/>
                </a:solidFill>
              </a:rPr>
              <a:t> Suite of low energy cross section measurements</a:t>
            </a:r>
          </a:p>
          <a:p>
            <a:r>
              <a:rPr lang="en-US" smtClean="0">
                <a:solidFill>
                  <a:srgbClr val="FFFF00"/>
                </a:solidFill>
              </a:rPr>
              <a:t> Oscillation search</a:t>
            </a:r>
          </a:p>
          <a:p>
            <a:endParaRPr lang="en-US" smtClean="0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1A2C97-F0BF-4833-A2EB-3D1FC9BDEDBF}" type="slidenum">
              <a:rPr lang="en-US"/>
              <a:pPr/>
              <a:t>17</a:t>
            </a:fld>
            <a:endParaRPr lang="en-US"/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713" y="2654300"/>
            <a:ext cx="37528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5178425"/>
            <a:ext cx="23542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050509-uB-sens-vs-MB-lim_G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438" y="2519363"/>
            <a:ext cx="2862262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6111875" y="2628900"/>
            <a:ext cx="122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/>
              <a:t>6 x 10</a:t>
            </a:r>
            <a:r>
              <a:rPr lang="en-US" sz="1400" baseline="30000"/>
              <a:t>20</a:t>
            </a:r>
            <a:r>
              <a:rPr lang="en-US" sz="1400"/>
              <a:t> 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3891E7-7F78-4A59-9957-0A8802BBA497}" type="slidenum">
              <a:rPr lang="en-US"/>
              <a:pPr/>
              <a:t>18</a:t>
            </a:fld>
            <a:endParaRPr lang="en-US"/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314325"/>
            <a:ext cx="80264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 – Water Cherenkov comparison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422275" y="1177925"/>
            <a:ext cx="6524625" cy="1412875"/>
          </a:xfrm>
        </p:spPr>
        <p:txBody>
          <a:bodyPr/>
          <a:lstStyle/>
          <a:p>
            <a:r>
              <a:rPr lang="en-US" smtClean="0"/>
              <a:t>Neutrino Oscillation Sensitivities</a:t>
            </a:r>
          </a:p>
          <a:p>
            <a:pPr lvl="1"/>
            <a:r>
              <a:rPr lang="en-US" smtClean="0"/>
              <a:t>Factor of ~6 in Mass (100kT WC ~ 17kT LAr)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8273E3-FE56-414A-940D-4598925C6A8E}" type="slidenum">
              <a:rPr lang="en-US"/>
              <a:pPr/>
              <a:t>19</a:t>
            </a:fld>
            <a:endParaRPr lang="en-US"/>
          </a:p>
        </p:txBody>
      </p:sp>
      <p:pic>
        <p:nvPicPr>
          <p:cNvPr id="22533" name="Picture 6" descr="plot_tim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609056" y="1240632"/>
            <a:ext cx="3786187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4" name="Straight Arrow Connector 8"/>
          <p:cNvCxnSpPr>
            <a:cxnSpLocks noChangeShapeType="1"/>
          </p:cNvCxnSpPr>
          <p:nvPr/>
        </p:nvCxnSpPr>
        <p:spPr bwMode="auto">
          <a:xfrm>
            <a:off x="1701800" y="4483100"/>
            <a:ext cx="1041400" cy="254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2535" name="Straight Arrow Connector 11"/>
          <p:cNvCxnSpPr>
            <a:cxnSpLocks noChangeShapeType="1"/>
          </p:cNvCxnSpPr>
          <p:nvPr/>
        </p:nvCxnSpPr>
        <p:spPr bwMode="auto">
          <a:xfrm rot="5400000">
            <a:off x="2489201" y="5092700"/>
            <a:ext cx="685800" cy="317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2536" name="Straight Arrow Connector 12"/>
          <p:cNvCxnSpPr>
            <a:cxnSpLocks noChangeShapeType="1"/>
          </p:cNvCxnSpPr>
          <p:nvPr/>
        </p:nvCxnSpPr>
        <p:spPr bwMode="auto">
          <a:xfrm rot="5400000">
            <a:off x="6121401" y="5092700"/>
            <a:ext cx="685800" cy="317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0" y="1235075"/>
            <a:ext cx="4964113" cy="4976813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MicroBooNE is –</a:t>
            </a:r>
          </a:p>
          <a:p>
            <a:pPr lvl="1"/>
            <a:r>
              <a:rPr lang="en-US" smtClean="0">
                <a:latin typeface="Calibri" pitchFamily="34" charset="0"/>
              </a:rPr>
              <a:t>A liquid argon Time Projection Chamber (LAr-TPC), situated on the Booster Neutrino Beam.</a:t>
            </a:r>
          </a:p>
          <a:p>
            <a:pPr lvl="1"/>
            <a:r>
              <a:rPr lang="en-US" smtClean="0">
                <a:latin typeface="Calibri" pitchFamily="34" charset="0"/>
              </a:rPr>
              <a:t>It combines physics and hardware development goals, using both to demonstrate  the technology as an option  for massive neutrino detectors.</a:t>
            </a:r>
          </a:p>
          <a:p>
            <a:pPr lvl="1"/>
            <a:r>
              <a:rPr lang="en-US" smtClean="0">
                <a:latin typeface="Calibri" pitchFamily="34" charset="0"/>
              </a:rPr>
              <a:t>The detector design, fabrication and installation is managed as a DOE Project, with financial contributions from NSF</a:t>
            </a:r>
          </a:p>
          <a:p>
            <a:pPr lvl="2"/>
            <a:r>
              <a:rPr lang="en-US" smtClean="0">
                <a:latin typeface="Calibri" pitchFamily="34" charset="0"/>
              </a:rPr>
              <a:t>Total DOE project cost (TPC) is set to be  under $20M</a:t>
            </a:r>
          </a:p>
          <a:p>
            <a:endParaRPr lang="en-US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966963-316C-4A7A-ACE7-73995A1BF26F}" type="slidenum">
              <a:rPr lang="en-US"/>
              <a:pPr/>
              <a:t>2</a:t>
            </a:fld>
            <a:endParaRPr lang="en-US"/>
          </a:p>
        </p:txBody>
      </p:sp>
      <p:pic>
        <p:nvPicPr>
          <p:cNvPr id="1946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65713" y="1901825"/>
            <a:ext cx="5511800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DD6A95-EA54-4761-A225-5516799A2E0C}" type="slidenum">
              <a:rPr lang="en-US"/>
              <a:pPr/>
              <a:t>20</a:t>
            </a:fld>
            <a:endParaRPr lang="en-US"/>
          </a:p>
        </p:txBody>
      </p:sp>
      <p:pic>
        <p:nvPicPr>
          <p:cNvPr id="44035" name="Picture 5" descr="IntegratedPlan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411163"/>
            <a:ext cx="7661275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1092813-9454-4693-B034-0E4554B8B457}" type="slidenum">
              <a:rPr lang="en-US"/>
              <a:pPr/>
              <a:t>21</a:t>
            </a:fld>
            <a:endParaRPr lang="en-US"/>
          </a:p>
        </p:txBody>
      </p:sp>
      <p:pic>
        <p:nvPicPr>
          <p:cNvPr id="45059" name="Picture 2" descr="IntegratedPlan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71450"/>
            <a:ext cx="78613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Work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363538" y="1322388"/>
            <a:ext cx="4040187" cy="4819650"/>
          </a:xfrm>
        </p:spPr>
        <p:txBody>
          <a:bodyPr/>
          <a:lstStyle/>
          <a:p>
            <a:r>
              <a:rPr lang="en-US" smtClean="0"/>
              <a:t>Cryogenics and Vessel</a:t>
            </a:r>
          </a:p>
          <a:p>
            <a:pPr lvl="1"/>
            <a:r>
              <a:rPr lang="en-US" smtClean="0"/>
              <a:t>System layout design</a:t>
            </a:r>
          </a:p>
          <a:p>
            <a:pPr lvl="1"/>
            <a:r>
              <a:rPr lang="en-US" smtClean="0"/>
              <a:t>Purification filter tank assemblies</a:t>
            </a:r>
          </a:p>
          <a:p>
            <a:pPr lvl="1"/>
            <a:r>
              <a:rPr lang="en-US" smtClean="0"/>
              <a:t>Pump assemblies</a:t>
            </a:r>
          </a:p>
          <a:p>
            <a:pPr lvl="1"/>
            <a:r>
              <a:rPr lang="en-US" smtClean="0"/>
              <a:t>Integrated Vessel design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R&amp;D at FNAL (PAB Lab) has produced a good understanding of how impurities get introduced and operating methods to filter them out</a:t>
            </a:r>
          </a:p>
          <a:p>
            <a:pPr lvl="1"/>
            <a:endParaRPr lang="en-US" smtClean="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7C6DA1-0753-431B-800F-9BF53CD37652}" type="slidenum">
              <a:rPr lang="en-US"/>
              <a:pPr/>
              <a:t>22</a:t>
            </a:fld>
            <a:endParaRPr lang="en-US"/>
          </a:p>
        </p:txBody>
      </p:sp>
      <p:pic>
        <p:nvPicPr>
          <p:cNvPr id="3277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37100" y="623888"/>
            <a:ext cx="3962400" cy="2486025"/>
          </a:xfrm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563" y="3400425"/>
            <a:ext cx="35941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Work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08100"/>
            <a:ext cx="3641725" cy="3322638"/>
          </a:xfrm>
        </p:spPr>
        <p:txBody>
          <a:bodyPr/>
          <a:lstStyle/>
          <a:p>
            <a:r>
              <a:rPr lang="en-US" smtClean="0"/>
              <a:t>Wire Chamber</a:t>
            </a:r>
          </a:p>
          <a:p>
            <a:pPr lvl="1"/>
            <a:r>
              <a:rPr lang="en-US" smtClean="0"/>
              <a:t>Detailed design of the wire planes</a:t>
            </a:r>
          </a:p>
          <a:p>
            <a:pPr lvl="1"/>
            <a:r>
              <a:rPr lang="en-US" smtClean="0"/>
              <a:t>FEA analysis of mechanical structures</a:t>
            </a:r>
          </a:p>
          <a:p>
            <a:pPr lvl="1"/>
            <a:r>
              <a:rPr lang="en-US" smtClean="0"/>
              <a:t>Development of wire winding machine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sz="half" idx="2"/>
          </p:nvPr>
        </p:nvSpPr>
        <p:spPr>
          <a:xfrm>
            <a:off x="4708525" y="1322388"/>
            <a:ext cx="3962400" cy="4833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8A89EF-EB25-4220-8A57-A434ED6A2F61}" type="slidenum">
              <a:rPr lang="en-US"/>
              <a:pPr/>
              <a:t>23</a:t>
            </a:fld>
            <a:endParaRPr lang="en-US"/>
          </a:p>
        </p:txBody>
      </p:sp>
      <p:pic>
        <p:nvPicPr>
          <p:cNvPr id="33798" name="Picture 4" descr="AnodeFrameFE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975" y="4162425"/>
            <a:ext cx="23891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 descr="wire_carr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313" y="304800"/>
            <a:ext cx="315595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1" descr="carriage-winding-assy_star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" y="4048125"/>
            <a:ext cx="27908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1000" y="2274888"/>
            <a:ext cx="36830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Work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387350" y="1204913"/>
            <a:ext cx="3881438" cy="4818062"/>
          </a:xfrm>
        </p:spPr>
        <p:txBody>
          <a:bodyPr/>
          <a:lstStyle/>
          <a:p>
            <a:r>
              <a:rPr lang="en-US" smtClean="0"/>
              <a:t>Electronics</a:t>
            </a:r>
          </a:p>
          <a:p>
            <a:pPr lvl="1"/>
            <a:r>
              <a:rPr lang="en-US" smtClean="0"/>
              <a:t>Constructing prototype boards based on the conceptual  design</a:t>
            </a:r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>
          <a:xfrm>
            <a:off x="4708525" y="1322388"/>
            <a:ext cx="3962400" cy="4833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1B94F7-23EB-4E0A-976A-B5EFC3EF83BC}" type="slidenum">
              <a:rPr lang="en-US"/>
              <a:pPr/>
              <a:t>24</a:t>
            </a:fld>
            <a:endParaRPr lang="en-US"/>
          </a:p>
        </p:txBody>
      </p:sp>
      <p:pic>
        <p:nvPicPr>
          <p:cNvPr id="34822" name="Picture 6" descr="PATestSt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877888"/>
            <a:ext cx="20701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bo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300" y="692150"/>
            <a:ext cx="224472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" y="3708400"/>
            <a:ext cx="797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Work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0" y="1249363"/>
            <a:ext cx="4716463" cy="4819650"/>
          </a:xfrm>
        </p:spPr>
        <p:txBody>
          <a:bodyPr/>
          <a:lstStyle/>
          <a:p>
            <a:r>
              <a:rPr lang="en-US" smtClean="0"/>
              <a:t>Infrastructure and Installation</a:t>
            </a:r>
          </a:p>
          <a:p>
            <a:pPr lvl="1"/>
            <a:r>
              <a:rPr lang="en-US" smtClean="0"/>
              <a:t>The assembly of the detector elements inside the vessel will be done at the D-Zero Assembly Bldg</a:t>
            </a:r>
          </a:p>
          <a:p>
            <a:pPr lvl="1"/>
            <a:r>
              <a:rPr lang="en-US" smtClean="0"/>
              <a:t>Move the assembly into the MiniBooNE enclosure, after D&amp;D and  infrastructure updates</a:t>
            </a:r>
          </a:p>
        </p:txBody>
      </p:sp>
      <p:sp>
        <p:nvSpPr>
          <p:cNvPr id="35844" name="Content Placeholder 3"/>
          <p:cNvSpPr>
            <a:spLocks noGrp="1"/>
          </p:cNvSpPr>
          <p:nvPr>
            <p:ph sz="half" idx="2"/>
          </p:nvPr>
        </p:nvSpPr>
        <p:spPr>
          <a:xfrm>
            <a:off x="4708525" y="1322388"/>
            <a:ext cx="3962400" cy="4833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EDDAD2-7192-46C3-8F32-6CE634CE3CB0}" type="slidenum">
              <a:rPr lang="en-US"/>
              <a:pPr/>
              <a:t>25</a:t>
            </a:fld>
            <a:endParaRPr lang="en-US"/>
          </a:p>
        </p:txBody>
      </p:sp>
      <p:pic>
        <p:nvPicPr>
          <p:cNvPr id="35846" name="Content Placeholder 8" descr="EnclosureHalf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225" y="1211263"/>
            <a:ext cx="42322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3817938"/>
            <a:ext cx="2233612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Post-Project Planning – Transition to Operations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33375" y="1241425"/>
            <a:ext cx="8607425" cy="4651375"/>
          </a:xfrm>
        </p:spPr>
        <p:txBody>
          <a:bodyPr/>
          <a:lstStyle/>
          <a:p>
            <a:r>
              <a:rPr lang="en-US" smtClean="0"/>
              <a:t>The Project is completed once the detector is installed and approved for operations</a:t>
            </a:r>
          </a:p>
          <a:p>
            <a:pPr lvl="1"/>
            <a:r>
              <a:rPr lang="en-US" smtClean="0"/>
              <a:t>All operational clearances and safety approvals completed</a:t>
            </a:r>
          </a:p>
          <a:p>
            <a:r>
              <a:rPr lang="en-US" smtClean="0"/>
              <a:t>Initial filling of the vessel is a test of the ability to perform a gas purge of a large vessel, fully instrumented, with no prior evacuation, and reach a purity level needed to operate within a “reasonable time”</a:t>
            </a:r>
          </a:p>
          <a:p>
            <a:pPr lvl="1"/>
            <a:r>
              <a:rPr lang="en-US" smtClean="0"/>
              <a:t>The controlled cool-down and purge process may take 3-6 weeks</a:t>
            </a:r>
          </a:p>
          <a:p>
            <a:r>
              <a:rPr lang="en-US" smtClean="0"/>
              <a:t>Developing estimates for annual operating costs</a:t>
            </a:r>
          </a:p>
          <a:p>
            <a:pPr lvl="1"/>
            <a:r>
              <a:rPr lang="en-US" smtClean="0"/>
              <a:t>Dominated by maintenance of the cryogenic system</a:t>
            </a:r>
          </a:p>
          <a:p>
            <a:pPr lvl="2"/>
            <a:r>
              <a:rPr lang="en-US" smtClean="0"/>
              <a:t>Both materials and labor costs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FFD390-9CE3-4B22-940F-449B85766245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MicroBooNE Collaboration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4313" y="1263650"/>
            <a:ext cx="8929687" cy="5594350"/>
          </a:xfrm>
        </p:spPr>
        <p:txBody>
          <a:bodyPr/>
          <a:lstStyle/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FF00"/>
                </a:solidFill>
              </a:rPr>
              <a:t>Brookhaven Lab</a:t>
            </a:r>
            <a:r>
              <a:rPr lang="en-GB" sz="1600" dirty="0" smtClean="0">
                <a:solidFill>
                  <a:srgbClr val="FFFF00"/>
                </a:solidFill>
              </a:rPr>
              <a:t>:  </a:t>
            </a:r>
            <a:r>
              <a:rPr lang="en-GB" sz="1600" dirty="0" smtClean="0">
                <a:solidFill>
                  <a:srgbClr val="FFFF00"/>
                </a:solidFill>
              </a:rPr>
              <a:t>F</a:t>
            </a:r>
            <a:r>
              <a:rPr lang="en-GB" sz="1600" dirty="0" smtClean="0">
                <a:solidFill>
                  <a:srgbClr val="FFFF00"/>
                </a:solidFill>
              </a:rPr>
              <a:t>. </a:t>
            </a:r>
            <a:r>
              <a:rPr lang="en-GB" sz="1600" dirty="0" err="1" smtClean="0">
                <a:solidFill>
                  <a:srgbClr val="FFFF00"/>
                </a:solidFill>
              </a:rPr>
              <a:t>Lanni</a:t>
            </a:r>
            <a:r>
              <a:rPr lang="en-GB" sz="1600" dirty="0" smtClean="0">
                <a:solidFill>
                  <a:srgbClr val="FFFF00"/>
                </a:solidFill>
              </a:rPr>
              <a:t>, D. </a:t>
            </a:r>
            <a:r>
              <a:rPr lang="en-GB" sz="1600" dirty="0" err="1" smtClean="0">
                <a:solidFill>
                  <a:srgbClr val="FFFF00"/>
                </a:solidFill>
              </a:rPr>
              <a:t>Lissauer</a:t>
            </a:r>
            <a:r>
              <a:rPr lang="en-GB" sz="1600" dirty="0" smtClean="0">
                <a:solidFill>
                  <a:srgbClr val="FFFF00"/>
                </a:solidFill>
              </a:rPr>
              <a:t>, D. </a:t>
            </a:r>
            <a:r>
              <a:rPr lang="en-GB" sz="1600" dirty="0" err="1" smtClean="0">
                <a:solidFill>
                  <a:srgbClr val="FFFF00"/>
                </a:solidFill>
              </a:rPr>
              <a:t>Makowiecji</a:t>
            </a:r>
            <a:r>
              <a:rPr lang="en-GB" sz="1600" dirty="0" smtClean="0">
                <a:solidFill>
                  <a:srgbClr val="FFFF00"/>
                </a:solidFill>
              </a:rPr>
              <a:t>, </a:t>
            </a:r>
            <a:r>
              <a:rPr lang="en-GB" sz="1600" dirty="0" smtClean="0">
                <a:solidFill>
                  <a:srgbClr val="FFFF00"/>
                </a:solidFill>
              </a:rPr>
              <a:t>V</a:t>
            </a:r>
            <a:r>
              <a:rPr lang="en-GB" sz="1600" dirty="0" smtClean="0">
                <a:solidFill>
                  <a:srgbClr val="FFFF00"/>
                </a:solidFill>
              </a:rPr>
              <a:t>. </a:t>
            </a:r>
            <a:r>
              <a:rPr lang="en-GB" sz="1600" dirty="0" err="1" smtClean="0">
                <a:solidFill>
                  <a:srgbClr val="FFFF00"/>
                </a:solidFill>
              </a:rPr>
              <a:t>Radeka</a:t>
            </a:r>
            <a:r>
              <a:rPr lang="en-GB" sz="1600" dirty="0" smtClean="0">
                <a:solidFill>
                  <a:srgbClr val="FFFF00"/>
                </a:solidFill>
              </a:rPr>
              <a:t>, S. </a:t>
            </a:r>
            <a:r>
              <a:rPr lang="en-GB" sz="1600" dirty="0" err="1" smtClean="0">
                <a:solidFill>
                  <a:srgbClr val="FFFF00"/>
                </a:solidFill>
              </a:rPr>
              <a:t>Rescia</a:t>
            </a:r>
            <a:r>
              <a:rPr lang="en-GB" sz="1600" dirty="0" smtClean="0">
                <a:solidFill>
                  <a:srgbClr val="FFFF00"/>
                </a:solidFill>
              </a:rPr>
              <a:t>, </a:t>
            </a:r>
            <a:r>
              <a:rPr lang="en-GB" sz="1600" dirty="0" smtClean="0">
                <a:solidFill>
                  <a:srgbClr val="FFFF00"/>
                </a:solidFill>
              </a:rPr>
              <a:t>C</a:t>
            </a:r>
            <a:r>
              <a:rPr lang="en-GB" sz="1600" dirty="0" smtClean="0">
                <a:solidFill>
                  <a:srgbClr val="FFFF00"/>
                </a:solidFill>
              </a:rPr>
              <a:t>. Thorn, B. Yu</a:t>
            </a: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FF00"/>
                </a:solidFill>
              </a:rPr>
              <a:t> </a:t>
            </a:r>
            <a:r>
              <a:rPr lang="en-GB" sz="1600" i="1" dirty="0" smtClean="0">
                <a:solidFill>
                  <a:srgbClr val="FFC000"/>
                </a:solidFill>
              </a:rPr>
              <a:t>Columbia University</a:t>
            </a:r>
            <a:r>
              <a:rPr lang="en-GB" sz="1600" dirty="0" smtClean="0">
                <a:solidFill>
                  <a:srgbClr val="FFC000"/>
                </a:solidFill>
              </a:rPr>
              <a:t>: L. Camilleri, C. </a:t>
            </a:r>
            <a:r>
              <a:rPr lang="en-GB" sz="1600" dirty="0" err="1" smtClean="0">
                <a:solidFill>
                  <a:srgbClr val="FFC000"/>
                </a:solidFill>
              </a:rPr>
              <a:t>Mariani</a:t>
            </a:r>
            <a:r>
              <a:rPr lang="en-GB" sz="1600" dirty="0" smtClean="0">
                <a:solidFill>
                  <a:srgbClr val="FFC000"/>
                </a:solidFill>
              </a:rPr>
              <a:t>, M. Shaevitz, B. Willis**</a:t>
            </a: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FF00"/>
                </a:solidFill>
              </a:rPr>
              <a:t> </a:t>
            </a:r>
            <a:r>
              <a:rPr lang="en-GB" sz="1600" b="1" i="1" dirty="0" err="1" smtClean="0">
                <a:solidFill>
                  <a:srgbClr val="FFFF00"/>
                </a:solidFill>
              </a:rPr>
              <a:t>FermiLab</a:t>
            </a:r>
            <a:r>
              <a:rPr lang="en-GB" sz="1600" b="1" dirty="0" smtClean="0">
                <a:solidFill>
                  <a:srgbClr val="FFFF00"/>
                </a:solidFill>
              </a:rPr>
              <a:t>: B. Baller, C. James, S. Pordes, G. </a:t>
            </a:r>
            <a:r>
              <a:rPr lang="en-GB" sz="1600" b="1" dirty="0" err="1" smtClean="0">
                <a:solidFill>
                  <a:srgbClr val="FFFF00"/>
                </a:solidFill>
              </a:rPr>
              <a:t>Rameika</a:t>
            </a:r>
            <a:r>
              <a:rPr lang="en-GB" sz="1600" b="1" dirty="0" smtClean="0">
                <a:solidFill>
                  <a:srgbClr val="FFFF00"/>
                </a:solidFill>
              </a:rPr>
              <a:t>, B. Rebel, D. </a:t>
            </a:r>
            <a:r>
              <a:rPr lang="en-GB" sz="1600" b="1" dirty="0" smtClean="0">
                <a:solidFill>
                  <a:srgbClr val="FFFF00"/>
                </a:solidFill>
              </a:rPr>
              <a:t>Schmitz, </a:t>
            </a:r>
            <a:r>
              <a:rPr lang="en-GB" sz="1600" b="1" dirty="0" smtClean="0">
                <a:solidFill>
                  <a:srgbClr val="FFFF00"/>
                </a:solidFill>
              </a:rPr>
              <a:t>S. Zeller</a:t>
            </a: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FF00"/>
                </a:solidFill>
              </a:rPr>
              <a:t> Kansas State University</a:t>
            </a:r>
            <a:r>
              <a:rPr lang="en-GB" sz="1600" dirty="0" smtClean="0">
                <a:solidFill>
                  <a:srgbClr val="FFFF00"/>
                </a:solidFill>
              </a:rPr>
              <a:t>: T. Bolton, G. Horton-Smith, D. McKee</a:t>
            </a: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FF00"/>
                </a:solidFill>
              </a:rPr>
              <a:t> Los Alamos Lab</a:t>
            </a:r>
            <a:r>
              <a:rPr lang="en-GB" sz="1600" dirty="0" smtClean="0">
                <a:solidFill>
                  <a:srgbClr val="FFFF00"/>
                </a:solidFill>
              </a:rPr>
              <a:t>: G. Garvey, J. Gonzales, B. Louis, C. </a:t>
            </a:r>
            <a:r>
              <a:rPr lang="en-GB" sz="1600" dirty="0" err="1" smtClean="0">
                <a:solidFill>
                  <a:srgbClr val="FFFF00"/>
                </a:solidFill>
              </a:rPr>
              <a:t>Mauger</a:t>
            </a:r>
            <a:r>
              <a:rPr lang="en-GB" sz="1600" dirty="0" smtClean="0">
                <a:solidFill>
                  <a:srgbClr val="FFFF00"/>
                </a:solidFill>
              </a:rPr>
              <a:t>, G. Mills, Z. </a:t>
            </a:r>
            <a:r>
              <a:rPr lang="en-GB" sz="1600" dirty="0" err="1" smtClean="0">
                <a:solidFill>
                  <a:srgbClr val="FFFF00"/>
                </a:solidFill>
              </a:rPr>
              <a:t>Pavlovic</a:t>
            </a:r>
            <a:r>
              <a:rPr lang="en-GB" sz="1600" dirty="0" smtClean="0">
                <a:solidFill>
                  <a:srgbClr val="FFFF00"/>
                </a:solidFill>
              </a:rPr>
              <a:t>, R. Van de Water, H. White</a:t>
            </a:r>
            <a:r>
              <a:rPr lang="en-GB" sz="1600" dirty="0" smtClean="0">
                <a:solidFill>
                  <a:srgbClr val="FFFF00"/>
                </a:solidFill>
              </a:rPr>
              <a:t>,</a:t>
            </a:r>
            <a:endParaRPr lang="en-GB" sz="1600" dirty="0" smtClean="0">
              <a:solidFill>
                <a:srgbClr val="FFFF00"/>
              </a:solidFill>
            </a:endParaRP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C000"/>
                </a:solidFill>
              </a:rPr>
              <a:t> Massachusetts Institute of Technology</a:t>
            </a:r>
            <a:r>
              <a:rPr lang="en-GB" sz="1600" dirty="0" smtClean="0">
                <a:solidFill>
                  <a:srgbClr val="FFC000"/>
                </a:solidFill>
              </a:rPr>
              <a:t>: W. Barletta, L. </a:t>
            </a:r>
            <a:r>
              <a:rPr lang="en-GB" sz="1600" dirty="0" err="1" smtClean="0">
                <a:solidFill>
                  <a:srgbClr val="FFC000"/>
                </a:solidFill>
              </a:rPr>
              <a:t>Bugel</a:t>
            </a:r>
            <a:r>
              <a:rPr lang="en-GB" sz="1600" dirty="0" smtClean="0">
                <a:solidFill>
                  <a:srgbClr val="FFC000"/>
                </a:solidFill>
              </a:rPr>
              <a:t>, J. Conrad, C. </a:t>
            </a:r>
            <a:r>
              <a:rPr lang="en-GB" sz="1600" dirty="0" err="1" smtClean="0">
                <a:solidFill>
                  <a:srgbClr val="FFC000"/>
                </a:solidFill>
              </a:rPr>
              <a:t>Ignarra</a:t>
            </a:r>
            <a:r>
              <a:rPr lang="en-GB" sz="1600" dirty="0" smtClean="0">
                <a:solidFill>
                  <a:srgbClr val="FFC000"/>
                </a:solidFill>
              </a:rPr>
              <a:t>, B. Jones, G. </a:t>
            </a:r>
            <a:r>
              <a:rPr lang="en-GB" sz="1600" dirty="0" err="1" smtClean="0">
                <a:solidFill>
                  <a:srgbClr val="FFC000"/>
                </a:solidFill>
              </a:rPr>
              <a:t>Karagiorgi</a:t>
            </a:r>
            <a:r>
              <a:rPr lang="en-GB" sz="1600" dirty="0" smtClean="0">
                <a:solidFill>
                  <a:srgbClr val="FFC000"/>
                </a:solidFill>
              </a:rPr>
              <a:t>, T. Katori, H. Tanaka</a:t>
            </a: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FF00"/>
                </a:solidFill>
              </a:rPr>
              <a:t> </a:t>
            </a:r>
            <a:r>
              <a:rPr lang="en-GB" sz="1600" i="1" dirty="0" smtClean="0">
                <a:solidFill>
                  <a:srgbClr val="FFC000"/>
                </a:solidFill>
              </a:rPr>
              <a:t>Michigan State University</a:t>
            </a:r>
            <a:r>
              <a:rPr lang="en-GB" sz="1600" dirty="0" smtClean="0">
                <a:solidFill>
                  <a:srgbClr val="FFC000"/>
                </a:solidFill>
              </a:rPr>
              <a:t>: C. Bromberg, D. Edmunds</a:t>
            </a: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FF00"/>
                </a:solidFill>
              </a:rPr>
              <a:t> Princeton University</a:t>
            </a:r>
            <a:r>
              <a:rPr lang="en-GB" sz="1600" dirty="0" smtClean="0">
                <a:solidFill>
                  <a:srgbClr val="FFFF00"/>
                </a:solidFill>
              </a:rPr>
              <a:t>: K. McDonald, C. Lu, Q. He</a:t>
            </a: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FF00"/>
                </a:solidFill>
              </a:rPr>
              <a:t> St. Marys</a:t>
            </a:r>
            <a:r>
              <a:rPr lang="en-GB" sz="1600" dirty="0" smtClean="0">
                <a:solidFill>
                  <a:srgbClr val="FFFF00"/>
                </a:solidFill>
              </a:rPr>
              <a:t>: P. </a:t>
            </a:r>
            <a:r>
              <a:rPr lang="en-GB" sz="1600" dirty="0" err="1" smtClean="0">
                <a:solidFill>
                  <a:srgbClr val="FFFF00"/>
                </a:solidFill>
              </a:rPr>
              <a:t>Nienaber</a:t>
            </a:r>
            <a:endParaRPr lang="en-GB" sz="1600" dirty="0" smtClean="0">
              <a:solidFill>
                <a:srgbClr val="FFFF00"/>
              </a:solidFill>
            </a:endParaRP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FF00"/>
                </a:solidFill>
              </a:rPr>
              <a:t> University of California, Los </a:t>
            </a:r>
            <a:r>
              <a:rPr lang="en-GB" sz="1600" i="1" dirty="0" err="1" smtClean="0">
                <a:solidFill>
                  <a:srgbClr val="FFFF00"/>
                </a:solidFill>
              </a:rPr>
              <a:t>Angelas</a:t>
            </a:r>
            <a:r>
              <a:rPr lang="en-GB" sz="1600" dirty="0" smtClean="0">
                <a:solidFill>
                  <a:srgbClr val="FFFF00"/>
                </a:solidFill>
              </a:rPr>
              <a:t>: H. Wang</a:t>
            </a: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FF00"/>
                </a:solidFill>
              </a:rPr>
              <a:t> </a:t>
            </a:r>
            <a:r>
              <a:rPr lang="en-GB" sz="1600" i="1" dirty="0" smtClean="0">
                <a:solidFill>
                  <a:srgbClr val="FFC000"/>
                </a:solidFill>
              </a:rPr>
              <a:t>University of Cincinnati</a:t>
            </a:r>
            <a:r>
              <a:rPr lang="en-GB" sz="1600" dirty="0" smtClean="0">
                <a:solidFill>
                  <a:srgbClr val="FFC000"/>
                </a:solidFill>
              </a:rPr>
              <a:t>: R. Johnson, A. </a:t>
            </a:r>
            <a:r>
              <a:rPr lang="en-GB" sz="1600" dirty="0" err="1" smtClean="0">
                <a:solidFill>
                  <a:srgbClr val="FFC000"/>
                </a:solidFill>
              </a:rPr>
              <a:t>Wickremasinghe</a:t>
            </a:r>
            <a:endParaRPr lang="en-GB" sz="1600" dirty="0" smtClean="0">
              <a:solidFill>
                <a:srgbClr val="FFC000"/>
              </a:solidFill>
            </a:endParaRP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FF00"/>
                </a:solidFill>
              </a:rPr>
              <a:t> University of Texas at Austin</a:t>
            </a:r>
            <a:r>
              <a:rPr lang="en-GB" sz="1600" dirty="0" smtClean="0">
                <a:solidFill>
                  <a:srgbClr val="FFFF00"/>
                </a:solidFill>
              </a:rPr>
              <a:t>: S. Kopp, K. Lang</a:t>
            </a: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60000"/>
              <a:buFont typeface="Wingdings" pitchFamily="2" charset="2"/>
              <a:buChar char=""/>
            </a:pPr>
            <a:r>
              <a:rPr lang="en-GB" sz="1600" i="1" dirty="0" smtClean="0">
                <a:solidFill>
                  <a:srgbClr val="FFFF00"/>
                </a:solidFill>
              </a:rPr>
              <a:t> </a:t>
            </a:r>
            <a:r>
              <a:rPr lang="en-GB" sz="1600" i="1" dirty="0" smtClean="0">
                <a:solidFill>
                  <a:srgbClr val="FFC000"/>
                </a:solidFill>
              </a:rPr>
              <a:t>Yale University</a:t>
            </a:r>
            <a:r>
              <a:rPr lang="en-GB" sz="1600" dirty="0" smtClean="0">
                <a:solidFill>
                  <a:srgbClr val="FFC000"/>
                </a:solidFill>
              </a:rPr>
              <a:t>: C. Anderson, B. T. Fleming*, S. Linden, K. </a:t>
            </a:r>
            <a:r>
              <a:rPr lang="en-GB" sz="1600" dirty="0" err="1" smtClean="0">
                <a:solidFill>
                  <a:srgbClr val="FFC000"/>
                </a:solidFill>
              </a:rPr>
              <a:t>Partyka</a:t>
            </a:r>
            <a:r>
              <a:rPr lang="en-GB" sz="1600" dirty="0" smtClean="0">
                <a:solidFill>
                  <a:srgbClr val="FFC000"/>
                </a:solidFill>
              </a:rPr>
              <a:t>, M. Soderberg, J. Spitz</a:t>
            </a: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None/>
            </a:pPr>
            <a:endParaRPr lang="en-GB" sz="1600" dirty="0" smtClean="0">
              <a:solidFill>
                <a:srgbClr val="FFFF00"/>
              </a:solidFill>
            </a:endParaRPr>
          </a:p>
          <a:p>
            <a:pPr marL="231775" indent="-231775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GB" sz="1600" dirty="0" smtClean="0">
                <a:solidFill>
                  <a:srgbClr val="FFFF00"/>
                </a:solidFill>
              </a:rPr>
              <a:t>*=Spokesperson, **=Deputy Spokesperson</a:t>
            </a:r>
            <a:endParaRPr lang="en-US" sz="1600" dirty="0" smtClean="0">
              <a:solidFill>
                <a:srgbClr val="FFFF00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0EBA198-C9B2-406C-9E23-D17CC7107053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TextBox 11"/>
          <p:cNvSpPr/>
          <p:nvPr/>
        </p:nvSpPr>
        <p:spPr>
          <a:xfrm>
            <a:off x="5722938" y="200025"/>
            <a:ext cx="2451100" cy="939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StarSymbol"/>
              <a:buNone/>
              <a:defRPr/>
            </a:pPr>
            <a:r>
              <a:rPr lang="en-US" sz="1800" i="1" dirty="0">
                <a:solidFill>
                  <a:srgbClr val="FFFFFF"/>
                </a:solidFill>
                <a:latin typeface="Calibri" pitchFamily="18"/>
                <a:ea typeface="HG Mincho Light J" pitchFamily="2"/>
                <a:cs typeface="Lucidasans" pitchFamily="2"/>
              </a:rPr>
              <a:t>13 institutions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StarSymbol"/>
              <a:buNone/>
              <a:defRPr/>
            </a:pPr>
            <a:r>
              <a:rPr lang="en-US" sz="1800" i="1" dirty="0" smtClean="0">
                <a:solidFill>
                  <a:srgbClr val="FFFFFF"/>
                </a:solidFill>
                <a:latin typeface="Calibri" pitchFamily="18"/>
                <a:ea typeface="HG Mincho Light J" pitchFamily="2"/>
                <a:cs typeface="Lucidasans" pitchFamily="2"/>
              </a:rPr>
              <a:t>~50 </a:t>
            </a:r>
            <a:r>
              <a:rPr lang="en-US" sz="1800" i="1" dirty="0">
                <a:solidFill>
                  <a:srgbClr val="FFFFFF"/>
                </a:solidFill>
                <a:latin typeface="Calibri" pitchFamily="18"/>
                <a:ea typeface="HG Mincho Light J" pitchFamily="2"/>
                <a:cs typeface="Lucidasans" pitchFamily="2"/>
              </a:rPr>
              <a:t>collaborators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StarSymbol"/>
              <a:buNone/>
              <a:defRPr/>
            </a:pPr>
            <a:r>
              <a:rPr lang="en-US" sz="1800" i="1" dirty="0">
                <a:solidFill>
                  <a:srgbClr val="FFC000"/>
                </a:solidFill>
                <a:latin typeface="Calibri" pitchFamily="18"/>
                <a:ea typeface="HG Mincho Light J" pitchFamily="2"/>
                <a:cs typeface="Lucidasans" pitchFamily="2"/>
              </a:rPr>
              <a:t>NSF funded</a:t>
            </a:r>
            <a:r>
              <a:rPr lang="en-US" sz="1800" i="1" dirty="0">
                <a:solidFill>
                  <a:srgbClr val="FFFFFF"/>
                </a:solidFill>
                <a:latin typeface="Calibri" pitchFamily="18"/>
                <a:ea typeface="HG Mincho Light J" pitchFamily="2"/>
                <a:cs typeface="Lucidasans" pitchFamily="2"/>
              </a:rPr>
              <a:t>/</a:t>
            </a:r>
            <a:r>
              <a:rPr lang="en-US" sz="1800" i="1" dirty="0">
                <a:solidFill>
                  <a:srgbClr val="FFFF00"/>
                </a:solidFill>
                <a:latin typeface="Calibri" pitchFamily="18"/>
                <a:ea typeface="HG Mincho Light J" pitchFamily="2"/>
                <a:cs typeface="Lucidasans" pitchFamily="2"/>
              </a:rPr>
              <a:t>DOE funded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LAr-TPC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8788" y="5273675"/>
            <a:ext cx="8274050" cy="900113"/>
          </a:xfrm>
        </p:spPr>
        <p:txBody>
          <a:bodyPr/>
          <a:lstStyle/>
          <a:p>
            <a:pPr lvl="2"/>
            <a:r>
              <a:rPr lang="en-US" sz="1800" smtClean="0"/>
              <a:t>Detectors for neutrino appearance experiments need good e</a:t>
            </a:r>
            <a:r>
              <a:rPr lang="en-US" smtClean="0"/>
              <a:t>-</a:t>
            </a:r>
            <a:r>
              <a:rPr lang="en-US" smtClean="0">
                <a:latin typeface="Symbol" pitchFamily="18" charset="2"/>
              </a:rPr>
              <a:t>g</a:t>
            </a:r>
            <a:r>
              <a:rPr lang="en-US" smtClean="0"/>
              <a:t> </a:t>
            </a:r>
            <a:r>
              <a:rPr lang="en-US" sz="1800" smtClean="0"/>
              <a:t>separation, to identify CC </a:t>
            </a:r>
            <a:r>
              <a:rPr lang="en-US" smtClean="0">
                <a:latin typeface="Symbol" pitchFamily="18" charset="2"/>
              </a:rPr>
              <a:t>n</a:t>
            </a:r>
            <a:r>
              <a:rPr lang="en-US" baseline="-25000" smtClean="0"/>
              <a:t>e</a:t>
            </a:r>
            <a:r>
              <a:rPr lang="en-US" smtClean="0"/>
              <a:t> </a:t>
            </a:r>
            <a:r>
              <a:rPr lang="en-US" sz="1800" smtClean="0"/>
              <a:t>signal events from NC background events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62CC6C-DCA1-4935-8CE7-A6C15C72CC22}" type="slidenum">
              <a:rPr lang="en-US"/>
              <a:pPr/>
              <a:t>4</a:t>
            </a:fld>
            <a:endParaRPr lang="en-US"/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736600" y="2039938"/>
            <a:ext cx="28432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00"/>
                </a:solidFill>
                <a:cs typeface="Arial" pitchFamily="34" charset="0"/>
              </a:rPr>
              <a:t>LAr-TPC detectors produce bubble-chamber like visualization of events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870325" y="2127250"/>
            <a:ext cx="215741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00"/>
                </a:solidFill>
                <a:cs typeface="Arial" pitchFamily="34" charset="0"/>
              </a:rPr>
              <a:t>One can have</a:t>
            </a:r>
          </a:p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00"/>
                </a:solidFill>
                <a:cs typeface="Arial" pitchFamily="34" charset="0"/>
              </a:rPr>
              <a:t>particle ID</a:t>
            </a:r>
          </a:p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00"/>
                </a:solidFill>
                <a:cs typeface="Arial" pitchFamily="34" charset="0"/>
              </a:rPr>
              <a:t>capability,</a:t>
            </a:r>
          </a:p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00"/>
                </a:solidFill>
                <a:cs typeface="Arial" pitchFamily="34" charset="0"/>
              </a:rPr>
              <a:t> from dE/dx</a:t>
            </a:r>
          </a:p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00"/>
                </a:solidFill>
                <a:cs typeface="Arial" pitchFamily="34" charset="0"/>
              </a:rPr>
              <a:t>along a track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4297363" y="3994150"/>
            <a:ext cx="1749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00"/>
                </a:solidFill>
                <a:cs typeface="Arial" pitchFamily="34" charset="0"/>
              </a:rPr>
              <a:t>In particular, </a:t>
            </a:r>
          </a:p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800">
                <a:solidFill>
                  <a:srgbClr val="FFFF00"/>
                </a:solidFill>
                <a:latin typeface="Calibri" pitchFamily="34" charset="0"/>
              </a:rPr>
              <a:t>electron-</a:t>
            </a:r>
            <a:r>
              <a:rPr lang="en-US" sz="1800">
                <a:solidFill>
                  <a:srgbClr val="FFFF00"/>
                </a:solidFill>
                <a:latin typeface="Symbol" pitchFamily="18" charset="2"/>
              </a:rPr>
              <a:t>gamma</a:t>
            </a:r>
            <a:r>
              <a:rPr lang="en-US" sz="18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rgbClr val="FFFF00"/>
                </a:solidFill>
                <a:cs typeface="Arial" pitchFamily="34" charset="0"/>
              </a:rPr>
              <a:t>separation</a:t>
            </a:r>
          </a:p>
        </p:txBody>
      </p: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475" y="2119313"/>
            <a:ext cx="30575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920038" y="3048000"/>
            <a:ext cx="12239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D16105"/>
                </a:solidFill>
                <a:latin typeface="Calibri" pitchFamily="34" charset="0"/>
              </a:rPr>
              <a:t>Monte Carlo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1074738"/>
            <a:ext cx="82740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3888" lvl="1" indent="-217488" eaLnBrk="0" hangingPunct="0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-112" charset="2"/>
              <a:buChar char="§"/>
              <a:defRPr/>
            </a:pPr>
            <a:r>
              <a:rPr lang="en-US" sz="2000" kern="0" dirty="0">
                <a:solidFill>
                  <a:srgbClr val="FFFF00"/>
                </a:solidFill>
                <a:ea typeface="+mn-ea"/>
                <a:cs typeface="Arial" pitchFamily="34" charset="0"/>
              </a:rPr>
              <a:t>An attractive detector technology for neutrino physics</a:t>
            </a:r>
          </a:p>
          <a:p>
            <a:pPr marL="855663" lvl="2" indent="-231775" eaLnBrk="0" hangingPunct="0">
              <a:spcBef>
                <a:spcPct val="20000"/>
              </a:spcBef>
              <a:buClr>
                <a:srgbClr val="25B81A"/>
              </a:buClr>
              <a:buSzPct val="50000"/>
              <a:buFont typeface="Wingdings" pitchFamily="-112" charset="2"/>
              <a:buChar char="®"/>
              <a:defRPr/>
            </a:pPr>
            <a:r>
              <a:rPr lang="en-US" sz="2000" kern="0" dirty="0">
                <a:solidFill>
                  <a:schemeClr val="tx1"/>
                </a:solidFill>
                <a:ea typeface="+mn-ea"/>
                <a:cs typeface="Arial" pitchFamily="34" charset="0"/>
              </a:rPr>
              <a:t>Fine-grained tracking, and energy deposition information</a:t>
            </a: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336550" y="4622800"/>
            <a:ext cx="3625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00"/>
                </a:solidFill>
                <a:cs typeface="Arial" pitchFamily="34" charset="0"/>
              </a:rPr>
              <a:t>ArgoNeuT anti-neutrino event, 2010</a:t>
            </a:r>
          </a:p>
        </p:txBody>
      </p:sp>
      <p:pic>
        <p:nvPicPr>
          <p:cNvPr id="21516" name="Picture 16" descr="SepArgoEv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2840038"/>
            <a:ext cx="320992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LAr-TPC Development Program at FNAL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733425" y="1104900"/>
            <a:ext cx="3641725" cy="1706563"/>
          </a:xfrm>
        </p:spPr>
        <p:txBody>
          <a:bodyPr/>
          <a:lstStyle/>
          <a:p>
            <a:pPr algn="r"/>
            <a:r>
              <a:rPr lang="en-US" sz="1800" smtClean="0"/>
              <a:t>In principle, these detectors are scalable to large sizes</a:t>
            </a:r>
          </a:p>
          <a:p>
            <a:pPr lvl="1" algn="r"/>
            <a:r>
              <a:rPr lang="en-US" sz="1800" smtClean="0"/>
              <a:t>Future neutrino experiments will require massive detectors</a:t>
            </a:r>
          </a:p>
          <a:p>
            <a:pPr algn="r"/>
            <a:endParaRPr lang="en-US" smtClean="0"/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3090863" y="4370388"/>
            <a:ext cx="5638800" cy="1957387"/>
          </a:xfrm>
        </p:spPr>
        <p:txBody>
          <a:bodyPr/>
          <a:lstStyle/>
          <a:p>
            <a:r>
              <a:rPr lang="en-US" sz="1800" smtClean="0"/>
              <a:t>“Integrated Plan for LAr-TPC neutrino detectors in the U.S.” submitted to DOE in December</a:t>
            </a:r>
          </a:p>
          <a:p>
            <a:pPr lvl="1"/>
            <a:r>
              <a:rPr lang="en-US" sz="1800" smtClean="0"/>
              <a:t>Produced by a committee of enthusiasts from the Lab and University community</a:t>
            </a:r>
          </a:p>
          <a:p>
            <a:r>
              <a:rPr lang="en-US" sz="1800" smtClean="0"/>
              <a:t>The MicroBooNE detector is a part of this plan</a:t>
            </a:r>
          </a:p>
          <a:p>
            <a:endParaRPr lang="en-US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F3A82A-BA51-4992-BF29-E04837B403F4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4648200" y="1030288"/>
            <a:ext cx="4300538" cy="3106737"/>
            <a:chOff x="4628871" y="1102379"/>
            <a:chExt cx="4300974" cy="3106550"/>
          </a:xfrm>
        </p:grpSpPr>
        <p:pic>
          <p:nvPicPr>
            <p:cNvPr id="23560" name="Picture 6" descr="roadmap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28871" y="1102379"/>
              <a:ext cx="4300974" cy="310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Rectangle 7"/>
            <p:cNvSpPr>
              <a:spLocks noChangeArrowheads="1"/>
            </p:cNvSpPr>
            <p:nvPr/>
          </p:nvSpPr>
          <p:spPr bwMode="auto">
            <a:xfrm>
              <a:off x="6306671" y="3173506"/>
              <a:ext cx="1680882" cy="3899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en-US"/>
            </a:p>
          </p:txBody>
        </p:sp>
      </p:grpSp>
      <p:pic>
        <p:nvPicPr>
          <p:cNvPr id="23559" name="Picture 8" descr="IntPlan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751138"/>
            <a:ext cx="2954337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FNAL Scientists on MicroBooNE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0" y="1190445"/>
            <a:ext cx="8678173" cy="4905555"/>
          </a:xfrm>
        </p:spPr>
        <p:txBody>
          <a:bodyPr/>
          <a:lstStyle/>
          <a:p>
            <a:r>
              <a:rPr lang="en-US" dirty="0" smtClean="0"/>
              <a:t>Involved in Project Management, software development, and liquid argon purity R&amp;D</a:t>
            </a:r>
          </a:p>
          <a:p>
            <a:pPr lvl="1"/>
            <a:r>
              <a:rPr lang="en-US" dirty="0" smtClean="0"/>
              <a:t>~1-2 FTE, no post-doc as yet</a:t>
            </a:r>
          </a:p>
          <a:p>
            <a:r>
              <a:rPr lang="en-US" dirty="0" smtClean="0"/>
              <a:t>All these roles are shared/split with similar roles on other liquid argon detector efforts</a:t>
            </a:r>
          </a:p>
          <a:p>
            <a:pPr lvl="1"/>
            <a:r>
              <a:rPr lang="en-US" dirty="0" smtClean="0"/>
              <a:t>B. Baller – LBNE PM for LAr  ;  </a:t>
            </a:r>
            <a:r>
              <a:rPr lang="en-US" dirty="0" err="1" smtClean="0"/>
              <a:t>ArgoNeut</a:t>
            </a:r>
            <a:endParaRPr lang="en-US" sz="1800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C. James – MicroBooNE PM  ;  ArgoNeuT  ;  MINOS</a:t>
            </a:r>
          </a:p>
          <a:p>
            <a:pPr lvl="1"/>
            <a:r>
              <a:rPr lang="en-US" dirty="0" smtClean="0"/>
              <a:t>S. Pordes – LAr R&amp;D program coordinator  ;  LAPD  ;  ArgoNeuT</a:t>
            </a:r>
          </a:p>
          <a:p>
            <a:pPr lvl="1"/>
            <a:r>
              <a:rPr lang="en-US" dirty="0" smtClean="0"/>
              <a:t>G. </a:t>
            </a:r>
            <a:r>
              <a:rPr lang="en-US" dirty="0" err="1" smtClean="0"/>
              <a:t>Rameika</a:t>
            </a:r>
            <a:r>
              <a:rPr lang="en-US" dirty="0" smtClean="0"/>
              <a:t> – MicroBooNE DPM  ;  LBNE Prj Scientist  ;  ArgoNeuT</a:t>
            </a:r>
          </a:p>
          <a:p>
            <a:pPr lvl="1"/>
            <a:r>
              <a:rPr lang="en-US" dirty="0" smtClean="0"/>
              <a:t>B. Rebel – </a:t>
            </a:r>
            <a:r>
              <a:rPr lang="en-US" dirty="0" err="1" smtClean="0"/>
              <a:t>LArSoft</a:t>
            </a:r>
            <a:r>
              <a:rPr lang="en-US" dirty="0" smtClean="0"/>
              <a:t> group leader  ;  LAPD  ;  ArgoNeuT  ;  MINOS</a:t>
            </a:r>
          </a:p>
          <a:p>
            <a:pPr lvl="1"/>
            <a:r>
              <a:rPr lang="en-US" dirty="0" smtClean="0"/>
              <a:t>D. Schmitz – </a:t>
            </a:r>
            <a:r>
              <a:rPr lang="en-US" dirty="0" err="1" smtClean="0"/>
              <a:t>LArSoft</a:t>
            </a:r>
            <a:r>
              <a:rPr lang="en-US" dirty="0" smtClean="0"/>
              <a:t>  ;  </a:t>
            </a:r>
            <a:r>
              <a:rPr lang="en-US" dirty="0" err="1" smtClean="0"/>
              <a:t>MINERvA</a:t>
            </a:r>
            <a:endParaRPr lang="en-US" dirty="0" smtClean="0"/>
          </a:p>
          <a:p>
            <a:pPr lvl="1"/>
            <a:r>
              <a:rPr lang="en-US" dirty="0" smtClean="0"/>
              <a:t>S. Zeller – </a:t>
            </a:r>
            <a:r>
              <a:rPr lang="en-US" dirty="0" err="1" smtClean="0"/>
              <a:t>LArSoft</a:t>
            </a:r>
            <a:r>
              <a:rPr lang="en-US" dirty="0" smtClean="0"/>
              <a:t>  ;  LBNE  ;  MiniBooNE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0B9E-8536-4E6A-B47F-5FFF49F2E7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MicroBooNE Detector Development Goals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541338" y="1198563"/>
            <a:ext cx="4775200" cy="4787900"/>
          </a:xfrm>
        </p:spPr>
        <p:txBody>
          <a:bodyPr/>
          <a:lstStyle/>
          <a:p>
            <a:r>
              <a:rPr lang="en-US" sz="2200" smtClean="0"/>
              <a:t>Develop tools for analysis</a:t>
            </a:r>
          </a:p>
          <a:p>
            <a:pPr lvl="1"/>
            <a:r>
              <a:rPr lang="en-US" sz="1800" smtClean="0"/>
              <a:t>Demonstrate photon – electron identification (reconstruction)</a:t>
            </a:r>
          </a:p>
          <a:p>
            <a:pPr lvl="1"/>
            <a:r>
              <a:rPr lang="en-US" sz="1800" smtClean="0"/>
              <a:t>Refine sensitivity estimates for next generation detectors (analysis)</a:t>
            </a:r>
          </a:p>
          <a:p>
            <a:pPr lvl="1"/>
            <a:r>
              <a:rPr lang="en-US" sz="1800" smtClean="0"/>
              <a:t>Demonstrate ability to run at shallow depth </a:t>
            </a:r>
          </a:p>
          <a:p>
            <a:r>
              <a:rPr lang="en-US" sz="2200" smtClean="0"/>
              <a:t>Purity:  Test of GAr purge in large, fully instrumented vessel  </a:t>
            </a:r>
          </a:p>
          <a:p>
            <a:r>
              <a:rPr lang="en-US" sz="2200" smtClean="0"/>
              <a:t>Implementation of cold electronics in Gaseous Argon (GAr)</a:t>
            </a:r>
          </a:p>
          <a:p>
            <a:r>
              <a:rPr lang="en-US" sz="2200" smtClean="0"/>
              <a:t>Collect scaling data for larger detectors (construction costs, operations, etc.)</a:t>
            </a:r>
          </a:p>
          <a:p>
            <a:endParaRPr lang="en-US" smtClean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AD30F7-C7C2-4547-9779-9E09E24E961E}" type="slidenum">
              <a:rPr lang="en-US"/>
              <a:pPr/>
              <a:t>7</a:t>
            </a:fld>
            <a:endParaRPr lang="en-US"/>
          </a:p>
        </p:txBody>
      </p:sp>
      <p:pic>
        <p:nvPicPr>
          <p:cNvPr id="2560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27688" y="1674813"/>
            <a:ext cx="3111500" cy="2871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Goals: Challenges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22313" y="1154113"/>
            <a:ext cx="7856537" cy="4651375"/>
          </a:xfrm>
        </p:spPr>
        <p:txBody>
          <a:bodyPr/>
          <a:lstStyle/>
          <a:p>
            <a:pPr lvl="1"/>
            <a:r>
              <a:rPr lang="en-US" smtClean="0"/>
              <a:t>Argon purity – parts per trillion</a:t>
            </a:r>
          </a:p>
          <a:p>
            <a:pPr lvl="2"/>
            <a:r>
              <a:rPr lang="en-US" smtClean="0"/>
              <a:t>High purity necessary for long drifts </a:t>
            </a:r>
          </a:p>
          <a:p>
            <a:pPr lvl="1"/>
            <a:r>
              <a:rPr lang="en-US" smtClean="0"/>
              <a:t>Electronics</a:t>
            </a:r>
          </a:p>
          <a:p>
            <a:pPr lvl="2"/>
            <a:r>
              <a:rPr lang="en-US" smtClean="0"/>
              <a:t>Signals are small, so sources of electronic noise must be strictly controlled</a:t>
            </a:r>
          </a:p>
          <a:p>
            <a:pPr lvl="2"/>
            <a:r>
              <a:rPr lang="en-US" smtClean="0"/>
              <a:t>Wide range of pulse sizes and shapes</a:t>
            </a:r>
          </a:p>
          <a:p>
            <a:pPr lvl="2"/>
            <a:r>
              <a:rPr lang="en-US" smtClean="0"/>
              <a:t>High sampling rate + many wires = large amount of raw data</a:t>
            </a:r>
          </a:p>
          <a:p>
            <a:pPr lvl="1"/>
            <a:r>
              <a:rPr lang="en-US" smtClean="0"/>
              <a:t>Vacuum &amp; cryogenics environments take special care</a:t>
            </a:r>
          </a:p>
          <a:p>
            <a:pPr lvl="2"/>
            <a:r>
              <a:rPr lang="en-US" smtClean="0"/>
              <a:t>Every penetration into the cryostat must be leak-tight</a:t>
            </a:r>
          </a:p>
          <a:p>
            <a:pPr lvl="2"/>
            <a:r>
              <a:rPr lang="en-US" smtClean="0"/>
              <a:t>Every penetration increases the heat load on the system</a:t>
            </a:r>
          </a:p>
          <a:p>
            <a:pPr lvl="1"/>
            <a:r>
              <a:rPr lang="en-US" smtClean="0"/>
              <a:t>Safety issues</a:t>
            </a:r>
          </a:p>
          <a:p>
            <a:pPr lvl="2"/>
            <a:r>
              <a:rPr lang="en-US" smtClean="0"/>
              <a:t>ODH hazards</a:t>
            </a:r>
          </a:p>
          <a:p>
            <a:pPr lvl="2"/>
            <a:r>
              <a:rPr lang="en-US" smtClean="0"/>
              <a:t>Pressure vessel – (MicroBooNE is evacuable)</a:t>
            </a:r>
          </a:p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086495-3842-4438-8210-72341BC81F1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Status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1963" y="1012825"/>
            <a:ext cx="8493125" cy="5187950"/>
          </a:xfrm>
        </p:spPr>
        <p:txBody>
          <a:bodyPr/>
          <a:lstStyle/>
          <a:p>
            <a:r>
              <a:rPr lang="en-US" smtClean="0"/>
              <a:t>Experiment given Stage 1 approval in July 2008</a:t>
            </a:r>
          </a:p>
          <a:p>
            <a:r>
              <a:rPr lang="en-US" smtClean="0"/>
              <a:t>Project timeline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CD-0 in September 2009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Initial Director’s Review in November 2009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DOE CD-1 Review in March 2010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ESAAB/CD-1 approval : July 9, 2010</a:t>
            </a:r>
          </a:p>
          <a:p>
            <a:pPr lvl="1"/>
            <a:r>
              <a:rPr lang="en-US" smtClean="0"/>
              <a:t>Baseline Review, CD-2, by early 2011</a:t>
            </a:r>
          </a:p>
          <a:p>
            <a:pPr lvl="3"/>
            <a:r>
              <a:rPr lang="en-US" smtClean="0"/>
              <a:t>Currently performing internal reviews, assessing costs and schedule</a:t>
            </a:r>
          </a:p>
          <a:p>
            <a:pPr lvl="1"/>
            <a:r>
              <a:rPr lang="en-US" smtClean="0"/>
              <a:t>Construction 2011-2012</a:t>
            </a:r>
          </a:p>
          <a:p>
            <a:pPr lvl="1"/>
            <a:r>
              <a:rPr lang="en-US" smtClean="0"/>
              <a:t>Installed and running in 2013 – transition to operations</a:t>
            </a:r>
          </a:p>
          <a:p>
            <a:r>
              <a:rPr lang="en-US" smtClean="0"/>
              <a:t>Collaboration and  Project closely linked</a:t>
            </a:r>
          </a:p>
          <a:p>
            <a:pPr lvl="1"/>
            <a:r>
              <a:rPr lang="en-US" smtClean="0"/>
              <a:t>Collaborators hold management roles</a:t>
            </a:r>
          </a:p>
          <a:p>
            <a:pPr lvl="1"/>
            <a:r>
              <a:rPr lang="en-US" smtClean="0"/>
              <a:t>Complete participation in the design</a:t>
            </a:r>
          </a:p>
          <a:p>
            <a:pPr lvl="1"/>
            <a:r>
              <a:rPr lang="en-US" smtClean="0"/>
              <a:t>NSF-funded contributions to the detector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CEB24E-AA85-4D99-99CC-B9CE709053F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18585</TotalTime>
  <Words>1408</Words>
  <Application>Microsoft Office PowerPoint</Application>
  <PresentationFormat>On-screen Show (4:3)</PresentationFormat>
  <Paragraphs>211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ＭＳ Ｐゴシック</vt:lpstr>
      <vt:lpstr>Wingdings</vt:lpstr>
      <vt:lpstr>Times New Roman</vt:lpstr>
      <vt:lpstr>Arial Narrow</vt:lpstr>
      <vt:lpstr>Calibri</vt:lpstr>
      <vt:lpstr>msmincho</vt:lpstr>
      <vt:lpstr>HG Mincho Light J</vt:lpstr>
      <vt:lpstr>StarSymbol</vt:lpstr>
      <vt:lpstr>Symbol</vt:lpstr>
      <vt:lpstr>Factory</vt:lpstr>
      <vt:lpstr>MicroBooNE Experiment</vt:lpstr>
      <vt:lpstr>Introduction</vt:lpstr>
      <vt:lpstr>MicroBooNE Collaboration</vt:lpstr>
      <vt:lpstr>Why LAr-TPC</vt:lpstr>
      <vt:lpstr>LAr-TPC Development Program at FNAL</vt:lpstr>
      <vt:lpstr>FNAL Scientists on MicroBooNE</vt:lpstr>
      <vt:lpstr>MicroBooNE Detector Development Goals</vt:lpstr>
      <vt:lpstr>Development Goals: Challenges</vt:lpstr>
      <vt:lpstr>Project Status</vt:lpstr>
      <vt:lpstr>Detector Overview</vt:lpstr>
      <vt:lpstr>Slide 11</vt:lpstr>
      <vt:lpstr>Project Work Breakdown Structure</vt:lpstr>
      <vt:lpstr>Post-Project Planning – Data Analysis</vt:lpstr>
      <vt:lpstr>Reconstruction Software Development</vt:lpstr>
      <vt:lpstr>Summary</vt:lpstr>
      <vt:lpstr>Slide 16</vt:lpstr>
      <vt:lpstr>MicroBooNE Physics Goals</vt:lpstr>
      <vt:lpstr>Slide 18</vt:lpstr>
      <vt:lpstr>LAr – Water Cherenkov comparison</vt:lpstr>
      <vt:lpstr>Slide 20</vt:lpstr>
      <vt:lpstr>Slide 21</vt:lpstr>
      <vt:lpstr>Current Work</vt:lpstr>
      <vt:lpstr>Current Work</vt:lpstr>
      <vt:lpstr>Current Work</vt:lpstr>
      <vt:lpstr>Current Work</vt:lpstr>
      <vt:lpstr>Post-Project Planning – Transition to Operations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CatJames</dc:creator>
  <cp:lastModifiedBy>CatJames</cp:lastModifiedBy>
  <cp:revision>663</cp:revision>
  <cp:lastPrinted>2010-07-12T20:36:56Z</cp:lastPrinted>
  <dcterms:created xsi:type="dcterms:W3CDTF">2010-07-12T18:49:10Z</dcterms:created>
  <dcterms:modified xsi:type="dcterms:W3CDTF">2010-08-23T04:07:39Z</dcterms:modified>
</cp:coreProperties>
</file>