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6D44-B3AF-4994-A2FC-C76A8AF263C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BFC6-879A-4CA0-93A1-B580AC2B1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tags" Target="../tags/tag5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9.png"/><Relationship Id="rId5" Type="http://schemas.openxmlformats.org/officeDocument/2006/relationships/tags" Target="../tags/tag7.xml"/><Relationship Id="rId10" Type="http://schemas.openxmlformats.org/officeDocument/2006/relationships/image" Target="../media/image8.png"/><Relationship Id="rId4" Type="http://schemas.openxmlformats.org/officeDocument/2006/relationships/tags" Target="../tags/tag6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/>
              <a:t> </a:t>
            </a:r>
            <a:r>
              <a:rPr lang="en-US" dirty="0" smtClean="0"/>
              <a:t>(E906)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Christian</a:t>
            </a:r>
          </a:p>
          <a:p>
            <a:r>
              <a:rPr lang="en-US" dirty="0" err="1" smtClean="0"/>
              <a:t>Fermilab</a:t>
            </a:r>
            <a:endParaRPr lang="en-US" dirty="0" smtClean="0"/>
          </a:p>
          <a:p>
            <a:r>
              <a:rPr lang="en-US" dirty="0" smtClean="0"/>
              <a:t>August 22,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Beam line modifications almost complete</a:t>
            </a:r>
          </a:p>
          <a:p>
            <a:pPr lvl="1"/>
            <a:r>
              <a:rPr lang="en-US" dirty="0" smtClean="0"/>
              <a:t>Start up expected about October 1.</a:t>
            </a:r>
          </a:p>
          <a:p>
            <a:r>
              <a:rPr lang="en-US" dirty="0" smtClean="0"/>
              <a:t>Spectrometer magnets in place</a:t>
            </a:r>
          </a:p>
          <a:p>
            <a:pPr lvl="1"/>
            <a:r>
              <a:rPr lang="en-US" dirty="0" smtClean="0"/>
              <a:t>Shielding near complete</a:t>
            </a:r>
          </a:p>
          <a:p>
            <a:r>
              <a:rPr lang="en-US" dirty="0" smtClean="0"/>
              <a:t>Hodoscopes will be ready on October 1</a:t>
            </a:r>
          </a:p>
          <a:p>
            <a:r>
              <a:rPr lang="en-US" dirty="0" smtClean="0"/>
              <a:t>All wire chambers except for Station 1 ready</a:t>
            </a:r>
          </a:p>
          <a:p>
            <a:pPr lvl="1"/>
            <a:r>
              <a:rPr lang="en-US" dirty="0" smtClean="0"/>
              <a:t>Wire chamber electronics will be complete in late November</a:t>
            </a:r>
          </a:p>
          <a:p>
            <a:pPr lvl="1"/>
            <a:r>
              <a:rPr lang="en-US" dirty="0" smtClean="0"/>
              <a:t>Station 1 expected in January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10/2010 – early/2011: Commissioning</a:t>
            </a:r>
          </a:p>
          <a:p>
            <a:r>
              <a:rPr lang="en-US" dirty="0" smtClean="0"/>
              <a:t>Early/2011 – 10/2011: Rate likely to be limited by limit on losses in Main Ring remnant (while </a:t>
            </a:r>
            <a:r>
              <a:rPr lang="en-US" dirty="0" err="1" smtClean="0"/>
              <a:t>Tevatron</a:t>
            </a:r>
            <a:r>
              <a:rPr lang="en-US" dirty="0" smtClean="0"/>
              <a:t> collider is running).  Experiment will concentrate on solid targets.</a:t>
            </a:r>
          </a:p>
          <a:p>
            <a:r>
              <a:rPr lang="en-US" dirty="0" smtClean="0"/>
              <a:t>Beyond 10/2011: 5000 hours at 1E13 protons per minute = 3E18 protons on target.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FNAL scientist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Chuck Brown (retired 7/2010)</a:t>
            </a:r>
          </a:p>
          <a:p>
            <a:pPr lvl="1"/>
            <a:r>
              <a:rPr lang="en-US" dirty="0" smtClean="0"/>
              <a:t>Primary link to previous experiments</a:t>
            </a:r>
          </a:p>
          <a:p>
            <a:pPr lvl="2"/>
            <a:r>
              <a:rPr lang="en-US" dirty="0" smtClean="0"/>
              <a:t>E906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/>
              <a:t>E866 </a:t>
            </a:r>
            <a:r>
              <a:rPr lang="en-US" dirty="0" smtClean="0">
                <a:sym typeface="Wingdings" pitchFamily="2" charset="2"/>
              </a:rPr>
              <a:t> E772  E605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(w/Bill Cooper) built St.2 &amp; St.3- drift chambers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Beam line architect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Managing experiment installation</a:t>
            </a:r>
          </a:p>
          <a:p>
            <a:r>
              <a:rPr lang="en-US" dirty="0" smtClean="0">
                <a:sym typeface="Wingdings" pitchFamily="2" charset="2"/>
              </a:rPr>
              <a:t>David Christian (joined collaboration 2/2009)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Took over project management in 5/2010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Wire chamber front end electronics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Trigger &amp; DAQ consultant</a:t>
            </a:r>
          </a:p>
          <a:p>
            <a:r>
              <a:rPr lang="en-US" dirty="0" smtClean="0">
                <a:sym typeface="Wingdings" pitchFamily="2" charset="2"/>
              </a:rPr>
              <a:t>Less than 1 FTE in 2010.</a:t>
            </a:r>
          </a:p>
          <a:p>
            <a:r>
              <a:rPr lang="en-US" dirty="0" smtClean="0">
                <a:sym typeface="Wingdings" pitchFamily="2" charset="2"/>
              </a:rPr>
              <a:t>Less than ½ FTE in 2011 &amp; beyond.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(E906)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Goal: Determine u and d </a:t>
            </a:r>
            <a:r>
              <a:rPr lang="en-US" dirty="0" err="1" smtClean="0"/>
              <a:t>parton</a:t>
            </a:r>
            <a:r>
              <a:rPr lang="en-US" dirty="0" smtClean="0"/>
              <a:t> distribution functions </a:t>
            </a:r>
          </a:p>
          <a:p>
            <a:pPr lvl="1"/>
            <a:r>
              <a:rPr lang="en-US" dirty="0" smtClean="0"/>
              <a:t>in nucleon</a:t>
            </a:r>
          </a:p>
          <a:p>
            <a:pPr lvl="1"/>
            <a:r>
              <a:rPr lang="en-US" dirty="0" smtClean="0"/>
              <a:t>in nuclear matter</a:t>
            </a:r>
          </a:p>
          <a:p>
            <a:r>
              <a:rPr lang="en-US" dirty="0" smtClean="0"/>
              <a:t>Method: Measure </a:t>
            </a:r>
            <a:r>
              <a:rPr lang="en-US" dirty="0" err="1" smtClean="0"/>
              <a:t>Drell</a:t>
            </a:r>
            <a:r>
              <a:rPr lang="en-US" dirty="0" smtClean="0"/>
              <a:t>-Yan </a:t>
            </a:r>
            <a:r>
              <a:rPr lang="en-US" dirty="0" err="1" smtClean="0"/>
              <a:t>muon</a:t>
            </a:r>
            <a:r>
              <a:rPr lang="en-US" dirty="0" smtClean="0"/>
              <a:t> pair production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(</a:t>
            </a:r>
            <a:r>
              <a:rPr lang="en-US" dirty="0" err="1" smtClean="0"/>
              <a:t>M,p</a:t>
            </a:r>
            <a:r>
              <a:rPr lang="en-US" baseline="-25000" dirty="0" err="1" smtClean="0"/>
              <a:t>L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T</a:t>
            </a:r>
            <a:r>
              <a:rPr lang="en-US" dirty="0" smtClean="0"/>
              <a:t>) in interactions of 120 </a:t>
            </a:r>
            <a:r>
              <a:rPr lang="en-US" dirty="0" err="1" smtClean="0"/>
              <a:t>GeV</a:t>
            </a:r>
            <a:r>
              <a:rPr lang="en-US" dirty="0" smtClean="0"/>
              <a:t> protons and</a:t>
            </a:r>
          </a:p>
          <a:p>
            <a:pPr lvl="1"/>
            <a:r>
              <a:rPr lang="en-US" dirty="0" smtClean="0"/>
              <a:t>LH</a:t>
            </a:r>
            <a:r>
              <a:rPr lang="en-US" baseline="-25000" dirty="0" smtClean="0"/>
              <a:t>2</a:t>
            </a:r>
            <a:r>
              <a:rPr lang="en-US" dirty="0" smtClean="0"/>
              <a:t> &amp; LD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Light, medium, &amp; heavy nuclei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730319" y="17526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60116" y="1662752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bub_na51_sli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34134" y="1607559"/>
            <a:ext cx="5237162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29905" y="192748"/>
            <a:ext cx="8229600" cy="708001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Light </a:t>
            </a:r>
            <a:r>
              <a:rPr lang="en-US" dirty="0" err="1"/>
              <a:t>Antiquark</a:t>
            </a:r>
            <a:r>
              <a:rPr lang="en-US" dirty="0"/>
              <a:t> Flavor </a:t>
            </a:r>
            <a:r>
              <a:rPr lang="en-US" dirty="0" smtClean="0"/>
              <a:t>Asymmetry</a:t>
            </a:r>
            <a:endParaRPr lang="en-US" dirty="0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93169-E7BB-4E20-AA00-B21179D7BF97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696415"/>
            <a:ext cx="44491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 smtClean="0"/>
              <a:t>But… New </a:t>
            </a:r>
            <a:r>
              <a:rPr lang="en-US" sz="2400" dirty="0" err="1" smtClean="0"/>
              <a:t>Muon</a:t>
            </a:r>
            <a:r>
              <a:rPr lang="en-US" sz="2400" dirty="0" smtClean="0"/>
              <a:t> Collaboration 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measurements imply (Gottfried </a:t>
            </a:r>
            <a:r>
              <a:rPr lang="en-US" sz="2400" dirty="0"/>
              <a:t>Sum Rule</a:t>
            </a:r>
            <a:r>
              <a:rPr lang="en-US" sz="2400" dirty="0" smtClean="0"/>
              <a:t>) that</a:t>
            </a:r>
            <a:endParaRPr lang="en-US" sz="2400" dirty="0"/>
          </a:p>
        </p:txBody>
      </p:sp>
      <p:pic>
        <p:nvPicPr>
          <p:cNvPr id="7" name="Picture 4" descr="nm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741737"/>
            <a:ext cx="3621088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339725" y="330200"/>
            <a:ext cx="7954963" cy="3476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0" y="1027726"/>
            <a:ext cx="3398293" cy="52811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Naïve Assumption:</a:t>
            </a:r>
          </a:p>
        </p:txBody>
      </p:sp>
      <p:pic>
        <p:nvPicPr>
          <p:cNvPr id="10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15883" y="1425233"/>
            <a:ext cx="127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86587" y="2798564"/>
            <a:ext cx="272891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091810" y="3054861"/>
            <a:ext cx="2376487" cy="1034129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pitchFamily="2" charset="2"/>
              <a:buNone/>
            </a:pPr>
            <a:r>
              <a:rPr lang="en-US" sz="1800" dirty="0" smtClean="0"/>
              <a:t>Next… NA 51 </a:t>
            </a:r>
            <a:r>
              <a:rPr lang="en-US" sz="1800" dirty="0"/>
              <a:t>confirms 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pitchFamily="2" charset="2"/>
              <a:buNone/>
            </a:pPr>
            <a:r>
              <a:rPr lang="en-US" sz="1800" dirty="0"/>
              <a:t>d-bar(x) &gt; u-bar(x</a:t>
            </a:r>
            <a:r>
              <a:rPr lang="en-US" sz="1800" dirty="0" smtClean="0"/>
              <a:t>)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pitchFamily="2" charset="2"/>
              <a:buNone/>
            </a:pPr>
            <a:r>
              <a:rPr lang="en-US" dirty="0" smtClean="0"/>
              <a:t>(using </a:t>
            </a:r>
            <a:r>
              <a:rPr lang="en-US" dirty="0" err="1" smtClean="0"/>
              <a:t>Drell</a:t>
            </a:r>
            <a:r>
              <a:rPr lang="en-US" dirty="0" smtClean="0"/>
              <a:t>-Yan)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x1x2_accep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54176" y="3611187"/>
            <a:ext cx="2830512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987800" y="306388"/>
            <a:ext cx="5156200" cy="3160712"/>
            <a:chOff x="2512" y="1921"/>
            <a:chExt cx="3248" cy="1991"/>
          </a:xfrm>
        </p:grpSpPr>
        <p:pic>
          <p:nvPicPr>
            <p:cNvPr id="8" name="Picture 4" descr="mrst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512" y="1921"/>
              <a:ext cx="3248" cy="1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443" y="3585"/>
              <a:ext cx="71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800" dirty="0" err="1">
                  <a:solidFill>
                    <a:srgbClr val="CC3399"/>
                  </a:solidFill>
                  <a:latin typeface="Times New Roman" pitchFamily="18" charset="0"/>
                  <a:ea typeface="ＭＳ Ｐゴシック" pitchFamily="34" charset="-128"/>
                </a:rPr>
                <a:t>x</a:t>
              </a:r>
              <a:r>
                <a:rPr lang="en-US" sz="2800" baseline="-25000" dirty="0" err="1">
                  <a:solidFill>
                    <a:srgbClr val="CC3399"/>
                  </a:solidFill>
                  <a:latin typeface="Times New Roman" pitchFamily="18" charset="0"/>
                  <a:ea typeface="ＭＳ Ｐゴシック" pitchFamily="34" charset="-128"/>
                </a:rPr>
                <a:t>target</a:t>
              </a:r>
              <a:endParaRPr lang="en-US" sz="2800" baseline="-25000" dirty="0">
                <a:solidFill>
                  <a:srgbClr val="CC3399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735" y="3585"/>
              <a:ext cx="55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>
                  <a:solidFill>
                    <a:srgbClr val="3333FF"/>
                  </a:solidFill>
                  <a:latin typeface="Times New Roman" pitchFamily="18" charset="0"/>
                  <a:ea typeface="ＭＳ Ｐゴシック" pitchFamily="34" charset="-128"/>
                </a:rPr>
                <a:t>x</a:t>
              </a:r>
              <a:r>
                <a:rPr lang="en-US" sz="2800" baseline="-25000">
                  <a:solidFill>
                    <a:srgbClr val="3333FF"/>
                  </a:solidFill>
                  <a:latin typeface="Times New Roman" pitchFamily="18" charset="0"/>
                  <a:ea typeface="ＭＳ Ｐゴシック" pitchFamily="34" charset="-128"/>
                </a:rPr>
                <a:t>beam</a:t>
              </a:r>
            </a:p>
          </p:txBody>
        </p:sp>
        <p:sp>
          <p:nvSpPr>
            <p:cNvPr id="11" name="AutoShape 7"/>
            <p:cNvSpPr>
              <a:spLocks/>
            </p:cNvSpPr>
            <p:nvPr/>
          </p:nvSpPr>
          <p:spPr bwMode="auto">
            <a:xfrm rot="-5400000">
              <a:off x="3547" y="2984"/>
              <a:ext cx="268" cy="1142"/>
            </a:xfrm>
            <a:prstGeom prst="leftBrace">
              <a:avLst>
                <a:gd name="adj1" fmla="val 35510"/>
                <a:gd name="adj2" fmla="val 46542"/>
              </a:avLst>
            </a:prstGeom>
            <a:noFill/>
            <a:ln w="28575">
              <a:solidFill>
                <a:srgbClr val="CC3399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en-US">
                <a:solidFill>
                  <a:srgbClr val="CC3399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 rot="-5400000">
              <a:off x="4854" y="3061"/>
              <a:ext cx="268" cy="987"/>
            </a:xfrm>
            <a:prstGeom prst="leftBrace">
              <a:avLst>
                <a:gd name="adj1" fmla="val 30690"/>
                <a:gd name="adj2" fmla="val 4654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en-US">
                <a:solidFill>
                  <a:srgbClr val="33CC33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3" name="Rectangle 9"/>
          <p:cNvSpPr txBox="1">
            <a:spLocks noChangeArrowheads="1"/>
          </p:cNvSpPr>
          <p:nvPr/>
        </p:nvSpPr>
        <p:spPr>
          <a:xfrm>
            <a:off x="1" y="2995756"/>
            <a:ext cx="5131558" cy="2081211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FT experiment with forward spectrometer is perfect for </a:t>
            </a:r>
            <a:r>
              <a:rPr lang="en-US" sz="2800" dirty="0" smtClean="0"/>
              <a:t>determining </a:t>
            </a:r>
            <a:r>
              <a:rPr lang="en-US" sz="2800" dirty="0" err="1" smtClean="0"/>
              <a:t>antiquark</a:t>
            </a:r>
            <a:r>
              <a:rPr lang="en-US" sz="2800" dirty="0" smtClean="0"/>
              <a:t> PDFs: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Valence quarks in beam proton at high-x.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Sea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quarks in target at low/intermediate-x.</a:t>
            </a: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646113" y="1203325"/>
            <a:ext cx="3025775" cy="1666875"/>
            <a:chOff x="483" y="953"/>
            <a:chExt cx="1906" cy="1050"/>
          </a:xfrm>
        </p:grpSpPr>
        <p:pic>
          <p:nvPicPr>
            <p:cNvPr id="15" name="Picture 11" descr="txp_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22" y="1664"/>
              <a:ext cx="267" cy="1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6" name="Picture 12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106" y="1074"/>
              <a:ext cx="267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grpSp>
          <p:nvGrpSpPr>
            <p:cNvPr id="17" name="Group 13"/>
            <p:cNvGrpSpPr>
              <a:grpSpLocks/>
            </p:cNvGrpSpPr>
            <p:nvPr/>
          </p:nvGrpSpPr>
          <p:grpSpPr bwMode="auto">
            <a:xfrm>
              <a:off x="483" y="953"/>
              <a:ext cx="1890" cy="1050"/>
              <a:chOff x="483" y="953"/>
              <a:chExt cx="1890" cy="1050"/>
            </a:xfrm>
          </p:grpSpPr>
          <p:grpSp>
            <p:nvGrpSpPr>
              <p:cNvPr id="20" name="Group 14"/>
              <p:cNvGrpSpPr>
                <a:grpSpLocks noChangeAspect="1"/>
              </p:cNvGrpSpPr>
              <p:nvPr/>
            </p:nvGrpSpPr>
            <p:grpSpPr bwMode="auto">
              <a:xfrm>
                <a:off x="1203" y="1362"/>
                <a:ext cx="464" cy="239"/>
                <a:chOff x="2707" y="2966"/>
                <a:chExt cx="864" cy="672"/>
              </a:xfrm>
            </p:grpSpPr>
            <p:sp>
              <p:nvSpPr>
                <p:cNvPr id="33" name="Freeform 15"/>
                <p:cNvSpPr>
                  <a:spLocks noChangeAspect="1"/>
                </p:cNvSpPr>
                <p:nvPr/>
              </p:nvSpPr>
              <p:spPr bwMode="auto">
                <a:xfrm>
                  <a:off x="3053" y="2966"/>
                  <a:ext cx="173" cy="672"/>
                </a:xfrm>
                <a:custGeom>
                  <a:avLst/>
                  <a:gdLst>
                    <a:gd name="T0" fmla="*/ 0 w 173"/>
                    <a:gd name="T1" fmla="*/ 336 h 672"/>
                    <a:gd name="T2" fmla="*/ 58 w 173"/>
                    <a:gd name="T3" fmla="*/ 48 h 672"/>
                    <a:gd name="T4" fmla="*/ 115 w 173"/>
                    <a:gd name="T5" fmla="*/ 624 h 672"/>
                    <a:gd name="T6" fmla="*/ 173 w 173"/>
                    <a:gd name="T7" fmla="*/ 336 h 6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3"/>
                    <a:gd name="T13" fmla="*/ 0 h 672"/>
                    <a:gd name="T14" fmla="*/ 173 w 173"/>
                    <a:gd name="T15" fmla="*/ 672 h 6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3" h="672">
                      <a:moveTo>
                        <a:pt x="0" y="336"/>
                      </a:moveTo>
                      <a:cubicBezTo>
                        <a:pt x="19" y="168"/>
                        <a:pt x="39" y="0"/>
                        <a:pt x="58" y="48"/>
                      </a:cubicBezTo>
                      <a:cubicBezTo>
                        <a:pt x="77" y="96"/>
                        <a:pt x="96" y="576"/>
                        <a:pt x="115" y="624"/>
                      </a:cubicBezTo>
                      <a:cubicBezTo>
                        <a:pt x="134" y="672"/>
                        <a:pt x="163" y="384"/>
                        <a:pt x="173" y="336"/>
                      </a:cubicBezTo>
                    </a:path>
                  </a:pathLst>
                </a:cu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16"/>
                <p:cNvSpPr>
                  <a:spLocks noChangeAspect="1"/>
                </p:cNvSpPr>
                <p:nvPr/>
              </p:nvSpPr>
              <p:spPr bwMode="auto">
                <a:xfrm>
                  <a:off x="3225" y="2966"/>
                  <a:ext cx="173" cy="672"/>
                </a:xfrm>
                <a:custGeom>
                  <a:avLst/>
                  <a:gdLst>
                    <a:gd name="T0" fmla="*/ 0 w 173"/>
                    <a:gd name="T1" fmla="*/ 336 h 672"/>
                    <a:gd name="T2" fmla="*/ 58 w 173"/>
                    <a:gd name="T3" fmla="*/ 48 h 672"/>
                    <a:gd name="T4" fmla="*/ 115 w 173"/>
                    <a:gd name="T5" fmla="*/ 624 h 672"/>
                    <a:gd name="T6" fmla="*/ 173 w 173"/>
                    <a:gd name="T7" fmla="*/ 336 h 6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3"/>
                    <a:gd name="T13" fmla="*/ 0 h 672"/>
                    <a:gd name="T14" fmla="*/ 173 w 173"/>
                    <a:gd name="T15" fmla="*/ 672 h 6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3" h="672">
                      <a:moveTo>
                        <a:pt x="0" y="336"/>
                      </a:moveTo>
                      <a:cubicBezTo>
                        <a:pt x="19" y="168"/>
                        <a:pt x="39" y="0"/>
                        <a:pt x="58" y="48"/>
                      </a:cubicBezTo>
                      <a:cubicBezTo>
                        <a:pt x="77" y="96"/>
                        <a:pt x="96" y="576"/>
                        <a:pt x="115" y="624"/>
                      </a:cubicBezTo>
                      <a:cubicBezTo>
                        <a:pt x="134" y="672"/>
                        <a:pt x="163" y="384"/>
                        <a:pt x="173" y="336"/>
                      </a:cubicBezTo>
                    </a:path>
                  </a:pathLst>
                </a:cu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17"/>
                <p:cNvSpPr>
                  <a:spLocks noChangeAspect="1"/>
                </p:cNvSpPr>
                <p:nvPr/>
              </p:nvSpPr>
              <p:spPr bwMode="auto">
                <a:xfrm>
                  <a:off x="3398" y="2966"/>
                  <a:ext cx="173" cy="672"/>
                </a:xfrm>
                <a:custGeom>
                  <a:avLst/>
                  <a:gdLst>
                    <a:gd name="T0" fmla="*/ 0 w 173"/>
                    <a:gd name="T1" fmla="*/ 336 h 672"/>
                    <a:gd name="T2" fmla="*/ 58 w 173"/>
                    <a:gd name="T3" fmla="*/ 48 h 672"/>
                    <a:gd name="T4" fmla="*/ 115 w 173"/>
                    <a:gd name="T5" fmla="*/ 624 h 672"/>
                    <a:gd name="T6" fmla="*/ 173 w 173"/>
                    <a:gd name="T7" fmla="*/ 336 h 6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3"/>
                    <a:gd name="T13" fmla="*/ 0 h 672"/>
                    <a:gd name="T14" fmla="*/ 173 w 173"/>
                    <a:gd name="T15" fmla="*/ 672 h 6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3" h="672">
                      <a:moveTo>
                        <a:pt x="0" y="336"/>
                      </a:moveTo>
                      <a:cubicBezTo>
                        <a:pt x="19" y="168"/>
                        <a:pt x="39" y="0"/>
                        <a:pt x="58" y="48"/>
                      </a:cubicBezTo>
                      <a:cubicBezTo>
                        <a:pt x="77" y="96"/>
                        <a:pt x="96" y="576"/>
                        <a:pt x="115" y="624"/>
                      </a:cubicBezTo>
                      <a:cubicBezTo>
                        <a:pt x="134" y="672"/>
                        <a:pt x="163" y="384"/>
                        <a:pt x="173" y="336"/>
                      </a:cubicBezTo>
                    </a:path>
                  </a:pathLst>
                </a:cu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18"/>
                <p:cNvSpPr>
                  <a:spLocks noChangeAspect="1"/>
                </p:cNvSpPr>
                <p:nvPr/>
              </p:nvSpPr>
              <p:spPr bwMode="auto">
                <a:xfrm>
                  <a:off x="2880" y="2966"/>
                  <a:ext cx="173" cy="672"/>
                </a:xfrm>
                <a:custGeom>
                  <a:avLst/>
                  <a:gdLst>
                    <a:gd name="T0" fmla="*/ 0 w 173"/>
                    <a:gd name="T1" fmla="*/ 336 h 672"/>
                    <a:gd name="T2" fmla="*/ 58 w 173"/>
                    <a:gd name="T3" fmla="*/ 48 h 672"/>
                    <a:gd name="T4" fmla="*/ 115 w 173"/>
                    <a:gd name="T5" fmla="*/ 624 h 672"/>
                    <a:gd name="T6" fmla="*/ 173 w 173"/>
                    <a:gd name="T7" fmla="*/ 336 h 6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3"/>
                    <a:gd name="T13" fmla="*/ 0 h 672"/>
                    <a:gd name="T14" fmla="*/ 173 w 173"/>
                    <a:gd name="T15" fmla="*/ 672 h 6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3" h="672">
                      <a:moveTo>
                        <a:pt x="0" y="336"/>
                      </a:moveTo>
                      <a:cubicBezTo>
                        <a:pt x="19" y="168"/>
                        <a:pt x="39" y="0"/>
                        <a:pt x="58" y="48"/>
                      </a:cubicBezTo>
                      <a:cubicBezTo>
                        <a:pt x="77" y="96"/>
                        <a:pt x="96" y="576"/>
                        <a:pt x="115" y="624"/>
                      </a:cubicBezTo>
                      <a:cubicBezTo>
                        <a:pt x="134" y="672"/>
                        <a:pt x="163" y="384"/>
                        <a:pt x="173" y="336"/>
                      </a:cubicBezTo>
                    </a:path>
                  </a:pathLst>
                </a:cu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19"/>
                <p:cNvSpPr>
                  <a:spLocks noChangeAspect="1"/>
                </p:cNvSpPr>
                <p:nvPr/>
              </p:nvSpPr>
              <p:spPr bwMode="auto">
                <a:xfrm>
                  <a:off x="2707" y="2966"/>
                  <a:ext cx="173" cy="672"/>
                </a:xfrm>
                <a:custGeom>
                  <a:avLst/>
                  <a:gdLst>
                    <a:gd name="T0" fmla="*/ 0 w 173"/>
                    <a:gd name="T1" fmla="*/ 336 h 672"/>
                    <a:gd name="T2" fmla="*/ 58 w 173"/>
                    <a:gd name="T3" fmla="*/ 48 h 672"/>
                    <a:gd name="T4" fmla="*/ 115 w 173"/>
                    <a:gd name="T5" fmla="*/ 624 h 672"/>
                    <a:gd name="T6" fmla="*/ 173 w 173"/>
                    <a:gd name="T7" fmla="*/ 336 h 6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3"/>
                    <a:gd name="T13" fmla="*/ 0 h 672"/>
                    <a:gd name="T14" fmla="*/ 173 w 173"/>
                    <a:gd name="T15" fmla="*/ 672 h 6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3" h="672">
                      <a:moveTo>
                        <a:pt x="0" y="336"/>
                      </a:moveTo>
                      <a:cubicBezTo>
                        <a:pt x="19" y="168"/>
                        <a:pt x="39" y="0"/>
                        <a:pt x="58" y="48"/>
                      </a:cubicBezTo>
                      <a:cubicBezTo>
                        <a:pt x="77" y="96"/>
                        <a:pt x="96" y="576"/>
                        <a:pt x="115" y="624"/>
                      </a:cubicBezTo>
                      <a:cubicBezTo>
                        <a:pt x="134" y="672"/>
                        <a:pt x="163" y="384"/>
                        <a:pt x="173" y="336"/>
                      </a:cubicBezTo>
                    </a:path>
                  </a:pathLst>
                </a:custGeom>
                <a:noFill/>
                <a:ln w="28575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20"/>
              <p:cNvGrpSpPr>
                <a:grpSpLocks noChangeAspect="1"/>
              </p:cNvGrpSpPr>
              <p:nvPr/>
            </p:nvGrpSpPr>
            <p:grpSpPr bwMode="auto">
              <a:xfrm>
                <a:off x="1659" y="969"/>
                <a:ext cx="709" cy="517"/>
                <a:chOff x="3818" y="1354"/>
                <a:chExt cx="1246" cy="432"/>
              </a:xfrm>
            </p:grpSpPr>
            <p:sp>
              <p:nvSpPr>
                <p:cNvPr id="31" name="Line 2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35" y="1354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arrow" w="med" len="med"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Line 2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18" y="1568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23"/>
              <p:cNvGrpSpPr>
                <a:grpSpLocks noChangeAspect="1"/>
              </p:cNvGrpSpPr>
              <p:nvPr/>
            </p:nvGrpSpPr>
            <p:grpSpPr bwMode="auto">
              <a:xfrm flipV="1">
                <a:off x="1662" y="1486"/>
                <a:ext cx="711" cy="517"/>
                <a:chOff x="3818" y="1354"/>
                <a:chExt cx="1246" cy="432"/>
              </a:xfrm>
            </p:grpSpPr>
            <p:sp>
              <p:nvSpPr>
                <p:cNvPr id="29" name="Line 2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35" y="1354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Line 2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18" y="1568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26"/>
              <p:cNvGrpSpPr>
                <a:grpSpLocks noChangeAspect="1"/>
              </p:cNvGrpSpPr>
              <p:nvPr/>
            </p:nvGrpSpPr>
            <p:grpSpPr bwMode="auto">
              <a:xfrm flipH="1">
                <a:off x="488" y="953"/>
                <a:ext cx="709" cy="517"/>
                <a:chOff x="3818" y="1354"/>
                <a:chExt cx="1246" cy="432"/>
              </a:xfrm>
            </p:grpSpPr>
            <p:sp>
              <p:nvSpPr>
                <p:cNvPr id="27" name="Line 2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35" y="1354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 type="arrow" w="med" len="med"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Line 2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18" y="1568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29"/>
              <p:cNvGrpSpPr>
                <a:grpSpLocks noChangeAspect="1"/>
              </p:cNvGrpSpPr>
              <p:nvPr/>
            </p:nvGrpSpPr>
            <p:grpSpPr bwMode="auto">
              <a:xfrm flipH="1" flipV="1">
                <a:off x="483" y="1470"/>
                <a:ext cx="711" cy="517"/>
                <a:chOff x="3818" y="1354"/>
                <a:chExt cx="1246" cy="432"/>
              </a:xfrm>
            </p:grpSpPr>
            <p:sp>
              <p:nvSpPr>
                <p:cNvPr id="25" name="Line 3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435" y="1354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Line 3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18" y="1568"/>
                  <a:ext cx="629" cy="218"/>
                </a:xfrm>
                <a:prstGeom prst="line">
                  <a:avLst/>
                </a:prstGeom>
                <a:noFill/>
                <a:ln w="28575">
                  <a:solidFill>
                    <a:srgbClr val="FF00FF"/>
                  </a:solidFill>
                  <a:round/>
                  <a:headEnd/>
                  <a:tailEnd type="arrow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pic>
          <p:nvPicPr>
            <p:cNvPr id="18" name="Picture 32" descr="txp_fig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18" y="1657"/>
              <a:ext cx="114" cy="20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" name="Picture 33" descr="txp_fig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12" y="1091"/>
              <a:ext cx="114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9" name="Rectangle 35"/>
          <p:cNvSpPr txBox="1">
            <a:spLocks noChangeArrowheads="1"/>
          </p:cNvSpPr>
          <p:nvPr/>
        </p:nvSpPr>
        <p:spPr>
          <a:xfrm>
            <a:off x="1" y="0"/>
            <a:ext cx="4804012" cy="975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Drell</a:t>
            </a:r>
            <a:r>
              <a:rPr kumimoji="0" lang="en-US" sz="9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-Yan scattering: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laboratory for sea quarks</a:t>
            </a: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 rot="18747925">
            <a:off x="6985001" y="4202112"/>
            <a:ext cx="1200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ea typeface="ＭＳ Ｐゴシック" pitchFamily="34" charset="-128"/>
              </a:rPr>
              <a:t>E906 Spect. </a:t>
            </a:r>
          </a:p>
          <a:p>
            <a:r>
              <a:rPr lang="en-US" sz="1400">
                <a:ea typeface="ＭＳ Ｐゴシック" pitchFamily="34" charset="-128"/>
              </a:rPr>
              <a:t>Monte Carlo</a:t>
            </a:r>
          </a:p>
        </p:txBody>
      </p:sp>
      <p:pic>
        <p:nvPicPr>
          <p:cNvPr id="4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964845" y="5741542"/>
            <a:ext cx="37925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245661" y="5106481"/>
            <a:ext cx="5357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Isospin</a:t>
            </a:r>
            <a:r>
              <a:rPr lang="en-US" sz="2800" dirty="0" smtClean="0"/>
              <a:t> invariance </a:t>
            </a:r>
            <a:r>
              <a:rPr lang="en-US" sz="2800" dirty="0" smtClean="0">
                <a:sym typeface="Wingdings" pitchFamily="2" charset="2"/>
              </a:rPr>
              <a:t> u in p = d in n: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1" descr="dbub_e866_sl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6838" y="1565028"/>
            <a:ext cx="5237162" cy="522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7308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Previous FNAL </a:t>
            </a:r>
            <a:r>
              <a:rPr lang="en-US" dirty="0" err="1" smtClean="0"/>
              <a:t>Drell</a:t>
            </a:r>
            <a:r>
              <a:rPr lang="en-US" dirty="0" smtClean="0"/>
              <a:t>-Yan </a:t>
            </a:r>
            <a:r>
              <a:rPr lang="en-US" dirty="0" err="1" smtClean="0"/>
              <a:t>Antiquark</a:t>
            </a:r>
            <a:r>
              <a:rPr lang="en-US" dirty="0" smtClean="0"/>
              <a:t> </a:t>
            </a:r>
            <a:r>
              <a:rPr lang="en-US" dirty="0"/>
              <a:t>Flavor </a:t>
            </a:r>
            <a:r>
              <a:rPr lang="en-US" dirty="0" smtClean="0"/>
              <a:t>Asymmetry  Measurements: 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-27300" y="1849355"/>
            <a:ext cx="4135273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800" dirty="0" smtClean="0"/>
              <a:t>E866/</a:t>
            </a:r>
            <a:r>
              <a:rPr lang="en-US" sz="2800" dirty="0" err="1" smtClean="0"/>
              <a:t>NuSea</a:t>
            </a:r>
            <a:endParaRPr lang="en-US" sz="2800" dirty="0" smtClean="0"/>
          </a:p>
          <a:p>
            <a:pPr marL="739775" lvl="1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800" dirty="0" smtClean="0"/>
              <a:t>800 </a:t>
            </a:r>
            <a:r>
              <a:rPr lang="en-US" sz="2800" dirty="0" err="1" smtClean="0"/>
              <a:t>GeV</a:t>
            </a:r>
            <a:r>
              <a:rPr lang="en-US" sz="2800" dirty="0" smtClean="0"/>
              <a:t> proton beam</a:t>
            </a:r>
          </a:p>
          <a:p>
            <a:pPr marL="739775" lvl="1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800" dirty="0" smtClean="0"/>
              <a:t>LH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&amp; LD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targets</a:t>
            </a:r>
          </a:p>
          <a:p>
            <a:pPr marL="739775" lvl="1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2800" dirty="0" smtClean="0"/>
              <a:t>Data in 1996 &amp; 1997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21" y="274638"/>
            <a:ext cx="8666327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SeaQuest</a:t>
            </a:r>
            <a:r>
              <a:rPr lang="en-US" dirty="0" smtClean="0"/>
              <a:t> is enabled by the Main Injector</a:t>
            </a:r>
            <a:endParaRPr lang="en-US" dirty="0"/>
          </a:p>
        </p:txBody>
      </p:sp>
      <p:pic>
        <p:nvPicPr>
          <p:cNvPr id="3" name="Picture 3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85838" y="2399442"/>
            <a:ext cx="7170737" cy="804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031486" y="2775365"/>
            <a:ext cx="365125" cy="4492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09684" y="3524582"/>
            <a:ext cx="7820167" cy="2603790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/>
              <a:t>Cross section scales as </a:t>
            </a:r>
            <a:r>
              <a:rPr lang="en-US" sz="2400" dirty="0">
                <a:solidFill>
                  <a:srgbClr val="FF0000"/>
                </a:solidFill>
              </a:rPr>
              <a:t>1/s </a:t>
            </a:r>
          </a:p>
          <a:p>
            <a:pPr marL="685800" lvl="1" indent="-28892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i="1" dirty="0" smtClean="0"/>
              <a:t>120 </a:t>
            </a:r>
            <a:r>
              <a:rPr lang="en-US" sz="2400" i="1" dirty="0" err="1" smtClean="0"/>
              <a:t>GeV</a:t>
            </a:r>
            <a:r>
              <a:rPr lang="en-US" sz="2400" i="1" dirty="0" smtClean="0"/>
              <a:t> provides </a:t>
            </a:r>
            <a:r>
              <a:rPr lang="en-US" sz="2400" i="1" dirty="0" smtClean="0">
                <a:solidFill>
                  <a:schemeClr val="accent2"/>
                </a:solidFill>
              </a:rPr>
              <a:t>7</a:t>
            </a:r>
            <a:r>
              <a:rPr lang="en-US" sz="2400" i="1" dirty="0" smtClean="0">
                <a:solidFill>
                  <a:schemeClr val="accent2"/>
                </a:solidFill>
                <a:latin typeface="cmsy10" pitchFamily="34" charset="0"/>
              </a:rPr>
              <a:t>x</a:t>
            </a:r>
            <a:r>
              <a:rPr lang="en-US" sz="2400" i="1" dirty="0" smtClean="0"/>
              <a:t> with respect to 800 </a:t>
            </a:r>
            <a:r>
              <a:rPr lang="en-US" sz="2400" i="1" dirty="0" err="1"/>
              <a:t>GeV</a:t>
            </a:r>
            <a:r>
              <a:rPr lang="en-US" sz="2400" i="1" dirty="0"/>
              <a:t> beam</a:t>
            </a:r>
          </a:p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dirty="0"/>
              <a:t>Backgrounds, primarily from J/</a:t>
            </a:r>
            <a:r>
              <a:rPr lang="en-US" sz="2400" dirty="0">
                <a:sym typeface="Symbol" pitchFamily="18" charset="2"/>
              </a:rPr>
              <a:t></a:t>
            </a:r>
            <a:r>
              <a:rPr lang="en-US" sz="2400" dirty="0"/>
              <a:t> decays  scale as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</a:p>
          <a:p>
            <a:pPr marL="685800" lvl="1" indent="-28892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i="1" dirty="0" smtClean="0">
                <a:solidFill>
                  <a:schemeClr val="accent2"/>
                </a:solidFill>
              </a:rPr>
              <a:t>7</a:t>
            </a:r>
            <a:r>
              <a:rPr lang="en-US" sz="2400" i="1" dirty="0" smtClean="0">
                <a:solidFill>
                  <a:schemeClr val="accent2"/>
                </a:solidFill>
                <a:latin typeface="cmsy10" pitchFamily="34" charset="0"/>
              </a:rPr>
              <a:t>x</a:t>
            </a:r>
            <a:r>
              <a:rPr lang="en-US" sz="2400" i="1" dirty="0" smtClean="0"/>
              <a:t> </a:t>
            </a:r>
            <a:r>
              <a:rPr lang="en-US" sz="2400" i="1" dirty="0"/>
              <a:t>Luminosity for same detector rate as 800 </a:t>
            </a:r>
            <a:r>
              <a:rPr lang="en-US" sz="2400" i="1" dirty="0" err="1"/>
              <a:t>GeV</a:t>
            </a:r>
            <a:r>
              <a:rPr lang="en-US" sz="2400" i="1" dirty="0"/>
              <a:t> </a:t>
            </a:r>
            <a:r>
              <a:rPr lang="en-US" sz="2400" i="1" dirty="0" smtClean="0"/>
              <a:t>beam</a:t>
            </a:r>
          </a:p>
          <a:p>
            <a:pPr marL="685800" lvl="1" indent="-28892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Net 50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msy10" pitchFamily="34" charset="0"/>
              </a:rPr>
              <a:t>x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Drell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-Yan statistics for same number of interactions!!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94283" y="1743080"/>
            <a:ext cx="40250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+mj-lt"/>
              </a:rPr>
              <a:t>Drell</a:t>
            </a:r>
            <a:r>
              <a:rPr lang="en-US" sz="3200" dirty="0" smtClean="0">
                <a:latin typeface="+mj-lt"/>
              </a:rPr>
              <a:t>-Yan cross section: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046"/>
            <a:ext cx="8229600" cy="1143000"/>
          </a:xfrm>
        </p:spPr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(E906) Spectrometer</a:t>
            </a:r>
            <a:endParaRPr lang="en-US" dirty="0"/>
          </a:p>
        </p:txBody>
      </p:sp>
      <p:pic>
        <p:nvPicPr>
          <p:cNvPr id="3" name="Picture 6" descr="viewer"/>
          <p:cNvPicPr>
            <a:picLocks noChangeAspect="1" noChangeArrowheads="1"/>
          </p:cNvPicPr>
          <p:nvPr/>
        </p:nvPicPr>
        <p:blipFill>
          <a:blip r:embed="rId2"/>
          <a:srcRect t="18793" r="5591" b="3812"/>
          <a:stretch>
            <a:fillRect/>
          </a:stretch>
        </p:blipFill>
        <p:spPr bwMode="auto">
          <a:xfrm>
            <a:off x="0" y="1787869"/>
            <a:ext cx="9144000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8"/>
          <p:cNvSpPr txBox="1">
            <a:spLocks noChangeArrowheads="1"/>
          </p:cNvSpPr>
          <p:nvPr/>
        </p:nvSpPr>
        <p:spPr bwMode="auto">
          <a:xfrm rot="20538494">
            <a:off x="339423" y="2446264"/>
            <a:ext cx="1986290" cy="1323439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Solid Iron Focusing Magnet, </a:t>
            </a:r>
            <a:r>
              <a:rPr lang="en-US" sz="1600" dirty="0" err="1" smtClean="0"/>
              <a:t>hadron</a:t>
            </a:r>
            <a:r>
              <a:rPr lang="en-US" sz="1600" dirty="0" smtClean="0"/>
              <a:t> absorber, </a:t>
            </a:r>
            <a:r>
              <a:rPr lang="en-US" sz="1600" dirty="0"/>
              <a:t>and beam </a:t>
            </a:r>
            <a:r>
              <a:rPr lang="en-US" sz="1600" dirty="0" smtClean="0"/>
              <a:t>dump  (reconfigured parts of E866)</a:t>
            </a:r>
            <a:endParaRPr lang="en-US" sz="1600" dirty="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20454354">
            <a:off x="2395782" y="2288637"/>
            <a:ext cx="1641027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Station 1:</a:t>
            </a:r>
          </a:p>
          <a:p>
            <a:pPr algn="ctr"/>
            <a:r>
              <a:rPr lang="en-US" sz="1600" dirty="0" err="1"/>
              <a:t>Hodoscope</a:t>
            </a:r>
            <a:r>
              <a:rPr lang="en-US" sz="1600" dirty="0"/>
              <a:t> </a:t>
            </a:r>
            <a:r>
              <a:rPr lang="en-US" sz="1600" dirty="0" smtClean="0"/>
              <a:t>array,</a:t>
            </a:r>
            <a:endParaRPr lang="en-US" sz="1600" dirty="0"/>
          </a:p>
          <a:p>
            <a:pPr algn="ctr"/>
            <a:r>
              <a:rPr lang="en-US" sz="1600" dirty="0"/>
              <a:t>n</a:t>
            </a:r>
            <a:r>
              <a:rPr lang="en-US" sz="1600" dirty="0" smtClean="0"/>
              <a:t>ew 5mm drift chamber</a:t>
            </a:r>
            <a:endParaRPr lang="en-US" sz="1600" dirty="0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>
            <a:off x="3535363" y="3269662"/>
            <a:ext cx="0" cy="608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 rot="20357884">
            <a:off x="4367829" y="3583655"/>
            <a:ext cx="1562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Mom. Meas.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KTeV</a:t>
            </a:r>
            <a:r>
              <a:rPr lang="en-US" sz="1600" dirty="0">
                <a:solidFill>
                  <a:schemeClr val="bg1"/>
                </a:solidFill>
              </a:rPr>
              <a:t> Magnet)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 rot="20558839">
            <a:off x="4259416" y="1566653"/>
            <a:ext cx="2334188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Stations </a:t>
            </a:r>
            <a:r>
              <a:rPr lang="en-US" sz="1600" dirty="0"/>
              <a:t>2 and 3:</a:t>
            </a:r>
          </a:p>
          <a:p>
            <a:pPr algn="ctr"/>
            <a:r>
              <a:rPr lang="en-US" sz="1600" dirty="0" err="1"/>
              <a:t>Hodoscope</a:t>
            </a:r>
            <a:r>
              <a:rPr lang="en-US" sz="1600" dirty="0"/>
              <a:t> </a:t>
            </a:r>
            <a:r>
              <a:rPr lang="en-US" sz="1600" dirty="0" smtClean="0"/>
              <a:t>arrays, mix of old (E866) and new drift chambers</a:t>
            </a:r>
            <a:endParaRPr lang="en-US" sz="1600" dirty="0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5875339" y="2538487"/>
            <a:ext cx="45719" cy="2902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6073254" y="2511191"/>
            <a:ext cx="738710" cy="134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 rot="20336884">
            <a:off x="7215115" y="3831067"/>
            <a:ext cx="183774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Station </a:t>
            </a:r>
            <a:r>
              <a:rPr lang="en-US" sz="1600" dirty="0" smtClean="0"/>
              <a:t>4 (</a:t>
            </a:r>
            <a:r>
              <a:rPr lang="en-US" sz="1600" dirty="0" err="1" smtClean="0"/>
              <a:t>muon</a:t>
            </a:r>
            <a:r>
              <a:rPr lang="en-US" sz="1600" dirty="0" smtClean="0"/>
              <a:t> id):</a:t>
            </a:r>
            <a:endParaRPr lang="en-US" sz="1600" dirty="0"/>
          </a:p>
          <a:p>
            <a:r>
              <a:rPr lang="en-US" sz="1600" dirty="0" err="1"/>
              <a:t>Hodoscope</a:t>
            </a:r>
            <a:r>
              <a:rPr lang="en-US" sz="1600" dirty="0"/>
              <a:t> </a:t>
            </a:r>
            <a:r>
              <a:rPr lang="en-US" sz="1600" dirty="0" smtClean="0"/>
              <a:t>array,</a:t>
            </a:r>
            <a:endParaRPr lang="en-US" sz="1600" dirty="0"/>
          </a:p>
          <a:p>
            <a:r>
              <a:rPr lang="en-US" sz="1600" dirty="0" smtClean="0"/>
              <a:t>prop </a:t>
            </a:r>
            <a:r>
              <a:rPr lang="en-US" sz="1600" dirty="0"/>
              <a:t>tube tracking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912331" y="1500262"/>
            <a:ext cx="173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err="1"/>
              <a:t>Hadron</a:t>
            </a:r>
            <a:r>
              <a:rPr lang="en-US" sz="1600" dirty="0"/>
              <a:t> Absorber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 rot="20340000">
            <a:off x="5194253" y="4444742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25m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98"/>
            <a:ext cx="8229600" cy="1143000"/>
          </a:xfrm>
        </p:spPr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(E906) Reach</a:t>
            </a:r>
            <a:endParaRPr lang="en-US" dirty="0"/>
          </a:p>
        </p:txBody>
      </p:sp>
      <p:pic>
        <p:nvPicPr>
          <p:cNvPr id="3" name="Picture 2" descr="dbub_e906_sl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4725" y="1239837"/>
            <a:ext cx="5629275" cy="561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3649" y="1592969"/>
            <a:ext cx="3766782" cy="454853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SeaQuest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extend E866 results to larger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reduce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uncertainty.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Systematic uncertainty expected to remain at approx. 1% in cross section ratio.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970"/>
            <a:ext cx="8229600" cy="1143000"/>
          </a:xfrm>
        </p:spPr>
        <p:txBody>
          <a:bodyPr/>
          <a:lstStyle/>
          <a:p>
            <a:r>
              <a:rPr lang="en-US" dirty="0" err="1" smtClean="0"/>
              <a:t>SeaQuest</a:t>
            </a:r>
            <a:r>
              <a:rPr lang="en-US" dirty="0" smtClean="0"/>
              <a:t> Collaboration</a:t>
            </a:r>
            <a:endParaRPr lang="en-US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070766"/>
            <a:ext cx="4572000" cy="571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Abilene Christian University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Donald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Isenhower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Mike Sadler, Rusty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Towell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Shon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Watson</a:t>
            </a: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Academia </a:t>
            </a:r>
            <a:r>
              <a:rPr lang="en-US" sz="1600" dirty="0" err="1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Sinica</a:t>
            </a:r>
            <a:endParaRPr lang="en-US" sz="1600" dirty="0">
              <a:solidFill>
                <a:srgbClr val="CC0099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Wen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-Chen Chang, Yen-Chu Chen,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Shiu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Shiuan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-Hal,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Da-Shung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Su</a:t>
            </a: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Argonne National Laboratory</a:t>
            </a:r>
            <a:endParaRPr lang="en-US" sz="1400" dirty="0">
              <a:solidFill>
                <a:srgbClr val="CC0099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John Arrington, </a:t>
            </a:r>
            <a:r>
              <a:rPr lang="en-US" sz="12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Don </a:t>
            </a:r>
            <a:r>
              <a:rPr lang="en-US" sz="1200" dirty="0" err="1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Geesaman</a:t>
            </a:r>
            <a:r>
              <a:rPr lang="en-US" sz="1200" baseline="300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Kawtar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Hafidi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Roy Holt, Harold Jackson, David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Potterveld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Paul E. Reimer</a:t>
            </a:r>
            <a:r>
              <a:rPr lang="en-US" sz="1200" baseline="300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 Josh Rubin</a:t>
            </a: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University of Colorado</a:t>
            </a:r>
            <a:endParaRPr lang="en-US" sz="1600" dirty="0">
              <a:solidFill>
                <a:srgbClr val="FF66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Joshua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Braverman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Ed Kinney, Po-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Ju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Lin, Colin West</a:t>
            </a: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Fermi National Accelerator Laboratory</a:t>
            </a:r>
          </a:p>
          <a:p>
            <a:pPr algn="ctr">
              <a:lnSpc>
                <a:spcPct val="90000"/>
              </a:lnSpc>
            </a:pPr>
            <a:r>
              <a:rPr lang="en-US" sz="1200" b="1" dirty="0">
                <a:latin typeface="Arial" charset="0"/>
                <a:ea typeface="Arial Unicode MS" pitchFamily="34" charset="-128"/>
                <a:cs typeface="Arial Unicode MS" pitchFamily="34" charset="-128"/>
              </a:rPr>
              <a:t>Chuck </a:t>
            </a:r>
            <a:r>
              <a:rPr lang="en-US" sz="1200" b="1" dirty="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Brown, David </a:t>
            </a:r>
            <a:r>
              <a:rPr lang="en-US" sz="1200" b="1" dirty="0">
                <a:latin typeface="Arial" charset="0"/>
                <a:ea typeface="Arial Unicode MS" pitchFamily="34" charset="-128"/>
                <a:cs typeface="Arial Unicode MS" pitchFamily="34" charset="-128"/>
              </a:rPr>
              <a:t>Christian</a:t>
            </a: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University of Illinois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Bryan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Dannowitz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Dan Jumper, Bryan Kerns, Naomi C.R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Makins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, Jen-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Chieh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Peng</a:t>
            </a: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endParaRPr lang="en-US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it-IT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KEK</a:t>
            </a:r>
          </a:p>
          <a:p>
            <a:pPr algn="ctr">
              <a:lnSpc>
                <a:spcPct val="90000"/>
              </a:lnSpc>
            </a:pPr>
            <a:r>
              <a:rPr lang="it-IT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Shin'ya Sawada</a:t>
            </a:r>
          </a:p>
          <a:p>
            <a:pPr algn="ctr">
              <a:lnSpc>
                <a:spcPct val="90000"/>
              </a:lnSpc>
            </a:pPr>
            <a:endParaRPr lang="it-IT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it-IT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Kyoto University</a:t>
            </a:r>
          </a:p>
          <a:p>
            <a:pPr algn="ctr">
              <a:lnSpc>
                <a:spcPct val="90000"/>
              </a:lnSpc>
            </a:pPr>
            <a:r>
              <a:rPr lang="it-IT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KenIchi Imai, Tomo Nagae</a:t>
            </a:r>
          </a:p>
          <a:p>
            <a:pPr algn="ctr">
              <a:lnSpc>
                <a:spcPct val="90000"/>
              </a:lnSpc>
            </a:pPr>
            <a:endParaRPr lang="it-IT" sz="12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Ling-Tung University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Ting-</a:t>
            </a:r>
            <a:r>
              <a:rPr lang="en-US" sz="1200" dirty="0" err="1">
                <a:latin typeface="Arial" charset="0"/>
                <a:ea typeface="Arial Unicode MS" pitchFamily="34" charset="-128"/>
                <a:cs typeface="Arial Unicode MS" pitchFamily="34" charset="-128"/>
              </a:rPr>
              <a:t>Hua</a:t>
            </a:r>
            <a:r>
              <a:rPr lang="en-US" sz="1200" dirty="0">
                <a:latin typeface="Arial" charset="0"/>
                <a:ea typeface="Arial Unicode MS" pitchFamily="34" charset="-128"/>
                <a:cs typeface="Arial Unicode MS" pitchFamily="34" charset="-128"/>
              </a:rPr>
              <a:t> Chang</a:t>
            </a:r>
          </a:p>
          <a:p>
            <a:pPr>
              <a:lnSpc>
                <a:spcPct val="90000"/>
              </a:lnSpc>
            </a:pPr>
            <a:r>
              <a:rPr lang="en-US" sz="1200" baseline="300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en-US" sz="1200" dirty="0">
                <a:solidFill>
                  <a:srgbClr val="3333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Co-Spokespersons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0" y="1070766"/>
            <a:ext cx="45720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Los Alamos National Laboratory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Gerry Garvey, Mike Leitch, Han Liu, </a:t>
            </a:r>
            <a:r>
              <a:rPr lang="en-US" sz="1200">
                <a:latin typeface="Arial" charset="0"/>
              </a:rPr>
              <a:t>Ming Liu, Pat</a:t>
            </a: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 McGaughey, Joel Moss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University of Maryland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Betsy Beise, Kazutaka Nakahara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University of Michigan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Wolfgang Lorenzon, Richard Raymond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National Kaohsiung Normal University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Rurngsheng Guo, Su-Yin Wand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RIKEN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Yoshinori Fukao, Yuji Goto, Atsushi Taketani, Manabu Togawa</a:t>
            </a:r>
          </a:p>
          <a:p>
            <a:pPr algn="ctr">
              <a:lnSpc>
                <a:spcPct val="90000"/>
              </a:lnSpc>
            </a:pPr>
            <a:endParaRPr lang="en-US" sz="1200">
              <a:solidFill>
                <a:srgbClr val="CC0099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Rutgers University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Lamiaa El Fassi, Ron Gilman, Ron Ransome,  Brian Tice, Ryan Thorpe, Yawei Zhang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Texas A &amp; M University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Carl Gagliardi, Robert Tribble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Thomas Jefferson National Accelerator Facility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Dave Gaskell , Patricia Solvignon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Tokyo Tech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Ken-ichi Nakano, Toshi-Aki Shibata</a:t>
            </a:r>
          </a:p>
          <a:p>
            <a:pPr algn="ctr">
              <a:lnSpc>
                <a:spcPct val="90000"/>
              </a:lnSpc>
            </a:pPr>
            <a:endParaRPr lang="en-US" sz="120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sz="1600">
                <a:solidFill>
                  <a:srgbClr val="CC0099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Yamagata University</a:t>
            </a:r>
          </a:p>
          <a:p>
            <a:pPr algn="ctr">
              <a:lnSpc>
                <a:spcPct val="90000"/>
              </a:lnSpc>
            </a:pPr>
            <a:r>
              <a:rPr lang="en-US" sz="1200">
                <a:latin typeface="Arial" charset="0"/>
                <a:ea typeface="Arial Unicode MS" pitchFamily="34" charset="-128"/>
                <a:cs typeface="Arial Unicode MS" pitchFamily="34" charset="-128"/>
              </a:rPr>
              <a:t>Yoshiyuki Miyachi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begin{document}&#10;$\bar d(x) = \bar u(x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76"/>
  <p:tag name="BOXHEIGHT" val="302"/>
  <p:tag name="BOXFONT" val="10"/>
  <p:tag name="BOXWRAP" val="False"/>
  <p:tag name="WORKAROUNDTRANSPARENCYBUG" val="False"/>
  <p:tag name="ALLOWFONTSUBSTITUTION" val="False"/>
  <p:tag name="BITMAPFORMAT" val="png256"/>
  <p:tag name="ORIGWIDTH" val="50"/>
  <p:tag name="PICTUREFILESIZE" val="406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begin{document}&#10;\[&#10;\int_0^1 \left[\bar d(x) - \bar u(x)\right] dx \ne 0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76"/>
  <p:tag name="BOXHEIGHT" val="302"/>
  <p:tag name="BOXFONT" val="10"/>
  <p:tag name="BOXWRAP" val="False"/>
  <p:tag name="WORKAROUNDTRANSPARENCYBUG" val="False"/>
  <p:tag name="ALLOWFONTSUBSTITUTION" val="False"/>
  <p:tag name="BITMAPFORMAT" val="png256"/>
  <p:tag name="ORIGWIDTH" val="105"/>
  <p:tag name="PICTUREFILESIZE" val="947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{colordvi}&#10;\begin{document}&#10;\textBlue&#10;$\displaystyle&#10;\left.\frac{\sigma^{pd}}{2\sigma^{pp}}\right|_{x_b\gg x_t} \approx \frac{1}{2}\left[1+\frac{\bar d(x_t)}{\bar u(x_t)}\right]&#10;$&#10;\end{document}&#10;"/>
  <p:tag name="EXTERNALNAME" val="txp_fig"/>
  <p:tag name="BLEND" val="False"/>
  <p:tag name="TRANSPARENT" val="False"/>
  <p:tag name="KEEPFILES" val="False"/>
  <p:tag name="DEBUGPAUSE" val="False"/>
  <p:tag name="RESOLUTION" val="600"/>
  <p:tag name="TIMEOUT" val="---"/>
  <p:tag name="BITMAPFORMAT" val="bmp256"/>
  <p:tag name="DEBUGINTERACTIVE" val="True"/>
  <p:tag name="ORIGWIDTH" val="914.375"/>
  <p:tag name="PICTUREFILESIZE" val="23780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[usenames]{color}&#10;\begin{document}&#10;$\mu^-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15"/>
  <p:tag name="BOXWIDTH" val="354"/>
  <p:tag name="BOXHEIGHT" val="383"/>
  <p:tag name="BOXFONT" val="12"/>
  <p:tag name="BOXWRAP" val="False"/>
  <p:tag name="WORKAROUNDTRANSPARENCYBUG" val="False"/>
  <p:tag name="ALLOWFONTSUBSTITUTION" val="False"/>
  <p:tag name="BITMAPFORMAT" val="png256"/>
  <p:tag name="ORIGWIDTH" val="13"/>
  <p:tag name="PICTUREFILESIZE" val="14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[usenames]{color}&#10;\begin{document}&#10;$\mu^+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15"/>
  <p:tag name="BOXWIDTH" val="354"/>
  <p:tag name="BOXHEIGHT" val="383"/>
  <p:tag name="BOXFONT" val="12"/>
  <p:tag name="BOXWRAP" val="False"/>
  <p:tag name="WORKAROUNDTRANSPARENCYBUG" val="False"/>
  <p:tag name="ALLOWFONTSUBSTITUTION" val="False"/>
  <p:tag name="BITMAPFORMAT" val="png256"/>
  <p:tag name="ORIGWIDTH" val="13"/>
  <p:tag name="PICTUREFILESIZE" val="16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[usenames]{color}&#10;\begin{document}&#10;\color{Magenta}$\bar q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54"/>
  <p:tag name="BOXHEIGHT" val="383"/>
  <p:tag name="BOXFONT" val="12"/>
  <p:tag name="BOXWRAP" val="False"/>
  <p:tag name="WORKAROUNDTRANSPARENCYBUG" val="False"/>
  <p:tag name="ALLOWFONTSUBSTITUTION" val="False"/>
  <p:tag name="BITMAPFORMAT" val="png256"/>
  <p:tag name="ORIGWIDTH" val="5"/>
  <p:tag name="PICTUREFILESIZE" val="130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[usenames]{color}&#10;\begin{document}&#10;\color{Blue}$q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54"/>
  <p:tag name="BOXHEIGHT" val="383"/>
  <p:tag name="BOXFONT" val="12"/>
  <p:tag name="BOXWRAP" val="False"/>
  <p:tag name="WORKAROUNDTRANSPARENCYBUG" val="False"/>
  <p:tag name="ALLOWFONTSUBSTITUTION" val="False"/>
  <p:tag name="BITMAPFORMAT" val="png256"/>
  <p:tag name="ORIGWIDTH" val="5"/>
  <p:tag name="PICTUREFILESIZE" val="128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article}\pagestyle{empty}&#10;\usepackage{colordvi}&#10;\newcommand{\qbar}{\bar q}&#10;\begin{document}&#10;\textBlue&#10;\[&#10;\frac{d^2\sigma}{d x_1 d x_2} = \frac{4\pi\alpha^2}{9 x_1 x_2}\frac{1}{\Red{s}}\times&#10; \displaystyle\sum_{i} e_i^2\left[q_{ti}(x_t)\qbar_{bi}(x_b) + \qbar_{ti}(x_t) q_{bi}(x_b)\right]&#10;\]&#10;&#10;\end{document}&#10;"/>
  <p:tag name="EXTERNALNAME" val="txp_fig"/>
  <p:tag name="BLEND" val="False"/>
  <p:tag name="TRANSPARENT" val="False"/>
  <p:tag name="KEEPFILES" val="False"/>
  <p:tag name="DEBUGPAUSE" val="False"/>
  <p:tag name="RESOLUTION" val="600"/>
  <p:tag name="TIMEOUT" val="(none)"/>
  <p:tag name="BOXWIDTH" val="692"/>
  <p:tag name="BOXHEIGHT" val="305"/>
  <p:tag name="BOXFONT" val="12"/>
  <p:tag name="BOXWRAP" val="False"/>
  <p:tag name="WORKAROUNDTRANSPARENCYBUG" val="False"/>
  <p:tag name="ALLOWFONTSUBSTITUTION" val="False"/>
  <p:tag name="BITMAPFORMAT" val="bmp256"/>
  <p:tag name="ORIGWIDTH" val="1556.25"/>
  <p:tag name="PICTUREFILESIZE" val="48478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726</Words>
  <Application>Microsoft Office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SeaQuest (E906)</vt:lpstr>
      <vt:lpstr>SeaQuest (E906)</vt:lpstr>
      <vt:lpstr>Light Antiquark Flavor Asymmetry</vt:lpstr>
      <vt:lpstr>Slide 4</vt:lpstr>
      <vt:lpstr>Previous FNAL Drell-Yan Antiquark Flavor Asymmetry  Measurements: </vt:lpstr>
      <vt:lpstr>SeaQuest is enabled by the Main Injector</vt:lpstr>
      <vt:lpstr>SeaQuest (E906) Spectrometer</vt:lpstr>
      <vt:lpstr>SeaQuest (E906) Reach</vt:lpstr>
      <vt:lpstr>SeaQuest Collaboration</vt:lpstr>
      <vt:lpstr>SeaQuest status</vt:lpstr>
      <vt:lpstr>SeaQuest Schedule</vt:lpstr>
      <vt:lpstr>FNAL scientist involvement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SeaQuest (E906)</dc:title>
  <dc:creator>David C. Christian x4001 05639N</dc:creator>
  <cp:lastModifiedBy>David C. Christian x4001 05639N</cp:lastModifiedBy>
  <cp:revision>32</cp:revision>
  <dcterms:created xsi:type="dcterms:W3CDTF">2010-08-23T01:19:27Z</dcterms:created>
  <dcterms:modified xsi:type="dcterms:W3CDTF">2010-08-23T12:52:52Z</dcterms:modified>
</cp:coreProperties>
</file>