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81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6" r:id="rId3"/>
    <p:sldId id="308" r:id="rId4"/>
    <p:sldId id="289" r:id="rId5"/>
    <p:sldId id="291" r:id="rId6"/>
    <p:sldId id="304" r:id="rId7"/>
    <p:sldId id="305" r:id="rId8"/>
    <p:sldId id="309" r:id="rId9"/>
    <p:sldId id="311" r:id="rId10"/>
    <p:sldId id="306" r:id="rId11"/>
    <p:sldId id="310" r:id="rId12"/>
    <p:sldId id="285" r:id="rId13"/>
    <p:sldId id="312" r:id="rId14"/>
    <p:sldId id="303" r:id="rId15"/>
    <p:sldId id="307" r:id="rId1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-111" charset="2"/>
      <a:defRPr sz="24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-111" charset="2"/>
      <a:defRPr sz="24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-111" charset="2"/>
      <a:defRPr sz="24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-111" charset="2"/>
      <a:defRPr sz="24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-111" charset="2"/>
      <a:defRPr sz="24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EAB9E6"/>
    <a:srgbClr val="003399"/>
    <a:srgbClr val="009799"/>
    <a:srgbClr val="009900"/>
    <a:srgbClr val="CC0000"/>
    <a:srgbClr val="FFFF00"/>
    <a:srgbClr val="F0EFE0"/>
    <a:srgbClr val="CCFF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 showGuides="1">
      <p:cViewPr varScale="1">
        <p:scale>
          <a:sx n="81" d="100"/>
          <a:sy n="81" d="100"/>
        </p:scale>
        <p:origin x="-2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Relationship Id="rId2" Type="http://schemas.openxmlformats.org/officeDocument/2006/relationships/image" Target="../media/image1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DA41-EC57-1B48-A832-2075BEAA61FF}" type="datetimeFigureOut">
              <a:rPr lang="en-US" smtClean="0"/>
              <a:pPr/>
              <a:t>8/22/10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A088B-8E10-F24B-B030-F90E7C45B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E07A957-76F9-0341-8C15-F1A309A146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1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17D27-11AD-A544-B8F3-6DC4C1FC02A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2301C-6713-2747-A4B2-7B6DE71224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7A957-76F9-0341-8C15-F1A309A146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7A957-76F9-0341-8C15-F1A309A146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7A957-76F9-0341-8C15-F1A309A146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2FA8F-C3AB-8F43-8415-032510DA8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E82B7-9370-054C-93EE-95480B30D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181600"/>
          </a:xfrm>
        </p:spPr>
        <p:txBody>
          <a:bodyPr/>
          <a:lstStyle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>
            <a:lvl1pPr>
              <a:defRPr/>
            </a:lvl1pPr>
          </a:lstStyle>
          <a:p>
            <a:fld id="{ABAF77CF-B5BA-7D45-9859-9FA494C16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8FF72-7BED-7646-92CA-A69770B151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B7E12-765C-8946-A2D8-F579077B4A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4FE21-FF44-EA42-9D8A-DC283A8BA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DEC93-0E6A-2C49-9F44-46AE4DDEC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FD3FB-C012-0A4C-811D-3EEE03385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51CBE-7F1E-3C4C-8883-470AFFCD2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AB88A-3CD0-9042-9764-43637D96E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624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533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fld id="{2621A0AA-AC5E-9448-9E74-925340FD3B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Laksdjfalkjfds</a:t>
            </a:r>
            <a:endParaRPr lang="en-US" dirty="0"/>
          </a:p>
          <a:p>
            <a:pPr lvl="1"/>
            <a:r>
              <a:rPr lang="en-US" dirty="0"/>
              <a:t>;</a:t>
            </a:r>
            <a:r>
              <a:rPr lang="en-US" dirty="0" err="1"/>
              <a:t>slkjfda;slkjfd</a:t>
            </a:r>
            <a:endParaRPr lang="en-US" dirty="0"/>
          </a:p>
          <a:p>
            <a:pPr lvl="3"/>
            <a:r>
              <a:rPr lang="en-US" dirty="0" err="1"/>
              <a:t>A;slkjfda;slkjfd</a:t>
            </a:r>
            <a:endParaRPr lang="en-US" dirty="0"/>
          </a:p>
          <a:p>
            <a:pPr lvl="3"/>
            <a:r>
              <a:rPr lang="en-US" dirty="0"/>
              <a:t>	</a:t>
            </a:r>
            <a:r>
              <a:rPr lang="en-US" dirty="0" err="1"/>
              <a:t>a;lksdjf;lsakjfd</a:t>
            </a:r>
            <a:endParaRPr lang="en-US" dirty="0"/>
          </a:p>
          <a:p>
            <a:pPr lvl="4"/>
            <a:r>
              <a:rPr lang="en-US" dirty="0" err="1"/>
              <a:t>slkdflsdkjflsdkjflsdkjf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-111" charset="2"/>
        <a:buChar char="§"/>
        <a:defRPr sz="2000">
          <a:solidFill>
            <a:srgbClr val="EAB9E6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-111" charset="2"/>
        <a:buChar char="®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-111" charset="2"/>
        <a:buChar char="q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file://localhost/Users/vahle/Documents/nu2010/nc/ncplots/fd_spectrum_NCAllRuns.png" TargetMode="External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400" dirty="0" smtClean="0"/>
              <a:t>MINOS Discussion</a:t>
            </a:r>
            <a:endParaRPr lang="en-US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2895600"/>
            <a:ext cx="6400800" cy="1752600"/>
          </a:xfrm>
          <a:noFill/>
        </p:spPr>
        <p:txBody>
          <a:bodyPr anchor="ctr"/>
          <a:lstStyle/>
          <a:p>
            <a:pPr marL="0" indent="0" algn="ctr" eaLnBrk="1" hangingPunct="1"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Robert Plunkett</a:t>
            </a:r>
          </a:p>
          <a:p>
            <a:pPr marL="0" indent="0" algn="ctr" eaLnBrk="1" hangingPunct="1"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DOE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Site Visit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August, 2010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productive year for MINOS experiment, with results figuring prominently at principal international conferences.</a:t>
            </a:r>
          </a:p>
          <a:p>
            <a:r>
              <a:rPr lang="en-US" dirty="0" err="1" smtClean="0"/>
              <a:t>Fermilab</a:t>
            </a:r>
            <a:r>
              <a:rPr lang="en-US" dirty="0" smtClean="0"/>
              <a:t> research FTE contribution has evolved because of promotions, time-sharing on new experiments. AD contributions and now graduate students ar</a:t>
            </a:r>
            <a:r>
              <a:rPr lang="en-US" dirty="0" smtClean="0"/>
              <a:t>e important.</a:t>
            </a:r>
          </a:p>
          <a:p>
            <a:r>
              <a:rPr lang="en-US" dirty="0" smtClean="0"/>
              <a:t>Active guest and visitor program.</a:t>
            </a:r>
          </a:p>
          <a:p>
            <a:r>
              <a:rPr lang="en-US" dirty="0" smtClean="0"/>
              <a:t>Plans for 2011 include </a:t>
            </a:r>
            <a:r>
              <a:rPr lang="en-US" dirty="0" smtClean="0"/>
              <a:t>taking final data set for “conventional” oscillation measurements and significantly improving statistical accuracy of antineutrino measurements.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F77CF-B5BA-7D45-9859-9FA494C162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Slides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F77CF-B5BA-7D45-9859-9FA494C162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990600"/>
            <a:ext cx="6858000" cy="1447800"/>
          </a:xfrm>
        </p:spPr>
        <p:txBody>
          <a:bodyPr/>
          <a:lstStyle/>
          <a:p>
            <a:r>
              <a:rPr lang="en-US" dirty="0" err="1" smtClean="0"/>
              <a:t>Numi</a:t>
            </a:r>
            <a:r>
              <a:rPr lang="en-US" dirty="0" smtClean="0"/>
              <a:t> has delivered exceptional running the last year  (orange = anti-</a:t>
            </a:r>
            <a:r>
              <a:rPr lang="en-US" dirty="0" err="1" smtClean="0">
                <a:latin typeface="Symbol"/>
              </a:rPr>
              <a:t>n</a:t>
            </a:r>
            <a:r>
              <a:rPr lang="en-US" dirty="0" smtClean="0"/>
              <a:t>)=special runs)</a:t>
            </a:r>
          </a:p>
          <a:p>
            <a:r>
              <a:rPr lang="en-US" dirty="0" smtClean="0"/>
              <a:t>Hopefully it will last for the next year!</a:t>
            </a:r>
            <a:endParaRPr lang="en-US" dirty="0"/>
          </a:p>
        </p:txBody>
      </p:sp>
      <p:pic>
        <p:nvPicPr>
          <p:cNvPr id="9" name="Content Placeholder 6" descr="philslovelyplot.png"/>
          <p:cNvPicPr>
            <a:picLocks noChangeAspect="1"/>
          </p:cNvPicPr>
          <p:nvPr/>
        </p:nvPicPr>
        <p:blipFill>
          <a:blip r:embed="rId2"/>
          <a:srcRect t="367" b="3121"/>
          <a:stretch>
            <a:fillRect/>
          </a:stretch>
        </p:blipFill>
        <p:spPr bwMode="auto">
          <a:xfrm>
            <a:off x="604961" y="2590800"/>
            <a:ext cx="7934078" cy="37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57200" y="5029200"/>
            <a:ext cx="5638800" cy="1295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2438400"/>
            <a:ext cx="3429000" cy="2590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Snapshot 2010-06-01 18-54-16.tiff"/>
          <p:cNvPicPr>
            <a:picLocks noChangeAspect="1"/>
          </p:cNvPicPr>
          <p:nvPr/>
        </p:nvPicPr>
        <p:blipFill>
          <a:blip r:embed="rId3" r:link="rId4"/>
          <a:srcRect t="6102"/>
          <a:stretch>
            <a:fillRect/>
          </a:stretch>
        </p:blipFill>
        <p:spPr>
          <a:xfrm>
            <a:off x="0" y="1219200"/>
            <a:ext cx="5319476" cy="338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Currents in the Far Detector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P. Vahle, Neutrino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893942"/>
            <a:ext cx="533400" cy="395528"/>
          </a:xfrm>
          <a:prstGeom prst="rect">
            <a:avLst/>
          </a:prstGeom>
        </p:spPr>
        <p:txBody>
          <a:bodyPr/>
          <a:lstStyle/>
          <a:p>
            <a:fld id="{CAB75562-5BD6-1642-8B48-C5EBE6D4321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5397760" y="914400"/>
            <a:ext cx="3746240" cy="1519855"/>
          </a:xfrm>
        </p:spPr>
        <p:txBody>
          <a:bodyPr>
            <a:normAutofit/>
          </a:bodyPr>
          <a:lstStyle/>
          <a:p>
            <a:pPr marL="233363" indent="-233363">
              <a:buFont typeface="Wingdings" charset="2"/>
              <a:buChar char=""/>
            </a:pPr>
            <a:r>
              <a:rPr lang="en-US" sz="2400" dirty="0" smtClean="0">
                <a:solidFill>
                  <a:srgbClr val="FF0000"/>
                </a:solidFill>
              </a:rPr>
              <a:t>Expect: 	</a:t>
            </a:r>
            <a:r>
              <a:rPr lang="en-US" sz="2400" b="1" dirty="0" smtClean="0">
                <a:solidFill>
                  <a:srgbClr val="FF0000"/>
                </a:solidFill>
              </a:rPr>
              <a:t>757 </a:t>
            </a:r>
            <a:r>
              <a:rPr lang="en-US" sz="2400" dirty="0" smtClean="0">
                <a:solidFill>
                  <a:srgbClr val="FF0000"/>
                </a:solidFill>
              </a:rPr>
              <a:t>events</a:t>
            </a:r>
          </a:p>
          <a:p>
            <a:pPr marL="233363" indent="-233363">
              <a:buFont typeface="Wingdings" charset="2"/>
              <a:buChar char=""/>
            </a:pPr>
            <a:r>
              <a:rPr lang="en-US" sz="2400" dirty="0" smtClean="0">
                <a:solidFill>
                  <a:srgbClr val="FF0000"/>
                </a:solidFill>
              </a:rPr>
              <a:t>Observe: 	</a:t>
            </a:r>
            <a:r>
              <a:rPr lang="en-US" sz="2400" b="1" dirty="0" smtClean="0">
                <a:solidFill>
                  <a:srgbClr val="FF0000"/>
                </a:solidFill>
              </a:rPr>
              <a:t>802 </a:t>
            </a:r>
            <a:r>
              <a:rPr lang="en-US" sz="2400" dirty="0" smtClean="0">
                <a:solidFill>
                  <a:srgbClr val="FF0000"/>
                </a:solidFill>
              </a:rPr>
              <a:t>events</a:t>
            </a:r>
          </a:p>
          <a:p>
            <a:pPr marL="233363" indent="-233363">
              <a:buFont typeface="Wingdings" charset="2"/>
              <a:buChar char=""/>
            </a:pPr>
            <a:r>
              <a:rPr lang="en-US" sz="2400" dirty="0" smtClean="0">
                <a:solidFill>
                  <a:srgbClr val="FF0000"/>
                </a:solidFill>
              </a:rPr>
              <a:t>No deficit of NC events</a:t>
            </a: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533400" y="5334000"/>
          <a:ext cx="5410200" cy="1080409"/>
        </p:xfrm>
        <a:graphic>
          <a:graphicData uri="http://schemas.openxmlformats.org/presentationml/2006/ole">
            <p:oleObj spid="_x0000_s86018" name="Equation" r:id="rId5" imgW="2552700" imgH="4953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45637" y="6212051"/>
            <a:ext cx="3152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(with) </a:t>
            </a:r>
            <a:r>
              <a:rPr lang="en-US" sz="2400" dirty="0" err="1" smtClean="0">
                <a:latin typeface="Helvetica"/>
                <a:cs typeface="Helvetica"/>
              </a:rPr>
              <a:t>ν</a:t>
            </a:r>
            <a:r>
              <a:rPr lang="en-US" sz="2400" baseline="-25000" dirty="0" err="1" smtClean="0">
                <a:latin typeface="Helvetica"/>
                <a:cs typeface="Helvetica"/>
              </a:rPr>
              <a:t>e</a:t>
            </a:r>
            <a:r>
              <a:rPr lang="en-US" sz="2400" baseline="-25000" dirty="0" smtClean="0">
                <a:latin typeface="Helvetica"/>
                <a:cs typeface="Helvetica"/>
              </a:rPr>
              <a:t> </a:t>
            </a:r>
            <a:r>
              <a:rPr lang="en-US" sz="2400" dirty="0" smtClean="0">
                <a:cs typeface="Helvetica"/>
              </a:rPr>
              <a:t>appearance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89424" y="2590800"/>
          <a:ext cx="3495675" cy="2346325"/>
        </p:xfrm>
        <a:graphic>
          <a:graphicData uri="http://schemas.openxmlformats.org/presentationml/2006/ole">
            <p:oleObj spid="_x0000_s86019" name="Equation" r:id="rId6" imgW="2006600" imgH="1346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9"/>
          <p:cNvPicPr>
            <a:picLocks noChangeAspect="1" noChangeArrowheads="1"/>
          </p:cNvPicPr>
          <p:nvPr/>
        </p:nvPicPr>
        <p:blipFill>
          <a:blip r:embed="rId2"/>
          <a:srcRect t="5185"/>
          <a:stretch>
            <a:fillRect/>
          </a:stretch>
        </p:blipFill>
        <p:spPr bwMode="auto">
          <a:xfrm>
            <a:off x="4953000" y="1676400"/>
            <a:ext cx="3821280" cy="2521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" name="Picture 65"/>
          <p:cNvPicPr>
            <a:picLocks noChangeAspect="1" noChangeArrowheads="1"/>
          </p:cNvPicPr>
          <p:nvPr/>
        </p:nvPicPr>
        <p:blipFill>
          <a:blip r:embed="rId3"/>
          <a:srcRect t="5185"/>
          <a:stretch>
            <a:fillRect/>
          </a:stretch>
        </p:blipFill>
        <p:spPr bwMode="auto">
          <a:xfrm>
            <a:off x="609600" y="1676400"/>
            <a:ext cx="3736255" cy="2464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an anti-neutrino beam</a:t>
            </a:r>
            <a:endParaRPr lang="en-US" dirty="0"/>
          </a:p>
        </p:txBody>
      </p:sp>
      <p:grpSp>
        <p:nvGrpSpPr>
          <p:cNvPr id="5" name="Group 38"/>
          <p:cNvGrpSpPr/>
          <p:nvPr/>
        </p:nvGrpSpPr>
        <p:grpSpPr>
          <a:xfrm>
            <a:off x="143575" y="4260334"/>
            <a:ext cx="8912225" cy="2473325"/>
            <a:chOff x="231775" y="4154488"/>
            <a:chExt cx="8912225" cy="2473325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6538913" y="4487863"/>
              <a:ext cx="2605087" cy="1577975"/>
              <a:chOff x="6538625" y="4487631"/>
              <a:chExt cx="2605375" cy="157882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667226" y="4487631"/>
                <a:ext cx="2476774" cy="157882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75000"/>
                    </a:schemeClr>
                  </a:gs>
                  <a:gs pos="66000">
                    <a:schemeClr val="bg2">
                      <a:lumMod val="20000"/>
                      <a:lumOff val="8000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538625" y="4513045"/>
                <a:ext cx="300070" cy="15279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75000"/>
                    </a:schemeClr>
                  </a:gs>
                  <a:gs pos="42000">
                    <a:schemeClr val="bg1"/>
                  </a:gs>
                </a:gsLst>
                <a:lin ang="16200000" scaled="0"/>
                <a:tileRect/>
              </a:gradFill>
              <a:ln w="508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pic>
          <p:nvPicPr>
            <p:cNvPr id="9" name="Picture 45"/>
            <p:cNvPicPr>
              <a:picLocks noChangeAspect="1" noChangeArrowheads="1"/>
            </p:cNvPicPr>
            <p:nvPr/>
          </p:nvPicPr>
          <p:blipFill>
            <a:blip r:embed="rId4"/>
            <a:srcRect t="38414" r="1350" b="40710"/>
            <a:stretch>
              <a:fillRect/>
            </a:stretch>
          </p:blipFill>
          <p:spPr bwMode="auto">
            <a:xfrm>
              <a:off x="1016000" y="4705350"/>
              <a:ext cx="1636713" cy="1122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" name="Picture 46"/>
            <p:cNvPicPr>
              <a:picLocks noChangeAspect="1" noChangeArrowheads="1"/>
            </p:cNvPicPr>
            <p:nvPr/>
          </p:nvPicPr>
          <p:blipFill>
            <a:blip r:embed="rId5" cstate="print"/>
            <a:srcRect l="813" t="33955" b="29608"/>
            <a:stretch>
              <a:fillRect/>
            </a:stretch>
          </p:blipFill>
          <p:spPr bwMode="auto">
            <a:xfrm>
              <a:off x="3578225" y="4706938"/>
              <a:ext cx="2470150" cy="1139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" name="Line 50"/>
            <p:cNvSpPr>
              <a:spLocks noChangeShapeType="1"/>
            </p:cNvSpPr>
            <p:nvPr/>
          </p:nvSpPr>
          <p:spPr bwMode="auto">
            <a:xfrm flipV="1">
              <a:off x="1293813" y="5249863"/>
              <a:ext cx="6334125" cy="0"/>
            </a:xfrm>
            <a:prstGeom prst="line">
              <a:avLst/>
            </a:prstGeom>
            <a:noFill/>
            <a:ln w="1908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 Box 53"/>
            <p:cNvSpPr txBox="1">
              <a:spLocks noChangeArrowheads="1"/>
            </p:cNvSpPr>
            <p:nvPr/>
          </p:nvSpPr>
          <p:spPr bwMode="auto">
            <a:xfrm>
              <a:off x="2921000" y="5672138"/>
              <a:ext cx="317500" cy="290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dirty="0" err="1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π</a:t>
              </a:r>
              <a:r>
                <a:rPr lang="en-GB" i="1" baseline="33000" dirty="0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-</a:t>
              </a: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3079750" y="4719639"/>
              <a:ext cx="3429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dirty="0" err="1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π</a:t>
              </a:r>
              <a:r>
                <a:rPr lang="en-GB" i="1" baseline="33000" dirty="0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+</a:t>
              </a:r>
            </a:p>
          </p:txBody>
        </p:sp>
        <p:sp>
          <p:nvSpPr>
            <p:cNvPr id="14" name="Right Arrow 55"/>
            <p:cNvSpPr>
              <a:spLocks noChangeArrowheads="1"/>
            </p:cNvSpPr>
            <p:nvPr/>
          </p:nvSpPr>
          <p:spPr bwMode="auto">
            <a:xfrm>
              <a:off x="231775" y="5156200"/>
              <a:ext cx="771525" cy="173038"/>
            </a:xfrm>
            <a:prstGeom prst="rightArrow">
              <a:avLst>
                <a:gd name="adj1" fmla="val 50000"/>
                <a:gd name="adj2" fmla="val 495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5" name="TextBox 62"/>
            <p:cNvSpPr txBox="1">
              <a:spLocks noChangeArrowheads="1"/>
            </p:cNvSpPr>
            <p:nvPr/>
          </p:nvSpPr>
          <p:spPr bwMode="auto">
            <a:xfrm>
              <a:off x="246063" y="4279900"/>
              <a:ext cx="1041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Target</a:t>
              </a:r>
            </a:p>
          </p:txBody>
        </p:sp>
        <p:sp>
          <p:nvSpPr>
            <p:cNvPr id="16" name="TextBox 63"/>
            <p:cNvSpPr txBox="1">
              <a:spLocks noChangeArrowheads="1"/>
            </p:cNvSpPr>
            <p:nvPr/>
          </p:nvSpPr>
          <p:spPr bwMode="auto">
            <a:xfrm>
              <a:off x="2282825" y="4260850"/>
              <a:ext cx="18700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Focusing Horns</a:t>
              </a:r>
            </a:p>
          </p:txBody>
        </p:sp>
        <p:cxnSp>
          <p:nvCxnSpPr>
            <p:cNvPr id="17" name="Straight Arrow Connector 67"/>
            <p:cNvCxnSpPr>
              <a:cxnSpLocks noChangeShapeType="1"/>
              <a:stCxn id="15" idx="2"/>
            </p:cNvCxnSpPr>
            <p:nvPr/>
          </p:nvCxnSpPr>
          <p:spPr bwMode="auto">
            <a:xfrm rot="16200000" flipH="1">
              <a:off x="750888" y="4664075"/>
              <a:ext cx="534988" cy="503237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68"/>
            <p:cNvCxnSpPr>
              <a:cxnSpLocks noChangeShapeType="1"/>
              <a:stCxn id="16" idx="2"/>
            </p:cNvCxnSpPr>
            <p:nvPr/>
          </p:nvCxnSpPr>
          <p:spPr bwMode="auto">
            <a:xfrm rot="16200000" flipH="1">
              <a:off x="3687763" y="4159250"/>
              <a:ext cx="219075" cy="1158875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71"/>
            <p:cNvCxnSpPr>
              <a:cxnSpLocks noChangeShapeType="1"/>
              <a:stCxn id="16" idx="2"/>
            </p:cNvCxnSpPr>
            <p:nvPr/>
          </p:nvCxnSpPr>
          <p:spPr bwMode="auto">
            <a:xfrm rot="5400000">
              <a:off x="2516187" y="4275138"/>
              <a:ext cx="347663" cy="1055688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>
              <a:off x="7232650" y="4484688"/>
              <a:ext cx="0" cy="157321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5"/>
            <p:cNvSpPr>
              <a:spLocks noChangeShapeType="1"/>
            </p:cNvSpPr>
            <p:nvPr/>
          </p:nvSpPr>
          <p:spPr bwMode="auto">
            <a:xfrm flipV="1">
              <a:off x="6657975" y="6211888"/>
              <a:ext cx="24860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79"/>
            <p:cNvSpPr txBox="1">
              <a:spLocks noChangeArrowheads="1"/>
            </p:cNvSpPr>
            <p:nvPr/>
          </p:nvSpPr>
          <p:spPr bwMode="auto">
            <a:xfrm>
              <a:off x="7254875" y="4689475"/>
              <a:ext cx="8715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>
                  <a:ea typeface="Arial" charset="0"/>
                  <a:cs typeface="Arial" charset="0"/>
                </a:rPr>
                <a:t>2 m</a:t>
              </a:r>
            </a:p>
          </p:txBody>
        </p:sp>
        <p:sp>
          <p:nvSpPr>
            <p:cNvPr id="23" name="TextBox 80"/>
            <p:cNvSpPr txBox="1">
              <a:spLocks noChangeArrowheads="1"/>
            </p:cNvSpPr>
            <p:nvPr/>
          </p:nvSpPr>
          <p:spPr bwMode="auto">
            <a:xfrm>
              <a:off x="6904038" y="6257925"/>
              <a:ext cx="10398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675 m</a:t>
              </a:r>
            </a:p>
          </p:txBody>
        </p:sp>
        <p:cxnSp>
          <p:nvCxnSpPr>
            <p:cNvPr id="24" name="Straight Arrow Connector 58"/>
            <p:cNvCxnSpPr>
              <a:cxnSpLocks noChangeShapeType="1"/>
              <a:stCxn id="11" idx="1"/>
            </p:cNvCxnSpPr>
            <p:nvPr/>
          </p:nvCxnSpPr>
          <p:spPr bwMode="auto">
            <a:xfrm rot="16200000" flipH="1">
              <a:off x="8108157" y="4769644"/>
              <a:ext cx="1587" cy="96202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</p:cxnSp>
        <p:cxnSp>
          <p:nvCxnSpPr>
            <p:cNvPr id="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8117682" y="4934744"/>
              <a:ext cx="0" cy="96043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 type="triangle" w="med" len="med"/>
            </a:ln>
          </p:spPr>
        </p:cxnSp>
        <p:sp>
          <p:nvSpPr>
            <p:cNvPr id="26" name="Text Box 53"/>
            <p:cNvSpPr txBox="1">
              <a:spLocks noChangeArrowheads="1"/>
            </p:cNvSpPr>
            <p:nvPr/>
          </p:nvSpPr>
          <p:spPr bwMode="auto">
            <a:xfrm>
              <a:off x="8472488" y="5546980"/>
              <a:ext cx="317500" cy="288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dirty="0" err="1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ν</a:t>
              </a:r>
              <a:r>
                <a:rPr lang="en-GB" i="1" baseline="-25000" dirty="0" err="1">
                  <a:solidFill>
                    <a:srgbClr val="0000FF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μ</a:t>
              </a:r>
              <a:endParaRPr lang="en-GB" i="1" baseline="-25000" dirty="0">
                <a:solidFill>
                  <a:srgbClr val="0000FF"/>
                </a:solidFill>
                <a:latin typeface="Times New Roman" charset="0"/>
                <a:ea typeface="Bitstream Vera Sans" charset="0"/>
                <a:cs typeface="Bitstream Vera Sans" charset="0"/>
              </a:endParaRPr>
            </a:p>
          </p:txBody>
        </p:sp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8399463" y="4815169"/>
              <a:ext cx="342900" cy="257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84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i="1" dirty="0" err="1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ν</a:t>
              </a:r>
              <a:r>
                <a:rPr lang="en-US" i="1" baseline="-25000" dirty="0" err="1">
                  <a:solidFill>
                    <a:srgbClr val="FF0000"/>
                  </a:solidFill>
                  <a:latin typeface="Times New Roman" charset="0"/>
                  <a:ea typeface="Bitstream Vera Sans" charset="0"/>
                  <a:cs typeface="Bitstream Vera Sans" charset="0"/>
                </a:rPr>
                <a:t>μ</a:t>
              </a:r>
              <a:endParaRPr lang="en-US" i="1" baseline="-25000" dirty="0">
                <a:solidFill>
                  <a:srgbClr val="FF0000"/>
                </a:solidFill>
                <a:latin typeface="Times New Roman" charset="0"/>
                <a:ea typeface="Bitstream Vera Sans" charset="0"/>
                <a:cs typeface="Bitstream Vera Sans" charset="0"/>
              </a:endParaRPr>
            </a:p>
          </p:txBody>
        </p:sp>
        <p:cxnSp>
          <p:nvCxnSpPr>
            <p:cNvPr id="28" name="Straight Connector 77"/>
            <p:cNvCxnSpPr>
              <a:cxnSpLocks noChangeShapeType="1"/>
            </p:cNvCxnSpPr>
            <p:nvPr/>
          </p:nvCxnSpPr>
          <p:spPr bwMode="auto">
            <a:xfrm rot="10800000">
              <a:off x="8475663" y="5626355"/>
              <a:ext cx="136525" cy="15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29" name="Line 65"/>
            <p:cNvSpPr>
              <a:spLocks noChangeShapeType="1"/>
            </p:cNvSpPr>
            <p:nvPr/>
          </p:nvSpPr>
          <p:spPr bwMode="auto">
            <a:xfrm flipV="1">
              <a:off x="1219200" y="6211888"/>
              <a:ext cx="479425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86"/>
            <p:cNvSpPr txBox="1">
              <a:spLocks noChangeArrowheads="1"/>
            </p:cNvSpPr>
            <p:nvPr/>
          </p:nvSpPr>
          <p:spPr bwMode="auto">
            <a:xfrm>
              <a:off x="3203575" y="6257925"/>
              <a:ext cx="1039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15 m</a:t>
              </a:r>
            </a:p>
          </p:txBody>
        </p:sp>
        <p:sp>
          <p:nvSpPr>
            <p:cNvPr id="31" name="Line 65"/>
            <p:cNvSpPr>
              <a:spLocks noChangeShapeType="1"/>
            </p:cNvSpPr>
            <p:nvPr/>
          </p:nvSpPr>
          <p:spPr bwMode="auto">
            <a:xfrm flipV="1">
              <a:off x="6013450" y="6218238"/>
              <a:ext cx="63658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88"/>
            <p:cNvSpPr txBox="1">
              <a:spLocks noChangeArrowheads="1"/>
            </p:cNvSpPr>
            <p:nvPr/>
          </p:nvSpPr>
          <p:spPr bwMode="auto">
            <a:xfrm>
              <a:off x="5843588" y="6256338"/>
              <a:ext cx="1041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Euphemia UCAS" charset="0"/>
                  <a:ea typeface="Euphemia UCAS" charset="0"/>
                  <a:cs typeface="Euphemia UCAS" charset="0"/>
                </a:rPr>
                <a:t>30 m</a:t>
              </a:r>
            </a:p>
          </p:txBody>
        </p:sp>
        <p:sp>
          <p:nvSpPr>
            <p:cNvPr id="33" name="Freeform 43"/>
            <p:cNvSpPr>
              <a:spLocks noChangeArrowheads="1"/>
            </p:cNvSpPr>
            <p:nvPr/>
          </p:nvSpPr>
          <p:spPr bwMode="auto">
            <a:xfrm>
              <a:off x="1306513" y="5233988"/>
              <a:ext cx="6323012" cy="317500"/>
            </a:xfrm>
            <a:custGeom>
              <a:avLst/>
              <a:gdLst>
                <a:gd name="T0" fmla="*/ 0 w 6322785"/>
                <a:gd name="T1" fmla="*/ 0 h 317501"/>
                <a:gd name="T2" fmla="*/ 1479703 w 6322785"/>
                <a:gd name="T3" fmla="*/ 281195 h 317501"/>
                <a:gd name="T4" fmla="*/ 4965631 w 6322785"/>
                <a:gd name="T5" fmla="*/ 217695 h 317501"/>
                <a:gd name="T6" fmla="*/ 6327325 w 6322785"/>
                <a:gd name="T7" fmla="*/ 181409 h 317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22785"/>
                <a:gd name="T13" fmla="*/ 0 h 317501"/>
                <a:gd name="T14" fmla="*/ 6322785 w 6322785"/>
                <a:gd name="T15" fmla="*/ 317501 h 317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22785" h="317501">
                  <a:moveTo>
                    <a:pt x="0" y="0"/>
                  </a:moveTo>
                  <a:cubicBezTo>
                    <a:pt x="325815" y="122464"/>
                    <a:pt x="651631" y="244929"/>
                    <a:pt x="1478643" y="281215"/>
                  </a:cubicBezTo>
                  <a:cubicBezTo>
                    <a:pt x="2305655" y="317501"/>
                    <a:pt x="4962071" y="217715"/>
                    <a:pt x="4962071" y="217715"/>
                  </a:cubicBezTo>
                  <a:lnTo>
                    <a:pt x="6322785" y="18142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4" name="Freeform 55"/>
            <p:cNvSpPr>
              <a:spLocks noChangeArrowheads="1"/>
            </p:cNvSpPr>
            <p:nvPr/>
          </p:nvSpPr>
          <p:spPr bwMode="auto">
            <a:xfrm>
              <a:off x="1316038" y="4154488"/>
              <a:ext cx="4598987" cy="1079500"/>
            </a:xfrm>
            <a:custGeom>
              <a:avLst/>
              <a:gdLst>
                <a:gd name="T0" fmla="*/ 0 w 4599214"/>
                <a:gd name="T1" fmla="*/ 1079500 h 1079500"/>
                <a:gd name="T2" fmla="*/ 3072174 w 4599214"/>
                <a:gd name="T3" fmla="*/ 752929 h 1079500"/>
                <a:gd name="T4" fmla="*/ 4594674 w 4599214"/>
                <a:gd name="T5" fmla="*/ 0 h 1079500"/>
                <a:gd name="T6" fmla="*/ 0 60000 65536"/>
                <a:gd name="T7" fmla="*/ 0 60000 65536"/>
                <a:gd name="T8" fmla="*/ 0 60000 65536"/>
                <a:gd name="T9" fmla="*/ 0 w 4599214"/>
                <a:gd name="T10" fmla="*/ 0 h 1079500"/>
                <a:gd name="T11" fmla="*/ 4599214 w 4599214"/>
                <a:gd name="T12" fmla="*/ 1079500 h 1079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99214" h="1079500">
                  <a:moveTo>
                    <a:pt x="0" y="1079500"/>
                  </a:moveTo>
                  <a:cubicBezTo>
                    <a:pt x="1154339" y="1006173"/>
                    <a:pt x="2308678" y="932846"/>
                    <a:pt x="3075214" y="752929"/>
                  </a:cubicBezTo>
                  <a:cubicBezTo>
                    <a:pt x="3841750" y="573012"/>
                    <a:pt x="4345214" y="122464"/>
                    <a:pt x="459921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35" name="Right Arrow 55"/>
            <p:cNvSpPr>
              <a:spLocks noChangeArrowheads="1"/>
            </p:cNvSpPr>
            <p:nvPr/>
          </p:nvSpPr>
          <p:spPr bwMode="auto">
            <a:xfrm>
              <a:off x="231775" y="5156200"/>
              <a:ext cx="771525" cy="173038"/>
            </a:xfrm>
            <a:prstGeom prst="rightArrow">
              <a:avLst>
                <a:gd name="adj1" fmla="val 50000"/>
                <a:gd name="adj2" fmla="val 495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-77788" y="5354638"/>
            <a:ext cx="145097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solidFill>
                  <a:srgbClr val="FF0000"/>
                </a:solidFill>
                <a:latin typeface="Euphemia UCAS" charset="0"/>
                <a:ea typeface="Euphemia UCAS" charset="0"/>
                <a:cs typeface="Euphemia UCAS" charset="0"/>
              </a:rPr>
              <a:t>120 </a:t>
            </a:r>
            <a:r>
              <a:rPr lang="en-US" sz="1800" dirty="0" err="1">
                <a:solidFill>
                  <a:srgbClr val="FF0000"/>
                </a:solidFill>
                <a:latin typeface="Euphemia UCAS" charset="0"/>
                <a:ea typeface="Euphemia UCAS" charset="0"/>
                <a:cs typeface="Euphemia UCAS" charset="0"/>
              </a:rPr>
              <a:t>GeV</a:t>
            </a:r>
            <a:r>
              <a:rPr lang="en-US" sz="1800" dirty="0">
                <a:solidFill>
                  <a:srgbClr val="FF0000"/>
                </a:solidFill>
                <a:latin typeface="Euphemia UCAS" charset="0"/>
                <a:ea typeface="Euphemia UCAS" charset="0"/>
                <a:cs typeface="Euphemia UCAS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Euphemia UCAS" charset="0"/>
                <a:ea typeface="Euphemia UCAS" charset="0"/>
                <a:cs typeface="Euphemia UCAS" charset="0"/>
              </a:rPr>
              <a:t>p</a:t>
            </a:r>
            <a:r>
              <a:rPr lang="en-US" sz="1800" dirty="0" err="1">
                <a:solidFill>
                  <a:srgbClr val="FF0000"/>
                </a:solidFill>
                <a:latin typeface="Euphemia UCAS" charset="0"/>
                <a:ea typeface="Euphemia UCAS" charset="0"/>
                <a:cs typeface="Euphemia UCAS" charset="0"/>
              </a:rPr>
              <a:t>’s</a:t>
            </a:r>
            <a:r>
              <a:rPr lang="en-US" sz="1800" dirty="0">
                <a:solidFill>
                  <a:srgbClr val="FF0000"/>
                </a:solidFill>
                <a:latin typeface="Euphemia UCAS" charset="0"/>
                <a:ea typeface="Euphemia UCAS" charset="0"/>
                <a:cs typeface="Euphemia UCAS" charset="0"/>
              </a:rPr>
              <a:t> from MI</a:t>
            </a:r>
          </a:p>
        </p:txBody>
      </p:sp>
      <p:sp>
        <p:nvSpPr>
          <p:cNvPr id="48" name="AutoShape 66"/>
          <p:cNvSpPr>
            <a:spLocks noChangeArrowheads="1"/>
          </p:cNvSpPr>
          <p:nvPr/>
        </p:nvSpPr>
        <p:spPr bwMode="auto">
          <a:xfrm>
            <a:off x="5486400" y="1981200"/>
            <a:ext cx="2438399" cy="1041400"/>
          </a:xfrm>
          <a:prstGeom prst="roundRect">
            <a:avLst>
              <a:gd name="adj" fmla="val 282"/>
            </a:avLst>
          </a:prstGeom>
          <a:noFill/>
          <a:ln w="1836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r>
              <a:rPr lang="en-GB" sz="1600" b="1" dirty="0" smtClean="0">
                <a:solidFill>
                  <a:schemeClr val="bg1"/>
                </a:solidFill>
                <a:ea typeface="msgothic" charset="0"/>
                <a:cs typeface="msgothic" charset="0"/>
              </a:rPr>
              <a:t>Anti-neutrino </a:t>
            </a:r>
            <a:r>
              <a:rPr lang="en-GB" sz="1600" b="1" dirty="0">
                <a:solidFill>
                  <a:schemeClr val="bg1"/>
                </a:solidFill>
                <a:ea typeface="msgothic" charset="0"/>
                <a:cs typeface="msgothic" charset="0"/>
              </a:rPr>
              <a:t>Mode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Horns focus </a:t>
            </a:r>
            <a:r>
              <a:rPr lang="en-US" sz="1600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π</a:t>
            </a:r>
            <a:r>
              <a:rPr lang="en-US" sz="1600" baseline="300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-</a:t>
            </a:r>
            <a:r>
              <a:rPr lang="en-US" sz="16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K</a:t>
            </a:r>
            <a:r>
              <a:rPr lang="en-US" sz="1600" i="1" baseline="300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-</a:t>
            </a:r>
            <a:r>
              <a:rPr lang="en-US" sz="1600" baseline="300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 </a:t>
            </a:r>
            <a:endParaRPr lang="en-GB" sz="1600" b="1" dirty="0">
              <a:solidFill>
                <a:schemeClr val="bg1"/>
              </a:solidFill>
              <a:ea typeface="msgothic" charset="0"/>
              <a:cs typeface="msgothic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00800" y="2590800"/>
            <a:ext cx="2133600" cy="87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9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</a:tabLst>
            </a:pPr>
            <a:r>
              <a:rPr lang="el-GR" sz="1400" b="1" dirty="0" smtClean="0">
                <a:solidFill>
                  <a:srgbClr val="000090"/>
                </a:solidFill>
              </a:rPr>
              <a:t>ν</a:t>
            </a:r>
            <a:r>
              <a:rPr lang="el-GR" sz="1400" b="1" baseline="-25000" dirty="0" smtClean="0">
                <a:solidFill>
                  <a:srgbClr val="000090"/>
                </a:solidFill>
              </a:rPr>
              <a:t>μ</a:t>
            </a:r>
            <a:r>
              <a:rPr lang="en-GB" sz="1400" b="1" dirty="0" smtClean="0">
                <a:solidFill>
                  <a:srgbClr val="000090"/>
                </a:solidFill>
              </a:rPr>
              <a:t>= </a:t>
            </a:r>
            <a:r>
              <a:rPr lang="en-GB" sz="1400" dirty="0" smtClean="0">
                <a:solidFill>
                  <a:srgbClr val="000090"/>
                </a:solidFill>
              </a:rPr>
              <a:t>39.9%</a:t>
            </a:r>
            <a:r>
              <a:rPr lang="en-GB" sz="1400" b="1" dirty="0" smtClean="0">
                <a:solidFill>
                  <a:srgbClr val="000090"/>
                </a:solidFill>
              </a:rPr>
              <a:t> </a:t>
            </a:r>
          </a:p>
          <a:p>
            <a:pPr algn="ctr">
              <a:lnSpc>
                <a:spcPct val="109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</a:tabLst>
            </a:pPr>
            <a:r>
              <a:rPr lang="el-GR" sz="1400" b="1" dirty="0" smtClean="0">
                <a:solidFill>
                  <a:srgbClr val="000090"/>
                </a:solidFill>
              </a:rPr>
              <a:t>ν</a:t>
            </a:r>
            <a:r>
              <a:rPr lang="el-GR" sz="1400" b="1" baseline="-25000" dirty="0" smtClean="0">
                <a:solidFill>
                  <a:srgbClr val="000090"/>
                </a:solidFill>
              </a:rPr>
              <a:t>μ</a:t>
            </a:r>
            <a:r>
              <a:rPr lang="en-GB" sz="1400" b="1" dirty="0" smtClean="0">
                <a:solidFill>
                  <a:srgbClr val="000090"/>
                </a:solidFill>
              </a:rPr>
              <a:t>= </a:t>
            </a:r>
            <a:r>
              <a:rPr lang="en-GB" sz="1400" dirty="0" smtClean="0">
                <a:solidFill>
                  <a:srgbClr val="000090"/>
                </a:solidFill>
              </a:rPr>
              <a:t>58.1%</a:t>
            </a:r>
          </a:p>
          <a:p>
            <a:pPr algn="ctr">
              <a:lnSpc>
                <a:spcPct val="109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</a:tabLst>
            </a:pPr>
            <a:r>
              <a:rPr lang="el-GR" sz="1400" b="1" dirty="0" smtClean="0">
                <a:solidFill>
                  <a:srgbClr val="000090"/>
                </a:solidFill>
              </a:rPr>
              <a:t>ν</a:t>
            </a:r>
            <a:r>
              <a:rPr lang="en-GB" sz="1400" b="1" baseline="-25000" dirty="0" err="1" smtClean="0">
                <a:solidFill>
                  <a:srgbClr val="000090"/>
                </a:solidFill>
              </a:rPr>
              <a:t>e</a:t>
            </a:r>
            <a:r>
              <a:rPr lang="en-GB" sz="1400" b="1" dirty="0" smtClean="0">
                <a:solidFill>
                  <a:srgbClr val="000090"/>
                </a:solidFill>
              </a:rPr>
              <a:t>+</a:t>
            </a:r>
            <a:r>
              <a:rPr lang="el-GR" sz="1400" b="1" dirty="0" smtClean="0">
                <a:solidFill>
                  <a:srgbClr val="000090"/>
                </a:solidFill>
              </a:rPr>
              <a:t>ν</a:t>
            </a:r>
            <a:r>
              <a:rPr lang="en-GB" sz="1400" b="1" baseline="-25000" dirty="0" err="1" smtClean="0">
                <a:solidFill>
                  <a:srgbClr val="000090"/>
                </a:solidFill>
              </a:rPr>
              <a:t>e</a:t>
            </a:r>
            <a:r>
              <a:rPr lang="en-GB" sz="1400" b="1" baseline="-25000" dirty="0" smtClean="0">
                <a:solidFill>
                  <a:srgbClr val="000090"/>
                </a:solidFill>
              </a:rPr>
              <a:t> </a:t>
            </a:r>
            <a:r>
              <a:rPr lang="en-GB" sz="1400" dirty="0" smtClean="0">
                <a:solidFill>
                  <a:srgbClr val="000090"/>
                </a:solidFill>
              </a:rPr>
              <a:t>= 2.0%</a:t>
            </a:r>
            <a:endParaRPr lang="en-GB" sz="1400" dirty="0">
              <a:solidFill>
                <a:srgbClr val="000090"/>
              </a:solidFill>
            </a:endParaRPr>
          </a:p>
        </p:txBody>
      </p:sp>
      <p:sp>
        <p:nvSpPr>
          <p:cNvPr id="44" name="AutoShape 66"/>
          <p:cNvSpPr>
            <a:spLocks noChangeArrowheads="1"/>
          </p:cNvSpPr>
          <p:nvPr/>
        </p:nvSpPr>
        <p:spPr bwMode="auto">
          <a:xfrm>
            <a:off x="1600200" y="1981200"/>
            <a:ext cx="2514600" cy="762000"/>
          </a:xfrm>
          <a:prstGeom prst="roundRect">
            <a:avLst>
              <a:gd name="adj" fmla="val 282"/>
            </a:avLst>
          </a:prstGeom>
          <a:noFill/>
          <a:ln w="1836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r>
              <a:rPr lang="en-GB" sz="1600" b="1" dirty="0">
                <a:solidFill>
                  <a:schemeClr val="bg1"/>
                </a:solidFill>
                <a:ea typeface="msgothic" charset="0"/>
                <a:cs typeface="msgothic" charset="0"/>
              </a:rPr>
              <a:t>Neutrino mode</a:t>
            </a:r>
            <a:endParaRPr lang="en-GB" sz="1600" b="1" dirty="0" smtClean="0">
              <a:solidFill>
                <a:schemeClr val="bg1"/>
              </a:solidFill>
              <a:ea typeface="msgothic" charset="0"/>
              <a:cs typeface="msgothic" charset="0"/>
            </a:endParaRPr>
          </a:p>
          <a:p>
            <a:pPr algn="l"/>
            <a:r>
              <a:rPr lang="en-US" sz="16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Horns </a:t>
            </a:r>
            <a:r>
              <a:rPr lang="en-US" sz="16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focus </a:t>
            </a:r>
            <a:r>
              <a:rPr lang="en-US" sz="1600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π</a:t>
            </a:r>
            <a:r>
              <a:rPr lang="en-US" sz="1600" baseline="300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+</a:t>
            </a:r>
            <a:r>
              <a:rPr lang="en-US" sz="16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K</a:t>
            </a:r>
            <a:r>
              <a:rPr lang="en-US" sz="1600" baseline="300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+</a:t>
            </a:r>
            <a:endParaRPr lang="en-GB" sz="1600" b="1" dirty="0">
              <a:solidFill>
                <a:schemeClr val="bg1"/>
              </a:solidFill>
              <a:ea typeface="msgothic" charset="0"/>
              <a:cs typeface="msgothic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0" y="2549221"/>
            <a:ext cx="1778700" cy="87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9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</a:tabLst>
            </a:pPr>
            <a:r>
              <a:rPr lang="el-GR" sz="1400" b="1" dirty="0" smtClean="0">
                <a:solidFill>
                  <a:srgbClr val="FF0000"/>
                </a:solidFill>
              </a:rPr>
              <a:t>ν</a:t>
            </a:r>
            <a:r>
              <a:rPr lang="el-GR" sz="1400" b="1" baseline="-25000" dirty="0" smtClean="0">
                <a:solidFill>
                  <a:srgbClr val="FF0000"/>
                </a:solidFill>
              </a:rPr>
              <a:t>μ</a:t>
            </a:r>
            <a:r>
              <a:rPr lang="en-GB" sz="1400" b="1" dirty="0" smtClean="0">
                <a:solidFill>
                  <a:srgbClr val="FF0000"/>
                </a:solidFill>
              </a:rPr>
              <a:t>= </a:t>
            </a:r>
            <a:r>
              <a:rPr lang="en-GB" sz="1400" dirty="0" smtClean="0">
                <a:solidFill>
                  <a:srgbClr val="FF0000"/>
                </a:solidFill>
              </a:rPr>
              <a:t>91.7%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09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</a:tabLst>
            </a:pPr>
            <a:r>
              <a:rPr lang="el-GR" sz="1400" b="1" dirty="0" smtClean="0">
                <a:solidFill>
                  <a:srgbClr val="FF0000"/>
                </a:solidFill>
              </a:rPr>
              <a:t>ν</a:t>
            </a:r>
            <a:r>
              <a:rPr lang="el-GR" sz="1400" b="1" baseline="-25000" dirty="0" smtClean="0">
                <a:solidFill>
                  <a:srgbClr val="FF0000"/>
                </a:solidFill>
              </a:rPr>
              <a:t>μ</a:t>
            </a:r>
            <a:r>
              <a:rPr lang="en-GB" sz="1400" b="1" dirty="0" smtClean="0">
                <a:solidFill>
                  <a:srgbClr val="FF0000"/>
                </a:solidFill>
              </a:rPr>
              <a:t>= </a:t>
            </a:r>
            <a:r>
              <a:rPr lang="en-GB" sz="1400" dirty="0" smtClean="0">
                <a:solidFill>
                  <a:srgbClr val="FF0000"/>
                </a:solidFill>
              </a:rPr>
              <a:t>7.0%</a:t>
            </a:r>
          </a:p>
          <a:p>
            <a:pPr algn="ctr">
              <a:lnSpc>
                <a:spcPct val="109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</a:tabLst>
            </a:pPr>
            <a:r>
              <a:rPr lang="el-GR" sz="1400" b="1" dirty="0" smtClean="0">
                <a:solidFill>
                  <a:srgbClr val="FF0000"/>
                </a:solidFill>
              </a:rPr>
              <a:t>ν</a:t>
            </a:r>
            <a:r>
              <a:rPr lang="en-GB" sz="1400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GB" sz="1400" b="1" dirty="0" smtClean="0">
                <a:solidFill>
                  <a:srgbClr val="FF0000"/>
                </a:solidFill>
              </a:rPr>
              <a:t>+</a:t>
            </a:r>
            <a:r>
              <a:rPr lang="el-GR" sz="1400" b="1" dirty="0" smtClean="0">
                <a:solidFill>
                  <a:srgbClr val="FF0000"/>
                </a:solidFill>
              </a:rPr>
              <a:t>ν</a:t>
            </a:r>
            <a:r>
              <a:rPr lang="en-GB" sz="1400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GB" sz="1400" b="1" baseline="-25000" dirty="0" smtClean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= 1.3%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743200" y="2895600"/>
            <a:ext cx="178876" cy="4200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V="1">
            <a:off x="6934200" y="2667000"/>
            <a:ext cx="233560" cy="16173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-184429" y="2682423"/>
            <a:ext cx="73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4187720" y="2615961"/>
            <a:ext cx="73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F77CF-B5BA-7D45-9859-9FA494C1626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MINOS Collaboration FTE Statistics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F77CF-B5BA-7D45-9859-9FA494C162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267200" y="990600"/>
            <a:ext cx="45720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2116138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AB9E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4C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524000"/>
            <a:ext cx="6629400" cy="329013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wrap="square" bIns="0" rtlCol="0">
            <a:spAutoFit/>
          </a:bodyPr>
          <a:lstStyle/>
          <a:p>
            <a:pPr algn="l">
              <a:buClr>
                <a:schemeClr val="tx1"/>
              </a:buClr>
              <a:buFont typeface="Wingdings" charset="2"/>
              <a:buChar char="§"/>
            </a:pPr>
            <a:r>
              <a:rPr lang="en-US" sz="2000" dirty="0" smtClean="0"/>
              <a:t>5 </a:t>
            </a:r>
            <a:r>
              <a:rPr lang="en-US" sz="2000" dirty="0" smtClean="0"/>
              <a:t>publications in the last year</a:t>
            </a:r>
          </a:p>
          <a:p>
            <a:pPr algn="l">
              <a:buClr>
                <a:schemeClr val="tx1"/>
              </a:buClr>
              <a:buFont typeface="Wingdings" charset="2"/>
              <a:buChar char="§"/>
            </a:pPr>
            <a:r>
              <a:rPr lang="en-US" sz="1800" dirty="0" smtClean="0"/>
              <a:t>60 FTEs in total on MINOS but reducing /~120 total collaborators</a:t>
            </a:r>
          </a:p>
          <a:p>
            <a:pPr algn="l">
              <a:buClr>
                <a:schemeClr val="tx1"/>
              </a:buClr>
              <a:buFont typeface="Wingdings" charset="2"/>
              <a:buChar char="§"/>
            </a:pPr>
            <a:r>
              <a:rPr lang="en-US" sz="1800" dirty="0" smtClean="0"/>
              <a:t>20 FNAL personnel</a:t>
            </a:r>
          </a:p>
          <a:p>
            <a:pPr lvl="1" algn="l">
              <a:buClr>
                <a:schemeClr val="tx1"/>
              </a:buClr>
              <a:buFont typeface="Wingdings" charset="2"/>
              <a:buChar char="§"/>
            </a:pPr>
            <a:r>
              <a:rPr lang="en-US" sz="1800" dirty="0" err="1" smtClean="0"/>
              <a:t>A.Kreymer</a:t>
            </a:r>
            <a:r>
              <a:rPr lang="en-US" sz="1800" dirty="0" smtClean="0"/>
              <a:t> and R. Hatcher (CS)</a:t>
            </a:r>
          </a:p>
          <a:p>
            <a:pPr lvl="1" algn="l">
              <a:buClr>
                <a:schemeClr val="tx1"/>
              </a:buClr>
              <a:buFont typeface="Wingdings" charset="2"/>
              <a:buChar char="§"/>
            </a:pPr>
            <a:r>
              <a:rPr lang="en-US" sz="1800" dirty="0" err="1" smtClean="0"/>
              <a:t>D.Toretta</a:t>
            </a:r>
            <a:r>
              <a:rPr lang="en-US" sz="1800" dirty="0" smtClean="0"/>
              <a:t> (DAQ)</a:t>
            </a:r>
          </a:p>
          <a:p>
            <a:pPr lvl="1" algn="l">
              <a:buClr>
                <a:schemeClr val="tx1"/>
              </a:buClr>
              <a:buFont typeface="Wingdings" charset="2"/>
              <a:buChar char="§"/>
            </a:pPr>
            <a:r>
              <a:rPr lang="en-US" sz="1800" dirty="0" err="1" smtClean="0"/>
              <a:t>R.Plunkett</a:t>
            </a:r>
            <a:r>
              <a:rPr lang="en-US" sz="1800" dirty="0" smtClean="0"/>
              <a:t> (Co-Spoke)</a:t>
            </a:r>
          </a:p>
          <a:p>
            <a:pPr lvl="1" algn="l">
              <a:buClr>
                <a:schemeClr val="tx1"/>
              </a:buClr>
              <a:buFont typeface="Wingdings" charset="2"/>
              <a:buChar char="§"/>
            </a:pPr>
            <a:r>
              <a:rPr lang="en-US" sz="1800" dirty="0" err="1" smtClean="0"/>
              <a:t>P.Adamson</a:t>
            </a:r>
            <a:r>
              <a:rPr lang="en-US" sz="1800" dirty="0" smtClean="0"/>
              <a:t>, S. Childress, R. </a:t>
            </a:r>
            <a:r>
              <a:rPr lang="en-US" sz="1800" dirty="0" err="1" smtClean="0"/>
              <a:t>Zwaska</a:t>
            </a:r>
            <a:r>
              <a:rPr lang="en-US" sz="1800" dirty="0" smtClean="0"/>
              <a:t> (</a:t>
            </a:r>
            <a:r>
              <a:rPr lang="en-US" sz="1800" dirty="0" smtClean="0"/>
              <a:t>beam)</a:t>
            </a:r>
          </a:p>
          <a:p>
            <a:pPr lvl="1" algn="l">
              <a:buClr>
                <a:schemeClr val="tx1"/>
              </a:buClr>
              <a:buFont typeface="Wingdings" charset="2"/>
              <a:buChar char="§"/>
            </a:pPr>
            <a:r>
              <a:rPr lang="en-US" sz="1800" dirty="0" smtClean="0"/>
              <a:t>Brian Rebel (</a:t>
            </a:r>
            <a:r>
              <a:rPr lang="en-US" sz="1800" dirty="0" smtClean="0"/>
              <a:t>P</a:t>
            </a:r>
            <a:r>
              <a:rPr lang="en-US" sz="1800" dirty="0" smtClean="0"/>
              <a:t>ublications chair)</a:t>
            </a:r>
            <a:endParaRPr lang="en-US" sz="1800" dirty="0" smtClean="0"/>
          </a:p>
          <a:p>
            <a:pPr lvl="1" algn="l">
              <a:buClr>
                <a:schemeClr val="tx1"/>
              </a:buClr>
              <a:buFont typeface="Wingdings" charset="2"/>
              <a:buChar char="§"/>
            </a:pPr>
            <a:endParaRPr lang="en-US" sz="1800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2209800" y="3429000"/>
            <a:ext cx="914400" cy="9144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76" y="53412"/>
            <a:ext cx="8153400" cy="990600"/>
          </a:xfrm>
        </p:spPr>
        <p:txBody>
          <a:bodyPr/>
          <a:lstStyle/>
          <a:p>
            <a:pPr algn="ctr"/>
            <a:r>
              <a:rPr lang="en-US" sz="3600" dirty="0" smtClean="0"/>
              <a:t>The MINOS Experiment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893941"/>
            <a:ext cx="533400" cy="484075"/>
          </a:xfrm>
          <a:prstGeom prst="rect">
            <a:avLst/>
          </a:prstGeom>
        </p:spPr>
        <p:txBody>
          <a:bodyPr/>
          <a:lstStyle/>
          <a:p>
            <a:fld id="{CAB75562-5BD6-1642-8B48-C5EBE6D4321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alphaModFix amt="72000"/>
          </a:blip>
          <a:srcRect l="1563" t="945" r="2119" b="17235"/>
          <a:stretch>
            <a:fillRect/>
          </a:stretch>
        </p:blipFill>
        <p:spPr bwMode="auto">
          <a:xfrm>
            <a:off x="2819400" y="1981200"/>
            <a:ext cx="2971800" cy="366910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 l="2400"/>
          <a:stretch>
            <a:fillRect/>
          </a:stretch>
        </p:blipFill>
        <p:spPr bwMode="auto">
          <a:xfrm>
            <a:off x="35146" y="797105"/>
            <a:ext cx="2784254" cy="2277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 r="3600" b="5528"/>
          <a:stretch>
            <a:fillRect/>
          </a:stretch>
        </p:blipFill>
        <p:spPr bwMode="auto">
          <a:xfrm>
            <a:off x="5867400" y="3810000"/>
            <a:ext cx="2877269" cy="18310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Line 12"/>
          <p:cNvSpPr>
            <a:spLocks noChangeAspect="1" noChangeShapeType="1"/>
          </p:cNvSpPr>
          <p:nvPr/>
        </p:nvSpPr>
        <p:spPr bwMode="auto">
          <a:xfrm flipH="1" flipV="1">
            <a:off x="4269523" y="2860809"/>
            <a:ext cx="926849" cy="1736903"/>
          </a:xfrm>
          <a:prstGeom prst="line">
            <a:avLst/>
          </a:prstGeom>
          <a:noFill/>
          <a:ln w="720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82954" tIns="41477" rIns="82954" bIns="41477">
            <a:prstTxWarp prst="textNoShape">
              <a:avLst/>
            </a:prstTxWarp>
          </a:bodyPr>
          <a:lstStyle/>
          <a:p>
            <a:endParaRPr lang="en-US" dirty="0">
              <a:latin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838200"/>
            <a:ext cx="3352800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219075" algn="l">
              <a:spcAft>
                <a:spcPts val="600"/>
              </a:spcAft>
              <a:buClr>
                <a:srgbClr val="FF6600"/>
              </a:buClr>
              <a:buSzPct val="75000"/>
              <a:buFont typeface="Wingdings" charset="2"/>
              <a:buChar char=""/>
            </a:pPr>
            <a:r>
              <a:rPr lang="en-US" sz="1800" dirty="0" smtClean="0"/>
              <a:t>Two-detector, long base-line neutrino oscillation experiment</a:t>
            </a:r>
          </a:p>
          <a:p>
            <a:pPr marL="511175" indent="-219075" algn="l">
              <a:spcAft>
                <a:spcPts val="600"/>
              </a:spcAft>
              <a:buClr>
                <a:srgbClr val="FF6600"/>
              </a:buClr>
              <a:buSzPct val="75000"/>
              <a:buFont typeface="Wingdings" charset="2"/>
              <a:buChar char=""/>
            </a:pPr>
            <a:r>
              <a:rPr lang="en-US" sz="1800" dirty="0" smtClean="0"/>
              <a:t>Neutrinos from </a:t>
            </a:r>
            <a:r>
              <a:rPr lang="en-US" sz="1800" dirty="0" err="1" smtClean="0"/>
              <a:t>NuMI</a:t>
            </a:r>
            <a:r>
              <a:rPr lang="en-US" sz="1800" dirty="0" smtClean="0"/>
              <a:t> beam line</a:t>
            </a:r>
          </a:p>
          <a:p>
            <a:pPr marL="511175" indent="-219075" algn="l">
              <a:spcAft>
                <a:spcPts val="600"/>
              </a:spcAft>
              <a:buClr>
                <a:srgbClr val="FF6600"/>
              </a:buClr>
              <a:buSzPct val="75000"/>
              <a:buFont typeface="Wingdings" charset="2"/>
              <a:buChar char=""/>
            </a:pPr>
            <a:r>
              <a:rPr lang="en-US" sz="1800" dirty="0" smtClean="0"/>
              <a:t>L/E ~ 500 km/</a:t>
            </a:r>
            <a:r>
              <a:rPr lang="en-US" sz="1800" dirty="0" err="1" smtClean="0"/>
              <a:t>GeV</a:t>
            </a:r>
            <a:endParaRPr lang="en-US" sz="1800" dirty="0"/>
          </a:p>
          <a:p>
            <a:pPr marL="511175" indent="-219075" algn="l">
              <a:spcAft>
                <a:spcPts val="600"/>
              </a:spcAft>
              <a:buClr>
                <a:srgbClr val="FF6600"/>
              </a:buClr>
              <a:buSzPct val="75000"/>
              <a:buFont typeface="Wingdings" charset="2"/>
              <a:buChar char=""/>
            </a:pPr>
            <a:r>
              <a:rPr lang="en-US" sz="1800" dirty="0" smtClean="0"/>
              <a:t>atmospheric </a:t>
            </a:r>
            <a:r>
              <a:rPr lang="en-US" sz="1800" dirty="0" smtClean="0">
                <a:latin typeface="Helvetica"/>
                <a:cs typeface="Helvetica"/>
              </a:rPr>
              <a:t>Δm</a:t>
            </a:r>
            <a:r>
              <a:rPr lang="en-US" sz="1800" baseline="30000" dirty="0" smtClean="0">
                <a:latin typeface="Helvetica"/>
                <a:cs typeface="Helvetica"/>
              </a:rPr>
              <a:t>2</a:t>
            </a:r>
          </a:p>
          <a:p>
            <a:pPr marL="2520950" indent="-242888" algn="l">
              <a:spcAft>
                <a:spcPts val="600"/>
              </a:spcAft>
              <a:buClr>
                <a:srgbClr val="FF6600"/>
              </a:buClr>
              <a:buSzPct val="75000"/>
              <a:buFont typeface="Wingdings" charset="2"/>
              <a:buChar char=""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352800"/>
            <a:ext cx="2961321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 algn="l">
              <a:spcAft>
                <a:spcPts val="200"/>
              </a:spcAft>
              <a:buClr>
                <a:srgbClr val="FF6600"/>
              </a:buClr>
              <a:buSzPct val="75000"/>
              <a:buFont typeface="Wingdings" charset="2"/>
              <a:buChar char=""/>
            </a:pPr>
            <a:r>
              <a:rPr lang="en-US" sz="1800" dirty="0" smtClean="0"/>
              <a:t>Two detectors mitigate</a:t>
            </a:r>
          </a:p>
          <a:p>
            <a:pPr marL="279400" indent="-279400" algn="l">
              <a:spcAft>
                <a:spcPts val="200"/>
              </a:spcAft>
              <a:buClr>
                <a:srgbClr val="FF6600"/>
              </a:buClr>
              <a:buSzPct val="75000"/>
            </a:pPr>
            <a:r>
              <a:rPr lang="en-US" sz="1800" dirty="0" smtClean="0"/>
              <a:t> 	systematic effects</a:t>
            </a:r>
          </a:p>
          <a:p>
            <a:pPr marL="627063" lvl="2" indent="-174625" algn="l">
              <a:spcAft>
                <a:spcPts val="200"/>
              </a:spcAft>
              <a:buClr>
                <a:schemeClr val="accent1"/>
              </a:buClr>
              <a:buSzPct val="60000"/>
              <a:buFont typeface="Wingdings" charset="2"/>
              <a:buChar char=""/>
            </a:pPr>
            <a:r>
              <a:rPr lang="en-US" sz="1800" dirty="0" smtClean="0"/>
              <a:t>beam flux </a:t>
            </a:r>
            <a:r>
              <a:rPr lang="en-US" sz="1800" dirty="0" err="1" smtClean="0"/>
              <a:t>mis</a:t>
            </a:r>
            <a:r>
              <a:rPr lang="en-US" sz="1800" dirty="0" smtClean="0"/>
              <a:t>-	</a:t>
            </a:r>
          </a:p>
          <a:p>
            <a:pPr marL="627063" lvl="2" indent="-174625" algn="l">
              <a:spcAft>
                <a:spcPts val="200"/>
              </a:spcAft>
              <a:buClr>
                <a:schemeClr val="accent1"/>
              </a:buClr>
              <a:buSzPct val="60000"/>
            </a:pPr>
            <a:r>
              <a:rPr lang="en-US" sz="1800" dirty="0" smtClean="0"/>
              <a:t>	 modeling</a:t>
            </a:r>
          </a:p>
          <a:p>
            <a:pPr marL="627063" lvl="2" indent="-174625" algn="l">
              <a:spcAft>
                <a:spcPts val="200"/>
              </a:spcAft>
              <a:buClr>
                <a:schemeClr val="accent1"/>
              </a:buClr>
              <a:buSzPct val="60000"/>
              <a:buFont typeface="Wingdings" charset="2"/>
              <a:buChar char=""/>
            </a:pPr>
            <a:r>
              <a:rPr lang="en-US" sz="1800" dirty="0" smtClean="0"/>
              <a:t>neutrino interaction </a:t>
            </a:r>
          </a:p>
          <a:p>
            <a:pPr marL="744538" lvl="2" indent="-292100" algn="l">
              <a:spcAft>
                <a:spcPts val="200"/>
              </a:spcAft>
              <a:buClr>
                <a:schemeClr val="accent1"/>
              </a:buClr>
              <a:buSzPct val="60000"/>
            </a:pPr>
            <a:r>
              <a:rPr lang="en-US" sz="1800" dirty="0" smtClean="0"/>
              <a:t>	uncertainties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473" y="1632633"/>
            <a:ext cx="2636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Far Detector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735 km from Source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4953000"/>
            <a:ext cx="2707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Near Detector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1 km from Source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96000"/>
            <a:ext cx="619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Institutions, ~120 collaborators, 60 FTE’s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Principal MINOS Physics Achievements and Goals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BDEC93-0E6A-2C49-9F44-46AE4DDEC70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1371600"/>
            <a:ext cx="7391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Precision measurements of atmospheric-scale neutrino oscillation parameters |</a:t>
            </a:r>
            <a:r>
              <a:rPr lang="en-US" dirty="0" smtClean="0">
                <a:latin typeface="Symbol" charset="2"/>
              </a:rPr>
              <a:t>D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32</a:t>
            </a:r>
            <a:r>
              <a:rPr lang="en-US" dirty="0" smtClean="0"/>
              <a:t>| and sin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charset="2"/>
              </a:rPr>
              <a:t>q</a:t>
            </a:r>
            <a:r>
              <a:rPr lang="en-US" baseline="-25000" dirty="0" smtClean="0"/>
              <a:t>23</a:t>
            </a:r>
            <a:r>
              <a:rPr lang="en-US" dirty="0" smtClean="0"/>
              <a:t> , using disappearance of </a:t>
            </a:r>
            <a:r>
              <a:rPr lang="en-US" dirty="0" smtClean="0">
                <a:latin typeface="Symbol" charset="2"/>
              </a:rPr>
              <a:t>n</a:t>
            </a:r>
            <a:r>
              <a:rPr lang="en-US" baseline="-25000" dirty="0" smtClean="0">
                <a:latin typeface="Symbol" charset="2"/>
              </a:rPr>
              <a:t>m.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2 PRL, 1 PRD, </a:t>
            </a:r>
            <a:r>
              <a:rPr lang="en-US" sz="1800" dirty="0" smtClean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PRL in prep.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2743200"/>
            <a:ext cx="662940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dirty="0" smtClean="0"/>
              <a:t>Measure or bound</a:t>
            </a:r>
            <a:r>
              <a:rPr lang="en-US" dirty="0" smtClean="0"/>
              <a:t> unknown neutrino </a:t>
            </a:r>
            <a:r>
              <a:rPr lang="en-US" dirty="0" smtClean="0"/>
              <a:t>oscillation parameter </a:t>
            </a:r>
            <a:r>
              <a:rPr lang="en-US" dirty="0" smtClean="0">
                <a:latin typeface="Symbol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/>
              <a:t> via search for appearance of process </a:t>
            </a:r>
            <a:r>
              <a:rPr lang="en-US" dirty="0" smtClean="0">
                <a:latin typeface="Symbol" charset="2"/>
              </a:rPr>
              <a:t>n</a:t>
            </a:r>
            <a:r>
              <a:rPr lang="en-US" baseline="-25000" dirty="0" smtClean="0">
                <a:latin typeface="Symbol" charset="2"/>
              </a:rPr>
              <a:t>m</a:t>
            </a:r>
            <a:r>
              <a:rPr lang="en-US" dirty="0" smtClean="0"/>
              <a:t> -&gt; </a:t>
            </a:r>
            <a:r>
              <a:rPr lang="en-US" dirty="0" smtClean="0">
                <a:latin typeface="Symbol" charset="2"/>
                <a:sym typeface="Wingdings" charset="2"/>
              </a:rPr>
              <a:t>n</a:t>
            </a:r>
            <a:r>
              <a:rPr lang="en-US" baseline="-25000" dirty="0" smtClean="0">
                <a:sym typeface="Wingdings" charset="2"/>
              </a:rPr>
              <a:t>e </a:t>
            </a:r>
            <a:r>
              <a:rPr lang="en-US" dirty="0" smtClean="0">
                <a:sym typeface="Wingdings" charset="2"/>
              </a:rPr>
              <a:t>. </a:t>
            </a:r>
            <a:r>
              <a:rPr lang="en-US" sz="3600" dirty="0" smtClean="0">
                <a:sym typeface="Wingdings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charset="2"/>
              </a:rPr>
              <a:t>PRL, PRD Rapid Comm.</a:t>
            </a:r>
            <a:endParaRPr lang="en-US" sz="3600" dirty="0">
              <a:solidFill>
                <a:srgbClr val="3366FF"/>
              </a:solidFill>
              <a:sym typeface="Wingdings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40386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ym typeface="Wingdings" charset="2"/>
              </a:rPr>
              <a:t>Directly measure atmospheric-scale oscillation parameters for anti-</a:t>
            </a:r>
            <a:r>
              <a:rPr lang="en-US" dirty="0" smtClean="0">
                <a:latin typeface="Symbol" charset="2"/>
                <a:sym typeface="Wingdings" charset="2"/>
              </a:rPr>
              <a:t>n</a:t>
            </a:r>
            <a:r>
              <a:rPr lang="en-US" baseline="-25000" dirty="0" smtClean="0">
                <a:latin typeface="Symbol" charset="2"/>
                <a:sym typeface="Wingdings" charset="2"/>
              </a:rPr>
              <a:t>m    </a:t>
            </a:r>
            <a:r>
              <a:rPr lang="en-US" sz="1800" dirty="0" smtClean="0">
                <a:solidFill>
                  <a:srgbClr val="FF0000"/>
                </a:solidFill>
                <a:latin typeface="Symbol" charset="2"/>
                <a:sym typeface="Wingdings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sym typeface="Wingdings" charset="2"/>
              </a:rPr>
              <a:t>PRL in prep.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19200" y="51054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ym typeface="Wingdings" charset="2"/>
              </a:rPr>
              <a:t>Search for possible sterile neutrinos using neutral current </a:t>
            </a:r>
            <a:r>
              <a:rPr lang="en-US" dirty="0" smtClean="0">
                <a:sym typeface="Wingdings" charset="2"/>
              </a:rPr>
              <a:t>spectrum</a:t>
            </a:r>
            <a:r>
              <a:rPr lang="en-US" sz="1800" dirty="0" smtClean="0">
                <a:solidFill>
                  <a:srgbClr val="FF0000"/>
                </a:solidFill>
                <a:sym typeface="Wingdings" charset="2"/>
              </a:rPr>
              <a:t>  PRL, PRD, PRD in prep.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62000"/>
          </a:xfrm>
        </p:spPr>
        <p:txBody>
          <a:bodyPr/>
          <a:lstStyle/>
          <a:p>
            <a:r>
              <a:rPr lang="en-US" sz="3600" dirty="0" smtClean="0"/>
              <a:t>Far Detector neutrino Energy Spectrum</a:t>
            </a:r>
            <a:endParaRPr lang="en-US" sz="3600" dirty="0"/>
          </a:p>
        </p:txBody>
      </p:sp>
      <p:pic>
        <p:nvPicPr>
          <p:cNvPr id="9" name="Picture 8" descr="ratio_fd_zoom.png"/>
          <p:cNvPicPr>
            <a:picLocks noChangeAspect="1"/>
          </p:cNvPicPr>
          <p:nvPr/>
        </p:nvPicPr>
        <p:blipFill>
          <a:blip r:embed="rId2"/>
          <a:srcRect r="5486"/>
          <a:stretch>
            <a:fillRect/>
          </a:stretch>
        </p:blipFill>
        <p:spPr>
          <a:xfrm>
            <a:off x="4779344" y="1524000"/>
            <a:ext cx="3981842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410" y="4708253"/>
            <a:ext cx="823264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000" dirty="0" smtClean="0"/>
              <a:t>Oscillations fit the data well, 66% of experiments have worse </a:t>
            </a:r>
            <a:r>
              <a:rPr lang="en-US" sz="2000" dirty="0" smtClean="0">
                <a:latin typeface="Helvetica"/>
                <a:cs typeface="Helvetica"/>
              </a:rPr>
              <a:t>χ</a:t>
            </a:r>
            <a:r>
              <a:rPr lang="en-US" sz="2000" baseline="30000" dirty="0" smtClean="0">
                <a:latin typeface="Helvetica"/>
                <a:cs typeface="Helvetica"/>
              </a:rPr>
              <a:t>2</a:t>
            </a:r>
            <a:endParaRPr lang="en-US" sz="2000" dirty="0" smtClean="0"/>
          </a:p>
          <a:p>
            <a:pPr algn="l">
              <a:spcAft>
                <a:spcPts val="300"/>
              </a:spcAft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000" dirty="0" smtClean="0"/>
              <a:t>Pure </a:t>
            </a:r>
            <a:r>
              <a:rPr lang="en-US" sz="2000" dirty="0" err="1" smtClean="0"/>
              <a:t>decoherence</a:t>
            </a:r>
            <a:r>
              <a:rPr lang="en-US" sz="2000" baseline="30000" dirty="0" smtClean="0"/>
              <a:t>†</a:t>
            </a:r>
            <a:r>
              <a:rPr lang="en-US" sz="2000" dirty="0" smtClean="0"/>
              <a:t> disfavored:	&gt; </a:t>
            </a:r>
            <a:r>
              <a:rPr lang="en-US" sz="2000" b="1" dirty="0" smtClean="0"/>
              <a:t>8</a:t>
            </a:r>
            <a:r>
              <a:rPr lang="en-US" sz="2000" b="1" dirty="0" smtClean="0">
                <a:latin typeface="Helvetica"/>
                <a:cs typeface="Helvetica"/>
              </a:rPr>
              <a:t>σ</a:t>
            </a:r>
          </a:p>
          <a:p>
            <a:pPr algn="l">
              <a:spcAft>
                <a:spcPts val="300"/>
              </a:spcAft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000" dirty="0" smtClean="0"/>
              <a:t>Pure Decay</a:t>
            </a:r>
            <a:r>
              <a:rPr lang="en-US" sz="2000" baseline="30000" dirty="0" smtClean="0"/>
              <a:t>‡</a:t>
            </a:r>
            <a:r>
              <a:rPr lang="en-US" sz="2000" dirty="0" smtClean="0"/>
              <a:t> disfavored: &gt; </a:t>
            </a:r>
            <a:r>
              <a:rPr lang="en-US" sz="2000" b="1" dirty="0" smtClean="0"/>
              <a:t>6</a:t>
            </a:r>
            <a:r>
              <a:rPr lang="en-US" sz="2000" b="1" dirty="0" smtClean="0">
                <a:latin typeface="Helvetica"/>
                <a:cs typeface="Helvetica"/>
              </a:rPr>
              <a:t>σ</a:t>
            </a:r>
            <a:r>
              <a:rPr lang="en-US" sz="2000" b="1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(</a:t>
            </a:r>
            <a:r>
              <a:rPr lang="en-US" sz="2000" b="1" dirty="0" smtClean="0">
                <a:latin typeface="Helvetica"/>
                <a:cs typeface="Helvetica"/>
              </a:rPr>
              <a:t>7.8σ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cs typeface="Helvetica"/>
              </a:rPr>
              <a:t>if NC events included)</a:t>
            </a:r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42447"/>
            <a:ext cx="754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60000"/>
            </a:pPr>
            <a:r>
              <a:rPr lang="en-US" dirty="0" smtClean="0">
                <a:latin typeface="+mj-lt"/>
              </a:rPr>
              <a:t>†</a:t>
            </a:r>
            <a:r>
              <a:rPr lang="en-US" sz="1600" dirty="0" smtClean="0">
                <a:latin typeface="+mj-lt"/>
              </a:rPr>
              <a:t>G.L. </a:t>
            </a:r>
            <a:r>
              <a:rPr lang="en-US" sz="1600" dirty="0" err="1" smtClean="0">
                <a:latin typeface="+mj-lt"/>
              </a:rPr>
              <a:t>Fogli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i="1" dirty="0" smtClean="0">
                <a:latin typeface="+mj-lt"/>
              </a:rPr>
              <a:t>et al.</a:t>
            </a:r>
            <a:r>
              <a:rPr lang="en-US" sz="1600" dirty="0" smtClean="0">
                <a:latin typeface="+mj-lt"/>
              </a:rPr>
              <a:t>, PRD 67:093006 (2003)   </a:t>
            </a:r>
            <a:r>
              <a:rPr lang="en-US" sz="1600" dirty="0" smtClean="0">
                <a:latin typeface="+mj-lt"/>
                <a:cs typeface="Helvetica"/>
              </a:rPr>
              <a:t> ‡</a:t>
            </a:r>
            <a:r>
              <a:rPr lang="en-US" sz="1600" dirty="0" smtClean="0">
                <a:latin typeface="+mj-lt"/>
              </a:rPr>
              <a:t>V. Barger </a:t>
            </a:r>
            <a:r>
              <a:rPr lang="en-US" sz="1600" i="1" dirty="0" smtClean="0">
                <a:latin typeface="+mj-lt"/>
              </a:rPr>
              <a:t>et </a:t>
            </a:r>
            <a:r>
              <a:rPr lang="en-US" sz="1600" i="1" dirty="0" err="1" smtClean="0">
                <a:latin typeface="+mj-lt"/>
              </a:rPr>
              <a:t>al.</a:t>
            </a:r>
            <a:r>
              <a:rPr lang="en-US" sz="1600" dirty="0" err="1" smtClean="0">
                <a:latin typeface="+mj-lt"/>
              </a:rPr>
              <a:t>,PRL</a:t>
            </a:r>
            <a:r>
              <a:rPr lang="en-US" sz="1600" dirty="0" smtClean="0">
                <a:latin typeface="+mj-lt"/>
              </a:rPr>
              <a:t> 82:2640 (1999)</a:t>
            </a:r>
            <a:endParaRPr lang="en-US" sz="1600" dirty="0" smtClean="0">
              <a:solidFill>
                <a:srgbClr val="4C4545"/>
              </a:solidFill>
            </a:endParaRPr>
          </a:p>
          <a:p>
            <a:endParaRPr lang="en-US" sz="1600" dirty="0"/>
          </a:p>
        </p:txBody>
      </p:sp>
      <p:pic>
        <p:nvPicPr>
          <p:cNvPr id="8" name="Picture 7" descr="spectrum_fd_zoom.png"/>
          <p:cNvPicPr>
            <a:picLocks noChangeAspect="1"/>
          </p:cNvPicPr>
          <p:nvPr/>
        </p:nvPicPr>
        <p:blipFill>
          <a:blip r:embed="rId3"/>
          <a:srcRect r="5943"/>
          <a:stretch>
            <a:fillRect/>
          </a:stretch>
        </p:blipFill>
        <p:spPr>
          <a:xfrm>
            <a:off x="457200" y="1600200"/>
            <a:ext cx="3854164" cy="28904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F77CF-B5BA-7D45-9859-9FA494C162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762000"/>
          </a:xfrm>
        </p:spPr>
        <p:txBody>
          <a:bodyPr/>
          <a:lstStyle/>
          <a:p>
            <a:r>
              <a:rPr lang="en-US" sz="3600" dirty="0" smtClean="0"/>
              <a:t>Contours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3941536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number of analysis improvements have been implemented to improve sensitivity by about 10% over previous publications</a:t>
            </a:r>
          </a:p>
          <a:p>
            <a:r>
              <a:rPr lang="en-US" dirty="0" smtClean="0"/>
              <a:t>Contour includes effects of dominant systematic uncertainties</a:t>
            </a:r>
          </a:p>
          <a:p>
            <a:pPr lvl="1"/>
            <a:r>
              <a:rPr lang="en-US" dirty="0" smtClean="0"/>
              <a:t>normalization</a:t>
            </a:r>
          </a:p>
          <a:p>
            <a:pPr lvl="1"/>
            <a:r>
              <a:rPr lang="en-US" dirty="0" smtClean="0"/>
              <a:t>NC background</a:t>
            </a:r>
          </a:p>
          <a:p>
            <a:pPr lvl="1"/>
            <a:r>
              <a:rPr lang="en-US" dirty="0" smtClean="0"/>
              <a:t>shower energy</a:t>
            </a:r>
          </a:p>
          <a:p>
            <a:pPr lvl="1"/>
            <a:r>
              <a:rPr lang="en-US" dirty="0" smtClean="0"/>
              <a:t>track energy</a:t>
            </a:r>
            <a:endParaRPr lang="en-US" dirty="0"/>
          </a:p>
        </p:txBody>
      </p:sp>
      <p:graphicFrame>
        <p:nvGraphicFramePr>
          <p:cNvPr id="108553" name="Content Placeholder 7"/>
          <p:cNvGraphicFramePr>
            <a:graphicFrameLocks noChangeAspect="1"/>
          </p:cNvGraphicFramePr>
          <p:nvPr/>
        </p:nvGraphicFramePr>
        <p:xfrm>
          <a:off x="4876800" y="1981200"/>
          <a:ext cx="3648075" cy="1139825"/>
        </p:xfrm>
        <a:graphic>
          <a:graphicData uri="http://schemas.openxmlformats.org/presentationml/2006/ole">
            <p:oleObj spid="_x0000_s71682" name="Equation" r:id="rId3" imgW="0" imgH="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62454" y="5638800"/>
            <a:ext cx="1632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†SK preliminary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203723" y="195421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†</a:t>
            </a:r>
            <a:endParaRPr lang="en-US" dirty="0"/>
          </a:p>
        </p:txBody>
      </p:sp>
      <p:pic>
        <p:nvPicPr>
          <p:cNvPr id="11" name="Picture 10" descr="fid_contours_zoom.png"/>
          <p:cNvPicPr>
            <a:picLocks noChangeAspect="1"/>
          </p:cNvPicPr>
          <p:nvPr/>
        </p:nvPicPr>
        <p:blipFill>
          <a:blip r:embed="rId4"/>
          <a:srcRect r="12343"/>
          <a:stretch>
            <a:fillRect/>
          </a:stretch>
        </p:blipFill>
        <p:spPr>
          <a:xfrm>
            <a:off x="4572000" y="838200"/>
            <a:ext cx="4203936" cy="479589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F77CF-B5BA-7D45-9859-9FA494C1626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algn="ctr"/>
            <a:r>
              <a:rPr lang="en-US" sz="4000" dirty="0" smtClean="0">
                <a:latin typeface="Symbol"/>
              </a:rPr>
              <a:t>n</a:t>
            </a:r>
            <a:r>
              <a:rPr lang="en-US" sz="4000" baseline="-25000" dirty="0" smtClean="0"/>
              <a:t>e</a:t>
            </a:r>
            <a:r>
              <a:rPr lang="en-US" sz="4000" dirty="0" smtClean="0"/>
              <a:t> Appearance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4953000" cy="1828800"/>
          </a:xfrm>
        </p:spPr>
        <p:txBody>
          <a:bodyPr/>
          <a:lstStyle/>
          <a:p>
            <a:r>
              <a:rPr lang="en-US" sz="2000" dirty="0" smtClean="0"/>
              <a:t>Expect: </a:t>
            </a:r>
            <a:r>
              <a:rPr lang="en-US" sz="2000" b="1" dirty="0" smtClean="0">
                <a:solidFill>
                  <a:srgbClr val="EAB9E6"/>
                </a:solidFill>
              </a:rPr>
              <a:t>49.1±7.0(stat.)±2.7(syst.)</a:t>
            </a:r>
          </a:p>
          <a:p>
            <a:r>
              <a:rPr lang="en-US" sz="2000" dirty="0" smtClean="0"/>
              <a:t>Observe: </a:t>
            </a:r>
            <a:r>
              <a:rPr lang="en-US" sz="2000" b="1" dirty="0" smtClean="0">
                <a:solidFill>
                  <a:srgbClr val="EAB9E6"/>
                </a:solidFill>
              </a:rPr>
              <a:t>54</a:t>
            </a:r>
            <a:r>
              <a:rPr lang="en-US" sz="2000" dirty="0" smtClean="0">
                <a:solidFill>
                  <a:srgbClr val="EAB9E6"/>
                </a:solidFill>
              </a:rPr>
              <a:t> events ( 0.7</a:t>
            </a:r>
            <a:r>
              <a:rPr lang="en-US" sz="2000" dirty="0" smtClean="0">
                <a:solidFill>
                  <a:srgbClr val="EAB9E6"/>
                </a:solidFill>
                <a:latin typeface="Helvetica"/>
                <a:cs typeface="Helvetica"/>
              </a:rPr>
              <a:t>σ </a:t>
            </a:r>
            <a:r>
              <a:rPr lang="en-US" sz="2000" dirty="0" smtClean="0">
                <a:solidFill>
                  <a:srgbClr val="EAB9E6"/>
                </a:solidFill>
                <a:cs typeface="Helvetica"/>
              </a:rPr>
              <a:t>excess)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At </a:t>
            </a:r>
            <a:r>
              <a:rPr lang="en-US" sz="2000" dirty="0" err="1" smtClean="0">
                <a:latin typeface="Symbol"/>
                <a:cs typeface="Helvetica"/>
              </a:rPr>
              <a:t>d</a:t>
            </a:r>
            <a:r>
              <a:rPr lang="en-US" sz="2000" baseline="-25000" dirty="0" err="1" smtClean="0">
                <a:latin typeface="Helvetica"/>
                <a:cs typeface="Helvetica"/>
              </a:rPr>
              <a:t>cp</a:t>
            </a:r>
            <a:r>
              <a:rPr lang="en-US" sz="2000" dirty="0" smtClean="0">
                <a:latin typeface="Helvetica"/>
                <a:cs typeface="Helvetica"/>
              </a:rPr>
              <a:t>=0: </a:t>
            </a:r>
            <a:r>
              <a:rPr lang="en-US" sz="2000" dirty="0" smtClean="0">
                <a:solidFill>
                  <a:srgbClr val="EAB9E6"/>
                </a:solidFill>
                <a:latin typeface="Helvetica"/>
                <a:cs typeface="Helvetica"/>
              </a:rPr>
              <a:t>sin</a:t>
            </a:r>
            <a:r>
              <a:rPr lang="en-US" sz="2000" baseline="30000" dirty="0" smtClean="0">
                <a:solidFill>
                  <a:srgbClr val="EAB9E6"/>
                </a:solidFill>
                <a:latin typeface="Helvetica"/>
                <a:cs typeface="Helvetica"/>
              </a:rPr>
              <a:t>2</a:t>
            </a:r>
            <a:r>
              <a:rPr lang="en-US" sz="2000" dirty="0" smtClean="0">
                <a:solidFill>
                  <a:srgbClr val="EAB9E6"/>
                </a:solidFill>
                <a:latin typeface="Symbol"/>
                <a:cs typeface="Helvetica"/>
              </a:rPr>
              <a:t>q</a:t>
            </a:r>
            <a:r>
              <a:rPr lang="en-US" sz="2000" baseline="-25000" dirty="0" smtClean="0">
                <a:solidFill>
                  <a:srgbClr val="EAB9E6"/>
                </a:solidFill>
                <a:latin typeface="Helvetica"/>
                <a:cs typeface="Helvetica"/>
              </a:rPr>
              <a:t>13</a:t>
            </a:r>
            <a:r>
              <a:rPr lang="en-US" sz="2000" dirty="0" smtClean="0">
                <a:solidFill>
                  <a:srgbClr val="EAB9E6"/>
                </a:solidFill>
                <a:latin typeface="Helvetica"/>
                <a:cs typeface="Helvetica"/>
              </a:rPr>
              <a:t>&lt;0.12</a:t>
            </a:r>
            <a:r>
              <a:rPr lang="en-US" sz="2000" dirty="0" smtClean="0">
                <a:solidFill>
                  <a:srgbClr val="EAB9E6"/>
                </a:solidFill>
                <a:latin typeface="Helvetica"/>
                <a:cs typeface="Helvetica"/>
              </a:rPr>
              <a:t>,</a:t>
            </a:r>
            <a:r>
              <a:rPr lang="en-US" sz="2000" dirty="0" smtClean="0">
                <a:solidFill>
                  <a:srgbClr val="EAB9E6"/>
                </a:solidFill>
                <a:latin typeface="Helvetica"/>
                <a:cs typeface="Helvetica"/>
              </a:rPr>
              <a:t> with normal mass hierarchy</a:t>
            </a:r>
            <a:endParaRPr lang="en-US" sz="2000" dirty="0" smtClean="0">
              <a:solidFill>
                <a:srgbClr val="EAB9E6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latin typeface="Helvetica"/>
                <a:cs typeface="Helvetica"/>
              </a:rPr>
              <a:t>Improvements expected from </a:t>
            </a:r>
            <a:r>
              <a:rPr lang="en-US" sz="2000" dirty="0" smtClean="0">
                <a:latin typeface="Helvetica"/>
                <a:cs typeface="Helvetica"/>
              </a:rPr>
              <a:t>analysis improvement </a:t>
            </a:r>
            <a:r>
              <a:rPr lang="en-US" sz="2000" dirty="0" smtClean="0">
                <a:latin typeface="Helvetica"/>
                <a:cs typeface="Helvetica"/>
              </a:rPr>
              <a:t>, additional running.</a:t>
            </a:r>
            <a:endParaRPr lang="en-US" sz="2000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F77CF-B5BA-7D45-9859-9FA494C1626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5" descr="Paper_Contour-1.png"/>
          <p:cNvPicPr>
            <a:picLocks noChangeAspect="1"/>
          </p:cNvPicPr>
          <p:nvPr/>
        </p:nvPicPr>
        <p:blipFill>
          <a:blip r:embed="rId3"/>
          <a:srcRect l="3291" t="2245" r="1097" b="2245"/>
          <a:stretch>
            <a:fillRect/>
          </a:stretch>
        </p:blipFill>
        <p:spPr bwMode="auto">
          <a:xfrm>
            <a:off x="304800" y="2971800"/>
            <a:ext cx="281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uerea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200400"/>
            <a:ext cx="4724400" cy="328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MINOS</a:t>
            </a:r>
            <a:r>
              <a:rPr lang="en-US" sz="4000" dirty="0" smtClean="0"/>
              <a:t> Anti-neutrino Run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F77CF-B5BA-7D45-9859-9FA494C1626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rhc_result_contour_cc_wide.png"/>
          <p:cNvPicPr>
            <a:picLocks noChangeAspect="1"/>
          </p:cNvPicPr>
          <p:nvPr/>
        </p:nvPicPr>
        <p:blipFill>
          <a:blip r:embed="rId2"/>
          <a:srcRect t="2517" r="8141"/>
          <a:stretch>
            <a:fillRect/>
          </a:stretch>
        </p:blipFill>
        <p:spPr>
          <a:xfrm>
            <a:off x="912376" y="3581400"/>
            <a:ext cx="3396721" cy="2590800"/>
          </a:xfrm>
          <a:prstGeom prst="rect">
            <a:avLst/>
          </a:prstGeom>
        </p:spPr>
      </p:pic>
      <p:pic>
        <p:nvPicPr>
          <p:cNvPr id="8" name="Picture 7" descr="hRecoEnPQ.png"/>
          <p:cNvPicPr>
            <a:picLocks noChangeAspect="1"/>
          </p:cNvPicPr>
          <p:nvPr/>
        </p:nvPicPr>
        <p:blipFill>
          <a:blip r:embed="rId3"/>
          <a:srcRect l="6349" t="5640" r="7619" b="9399"/>
          <a:stretch>
            <a:fillRect/>
          </a:stretch>
        </p:blipFill>
        <p:spPr>
          <a:xfrm>
            <a:off x="4572001" y="3542340"/>
            <a:ext cx="3962400" cy="2643222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219200" y="990600"/>
            <a:ext cx="70866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>
                <a:tab pos="2116138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B9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oscillation Prediction: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B9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155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>
                <a:tab pos="21701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B9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Observe:</a:t>
            </a:r>
            <a:r>
              <a:rPr lang="en-US" sz="2000" dirty="0">
                <a:solidFill>
                  <a:srgbClr val="EAB9E6"/>
                </a:solidFill>
                <a:latin typeface="+mn-lt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B9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97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B9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oscillations  disfavored at 6.3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B9E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σ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AB9E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/>
              <a:defRPr/>
            </a:pPr>
            <a:r>
              <a:rPr lang="en-US" sz="2000" dirty="0" smtClean="0">
                <a:solidFill>
                  <a:srgbClr val="EAB9E6"/>
                </a:solidFill>
                <a:latin typeface="Helvetica"/>
                <a:cs typeface="Helvetica"/>
              </a:rPr>
              <a:t>Some tension with neutrino result.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B9E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More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EAB9E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running expected in 2011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AB9E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4C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858000" cy="762000"/>
          </a:xfrm>
        </p:spPr>
        <p:txBody>
          <a:bodyPr/>
          <a:lstStyle/>
          <a:p>
            <a:pPr algn="ctr"/>
            <a:r>
              <a:rPr lang="en-US" sz="3600" dirty="0" smtClean="0"/>
              <a:t>MINOS </a:t>
            </a:r>
            <a:r>
              <a:rPr lang="en-US" sz="3600" dirty="0" err="1" smtClean="0"/>
              <a:t>Fermilab</a:t>
            </a:r>
            <a:r>
              <a:rPr lang="en-US" sz="3600" dirty="0" smtClean="0"/>
              <a:t> Research FTE</a:t>
            </a:r>
            <a:endParaRPr lang="en-US" sz="36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600200" y="880980"/>
            <a:ext cx="6858000" cy="5977020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Budgeted Research FTE for MINOS</a:t>
            </a:r>
          </a:p>
          <a:p>
            <a:pPr lvl="1"/>
            <a:r>
              <a:rPr lang="en-US" dirty="0" smtClean="0"/>
              <a:t>4.5 in FY 2010, decreasing to 1.9 in FY2011</a:t>
            </a:r>
          </a:p>
          <a:p>
            <a:pPr lvl="1"/>
            <a:r>
              <a:rPr lang="en-US" dirty="0" smtClean="0"/>
              <a:t>All  numbers are Ph.D. scientists – about 8 people.</a:t>
            </a:r>
          </a:p>
          <a:p>
            <a:r>
              <a:rPr lang="en-US" dirty="0" smtClean="0"/>
              <a:t>Most recent estimates show about 2.8 FTE active in research.</a:t>
            </a:r>
          </a:p>
          <a:p>
            <a:pPr lvl="1"/>
            <a:r>
              <a:rPr lang="en-US" dirty="0" smtClean="0"/>
              <a:t>Difference largely because of post-doc promotion without replacement. </a:t>
            </a:r>
          </a:p>
          <a:p>
            <a:pPr lvl="1"/>
            <a:r>
              <a:rPr lang="en-US" dirty="0" smtClean="0"/>
              <a:t>Leadership roles (Co-spokesperson, publication chair, analysis group </a:t>
            </a:r>
            <a:r>
              <a:rPr lang="en-US" dirty="0" err="1" smtClean="0"/>
              <a:t>convenors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Expect to require 2.5 in FY 2011</a:t>
            </a:r>
          </a:p>
          <a:p>
            <a:pPr lvl="1"/>
            <a:r>
              <a:rPr lang="en-US" dirty="0" smtClean="0"/>
              <a:t>Attempting to increase post-doc contribution through joint work on new experiments, analysis on MINOS.</a:t>
            </a:r>
          </a:p>
          <a:p>
            <a:r>
              <a:rPr lang="en-US" dirty="0" smtClean="0"/>
              <a:t>Important liaison with Indian institutions growing.</a:t>
            </a:r>
          </a:p>
          <a:p>
            <a:pPr lvl="1"/>
            <a:r>
              <a:rPr lang="en-US" dirty="0" smtClean="0"/>
              <a:t>Currently 1 graduate student active (not shown in 2.8 above). Expect  another in FY2011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F77CF-B5BA-7D45-9859-9FA494C162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429000" y="990600"/>
            <a:ext cx="45720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2116138" algn="l"/>
              </a:tabLs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AB9E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4C454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3600" dirty="0" smtClean="0"/>
              <a:t>Further Discussion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support</a:t>
            </a:r>
          </a:p>
          <a:p>
            <a:pPr lvl="1"/>
            <a:r>
              <a:rPr lang="en-US" dirty="0" smtClean="0"/>
              <a:t>Adequate personnel working mostly on MINOS in FY2010, but will be under pressure to split time more.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xperiments, CD share tools as much as they can.</a:t>
            </a:r>
          </a:p>
          <a:p>
            <a:pPr lvl="1"/>
            <a:r>
              <a:rPr lang="en-US" dirty="0" smtClean="0"/>
              <a:t>Collaboration handling main burden of legacy package support and MC production.</a:t>
            </a:r>
          </a:p>
          <a:p>
            <a:pPr lvl="1"/>
            <a:r>
              <a:rPr lang="en-US" dirty="0" smtClean="0"/>
              <a:t>CD procurement process has proved lengthy, but staff help if there are problems (mostly disk).</a:t>
            </a:r>
          </a:p>
          <a:p>
            <a:r>
              <a:rPr lang="en-US" dirty="0" smtClean="0"/>
              <a:t>Guests and Visitors</a:t>
            </a:r>
          </a:p>
          <a:p>
            <a:pPr lvl="1"/>
            <a:r>
              <a:rPr lang="en-US" dirty="0" smtClean="0"/>
              <a:t>Critical for MINOS, both for operations and analysis. </a:t>
            </a:r>
          </a:p>
          <a:p>
            <a:pPr lvl="1"/>
            <a:r>
              <a:rPr lang="en-US" dirty="0" smtClean="0"/>
              <a:t>Helping ameliorate UK funding crisis. Win-win for UK, </a:t>
            </a:r>
            <a:r>
              <a:rPr lang="en-US" dirty="0" err="1" smtClean="0"/>
              <a:t>Fermilab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Seeding emerging collaboration with Indian groups.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F77CF-B5BA-7D45-9859-9FA494C162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11674</TotalTime>
  <Words>868</Words>
  <Application>Microsoft Macintosh PowerPoint</Application>
  <PresentationFormat>On-screen Show (4:3)</PresentationFormat>
  <Paragraphs>143</Paragraphs>
  <Slides>15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Factory</vt:lpstr>
      <vt:lpstr>Equation</vt:lpstr>
      <vt:lpstr>MINOS Discussion</vt:lpstr>
      <vt:lpstr>The MINOS Experiment</vt:lpstr>
      <vt:lpstr>Principal MINOS Physics Achievements and Goals</vt:lpstr>
      <vt:lpstr>Far Detector neutrino Energy Spectrum</vt:lpstr>
      <vt:lpstr>Contours</vt:lpstr>
      <vt:lpstr>ne Appearance Results</vt:lpstr>
      <vt:lpstr>MINOS Anti-neutrino Run</vt:lpstr>
      <vt:lpstr>MINOS Fermilab Research FTE</vt:lpstr>
      <vt:lpstr> Further Discussion</vt:lpstr>
      <vt:lpstr>Summary</vt:lpstr>
      <vt:lpstr>Additional Slides</vt:lpstr>
      <vt:lpstr>NuMI</vt:lpstr>
      <vt:lpstr>Neutral Currents in the Far Detector</vt:lpstr>
      <vt:lpstr>Making an anti-neutrino beam</vt:lpstr>
      <vt:lpstr>MINOS Collaboration FTE Statistics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 </dc:creator>
  <cp:lastModifiedBy>Robert Plunkett</cp:lastModifiedBy>
  <cp:revision>51</cp:revision>
  <cp:lastPrinted>1601-01-01T00:00:00Z</cp:lastPrinted>
  <dcterms:created xsi:type="dcterms:W3CDTF">2010-08-22T19:23:30Z</dcterms:created>
  <dcterms:modified xsi:type="dcterms:W3CDTF">2010-08-22T22:03:26Z</dcterms:modified>
</cp:coreProperties>
</file>