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53"/>
  </p:notesMasterIdLst>
  <p:handoutMasterIdLst>
    <p:handoutMasterId r:id="rId54"/>
  </p:handoutMasterIdLst>
  <p:sldIdLst>
    <p:sldId id="326" r:id="rId2"/>
    <p:sldId id="434" r:id="rId3"/>
    <p:sldId id="327" r:id="rId4"/>
    <p:sldId id="384" r:id="rId5"/>
    <p:sldId id="381" r:id="rId6"/>
    <p:sldId id="382" r:id="rId7"/>
    <p:sldId id="399" r:id="rId8"/>
    <p:sldId id="328" r:id="rId9"/>
    <p:sldId id="426" r:id="rId10"/>
    <p:sldId id="329" r:id="rId11"/>
    <p:sldId id="427" r:id="rId12"/>
    <p:sldId id="435" r:id="rId13"/>
    <p:sldId id="430" r:id="rId14"/>
    <p:sldId id="466" r:id="rId15"/>
    <p:sldId id="437" r:id="rId16"/>
    <p:sldId id="439" r:id="rId17"/>
    <p:sldId id="438" r:id="rId18"/>
    <p:sldId id="442" r:id="rId19"/>
    <p:sldId id="443" r:id="rId20"/>
    <p:sldId id="444" r:id="rId21"/>
    <p:sldId id="440" r:id="rId22"/>
    <p:sldId id="441" r:id="rId23"/>
    <p:sldId id="446" r:id="rId24"/>
    <p:sldId id="448" r:id="rId25"/>
    <p:sldId id="450" r:id="rId26"/>
    <p:sldId id="451" r:id="rId27"/>
    <p:sldId id="449" r:id="rId28"/>
    <p:sldId id="469" r:id="rId29"/>
    <p:sldId id="475" r:id="rId30"/>
    <p:sldId id="476" r:id="rId31"/>
    <p:sldId id="452" r:id="rId32"/>
    <p:sldId id="454" r:id="rId33"/>
    <p:sldId id="453" r:id="rId34"/>
    <p:sldId id="413" r:id="rId35"/>
    <p:sldId id="447" r:id="rId36"/>
    <p:sldId id="462" r:id="rId37"/>
    <p:sldId id="465" r:id="rId38"/>
    <p:sldId id="463" r:id="rId39"/>
    <p:sldId id="464" r:id="rId40"/>
    <p:sldId id="455" r:id="rId41"/>
    <p:sldId id="456" r:id="rId42"/>
    <p:sldId id="457" r:id="rId43"/>
    <p:sldId id="458" r:id="rId44"/>
    <p:sldId id="459" r:id="rId45"/>
    <p:sldId id="460" r:id="rId46"/>
    <p:sldId id="461" r:id="rId47"/>
    <p:sldId id="472" r:id="rId48"/>
    <p:sldId id="473" r:id="rId49"/>
    <p:sldId id="474" r:id="rId50"/>
    <p:sldId id="468" r:id="rId51"/>
    <p:sldId id="471" r:id="rId52"/>
  </p:sldIdLst>
  <p:sldSz cx="9144000" cy="6858000" type="screen4x3"/>
  <p:notesSz cx="6946900" cy="9220200"/>
  <p:embeddedFontLst>
    <p:embeddedFont>
      <p:font typeface="Trebuchet MS" pitchFamily="34" charset="0"/>
      <p:regular r:id="rId55"/>
      <p:bold r:id="rId56"/>
      <p:italic r:id="rId57"/>
      <p:boldItalic r:id="rId58"/>
    </p:embeddedFont>
    <p:embeddedFont>
      <p:font typeface="Wingdings 2" pitchFamily="18" charset="2"/>
      <p:regular r:id="rId59"/>
    </p:embeddedFont>
    <p:embeddedFont>
      <p:font typeface="Comic Sans MS" pitchFamily="66" charset="0"/>
      <p:regular r:id="rId60"/>
      <p:bold r:id="rId6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CC"/>
    <a:srgbClr val="0033CC"/>
    <a:srgbClr val="00863D"/>
    <a:srgbClr val="FF1F1F"/>
    <a:srgbClr val="E1F4FF"/>
    <a:srgbClr val="CCEC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5" autoAdjust="0"/>
    <p:restoredTop sz="94678" autoAdjust="0"/>
  </p:normalViewPr>
  <p:slideViewPr>
    <p:cSldViewPr>
      <p:cViewPr varScale="1">
        <p:scale>
          <a:sx n="69" d="100"/>
          <a:sy n="69" d="100"/>
        </p:scale>
        <p:origin x="-438" y="-108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3.wmf"/><Relationship Id="rId1" Type="http://schemas.openxmlformats.org/officeDocument/2006/relationships/image" Target="../media/image119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8F7AE4B9-B706-4844-96D1-2A4045233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8175179B-62D4-4740-86C3-545CF7644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98281-BDE8-4DDB-8C35-48F00FEB66A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8/17/10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0EB8-0DF9-4AF7-A02E-8EC86CFF9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8/17/10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7CFCF89-5294-4A45-B3C1-A32F33C07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861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52500"/>
            <a:ext cx="3810000" cy="529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250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665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596B-8B8C-4972-9B9B-79ED7B912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5250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250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7665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7665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7FE8-51C5-4648-9E54-A2671E802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52500"/>
            <a:ext cx="3810000" cy="529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250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665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EB2A-877F-411F-A90D-72AC44042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6510-01E7-4757-9488-659999564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8/17/10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8A40B1-99D1-4714-8082-E0CEDF3C5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E6A2-F555-4934-B7BB-3127D0BCF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C63D-305F-4D49-9928-D077FA879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849085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3B5A-5052-4940-8887-DC0AFF3E2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CB66-A3E5-4BA0-AB7C-8E86EEA36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0FBF-4942-4E80-ADE0-0FEADDA5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8/17/10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15EBE9-3805-4C4C-AB44-C76A1B399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7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0100"/>
            <a:ext cx="83550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6286500" y="6591300"/>
            <a:ext cx="2001838" cy="150813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5300" y="6591300"/>
            <a:ext cx="5753100" cy="152400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033DD8B1-5AF1-4643-97D0-159D28BAE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6" r:id="rId1"/>
    <p:sldLayoutId id="2147485049" r:id="rId2"/>
    <p:sldLayoutId id="2147485057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8" r:id="rId9"/>
    <p:sldLayoutId id="2147485055" r:id="rId10"/>
    <p:sldLayoutId id="2147485059" r:id="rId11"/>
    <p:sldLayoutId id="2147485060" r:id="rId12"/>
    <p:sldLayoutId id="2147485061" r:id="rId13"/>
    <p:sldLayoutId id="2147485062" r:id="rId14"/>
    <p:sldLayoutId id="2147485063" r:id="rId15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wmf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41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65.wmf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8.wmf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5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3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e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5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5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103.jpeg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6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8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image" Target="../media/image130.jpeg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9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9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99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8.wm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Particle Accelerators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924300"/>
            <a:ext cx="6400800" cy="974725"/>
          </a:xfrm>
        </p:spPr>
        <p:txBody>
          <a:bodyPr/>
          <a:lstStyle/>
          <a:p>
            <a:r>
              <a:rPr lang="en-US" i="1" smtClean="0"/>
              <a:t>Eric Prebys</a:t>
            </a:r>
          </a:p>
          <a:p>
            <a:r>
              <a:rPr lang="en-US" smtClean="0"/>
              <a:t>FNAL Accelerator Physics Center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905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Round we go: the </a:t>
            </a:r>
            <a:r>
              <a:rPr lang="en-US" dirty="0"/>
              <a:t>first cyclotrons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9100" y="1066800"/>
            <a:ext cx="2667000" cy="1819275"/>
          </a:xfrm>
        </p:spPr>
        <p:txBody>
          <a:bodyPr/>
          <a:lstStyle/>
          <a:p>
            <a:r>
              <a:rPr lang="en-US" sz="2000" dirty="0" smtClean="0"/>
              <a:t>~1930 (Berkeley)</a:t>
            </a:r>
          </a:p>
          <a:p>
            <a:pPr lvl="1"/>
            <a:r>
              <a:rPr lang="en-US" sz="1800" dirty="0" smtClean="0"/>
              <a:t>Lawrence and Livingston</a:t>
            </a:r>
          </a:p>
          <a:p>
            <a:pPr lvl="1"/>
            <a:r>
              <a:rPr lang="en-US" sz="1800" dirty="0" smtClean="0"/>
              <a:t>K=80KeV</a:t>
            </a:r>
          </a:p>
        </p:txBody>
      </p:sp>
      <p:pic>
        <p:nvPicPr>
          <p:cNvPr id="28676" name="Picture 4" descr="Cyc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26463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yc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863" y="3306763"/>
            <a:ext cx="406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69913" y="4381500"/>
            <a:ext cx="32766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1935 - 60” Cyclotron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Lawrence, et al. (LBL)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~19 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MeV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(D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Prototype for many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Synchrocyclotron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284725"/>
          </a:xfrm>
        </p:spPr>
        <p:txBody>
          <a:bodyPr/>
          <a:lstStyle/>
          <a:p>
            <a:r>
              <a:rPr lang="en-US" sz="2000" dirty="0" smtClean="0"/>
              <a:t>Cyclotrons only worked up to about 20% of the speed of light (proton energies of ~15 </a:t>
            </a:r>
            <a:r>
              <a:rPr lang="en-US" sz="2000" dirty="0" err="1" smtClean="0"/>
              <a:t>MeV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Beyond that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4260" y="1777585"/>
          <a:ext cx="3931712" cy="1997060"/>
        </p:xfrm>
        <a:graphic>
          <a:graphicData uri="http://schemas.openxmlformats.org/presentationml/2006/ole">
            <p:oleObj spid="_x0000_s146434" name="Equation" r:id="rId3" imgW="1600200" imgH="81252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94455" y="1623965"/>
            <a:ext cx="3302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dirty="0" smtClean="0"/>
              <a:t>As energy increases, the driving frequency must </a:t>
            </a:r>
            <a:r>
              <a:rPr lang="en-US" i="1" dirty="0" smtClean="0"/>
              <a:t>decrease</a:t>
            </a:r>
            <a:r>
              <a:rPr lang="en-US" dirty="0" smtClean="0"/>
              <a:t>.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/>
              <a:t>Higher energy particles take longer to go around. This has big benefits.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379976" y="2814520"/>
            <a:ext cx="499265" cy="384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610405" y="3544215"/>
            <a:ext cx="3962400" cy="2667000"/>
            <a:chOff x="4953000" y="3429000"/>
            <a:chExt cx="3962400" cy="2667000"/>
          </a:xfrm>
        </p:grpSpPr>
        <p:sp>
          <p:nvSpPr>
            <p:cNvPr id="12" name="Freeform 15"/>
            <p:cNvSpPr>
              <a:spLocks/>
            </p:cNvSpPr>
            <p:nvPr/>
          </p:nvSpPr>
          <p:spPr bwMode="auto">
            <a:xfrm flipV="1">
              <a:off x="4953000" y="3962400"/>
              <a:ext cx="3390900" cy="2057400"/>
            </a:xfrm>
            <a:custGeom>
              <a:avLst/>
              <a:gdLst>
                <a:gd name="T0" fmla="*/ 0 w 2136"/>
                <a:gd name="T1" fmla="*/ 2147483647 h 1305"/>
                <a:gd name="T2" fmla="*/ 2147483647 w 2136"/>
                <a:gd name="T3" fmla="*/ 2147483647 h 1305"/>
                <a:gd name="T4" fmla="*/ 2147483647 w 2136"/>
                <a:gd name="T5" fmla="*/ 2147483647 h 1305"/>
                <a:gd name="T6" fmla="*/ 2147483647 w 2136"/>
                <a:gd name="T7" fmla="*/ 2147483647 h 1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6"/>
                <a:gd name="T13" fmla="*/ 0 h 1305"/>
                <a:gd name="T14" fmla="*/ 2136 w 2136"/>
                <a:gd name="T15" fmla="*/ 1305 h 1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6" h="1305">
                  <a:moveTo>
                    <a:pt x="0" y="566"/>
                  </a:moveTo>
                  <a:cubicBezTo>
                    <a:pt x="112" y="675"/>
                    <a:pt x="432" y="1305"/>
                    <a:pt x="680" y="1224"/>
                  </a:cubicBezTo>
                  <a:cubicBezTo>
                    <a:pt x="928" y="1143"/>
                    <a:pt x="1245" y="160"/>
                    <a:pt x="1488" y="80"/>
                  </a:cubicBezTo>
                  <a:cubicBezTo>
                    <a:pt x="1731" y="0"/>
                    <a:pt x="2001" y="608"/>
                    <a:pt x="2136" y="747"/>
                  </a:cubicBez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4953000" y="5029200"/>
              <a:ext cx="396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5181600" y="34290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" name="Object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3429000"/>
              <a:ext cx="5334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Object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10600" y="5105400"/>
              <a:ext cx="1555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6400800" y="4572000"/>
              <a:ext cx="152400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 flipV="1">
              <a:off x="6324600" y="4191000"/>
              <a:ext cx="152400" cy="2286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6629400" y="4648200"/>
              <a:ext cx="152400" cy="2286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1524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Nominal Energy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7010400" y="3581400"/>
              <a:ext cx="14478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Particles with lower E arrive </a:t>
              </a:r>
              <a:r>
                <a:rPr lang="en-US" sz="1400" i="1"/>
                <a:t>earlier</a:t>
              </a:r>
              <a:r>
                <a:rPr lang="en-US" sz="1400"/>
                <a:t> and see greater V.</a:t>
              </a: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>
              <a:off x="6629400" y="41910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6172200" y="4800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9764231" flipH="1">
              <a:off x="6346825" y="4108450"/>
              <a:ext cx="388938" cy="101758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31500" y="4657960"/>
            <a:ext cx="2957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Phase stability!</a:t>
            </a:r>
          </a:p>
          <a:p>
            <a:pPr algn="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3765495" y="4734770"/>
            <a:ext cx="537670" cy="268835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77145" y="5464465"/>
            <a:ext cx="311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(more about that shortly)</a:t>
            </a:r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Synchrotrons and beam “stiffness”</a:t>
            </a:r>
            <a:endParaRPr lang="en-US" dirty="0"/>
          </a:p>
        </p:txBody>
      </p:sp>
      <p:sp>
        <p:nvSpPr>
          <p:cNvPr id="32771" name="Rectangle 42"/>
          <p:cNvSpPr>
            <a:spLocks noGrp="1" noChangeArrowheads="1"/>
          </p:cNvSpPr>
          <p:nvPr>
            <p:ph type="body" sz="half" idx="1"/>
          </p:nvPr>
        </p:nvSpPr>
        <p:spPr>
          <a:xfrm>
            <a:off x="462665" y="625435"/>
            <a:ext cx="8449100" cy="3846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relativistic form of Newton’s Laws for a particle in a magnetic</a:t>
            </a:r>
            <a:br>
              <a:rPr lang="en-US" sz="2000" dirty="0" smtClean="0"/>
            </a:br>
            <a:r>
              <a:rPr lang="en-US" sz="2000" dirty="0" smtClean="0"/>
              <a:t>field is: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 particle in a uniform magnetic </a:t>
            </a:r>
            <a:br>
              <a:rPr lang="en-US" sz="2000" dirty="0" smtClean="0"/>
            </a:br>
            <a:r>
              <a:rPr lang="en-US" sz="2000" dirty="0" smtClean="0"/>
              <a:t>field will move in a circle of radius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In a “synchrotron”, the magnetic fields are varied as the beam accelerates such that at all points                    , and beam motion can be analyzed in a momentum independent way.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It is usual to talk about he beam “stiffness” in T-m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Thus if at all points                     , then the local bend radius (and therefore the trajectory) will remain constant.</a:t>
            </a:r>
            <a:endParaRPr lang="en-US" sz="2000" i="1" dirty="0" smtClean="0"/>
          </a:p>
        </p:txBody>
      </p:sp>
      <p:sp>
        <p:nvSpPr>
          <p:cNvPr id="32779" name="Rectangle 39"/>
          <p:cNvSpPr>
            <a:spLocks noChangeArrowheads="1"/>
          </p:cNvSpPr>
          <p:nvPr/>
        </p:nvSpPr>
        <p:spPr bwMode="auto">
          <a:xfrm>
            <a:off x="3573469" y="2584090"/>
            <a:ext cx="3341235" cy="102961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2690155" y="1009485"/>
          <a:ext cx="2586763" cy="921720"/>
        </p:xfrm>
        <a:graphic>
          <a:graphicData uri="http://schemas.openxmlformats.org/presentationml/2006/ole">
            <p:oleObj spid="_x0000_s199683" name="Equation" r:id="rId3" imgW="1104840" imgH="393480" progId="Equation.3">
              <p:embed/>
            </p:oleObj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4764025" y="3928265"/>
          <a:ext cx="1468437" cy="346075"/>
        </p:xfrm>
        <a:graphic>
          <a:graphicData uri="http://schemas.openxmlformats.org/presentationml/2006/ole">
            <p:oleObj spid="_x0000_s199684" name="Equation" r:id="rId4" imgW="863280" imgH="203040" progId="Equation.3">
              <p:embed/>
            </p:oleObj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1000335" y="4888390"/>
          <a:ext cx="5043487" cy="941387"/>
        </p:xfrm>
        <a:graphic>
          <a:graphicData uri="http://schemas.openxmlformats.org/presentationml/2006/ole">
            <p:oleObj spid="_x0000_s199685" name="Equation" r:id="rId5" imgW="2247840" imgH="419040" progId="Equation.3">
              <p:embed/>
            </p:oleObj>
          </a:graphicData>
        </a:graphic>
      </p:graphicFrame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3112610" y="5963730"/>
          <a:ext cx="1468437" cy="346075"/>
        </p:xfrm>
        <a:graphic>
          <a:graphicData uri="http://schemas.openxmlformats.org/presentationml/2006/ole">
            <p:oleObj spid="_x0000_s199686" name="Equation" r:id="rId6" imgW="863280" imgH="203040" progId="Equation.3">
              <p:embed/>
            </p:oleObj>
          </a:graphicData>
        </a:graphic>
      </p:graphicFrame>
      <p:graphicFrame>
        <p:nvGraphicFramePr>
          <p:cNvPr id="199687" name="Object 7"/>
          <p:cNvGraphicFramePr>
            <a:graphicFrameLocks noChangeAspect="1"/>
          </p:cNvGraphicFramePr>
          <p:nvPr/>
        </p:nvGraphicFramePr>
        <p:xfrm>
          <a:off x="1538005" y="2660900"/>
          <a:ext cx="5357812" cy="941387"/>
        </p:xfrm>
        <a:graphic>
          <a:graphicData uri="http://schemas.openxmlformats.org/presentationml/2006/ole">
            <p:oleObj spid="_x0000_s199687" name="Equation" r:id="rId7" imgW="2387520" imgH="419040" progId="Equation.3">
              <p:embed/>
            </p:oleObj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7145135" y="1815990"/>
            <a:ext cx="199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Singly charged particles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rot="10800000" flipV="1">
            <a:off x="6991515" y="2468874"/>
            <a:ext cx="230430" cy="192025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3596B-8B8C-4972-9B9B-79ED7B9129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53845" y="4965200"/>
            <a:ext cx="249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Booster: (B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dirty="0" smtClean="0"/>
              <a:t>)~30 Tm</a:t>
            </a:r>
          </a:p>
          <a:p>
            <a:r>
              <a:rPr lang="en-US" dirty="0" smtClean="0"/>
              <a:t>LHC : (B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dirty="0" smtClean="0"/>
              <a:t>)~23000 Tm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939080"/>
          </a:xfrm>
        </p:spPr>
        <p:txBody>
          <a:bodyPr/>
          <a:lstStyle/>
          <a:p>
            <a:r>
              <a:rPr lang="en-US" sz="2000" dirty="0" smtClean="0"/>
              <a:t>Cyclotrons relied on the fact that </a:t>
            </a:r>
            <a:br>
              <a:rPr lang="en-US" sz="2000" dirty="0" smtClean="0"/>
            </a:br>
            <a:r>
              <a:rPr lang="en-US" sz="2000" dirty="0" smtClean="0"/>
              <a:t>magnetic fields between two pole </a:t>
            </a:r>
            <a:br>
              <a:rPr lang="en-US" sz="2000" dirty="0" smtClean="0"/>
            </a:br>
            <a:r>
              <a:rPr lang="en-US" sz="2000" dirty="0" smtClean="0"/>
              <a:t>faces are never perfectly uniform.</a:t>
            </a:r>
          </a:p>
          <a:p>
            <a:r>
              <a:rPr lang="en-US" sz="2000" dirty="0" smtClean="0"/>
              <a:t>This prevents the particles from </a:t>
            </a:r>
            <a:br>
              <a:rPr lang="en-US" sz="2000" dirty="0" smtClean="0"/>
            </a:br>
            <a:r>
              <a:rPr lang="en-US" sz="2000" dirty="0" smtClean="0"/>
              <a:t>spiraling out of the pole gap.</a:t>
            </a:r>
          </a:p>
          <a:p>
            <a:r>
              <a:rPr lang="en-US" sz="2000" dirty="0" smtClean="0"/>
              <a:t>In early synchrotrons, radial field </a:t>
            </a:r>
            <a:br>
              <a:rPr lang="en-US" sz="2000" dirty="0" smtClean="0"/>
            </a:br>
            <a:r>
              <a:rPr lang="en-US" sz="2000" dirty="0" smtClean="0"/>
              <a:t>profiles were optimized to take advantage of this effect, but in </a:t>
            </a:r>
            <a:br>
              <a:rPr lang="en-US" sz="2000" dirty="0" smtClean="0"/>
            </a:br>
            <a:r>
              <a:rPr lang="en-US" sz="2000" dirty="0" smtClean="0"/>
              <a:t>any weak focused beams, </a:t>
            </a:r>
            <a:r>
              <a:rPr lang="en-US" sz="2000" i="1" dirty="0" smtClean="0"/>
              <a:t>the beam size grows with energy.</a:t>
            </a:r>
          </a:p>
          <a:p>
            <a:r>
              <a:rPr lang="en-US" sz="2000" dirty="0" smtClean="0"/>
              <a:t>The highest energy weak </a:t>
            </a:r>
            <a:br>
              <a:rPr lang="en-US" sz="2000" dirty="0" smtClean="0"/>
            </a:br>
            <a:r>
              <a:rPr lang="en-US" sz="2000" dirty="0" smtClean="0"/>
              <a:t>focusing accelerator was the </a:t>
            </a:r>
            <a:br>
              <a:rPr lang="en-US" sz="2000" dirty="0" smtClean="0"/>
            </a:br>
            <a:r>
              <a:rPr lang="en-US" sz="2000" dirty="0" smtClean="0"/>
              <a:t>Berkeley </a:t>
            </a:r>
            <a:r>
              <a:rPr lang="en-US" sz="2000" dirty="0" err="1" smtClean="0"/>
              <a:t>Bevatron</a:t>
            </a:r>
            <a:r>
              <a:rPr lang="en-US" sz="2000" dirty="0" smtClean="0"/>
              <a:t>, which had </a:t>
            </a:r>
            <a:br>
              <a:rPr lang="en-US" sz="2000" dirty="0" smtClean="0"/>
            </a:br>
            <a:r>
              <a:rPr lang="en-US" sz="2000" dirty="0" smtClean="0"/>
              <a:t>a kinetic energy of 6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1"/>
            <a:r>
              <a:rPr lang="en-US" sz="1600" dirty="0" smtClean="0"/>
              <a:t>High enough to make antiprotons</a:t>
            </a:r>
            <a:br>
              <a:rPr lang="en-US" sz="1600" dirty="0" smtClean="0"/>
            </a:br>
            <a:r>
              <a:rPr lang="en-US" sz="1600" dirty="0" smtClean="0"/>
              <a:t>(and win a Nobel Prize)</a:t>
            </a:r>
          </a:p>
          <a:p>
            <a:pPr lvl="1"/>
            <a:r>
              <a:rPr lang="en-US" sz="1600" dirty="0" smtClean="0"/>
              <a:t>It had an aperture 12”x48”!</a:t>
            </a:r>
            <a:endParaRPr lang="en-US" sz="1600" dirty="0"/>
          </a:p>
        </p:txBody>
      </p:sp>
      <p:pic>
        <p:nvPicPr>
          <p:cNvPr id="193538" name="Picture 2" descr="http://www.physics.rutgers.edu/cyclotron/images/12inchmagmeas/images/focus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178" y="279790"/>
            <a:ext cx="4297822" cy="2419515"/>
          </a:xfrm>
          <a:prstGeom prst="rect">
            <a:avLst/>
          </a:prstGeom>
          <a:noFill/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571" y="3544215"/>
            <a:ext cx="4802430" cy="249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3765495" y="4849986"/>
            <a:ext cx="3379640" cy="576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Strong focusing utilizes alternating magnetic gradients to precisely control the focusing of a beam of particles</a:t>
            </a:r>
          </a:p>
          <a:p>
            <a:pPr lvl="1"/>
            <a:r>
              <a:rPr lang="en-US" sz="1800" dirty="0" smtClean="0"/>
              <a:t>The principle was first developed in 1949  by Nicholas </a:t>
            </a:r>
            <a:r>
              <a:rPr lang="en-US" sz="1800" dirty="0" err="1" smtClean="0"/>
              <a:t>Christophilos</a:t>
            </a:r>
            <a:r>
              <a:rPr lang="en-US" sz="1800" dirty="0" smtClean="0"/>
              <a:t>, a Greek-American engineer, who was working for an elevator company in Athens at the time.</a:t>
            </a:r>
          </a:p>
          <a:p>
            <a:pPr lvl="1"/>
            <a:r>
              <a:rPr lang="en-US" sz="1800" dirty="0" smtClean="0"/>
              <a:t>Rather than publish the idea, he applied for a patent, and it went largely ignored.</a:t>
            </a:r>
          </a:p>
          <a:p>
            <a:pPr lvl="1"/>
            <a:r>
              <a:rPr lang="en-US" sz="1800" dirty="0" smtClean="0"/>
              <a:t>The idea was independently invented in 1952 by Courant, Livingston and Snyder, who later acknowledged the priority of </a:t>
            </a:r>
            <a:r>
              <a:rPr lang="en-US" sz="1800" dirty="0" err="1" smtClean="0"/>
              <a:t>Christophilos</a:t>
            </a:r>
            <a:r>
              <a:rPr lang="en-US" sz="1800" dirty="0" smtClean="0"/>
              <a:t>’ work.</a:t>
            </a:r>
          </a:p>
          <a:p>
            <a:r>
              <a:rPr lang="en-US" sz="2000" dirty="0" smtClean="0"/>
              <a:t>Although the technique was originally formulated in terms of magnetic gradients, it’s much easier to understand in terms of the separate </a:t>
            </a:r>
            <a:r>
              <a:rPr lang="en-US" sz="2000" dirty="0" err="1" smtClean="0"/>
              <a:t>funcntions</a:t>
            </a:r>
            <a:r>
              <a:rPr lang="en-US" sz="2000" dirty="0" smtClean="0"/>
              <a:t> of dipole and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magnets.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lens approximation and magnetic “kick”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668775"/>
          </a:xfrm>
        </p:spPr>
        <p:txBody>
          <a:bodyPr/>
          <a:lstStyle/>
          <a:p>
            <a:r>
              <a:rPr lang="en-US" sz="2000" dirty="0" smtClean="0"/>
              <a:t>If the path length through a </a:t>
            </a:r>
            <a:br>
              <a:rPr lang="en-US" sz="2000" dirty="0" smtClean="0"/>
            </a:br>
            <a:r>
              <a:rPr lang="en-US" sz="2000" dirty="0" smtClean="0"/>
              <a:t>transverse magnetic field is short </a:t>
            </a:r>
            <a:br>
              <a:rPr lang="en-US" sz="2000" dirty="0" smtClean="0"/>
            </a:br>
            <a:r>
              <a:rPr lang="en-US" sz="2000" dirty="0" smtClean="0"/>
              <a:t>compared to the bend radius </a:t>
            </a:r>
            <a:br>
              <a:rPr lang="en-US" sz="2000" dirty="0" smtClean="0"/>
            </a:br>
            <a:r>
              <a:rPr lang="en-US" sz="2000" dirty="0" smtClean="0"/>
              <a:t>of the particle, then we can think of</a:t>
            </a:r>
            <a:br>
              <a:rPr lang="en-US" sz="2000" dirty="0" smtClean="0"/>
            </a:br>
            <a:r>
              <a:rPr lang="en-US" sz="2000" dirty="0" smtClean="0"/>
              <a:t>the particle receiving a transverse “kick”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and it will be bent through small angle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 this “thin lens approximation”, a </a:t>
            </a:r>
            <a:br>
              <a:rPr lang="en-US" sz="2000" dirty="0" smtClean="0"/>
            </a:br>
            <a:r>
              <a:rPr lang="en-US" sz="2000" dirty="0" smtClean="0"/>
              <a:t>dipole is the equivalent of a prism in </a:t>
            </a:r>
            <a:br>
              <a:rPr lang="en-US" sz="2000" dirty="0" smtClean="0"/>
            </a:br>
            <a:r>
              <a:rPr lang="en-US" sz="2000" dirty="0" smtClean="0"/>
              <a:t>classical optics.</a:t>
            </a:r>
            <a:endParaRPr lang="en-US" sz="18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4994455" y="1009485"/>
            <a:ext cx="3775255" cy="1382580"/>
            <a:chOff x="5410200" y="2514600"/>
            <a:chExt cx="3352800" cy="1201738"/>
          </a:xfrm>
        </p:grpSpPr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5410200" y="2514600"/>
              <a:ext cx="3352800" cy="922338"/>
              <a:chOff x="5410200" y="2133600"/>
              <a:chExt cx="3352800" cy="922338"/>
            </a:xfrm>
          </p:grpSpPr>
          <p:sp>
            <p:nvSpPr>
              <p:cNvPr id="15" name="Rectangle 45"/>
              <p:cNvSpPr>
                <a:spLocks noChangeArrowheads="1"/>
              </p:cNvSpPr>
              <p:nvPr/>
            </p:nvSpPr>
            <p:spPr bwMode="auto">
              <a:xfrm>
                <a:off x="6705600" y="2133600"/>
                <a:ext cx="762000" cy="68580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46"/>
              <p:cNvSpPr>
                <a:spLocks/>
              </p:cNvSpPr>
              <p:nvPr/>
            </p:nvSpPr>
            <p:spPr bwMode="auto">
              <a:xfrm>
                <a:off x="5410200" y="2438400"/>
                <a:ext cx="3352800" cy="457200"/>
              </a:xfrm>
              <a:custGeom>
                <a:avLst/>
                <a:gdLst>
                  <a:gd name="T0" fmla="*/ 0 w 1776"/>
                  <a:gd name="T1" fmla="*/ 2147483647 h 680"/>
                  <a:gd name="T2" fmla="*/ 2147483647 w 1776"/>
                  <a:gd name="T3" fmla="*/ 2147483647 h 680"/>
                  <a:gd name="T4" fmla="*/ 2147483647 w 1776"/>
                  <a:gd name="T5" fmla="*/ 2147483647 h 680"/>
                  <a:gd name="T6" fmla="*/ 2147483647 w 1776"/>
                  <a:gd name="T7" fmla="*/ 2147483647 h 680"/>
                  <a:gd name="T8" fmla="*/ 2147483647 w 1776"/>
                  <a:gd name="T9" fmla="*/ 2147483647 h 680"/>
                  <a:gd name="T10" fmla="*/ 2147483647 w 1776"/>
                  <a:gd name="T11" fmla="*/ 2147483647 h 680"/>
                  <a:gd name="T12" fmla="*/ 2147483647 w 1776"/>
                  <a:gd name="T13" fmla="*/ 2147483647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6"/>
                  <a:gd name="T22" fmla="*/ 0 h 680"/>
                  <a:gd name="T23" fmla="*/ 1776 w 1776"/>
                  <a:gd name="T24" fmla="*/ 680 h 6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6" h="680">
                    <a:moveTo>
                      <a:pt x="0" y="8"/>
                    </a:moveTo>
                    <a:cubicBezTo>
                      <a:pt x="252" y="8"/>
                      <a:pt x="504" y="8"/>
                      <a:pt x="624" y="8"/>
                    </a:cubicBezTo>
                    <a:cubicBezTo>
                      <a:pt x="744" y="8"/>
                      <a:pt x="688" y="8"/>
                      <a:pt x="720" y="8"/>
                    </a:cubicBezTo>
                    <a:cubicBezTo>
                      <a:pt x="752" y="8"/>
                      <a:pt x="776" y="0"/>
                      <a:pt x="816" y="8"/>
                    </a:cubicBezTo>
                    <a:cubicBezTo>
                      <a:pt x="856" y="16"/>
                      <a:pt x="912" y="32"/>
                      <a:pt x="960" y="56"/>
                    </a:cubicBezTo>
                    <a:cubicBezTo>
                      <a:pt x="1008" y="80"/>
                      <a:pt x="968" y="48"/>
                      <a:pt x="1104" y="152"/>
                    </a:cubicBezTo>
                    <a:cubicBezTo>
                      <a:pt x="1240" y="256"/>
                      <a:pt x="1508" y="468"/>
                      <a:pt x="1776" y="6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48"/>
              <p:cNvSpPr>
                <a:spLocks noChangeShapeType="1"/>
              </p:cNvSpPr>
              <p:nvPr/>
            </p:nvSpPr>
            <p:spPr bwMode="auto">
              <a:xfrm>
                <a:off x="6400800" y="2438400"/>
                <a:ext cx="2362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51"/>
              <p:cNvSpPr>
                <a:spLocks noChangeShapeType="1"/>
              </p:cNvSpPr>
              <p:nvPr/>
            </p:nvSpPr>
            <p:spPr bwMode="auto">
              <a:xfrm>
                <a:off x="6705600" y="2979738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52"/>
              <p:cNvSpPr>
                <a:spLocks noChangeShapeType="1"/>
              </p:cNvSpPr>
              <p:nvPr/>
            </p:nvSpPr>
            <p:spPr bwMode="auto">
              <a:xfrm>
                <a:off x="6705600" y="2903538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53"/>
              <p:cNvSpPr>
                <a:spLocks noChangeShapeType="1"/>
              </p:cNvSpPr>
              <p:nvPr/>
            </p:nvSpPr>
            <p:spPr bwMode="auto">
              <a:xfrm>
                <a:off x="7467600" y="2903538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" name="Object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75" y="3363913"/>
              <a:ext cx="176213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Object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895600"/>
              <a:ext cx="280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ject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48638" y="2808288"/>
              <a:ext cx="442912" cy="32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Object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2588" y="2527300"/>
              <a:ext cx="279400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109670" y="3429000"/>
          <a:ext cx="2835275" cy="1114425"/>
        </p:xfrm>
        <a:graphic>
          <a:graphicData uri="http://schemas.openxmlformats.org/presentationml/2006/ole">
            <p:oleObj spid="_x0000_s201730" name="Equation" r:id="rId7" imgW="1066680" imgH="419040" progId="Equation.3">
              <p:embed/>
            </p:oleObj>
          </a:graphicData>
        </a:graphic>
      </p:graphicFrame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2114080" y="2507280"/>
          <a:ext cx="4800625" cy="595133"/>
        </p:xfrm>
        <a:graphic>
          <a:graphicData uri="http://schemas.openxmlformats.org/presentationml/2006/ole">
            <p:oleObj spid="_x0000_s201731" name="Equation" r:id="rId8" imgW="1739880" imgH="215640" progId="Equation.3">
              <p:embed/>
            </p:oleObj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340100" y="4773175"/>
            <a:ext cx="3352800" cy="1092200"/>
            <a:chOff x="5340350" y="3795713"/>
            <a:chExt cx="3352800" cy="1092200"/>
          </a:xfrm>
        </p:grpSpPr>
        <p:grpSp>
          <p:nvGrpSpPr>
            <p:cNvPr id="24" name="Group 58"/>
            <p:cNvGrpSpPr>
              <a:grpSpLocks/>
            </p:cNvGrpSpPr>
            <p:nvPr/>
          </p:nvGrpSpPr>
          <p:grpSpPr bwMode="auto">
            <a:xfrm>
              <a:off x="5340350" y="3795721"/>
              <a:ext cx="3352800" cy="1092192"/>
              <a:chOff x="5340350" y="3414721"/>
              <a:chExt cx="3352800" cy="1092192"/>
            </a:xfrm>
          </p:grpSpPr>
          <p:sp>
            <p:nvSpPr>
              <p:cNvPr id="26" name="Freeform 63"/>
              <p:cNvSpPr>
                <a:spLocks/>
              </p:cNvSpPr>
              <p:nvPr/>
            </p:nvSpPr>
            <p:spPr bwMode="auto">
              <a:xfrm>
                <a:off x="5340350" y="4030663"/>
                <a:ext cx="3352800" cy="476250"/>
              </a:xfrm>
              <a:custGeom>
                <a:avLst/>
                <a:gdLst>
                  <a:gd name="T0" fmla="*/ 0 w 2112"/>
                  <a:gd name="T1" fmla="*/ 2147483647 h 300"/>
                  <a:gd name="T2" fmla="*/ 2147483647 w 2112"/>
                  <a:gd name="T3" fmla="*/ 2147483647 h 300"/>
                  <a:gd name="T4" fmla="*/ 2147483647 w 2112"/>
                  <a:gd name="T5" fmla="*/ 2147483647 h 300"/>
                  <a:gd name="T6" fmla="*/ 2147483647 w 2112"/>
                  <a:gd name="T7" fmla="*/ 2147483647 h 300"/>
                  <a:gd name="T8" fmla="*/ 2147483647 w 2112"/>
                  <a:gd name="T9" fmla="*/ 2147483647 h 300"/>
                  <a:gd name="T10" fmla="*/ 2147483647 w 2112"/>
                  <a:gd name="T11" fmla="*/ 2147483647 h 300"/>
                  <a:gd name="T12" fmla="*/ 2147483647 w 2112"/>
                  <a:gd name="T13" fmla="*/ 2147483647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2"/>
                  <a:gd name="T22" fmla="*/ 0 h 300"/>
                  <a:gd name="T23" fmla="*/ 2112 w 2112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2" h="300">
                    <a:moveTo>
                      <a:pt x="0" y="15"/>
                    </a:moveTo>
                    <a:cubicBezTo>
                      <a:pt x="300" y="15"/>
                      <a:pt x="599" y="15"/>
                      <a:pt x="742" y="15"/>
                    </a:cubicBezTo>
                    <a:cubicBezTo>
                      <a:pt x="885" y="15"/>
                      <a:pt x="806" y="17"/>
                      <a:pt x="856" y="15"/>
                    </a:cubicBezTo>
                    <a:cubicBezTo>
                      <a:pt x="906" y="13"/>
                      <a:pt x="995" y="0"/>
                      <a:pt x="1043" y="3"/>
                    </a:cubicBezTo>
                    <a:cubicBezTo>
                      <a:pt x="1091" y="6"/>
                      <a:pt x="1097" y="24"/>
                      <a:pt x="1142" y="36"/>
                    </a:cubicBezTo>
                    <a:cubicBezTo>
                      <a:pt x="1187" y="48"/>
                      <a:pt x="1151" y="32"/>
                      <a:pt x="1313" y="76"/>
                    </a:cubicBezTo>
                    <a:cubicBezTo>
                      <a:pt x="1475" y="120"/>
                      <a:pt x="1793" y="210"/>
                      <a:pt x="2112" y="30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65"/>
              <p:cNvSpPr>
                <a:spLocks noChangeShapeType="1"/>
              </p:cNvSpPr>
              <p:nvPr/>
            </p:nvSpPr>
            <p:spPr bwMode="auto">
              <a:xfrm>
                <a:off x="6330950" y="4049713"/>
                <a:ext cx="2362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" name="Group 73"/>
              <p:cNvGrpSpPr>
                <a:grpSpLocks/>
              </p:cNvGrpSpPr>
              <p:nvPr/>
            </p:nvGrpSpPr>
            <p:grpSpPr bwMode="auto">
              <a:xfrm flipV="1">
                <a:off x="6858000" y="3414721"/>
                <a:ext cx="363538" cy="1052510"/>
                <a:chOff x="4206" y="2239"/>
                <a:chExt cx="283" cy="728"/>
              </a:xfrm>
            </p:grpSpPr>
            <p:sp>
              <p:nvSpPr>
                <p:cNvPr id="29" name="Line 70"/>
                <p:cNvSpPr>
                  <a:spLocks noChangeShapeType="1"/>
                </p:cNvSpPr>
                <p:nvPr/>
              </p:nvSpPr>
              <p:spPr bwMode="auto">
                <a:xfrm>
                  <a:off x="4217" y="2250"/>
                  <a:ext cx="141" cy="706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358" y="2250"/>
                  <a:ext cx="131" cy="717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72"/>
                <p:cNvSpPr>
                  <a:spLocks noChangeShapeType="1"/>
                </p:cNvSpPr>
                <p:nvPr/>
              </p:nvSpPr>
              <p:spPr bwMode="auto">
                <a:xfrm>
                  <a:off x="4206" y="2239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5" name="Object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8788" y="4419600"/>
              <a:ext cx="442912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Quadrupole</a:t>
            </a:r>
            <a:r>
              <a:rPr lang="en-US" dirty="0" smtClean="0"/>
              <a:t> magnets*</a:t>
            </a:r>
            <a:endParaRPr lang="en-US" dirty="0"/>
          </a:p>
        </p:txBody>
      </p:sp>
      <p:sp>
        <p:nvSpPr>
          <p:cNvPr id="85" name="Content Placeholder 84"/>
          <p:cNvSpPr>
            <a:spLocks noGrp="1"/>
          </p:cNvSpPr>
          <p:nvPr>
            <p:ph sz="half" idx="1"/>
          </p:nvPr>
        </p:nvSpPr>
        <p:spPr>
          <a:xfrm>
            <a:off x="424260" y="3544216"/>
            <a:ext cx="8333885" cy="844910"/>
          </a:xfrm>
        </p:spPr>
        <p:txBody>
          <a:bodyPr/>
          <a:lstStyle/>
          <a:p>
            <a:r>
              <a:rPr lang="en-US" sz="2000" dirty="0" smtClean="0"/>
              <a:t>A positive particle coming out of the page off center in the horizontal plane will experience a </a:t>
            </a:r>
            <a:r>
              <a:rPr lang="en-US" sz="2000" i="1" dirty="0" smtClean="0"/>
              <a:t>restoring</a:t>
            </a:r>
            <a:r>
              <a:rPr lang="en-US" sz="2000" dirty="0" smtClean="0"/>
              <a:t> kick</a:t>
            </a:r>
            <a:endParaRPr lang="en-US" sz="2000" dirty="0"/>
          </a:p>
        </p:txBody>
      </p:sp>
      <p:pic>
        <p:nvPicPr>
          <p:cNvPr id="33795" name="Picture 3" descr="quadl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525" y="135513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377035" y="1316725"/>
            <a:ext cx="1700213" cy="1524000"/>
            <a:chOff x="624" y="2160"/>
            <a:chExt cx="1071" cy="960"/>
          </a:xfrm>
        </p:grpSpPr>
        <p:sp>
          <p:nvSpPr>
            <p:cNvPr id="33854" name="Line 18"/>
            <p:cNvSpPr>
              <a:spLocks noChangeShapeType="1"/>
            </p:cNvSpPr>
            <p:nvPr/>
          </p:nvSpPr>
          <p:spPr bwMode="auto">
            <a:xfrm>
              <a:off x="1104" y="2256"/>
              <a:ext cx="1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Line 19"/>
            <p:cNvSpPr>
              <a:spLocks noChangeShapeType="1"/>
            </p:cNvSpPr>
            <p:nvPr/>
          </p:nvSpPr>
          <p:spPr bwMode="auto">
            <a:xfrm>
              <a:off x="624" y="2736"/>
              <a:ext cx="100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Line 20"/>
            <p:cNvSpPr>
              <a:spLocks noChangeShapeType="1"/>
            </p:cNvSpPr>
            <p:nvPr/>
          </p:nvSpPr>
          <p:spPr bwMode="auto">
            <a:xfrm flipV="1">
              <a:off x="1008" y="2640"/>
              <a:ext cx="1" cy="9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Line 21"/>
            <p:cNvSpPr>
              <a:spLocks noChangeShapeType="1"/>
            </p:cNvSpPr>
            <p:nvPr/>
          </p:nvSpPr>
          <p:spPr bwMode="auto">
            <a:xfrm flipV="1">
              <a:off x="864" y="2544"/>
              <a:ext cx="1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22"/>
            <p:cNvSpPr>
              <a:spLocks noChangeShapeType="1"/>
            </p:cNvSpPr>
            <p:nvPr/>
          </p:nvSpPr>
          <p:spPr bwMode="auto">
            <a:xfrm flipV="1">
              <a:off x="768" y="2448"/>
              <a:ext cx="1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23"/>
            <p:cNvSpPr>
              <a:spLocks noChangeShapeType="1"/>
            </p:cNvSpPr>
            <p:nvPr/>
          </p:nvSpPr>
          <p:spPr bwMode="auto">
            <a:xfrm>
              <a:off x="1248" y="2736"/>
              <a:ext cx="1" cy="9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Line 24"/>
            <p:cNvSpPr>
              <a:spLocks noChangeShapeType="1"/>
            </p:cNvSpPr>
            <p:nvPr/>
          </p:nvSpPr>
          <p:spPr bwMode="auto">
            <a:xfrm>
              <a:off x="1392" y="2736"/>
              <a:ext cx="1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25"/>
            <p:cNvSpPr>
              <a:spLocks noChangeShapeType="1"/>
            </p:cNvSpPr>
            <p:nvPr/>
          </p:nvSpPr>
          <p:spPr bwMode="auto">
            <a:xfrm>
              <a:off x="1488" y="2736"/>
              <a:ext cx="1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26"/>
            <p:cNvSpPr>
              <a:spLocks noChangeShapeType="1"/>
            </p:cNvSpPr>
            <p:nvPr/>
          </p:nvSpPr>
          <p:spPr bwMode="auto">
            <a:xfrm>
              <a:off x="624" y="2352"/>
              <a:ext cx="1008" cy="7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832" name="Object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35" y="1316725"/>
            <a:ext cx="3603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3" name="Obje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3723" y="2207312"/>
            <a:ext cx="2635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" name="Group 82"/>
          <p:cNvGrpSpPr/>
          <p:nvPr/>
        </p:nvGrpSpPr>
        <p:grpSpPr>
          <a:xfrm>
            <a:off x="5263290" y="4465935"/>
            <a:ext cx="3048000" cy="1143000"/>
            <a:chOff x="1345980" y="4623825"/>
            <a:chExt cx="3048000" cy="1143000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641380" y="4623825"/>
              <a:ext cx="304800" cy="1143000"/>
              <a:chOff x="3077" y="2111"/>
              <a:chExt cx="176" cy="481"/>
            </a:xfrm>
          </p:grpSpPr>
          <p:sp>
            <p:nvSpPr>
              <p:cNvPr id="33852" name="Freeform 29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3" name="Freeform 30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0" name="Line 36"/>
            <p:cNvSpPr>
              <a:spLocks noChangeShapeType="1"/>
            </p:cNvSpPr>
            <p:nvPr/>
          </p:nvSpPr>
          <p:spPr bwMode="auto">
            <a:xfrm>
              <a:off x="1345980" y="5157225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38"/>
            <p:cNvSpPr>
              <a:spLocks noChangeShapeType="1"/>
            </p:cNvSpPr>
            <p:nvPr/>
          </p:nvSpPr>
          <p:spPr bwMode="auto">
            <a:xfrm>
              <a:off x="1726980" y="4928625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39"/>
            <p:cNvSpPr>
              <a:spLocks noChangeShapeType="1"/>
            </p:cNvSpPr>
            <p:nvPr/>
          </p:nvSpPr>
          <p:spPr bwMode="auto">
            <a:xfrm>
              <a:off x="2793780" y="4928625"/>
              <a:ext cx="1524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40"/>
            <p:cNvSpPr>
              <a:spLocks noChangeShapeType="1"/>
            </p:cNvSpPr>
            <p:nvPr/>
          </p:nvSpPr>
          <p:spPr bwMode="auto">
            <a:xfrm>
              <a:off x="1803180" y="47762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41"/>
            <p:cNvSpPr>
              <a:spLocks noChangeShapeType="1"/>
            </p:cNvSpPr>
            <p:nvPr/>
          </p:nvSpPr>
          <p:spPr bwMode="auto">
            <a:xfrm>
              <a:off x="2793780" y="4776225"/>
              <a:ext cx="1371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42"/>
            <p:cNvSpPr>
              <a:spLocks noChangeShapeType="1"/>
            </p:cNvSpPr>
            <p:nvPr/>
          </p:nvSpPr>
          <p:spPr bwMode="auto">
            <a:xfrm>
              <a:off x="1803180" y="54620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43"/>
            <p:cNvSpPr>
              <a:spLocks noChangeShapeType="1"/>
            </p:cNvSpPr>
            <p:nvPr/>
          </p:nvSpPr>
          <p:spPr bwMode="auto">
            <a:xfrm flipV="1">
              <a:off x="2793780" y="4852425"/>
              <a:ext cx="1600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28" name="Text Box 78"/>
          <p:cNvSpPr txBox="1">
            <a:spLocks noChangeArrowheads="1"/>
          </p:cNvSpPr>
          <p:nvPr/>
        </p:nvSpPr>
        <p:spPr bwMode="auto">
          <a:xfrm>
            <a:off x="3364975" y="431841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/>
          </a:p>
        </p:txBody>
      </p:sp>
      <p:grpSp>
        <p:nvGrpSpPr>
          <p:cNvPr id="81" name="Group 80"/>
          <p:cNvGrpSpPr/>
          <p:nvPr/>
        </p:nvGrpSpPr>
        <p:grpSpPr>
          <a:xfrm>
            <a:off x="3842305" y="1355130"/>
            <a:ext cx="1747838" cy="1600200"/>
            <a:chOff x="3666725" y="745530"/>
            <a:chExt cx="1747838" cy="16002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666725" y="745530"/>
              <a:ext cx="1747838" cy="1600200"/>
              <a:chOff x="2496" y="2256"/>
              <a:chExt cx="1101" cy="1008"/>
            </a:xfrm>
          </p:grpSpPr>
          <p:sp>
            <p:nvSpPr>
              <p:cNvPr id="33863" name="Line 5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1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4" name="Line 6"/>
              <p:cNvSpPr>
                <a:spLocks noChangeShapeType="1"/>
              </p:cNvSpPr>
              <p:nvPr/>
            </p:nvSpPr>
            <p:spPr bwMode="auto">
              <a:xfrm>
                <a:off x="2496" y="2880"/>
                <a:ext cx="1008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5" name="Line 7"/>
              <p:cNvSpPr>
                <a:spLocks noChangeShapeType="1"/>
              </p:cNvSpPr>
              <p:nvPr/>
            </p:nvSpPr>
            <p:spPr bwMode="auto">
              <a:xfrm flipV="1">
                <a:off x="3072" y="278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6" name="Line 8"/>
              <p:cNvSpPr>
                <a:spLocks noChangeShapeType="1"/>
              </p:cNvSpPr>
              <p:nvPr/>
            </p:nvSpPr>
            <p:spPr bwMode="auto">
              <a:xfrm flipV="1">
                <a:off x="3216" y="2688"/>
                <a:ext cx="1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7" name="Line 9"/>
              <p:cNvSpPr>
                <a:spLocks noChangeShapeType="1"/>
              </p:cNvSpPr>
              <p:nvPr/>
            </p:nvSpPr>
            <p:spPr bwMode="auto">
              <a:xfrm flipV="1">
                <a:off x="3312" y="2592"/>
                <a:ext cx="1" cy="28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8" name="Line 10"/>
              <p:cNvSpPr>
                <a:spLocks noChangeShapeType="1"/>
              </p:cNvSpPr>
              <p:nvPr/>
            </p:nvSpPr>
            <p:spPr bwMode="auto">
              <a:xfrm>
                <a:off x="2880" y="2880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9" name="Line 11"/>
              <p:cNvSpPr>
                <a:spLocks noChangeShapeType="1"/>
              </p:cNvSpPr>
              <p:nvPr/>
            </p:nvSpPr>
            <p:spPr bwMode="auto">
              <a:xfrm>
                <a:off x="2736" y="2880"/>
                <a:ext cx="1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0" name="Line 12"/>
              <p:cNvSpPr>
                <a:spLocks noChangeShapeType="1"/>
              </p:cNvSpPr>
              <p:nvPr/>
            </p:nvSpPr>
            <p:spPr bwMode="auto">
              <a:xfrm>
                <a:off x="2640" y="2880"/>
                <a:ext cx="1" cy="28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1" name="Line 13"/>
              <p:cNvSpPr>
                <a:spLocks noChangeShapeType="1"/>
              </p:cNvSpPr>
              <p:nvPr/>
            </p:nvSpPr>
            <p:spPr bwMode="auto">
              <a:xfrm flipV="1">
                <a:off x="2496" y="2448"/>
                <a:ext cx="1008" cy="81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834" name="Object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4925" y="745530"/>
              <a:ext cx="3603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5" name="Object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9670" y="1815990"/>
              <a:ext cx="239713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808310" y="4581150"/>
          <a:ext cx="3022600" cy="846138"/>
        </p:xfrm>
        <a:graphic>
          <a:graphicData uri="http://schemas.openxmlformats.org/presentationml/2006/ole">
            <p:oleObj spid="_x0000_s202754" name="Equation" r:id="rId8" imgW="1498320" imgH="419040" progId="Equation.3">
              <p:embed/>
            </p:oleObj>
          </a:graphicData>
        </a:graphic>
      </p:graphicFrame>
      <p:sp>
        <p:nvSpPr>
          <p:cNvPr id="88" name="Right Arrow 87"/>
          <p:cNvSpPr/>
          <p:nvPr/>
        </p:nvSpPr>
        <p:spPr>
          <a:xfrm>
            <a:off x="4187950" y="4773175"/>
            <a:ext cx="691290" cy="460860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6953110" y="5541275"/>
          <a:ext cx="1281113" cy="795337"/>
        </p:xfrm>
        <a:graphic>
          <a:graphicData uri="http://schemas.openxmlformats.org/presentationml/2006/ole">
            <p:oleObj spid="_x0000_s202755" name="Equation" r:id="rId9" imgW="634680" imgH="393480" progId="Equation.3">
              <p:embed/>
            </p:oleObj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654690" y="6155755"/>
            <a:ext cx="503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*or </a:t>
            </a:r>
            <a:r>
              <a:rPr lang="en-US" dirty="0" err="1" smtClean="0"/>
              <a:t>quadrupole</a:t>
            </a:r>
            <a:r>
              <a:rPr lang="en-US" dirty="0" smtClean="0"/>
              <a:t> term in a gradient magnet</a:t>
            </a:r>
            <a:endParaRPr lang="en-US" dirty="0"/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about the other plane?</a:t>
            </a:r>
            <a:endParaRPr lang="en-US" dirty="0"/>
          </a:p>
        </p:txBody>
      </p:sp>
      <p:pic>
        <p:nvPicPr>
          <p:cNvPr id="33795" name="Picture 3" descr="quadl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90" y="11247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3" name="Group 92"/>
          <p:cNvGrpSpPr/>
          <p:nvPr/>
        </p:nvGrpSpPr>
        <p:grpSpPr>
          <a:xfrm>
            <a:off x="5800960" y="1201510"/>
            <a:ext cx="2895600" cy="1371600"/>
            <a:chOff x="5632450" y="2738438"/>
            <a:chExt cx="2895600" cy="1371600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6843713" y="2738438"/>
              <a:ext cx="381000" cy="1066800"/>
              <a:chOff x="4267" y="2160"/>
              <a:chExt cx="240" cy="481"/>
            </a:xfrm>
          </p:grpSpPr>
          <p:sp>
            <p:nvSpPr>
              <p:cNvPr id="33848" name="Freeform 32"/>
              <p:cNvSpPr>
                <a:spLocks/>
              </p:cNvSpPr>
              <p:nvPr/>
            </p:nvSpPr>
            <p:spPr bwMode="auto">
              <a:xfrm>
                <a:off x="4267" y="2161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9" name="Freeform 33"/>
              <p:cNvSpPr>
                <a:spLocks/>
              </p:cNvSpPr>
              <p:nvPr/>
            </p:nvSpPr>
            <p:spPr bwMode="auto">
              <a:xfrm>
                <a:off x="4416" y="2160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0" name="Line 34"/>
              <p:cNvSpPr>
                <a:spLocks noChangeShapeType="1"/>
              </p:cNvSpPr>
              <p:nvPr/>
            </p:nvSpPr>
            <p:spPr bwMode="auto">
              <a:xfrm>
                <a:off x="4267" y="216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1" name="Line 35"/>
              <p:cNvSpPr>
                <a:spLocks noChangeShapeType="1"/>
              </p:cNvSpPr>
              <p:nvPr/>
            </p:nvSpPr>
            <p:spPr bwMode="auto">
              <a:xfrm>
                <a:off x="4267" y="26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1" name="Line 37"/>
            <p:cNvSpPr>
              <a:spLocks noChangeShapeType="1"/>
            </p:cNvSpPr>
            <p:nvPr/>
          </p:nvSpPr>
          <p:spPr bwMode="auto">
            <a:xfrm>
              <a:off x="5632450" y="3271838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46"/>
            <p:cNvSpPr>
              <a:spLocks noChangeShapeType="1"/>
            </p:cNvSpPr>
            <p:nvPr/>
          </p:nvSpPr>
          <p:spPr bwMode="auto">
            <a:xfrm>
              <a:off x="5937250" y="3119438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47"/>
            <p:cNvSpPr>
              <a:spLocks noChangeShapeType="1"/>
            </p:cNvSpPr>
            <p:nvPr/>
          </p:nvSpPr>
          <p:spPr bwMode="auto">
            <a:xfrm flipV="1">
              <a:off x="7004050" y="2814638"/>
              <a:ext cx="1295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48"/>
            <p:cNvSpPr>
              <a:spLocks noChangeShapeType="1"/>
            </p:cNvSpPr>
            <p:nvPr/>
          </p:nvSpPr>
          <p:spPr bwMode="auto">
            <a:xfrm>
              <a:off x="6013450" y="3576638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49"/>
            <p:cNvSpPr>
              <a:spLocks noChangeShapeType="1"/>
            </p:cNvSpPr>
            <p:nvPr/>
          </p:nvSpPr>
          <p:spPr bwMode="auto">
            <a:xfrm>
              <a:off x="7004050" y="3576638"/>
              <a:ext cx="1219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679450" y="4277570"/>
            <a:ext cx="304800" cy="1143000"/>
            <a:chOff x="3077" y="2111"/>
            <a:chExt cx="176" cy="481"/>
          </a:xfrm>
        </p:grpSpPr>
        <p:sp>
          <p:nvSpPr>
            <p:cNvPr id="33846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2746250" y="4277570"/>
            <a:ext cx="381000" cy="1066800"/>
            <a:chOff x="4267" y="2160"/>
            <a:chExt cx="240" cy="481"/>
          </a:xfrm>
        </p:grpSpPr>
        <p:sp>
          <p:nvSpPr>
            <p:cNvPr id="33842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6" name="Line 58"/>
          <p:cNvSpPr>
            <a:spLocks noChangeShapeType="1"/>
          </p:cNvSpPr>
          <p:nvPr/>
        </p:nvSpPr>
        <p:spPr bwMode="auto">
          <a:xfrm>
            <a:off x="1069850" y="481097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Line 59"/>
          <p:cNvSpPr>
            <a:spLocks noChangeShapeType="1"/>
          </p:cNvSpPr>
          <p:nvPr/>
        </p:nvSpPr>
        <p:spPr bwMode="auto">
          <a:xfrm>
            <a:off x="917450" y="442997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Line 60"/>
          <p:cNvSpPr>
            <a:spLocks noChangeShapeType="1"/>
          </p:cNvSpPr>
          <p:nvPr/>
        </p:nvSpPr>
        <p:spPr bwMode="auto">
          <a:xfrm>
            <a:off x="1831850" y="442997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61"/>
          <p:cNvSpPr>
            <a:spLocks noChangeShapeType="1"/>
          </p:cNvSpPr>
          <p:nvPr/>
        </p:nvSpPr>
        <p:spPr bwMode="auto">
          <a:xfrm>
            <a:off x="2898650" y="465857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6937250" y="4201370"/>
            <a:ext cx="304800" cy="1143000"/>
            <a:chOff x="3077" y="2111"/>
            <a:chExt cx="176" cy="481"/>
          </a:xfrm>
        </p:grpSpPr>
        <p:sp>
          <p:nvSpPr>
            <p:cNvPr id="33840" name="Freeform 63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Freeform 64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5794250" y="4201370"/>
            <a:ext cx="381000" cy="1066800"/>
            <a:chOff x="4267" y="2160"/>
            <a:chExt cx="240" cy="481"/>
          </a:xfrm>
        </p:grpSpPr>
        <p:sp>
          <p:nvSpPr>
            <p:cNvPr id="33836" name="Freeform 66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Freeform 67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68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69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22" name="Line 70"/>
          <p:cNvSpPr>
            <a:spLocks noChangeShapeType="1"/>
          </p:cNvSpPr>
          <p:nvPr/>
        </p:nvSpPr>
        <p:spPr bwMode="auto">
          <a:xfrm>
            <a:off x="7089650" y="435377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Line 71"/>
          <p:cNvSpPr>
            <a:spLocks noChangeShapeType="1"/>
          </p:cNvSpPr>
          <p:nvPr/>
        </p:nvSpPr>
        <p:spPr bwMode="auto">
          <a:xfrm>
            <a:off x="5108450" y="450617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Line 72"/>
          <p:cNvSpPr>
            <a:spLocks noChangeShapeType="1"/>
          </p:cNvSpPr>
          <p:nvPr/>
        </p:nvSpPr>
        <p:spPr bwMode="auto">
          <a:xfrm flipV="1">
            <a:off x="5946650" y="435377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Line 73"/>
          <p:cNvSpPr>
            <a:spLocks noChangeShapeType="1"/>
          </p:cNvSpPr>
          <p:nvPr/>
        </p:nvSpPr>
        <p:spPr bwMode="auto">
          <a:xfrm>
            <a:off x="4956050" y="473477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Text Box 75"/>
          <p:cNvSpPr txBox="1">
            <a:spLocks noChangeArrowheads="1"/>
          </p:cNvSpPr>
          <p:nvPr/>
        </p:nvSpPr>
        <p:spPr bwMode="auto">
          <a:xfrm>
            <a:off x="577880" y="5618085"/>
            <a:ext cx="802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9900"/>
                </a:solidFill>
                <a:cs typeface="Arial" charset="0"/>
                <a:sym typeface="Symbol"/>
              </a:rPr>
              <a:t></a:t>
            </a:r>
            <a:r>
              <a:rPr lang="en-US" sz="2400" dirty="0" smtClean="0">
                <a:solidFill>
                  <a:srgbClr val="009900"/>
                </a:solidFill>
                <a:cs typeface="Arial" charset="0"/>
              </a:rPr>
              <a:t>pairs </a:t>
            </a:r>
            <a:r>
              <a:rPr lang="en-US" sz="2400" dirty="0">
                <a:solidFill>
                  <a:srgbClr val="009900"/>
                </a:solidFill>
                <a:cs typeface="Arial" charset="0"/>
              </a:rPr>
              <a:t>give net focusing in </a:t>
            </a:r>
            <a:r>
              <a:rPr lang="en-US" sz="2400" i="1" dirty="0">
                <a:solidFill>
                  <a:srgbClr val="009900"/>
                </a:solidFill>
                <a:cs typeface="Arial" charset="0"/>
              </a:rPr>
              <a:t>both </a:t>
            </a:r>
            <a:r>
              <a:rPr lang="en-US" sz="2400" dirty="0" smtClean="0">
                <a:solidFill>
                  <a:srgbClr val="009900"/>
                </a:solidFill>
                <a:cs typeface="Arial" charset="0"/>
              </a:rPr>
              <a:t>planes </a:t>
            </a:r>
            <a:r>
              <a:rPr lang="en-US" sz="2400" dirty="0">
                <a:solidFill>
                  <a:srgbClr val="009900"/>
                </a:solidFill>
                <a:cs typeface="Arial" charset="0"/>
              </a:rPr>
              <a:t>-&gt; 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“FODO cell”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3151015" y="1201510"/>
            <a:ext cx="1700213" cy="1524000"/>
            <a:chOff x="3343040" y="1201510"/>
            <a:chExt cx="1700213" cy="152400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3343040" y="1201510"/>
              <a:ext cx="1700213" cy="1524000"/>
              <a:chOff x="624" y="2160"/>
              <a:chExt cx="1071" cy="960"/>
            </a:xfrm>
          </p:grpSpPr>
          <p:sp>
            <p:nvSpPr>
              <p:cNvPr id="33854" name="Line 18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1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5" name="Line 19"/>
              <p:cNvSpPr>
                <a:spLocks noChangeShapeType="1"/>
              </p:cNvSpPr>
              <p:nvPr/>
            </p:nvSpPr>
            <p:spPr bwMode="auto">
              <a:xfrm>
                <a:off x="624" y="2736"/>
                <a:ext cx="1008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6" name="Line 20"/>
              <p:cNvSpPr>
                <a:spLocks noChangeShapeType="1"/>
              </p:cNvSpPr>
              <p:nvPr/>
            </p:nvSpPr>
            <p:spPr bwMode="auto">
              <a:xfrm flipV="1">
                <a:off x="1008" y="2640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7" name="Line 21"/>
              <p:cNvSpPr>
                <a:spLocks noChangeShapeType="1"/>
              </p:cNvSpPr>
              <p:nvPr/>
            </p:nvSpPr>
            <p:spPr bwMode="auto">
              <a:xfrm flipV="1">
                <a:off x="864" y="2544"/>
                <a:ext cx="1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8" name="Line 22"/>
              <p:cNvSpPr>
                <a:spLocks noChangeShapeType="1"/>
              </p:cNvSpPr>
              <p:nvPr/>
            </p:nvSpPr>
            <p:spPr bwMode="auto">
              <a:xfrm flipV="1">
                <a:off x="768" y="2448"/>
                <a:ext cx="1" cy="28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9" name="Line 23"/>
              <p:cNvSpPr>
                <a:spLocks noChangeShapeType="1"/>
              </p:cNvSpPr>
              <p:nvPr/>
            </p:nvSpPr>
            <p:spPr bwMode="auto">
              <a:xfrm>
                <a:off x="1248" y="273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0" name="Line 24"/>
              <p:cNvSpPr>
                <a:spLocks noChangeShapeType="1"/>
              </p:cNvSpPr>
              <p:nvPr/>
            </p:nvSpPr>
            <p:spPr bwMode="auto">
              <a:xfrm>
                <a:off x="1392" y="2736"/>
                <a:ext cx="1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1" name="Line 25"/>
              <p:cNvSpPr>
                <a:spLocks noChangeShapeType="1"/>
              </p:cNvSpPr>
              <p:nvPr/>
            </p:nvSpPr>
            <p:spPr bwMode="auto">
              <a:xfrm>
                <a:off x="1488" y="2736"/>
                <a:ext cx="1" cy="28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2" name="Line 26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1008" cy="76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832" name="Object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1240" y="1201510"/>
              <a:ext cx="360363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3" name="Object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9728" y="2092097"/>
              <a:ext cx="263525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5" name="Right Arrow 94"/>
          <p:cNvSpPr/>
          <p:nvPr/>
        </p:nvSpPr>
        <p:spPr>
          <a:xfrm>
            <a:off x="4994455" y="1777585"/>
            <a:ext cx="691290" cy="460860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6377035" y="2315255"/>
          <a:ext cx="1485900" cy="795337"/>
        </p:xfrm>
        <a:graphic>
          <a:graphicData uri="http://schemas.openxmlformats.org/presentationml/2006/ole">
            <p:oleObj spid="_x0000_s203779" name="Equation" r:id="rId6" imgW="736560" imgH="393480" progId="Equation.3">
              <p:embed/>
            </p:oleObj>
          </a:graphicData>
        </a:graphic>
      </p:graphicFrame>
      <p:sp>
        <p:nvSpPr>
          <p:cNvPr id="97" name="Text Box 74"/>
          <p:cNvSpPr txBox="1">
            <a:spLocks noChangeArrowheads="1"/>
          </p:cNvSpPr>
          <p:nvPr/>
        </p:nvSpPr>
        <p:spPr bwMode="auto">
          <a:xfrm>
            <a:off x="6108200" y="312176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Defocusing!</a:t>
            </a:r>
            <a:endParaRPr lang="en-US" sz="2000" dirty="0">
              <a:latin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46715" y="3544215"/>
            <a:ext cx="756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Luckily, if we place equal and opposite pairs of lenses, there will be a net focusing </a:t>
            </a:r>
            <a:r>
              <a:rPr lang="en-US" i="1" dirty="0" smtClean="0"/>
              <a:t>regardless of the order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and phase space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862270"/>
          </a:xfrm>
        </p:spPr>
        <p:txBody>
          <a:bodyPr/>
          <a:lstStyle/>
          <a:p>
            <a:r>
              <a:rPr lang="en-US" sz="2000" dirty="0" smtClean="0"/>
              <a:t>In general, we assume the dipoles define the nominal particle trajectory, and we solve for </a:t>
            </a:r>
            <a:br>
              <a:rPr lang="en-US" sz="2000" dirty="0" smtClean="0"/>
            </a:br>
            <a:r>
              <a:rPr lang="en-US" sz="2000" dirty="0" smtClean="0"/>
              <a:t>lateral deviations from that </a:t>
            </a:r>
            <a:br>
              <a:rPr lang="en-US" sz="2000" dirty="0" smtClean="0"/>
            </a:br>
            <a:r>
              <a:rPr lang="en-US" sz="2000" dirty="0" smtClean="0"/>
              <a:t>trajectory.</a:t>
            </a:r>
          </a:p>
          <a:p>
            <a:r>
              <a:rPr lang="en-US" sz="2000" dirty="0" smtClean="0"/>
              <a:t>At any point along the</a:t>
            </a:r>
            <a:br>
              <a:rPr lang="en-US" sz="2000" dirty="0" smtClean="0"/>
            </a:br>
            <a:r>
              <a:rPr lang="en-US" sz="2000" dirty="0" smtClean="0"/>
              <a:t>trajectory, each particle</a:t>
            </a:r>
            <a:br>
              <a:rPr lang="en-US" sz="2000" dirty="0" smtClean="0"/>
            </a:br>
            <a:r>
              <a:rPr lang="en-US" sz="2000" dirty="0" smtClean="0"/>
              <a:t>can be represented by</a:t>
            </a:r>
            <a:br>
              <a:rPr lang="en-US" sz="2000" dirty="0" smtClean="0"/>
            </a:br>
            <a:r>
              <a:rPr lang="en-US" sz="2000" dirty="0" smtClean="0"/>
              <a:t>its position in “phase space”</a:t>
            </a:r>
          </a:p>
        </p:txBody>
      </p:sp>
      <p:sp>
        <p:nvSpPr>
          <p:cNvPr id="12" name="Freeform 11"/>
          <p:cNvSpPr/>
          <p:nvPr/>
        </p:nvSpPr>
        <p:spPr>
          <a:xfrm>
            <a:off x="4840835" y="1585560"/>
            <a:ext cx="3859078" cy="1879081"/>
          </a:xfrm>
          <a:custGeom>
            <a:avLst/>
            <a:gdLst>
              <a:gd name="connsiteX0" fmla="*/ 0 w 3859078"/>
              <a:gd name="connsiteY0" fmla="*/ 1301858 h 1301858"/>
              <a:gd name="connsiteX1" fmla="*/ 883404 w 3859078"/>
              <a:gd name="connsiteY1" fmla="*/ 402956 h 1301858"/>
              <a:gd name="connsiteX2" fmla="*/ 2123268 w 3859078"/>
              <a:gd name="connsiteY2" fmla="*/ 46495 h 1301858"/>
              <a:gd name="connsiteX3" fmla="*/ 3859078 w 3859078"/>
              <a:gd name="connsiteY3" fmla="*/ 123986 h 130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9078" h="1301858">
                <a:moveTo>
                  <a:pt x="0" y="1301858"/>
                </a:moveTo>
                <a:cubicBezTo>
                  <a:pt x="264763" y="957020"/>
                  <a:pt x="529526" y="612183"/>
                  <a:pt x="883404" y="402956"/>
                </a:cubicBezTo>
                <a:cubicBezTo>
                  <a:pt x="1237282" y="193729"/>
                  <a:pt x="1627322" y="92990"/>
                  <a:pt x="2123268" y="46495"/>
                </a:cubicBezTo>
                <a:cubicBezTo>
                  <a:pt x="2619214" y="0"/>
                  <a:pt x="3239146" y="61993"/>
                  <a:pt x="3859078" y="123986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V="1">
            <a:off x="5724239" y="1815990"/>
            <a:ext cx="460771" cy="351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416910" y="1854395"/>
            <a:ext cx="115215" cy="1152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5301695" y="2008015"/>
            <a:ext cx="76810" cy="76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5570530" y="2238445"/>
            <a:ext cx="76810" cy="76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5340100" y="2046420"/>
            <a:ext cx="230430" cy="2304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86480" y="2084825"/>
            <a:ext cx="30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x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2555" y="2008015"/>
            <a:ext cx="30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1390" y="2161635"/>
            <a:ext cx="192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Position along trajectory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3900" y="1892800"/>
            <a:ext cx="138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33CC"/>
                </a:solidFill>
              </a:rPr>
              <a:t>Lateral deviation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1057942" y="4984402"/>
            <a:ext cx="2419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46715" y="4888390"/>
            <a:ext cx="284197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496660" y="4888390"/>
          <a:ext cx="231111" cy="275795"/>
        </p:xfrm>
        <a:graphic>
          <a:graphicData uri="http://schemas.openxmlformats.org/presentationml/2006/ole">
            <p:oleObj spid="_x0000_s205829" name="Equation" r:id="rId3" imgW="126720" imgH="139680" progId="Equation.3">
              <p:embed/>
            </p:oleObj>
          </a:graphicData>
        </a:graphic>
      </p:graphicFrame>
      <p:sp>
        <p:nvSpPr>
          <p:cNvPr id="45" name="Oval 44"/>
          <p:cNvSpPr/>
          <p:nvPr/>
        </p:nvSpPr>
        <p:spPr>
          <a:xfrm>
            <a:off x="2766965" y="4504340"/>
            <a:ext cx="115215" cy="1152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830" name="Object 6"/>
          <p:cNvGraphicFramePr>
            <a:graphicFrameLocks noChangeAspect="1"/>
          </p:cNvGraphicFramePr>
          <p:nvPr/>
        </p:nvGraphicFramePr>
        <p:xfrm>
          <a:off x="2247900" y="3544888"/>
          <a:ext cx="749300" cy="657225"/>
        </p:xfrm>
        <a:graphic>
          <a:graphicData uri="http://schemas.openxmlformats.org/presentationml/2006/ole">
            <p:oleObj spid="_x0000_s205830" name="Equation" r:id="rId4" imgW="482400" imgH="393480" progId="Equation.3">
              <p:embed/>
            </p:oleObj>
          </a:graphicData>
        </a:graphic>
      </p:graphicFrame>
      <p:sp>
        <p:nvSpPr>
          <p:cNvPr id="51" name="Content Placeholder 6"/>
          <p:cNvSpPr txBox="1">
            <a:spLocks/>
          </p:cNvSpPr>
          <p:nvPr/>
        </p:nvSpPr>
        <p:spPr bwMode="auto">
          <a:xfrm>
            <a:off x="4226354" y="4005075"/>
            <a:ext cx="4917645" cy="8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would like to solve for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x(s)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lang="en-US" sz="2000" noProof="0" dirty="0" smtClean="0">
                <a:latin typeface="+mn-lt"/>
              </a:rPr>
              <a:t>We will assume: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en-US" sz="1600" noProof="0" dirty="0" smtClean="0">
                <a:latin typeface="+mn-lt"/>
              </a:rPr>
              <a:t>Both transverse planes are independent</a:t>
            </a:r>
          </a:p>
          <a:p>
            <a:pPr marL="1187450" lvl="2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No “coupling”</a:t>
            </a:r>
            <a:endParaRPr lang="en-US" sz="1600" noProof="0" dirty="0" smtClean="0">
              <a:latin typeface="+mn-lt"/>
            </a:endParaRPr>
          </a:p>
          <a:p>
            <a:pPr marL="730250" lvl="1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All particles independent from each other</a:t>
            </a:r>
          </a:p>
          <a:p>
            <a:pPr marL="1187450" lvl="2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en-US" sz="1600" noProof="0" dirty="0" smtClean="0">
                <a:latin typeface="+mn-lt"/>
              </a:rPr>
              <a:t>No space charge effects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593435"/>
          </a:xfrm>
        </p:spPr>
        <p:txBody>
          <a:bodyPr/>
          <a:lstStyle/>
          <a:p>
            <a:r>
              <a:rPr lang="en-US" sz="2000" dirty="0" smtClean="0"/>
              <a:t>The simplest magnetic lattice consists of quadrupoles and the spaces in between them (drifts). We can express each of these as a linear operation in phase space.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By combining these elements, we can represent an arbitrarily complex ring or line as the product of matrices.</a:t>
            </a:r>
            <a:endParaRPr lang="en-US" sz="2000" dirty="0"/>
          </a:p>
        </p:txBody>
      </p:sp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3573470" y="2238445"/>
          <a:ext cx="5383590" cy="1228960"/>
        </p:xfrm>
        <a:graphic>
          <a:graphicData uri="http://schemas.openxmlformats.org/presentationml/2006/ole">
            <p:oleObj spid="_x0000_s206851" name="Equation" r:id="rId3" imgW="2895480" imgH="660240" progId="Equation.3">
              <p:embed/>
            </p:oleObj>
          </a:graphicData>
        </a:graphic>
      </p:graphicFrame>
      <p:graphicFrame>
        <p:nvGraphicFramePr>
          <p:cNvPr id="206853" name="Object 5"/>
          <p:cNvGraphicFramePr>
            <a:graphicFrameLocks noChangeAspect="1"/>
          </p:cNvGraphicFramePr>
          <p:nvPr/>
        </p:nvGraphicFramePr>
        <p:xfrm>
          <a:off x="3266230" y="4235505"/>
          <a:ext cx="5764151" cy="883315"/>
        </p:xfrm>
        <a:graphic>
          <a:graphicData uri="http://schemas.openxmlformats.org/presentationml/2006/ole">
            <p:oleObj spid="_x0000_s206853" name="Equation" r:id="rId4" imgW="2984400" imgH="457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2665" y="2008015"/>
            <a:ext cx="149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Quadrupole: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5855" y="2392065"/>
            <a:ext cx="3048000" cy="1143000"/>
            <a:chOff x="1345980" y="4623825"/>
            <a:chExt cx="3048000" cy="1143000"/>
          </a:xfrm>
        </p:grpSpPr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2641397" y="4623825"/>
              <a:ext cx="304801" cy="1143000"/>
              <a:chOff x="3077" y="2111"/>
              <a:chExt cx="176" cy="481"/>
            </a:xfrm>
          </p:grpSpPr>
          <p:sp>
            <p:nvSpPr>
              <p:cNvPr id="21" name="Freeform 29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0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1345980" y="5157225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auto">
            <a:xfrm>
              <a:off x="1726980" y="4928625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auto">
            <a:xfrm>
              <a:off x="2793780" y="4928625"/>
              <a:ext cx="1524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>
              <a:off x="1803180" y="47762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>
              <a:off x="2793780" y="4776225"/>
              <a:ext cx="1371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>
              <a:off x="1803180" y="54620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 flipV="1">
              <a:off x="2793780" y="4852425"/>
              <a:ext cx="1600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610857" y="4773902"/>
            <a:ext cx="26115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79692" y="4236232"/>
            <a:ext cx="1843440" cy="2688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79692" y="4850712"/>
          <a:ext cx="460860" cy="139700"/>
        </p:xfrm>
        <a:graphic>
          <a:graphicData uri="http://schemas.openxmlformats.org/presentationml/2006/ole">
            <p:oleObj spid="_x0000_s206854" name="Equation" r:id="rId5" imgW="291960" imgH="139680" progId="Equation.3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87667" y="4543472"/>
          <a:ext cx="241300" cy="203200"/>
        </p:xfrm>
        <a:graphic>
          <a:graphicData uri="http://schemas.openxmlformats.org/presentationml/2006/ole">
            <p:oleObj spid="_x0000_s206855" name="Equation" r:id="rId6" imgW="241200" imgH="20304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34047" y="3967397"/>
            <a:ext cx="149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Drift:</a:t>
            </a:r>
            <a:endParaRPr lang="en-US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189420" y="5886920"/>
          <a:ext cx="2329903" cy="499265"/>
        </p:xfrm>
        <a:graphic>
          <a:graphicData uri="http://schemas.openxmlformats.org/presentationml/2006/ole">
            <p:oleObj spid="_x0000_s206856" name="Equation" r:id="rId7" imgW="1066680" imgH="228600" progId="Equation.3">
              <p:embed/>
            </p:oleObj>
          </a:graphicData>
        </a:graphic>
      </p:graphicFrame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(main) Job: LARP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663840"/>
            <a:ext cx="8355012" cy="1382580"/>
          </a:xfrm>
        </p:spPr>
        <p:txBody>
          <a:bodyPr/>
          <a:lstStyle/>
          <a:p>
            <a:r>
              <a:rPr lang="en-US" sz="2000" dirty="0" smtClean="0"/>
              <a:t>I’m the head of the US LHC Accelerator Research Program (LARP), which coordinates US R&amp;D related to the LHC accelerator and </a:t>
            </a:r>
            <a:br>
              <a:rPr lang="en-US" sz="2000" dirty="0" smtClean="0"/>
            </a:br>
            <a:r>
              <a:rPr lang="en-US" sz="2000" dirty="0" smtClean="0"/>
              <a:t>injector chain at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, Brookhaven, </a:t>
            </a:r>
            <a:br>
              <a:rPr lang="en-US" sz="2000" dirty="0" smtClean="0"/>
            </a:br>
            <a:r>
              <a:rPr lang="en-US" sz="2000" dirty="0" smtClean="0"/>
              <a:t>SLAC,  and Berkeley (with a little at </a:t>
            </a:r>
            <a:br>
              <a:rPr lang="en-US" sz="2000" dirty="0" smtClean="0"/>
            </a:br>
            <a:r>
              <a:rPr lang="en-US" sz="2000" dirty="0" smtClean="0"/>
              <a:t>Jefferson Lab and UT Austin)</a:t>
            </a:r>
          </a:p>
          <a:p>
            <a:r>
              <a:rPr lang="en-US" sz="2000" dirty="0" smtClean="0"/>
              <a:t>LARP consists of</a:t>
            </a:r>
          </a:p>
          <a:p>
            <a:pPr lvl="1"/>
            <a:r>
              <a:rPr lang="en-US" sz="1800" dirty="0" smtClean="0"/>
              <a:t>Accelerator Systems</a:t>
            </a:r>
          </a:p>
          <a:p>
            <a:pPr lvl="2"/>
            <a:r>
              <a:rPr lang="en-US" sz="1800" dirty="0" smtClean="0"/>
              <a:t>Instrumentation</a:t>
            </a:r>
          </a:p>
          <a:p>
            <a:pPr lvl="2"/>
            <a:r>
              <a:rPr lang="en-US" sz="1800" dirty="0" smtClean="0"/>
              <a:t>Beam Physics</a:t>
            </a:r>
          </a:p>
          <a:p>
            <a:pPr lvl="2"/>
            <a:r>
              <a:rPr lang="en-US" sz="1800" dirty="0" smtClean="0"/>
              <a:t>Collimation</a:t>
            </a:r>
          </a:p>
          <a:p>
            <a:pPr lvl="1"/>
            <a:r>
              <a:rPr lang="en-US" sz="1800" dirty="0" smtClean="0"/>
              <a:t>Magnet Systems</a:t>
            </a:r>
          </a:p>
          <a:p>
            <a:pPr lvl="2"/>
            <a:r>
              <a:rPr lang="en-US" sz="1800" dirty="0" smtClean="0"/>
              <a:t>Demonstrate the viability of high </a:t>
            </a:r>
            <a:br>
              <a:rPr lang="en-US" sz="1800" dirty="0" smtClean="0"/>
            </a:br>
            <a:r>
              <a:rPr lang="en-US" sz="1800" dirty="0" smtClean="0"/>
              <a:t>gradient quadrupoles based on 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 </a:t>
            </a:r>
            <a:br>
              <a:rPr lang="en-US" sz="1800" dirty="0" smtClean="0"/>
            </a:br>
            <a:r>
              <a:rPr lang="en-US" sz="1800" dirty="0" smtClean="0"/>
              <a:t>superconductor, rather than </a:t>
            </a:r>
            <a:r>
              <a:rPr lang="en-US" sz="1800" dirty="0" err="1" smtClean="0"/>
              <a:t>NbTi</a:t>
            </a:r>
            <a:endParaRPr lang="en-US" sz="1800" dirty="0" smtClean="0"/>
          </a:p>
          <a:p>
            <a:pPr lvl="1"/>
            <a:r>
              <a:rPr lang="en-US" sz="1800" dirty="0" smtClean="0"/>
              <a:t>Programmatic activities</a:t>
            </a:r>
          </a:p>
          <a:p>
            <a:pPr lvl="2"/>
            <a:r>
              <a:rPr lang="en-US" sz="1800" dirty="0" smtClean="0"/>
              <a:t>Management and travel</a:t>
            </a:r>
          </a:p>
          <a:p>
            <a:pPr lvl="2"/>
            <a:r>
              <a:rPr lang="en-US" sz="1800" dirty="0" err="1" smtClean="0"/>
              <a:t>Toohig</a:t>
            </a:r>
            <a:r>
              <a:rPr lang="en-US" sz="1800" dirty="0" smtClean="0"/>
              <a:t> Fellowship</a:t>
            </a:r>
          </a:p>
          <a:p>
            <a:pPr lvl="2"/>
            <a:r>
              <a:rPr lang="en-US" sz="1800" dirty="0" smtClean="0"/>
              <a:t>Support for Long Term Visitors at CERN</a:t>
            </a:r>
          </a:p>
        </p:txBody>
      </p:sp>
      <p:pic>
        <p:nvPicPr>
          <p:cNvPr id="7" name="Picture 2" descr="LARP's"/>
          <p:cNvPicPr>
            <a:picLocks noChangeAspect="1" noChangeArrowheads="1"/>
          </p:cNvPicPr>
          <p:nvPr/>
        </p:nvPicPr>
        <p:blipFill>
          <a:blip r:embed="rId2" cstate="print"/>
          <a:srcRect t="16380" b="18100"/>
          <a:stretch>
            <a:fillRect/>
          </a:stretch>
        </p:blipFill>
        <p:spPr bwMode="auto">
          <a:xfrm>
            <a:off x="5378505" y="1739180"/>
            <a:ext cx="3575539" cy="23427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40100" y="4043480"/>
            <a:ext cx="353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 to be confused with this “LARP” (Live-Action Role Play), which has led to some interesting emails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FODO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207915"/>
          </a:xfrm>
        </p:spPr>
        <p:txBody>
          <a:bodyPr/>
          <a:lstStyle/>
          <a:p>
            <a:r>
              <a:rPr lang="en-US" sz="2000" dirty="0" smtClean="0"/>
              <a:t>At the heart of every beam line or ring is the “FODO” cell, consisting of a focusing and a defocusing element, separated by drifts: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transfer matrix is then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 can build a ring out of N of these, and the overall transfer matrix will be</a:t>
            </a:r>
            <a:endParaRPr lang="en-US" sz="2000" dirty="0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2545075" y="1739180"/>
            <a:ext cx="304800" cy="1143000"/>
            <a:chOff x="3077" y="2111"/>
            <a:chExt cx="176" cy="481"/>
          </a:xfrm>
        </p:grpSpPr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4264760" y="1777585"/>
            <a:ext cx="381000" cy="1066800"/>
            <a:chOff x="4267" y="2160"/>
            <a:chExt cx="240" cy="481"/>
          </a:xfrm>
        </p:grpSpPr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68265" y="296814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73300" y="296814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-f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98695" y="2315255"/>
            <a:ext cx="1694653" cy="5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65325" y="2315255"/>
            <a:ext cx="1694653" cy="5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1580" y="235366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18210" y="235366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-L</a:t>
            </a:r>
            <a:endParaRPr lang="en-US" dirty="0"/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923525" y="3813050"/>
          <a:ext cx="7450570" cy="1564313"/>
        </p:xfrm>
        <a:graphic>
          <a:graphicData uri="http://schemas.openxmlformats.org/presentationml/2006/ole">
            <p:oleObj spid="_x0000_s207874" name="Equation" r:id="rId3" imgW="4356000" imgH="914400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458255" y="5771705"/>
          <a:ext cx="1819184" cy="576075"/>
        </p:xfrm>
        <a:graphic>
          <a:graphicData uri="http://schemas.openxmlformats.org/presentationml/2006/ole">
            <p:oleObj spid="_x0000_s207875" name="Equation" r:id="rId4" imgW="761760" imgH="241200" progId="Equation.3">
              <p:embed/>
            </p:oleObj>
          </a:graphicData>
        </a:graphic>
      </p:graphicFrame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Betatron</a:t>
            </a:r>
            <a:r>
              <a:rPr lang="en-US" dirty="0"/>
              <a:t> </a:t>
            </a: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24260" y="625435"/>
            <a:ext cx="8355012" cy="1190555"/>
          </a:xfrm>
        </p:spPr>
        <p:txBody>
          <a:bodyPr/>
          <a:lstStyle/>
          <a:p>
            <a:r>
              <a:rPr lang="en-US" sz="2000" dirty="0" smtClean="0"/>
              <a:t>Skipping </a:t>
            </a:r>
            <a:r>
              <a:rPr lang="en-US" sz="2000" i="1" dirty="0" smtClean="0"/>
              <a:t>a lot</a:t>
            </a:r>
            <a:r>
              <a:rPr lang="en-US" sz="2000" dirty="0" smtClean="0"/>
              <a:t> of math, we find that we can describe particle motion in terms of initial conditions and a “beta function”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(s), which is only a function of location in the nominal path.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Minor but important note: we need constraints to define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(s)</a:t>
            </a:r>
          </a:p>
          <a:p>
            <a:pPr lvl="1"/>
            <a:r>
              <a:rPr lang="en-US" sz="1600" dirty="0" smtClean="0"/>
              <a:t>For a ring, we require periodicity (of </a:t>
            </a:r>
            <a:r>
              <a:rPr lang="en-US" sz="1600" i="1" dirty="0" smtClean="0">
                <a:latin typeface="Symbol" pitchFamily="18" charset="2"/>
              </a:rPr>
              <a:t>b</a:t>
            </a:r>
            <a:r>
              <a:rPr lang="en-US" sz="1600" dirty="0" smtClean="0"/>
              <a:t>, NOT motion): </a:t>
            </a:r>
            <a:r>
              <a:rPr lang="en-US" sz="1600" i="1" dirty="0" smtClean="0">
                <a:latin typeface="Symbol" pitchFamily="18" charset="2"/>
              </a:rPr>
              <a:t>b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s+C</a:t>
            </a:r>
            <a:r>
              <a:rPr lang="en-US" sz="1600" i="1" dirty="0" smtClean="0"/>
              <a:t>) = </a:t>
            </a:r>
            <a:r>
              <a:rPr lang="en-US" sz="1600" i="1" dirty="0" smtClean="0">
                <a:latin typeface="Symbol" pitchFamily="18" charset="2"/>
              </a:rPr>
              <a:t>b</a:t>
            </a:r>
            <a:r>
              <a:rPr lang="en-US" sz="1600" i="1" dirty="0" smtClean="0"/>
              <a:t>(s) </a:t>
            </a:r>
          </a:p>
          <a:p>
            <a:pPr lvl="1"/>
            <a:r>
              <a:rPr lang="en-US" sz="1600" dirty="0" smtClean="0"/>
              <a:t>For beam line: matched to ring or source</a:t>
            </a:r>
            <a:endParaRPr lang="en-US" sz="1600" dirty="0"/>
          </a:p>
        </p:txBody>
      </p:sp>
      <p:pic>
        <p:nvPicPr>
          <p:cNvPr id="34819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950" y="2450802"/>
            <a:ext cx="3500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13" y="2933402"/>
            <a:ext cx="16430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484813" y="3009602"/>
            <a:ext cx="3659187" cy="12001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“betatron function” </a:t>
            </a:r>
            <a:r>
              <a:rPr lang="en-US" i="1">
                <a:solidFill>
                  <a:srgbClr val="009900"/>
                </a:solidFill>
                <a:latin typeface="Symbol" pitchFamily="18" charset="2"/>
              </a:rPr>
              <a:t>b(</a:t>
            </a:r>
            <a:r>
              <a:rPr lang="en-US" i="1">
                <a:solidFill>
                  <a:srgbClr val="009900"/>
                </a:solidFill>
              </a:rPr>
              <a:t>s</a:t>
            </a:r>
            <a:r>
              <a:rPr lang="en-US" i="1">
                <a:solidFill>
                  <a:srgbClr val="009900"/>
                </a:solidFill>
                <a:latin typeface="Symbol" pitchFamily="18" charset="2"/>
              </a:rPr>
              <a:t>)</a:t>
            </a:r>
            <a:r>
              <a:rPr lang="en-US"/>
              <a:t> is effectively the </a:t>
            </a:r>
            <a:r>
              <a:rPr lang="en-US">
                <a:solidFill>
                  <a:srgbClr val="009900"/>
                </a:solidFill>
              </a:rPr>
              <a:t>local wavenumber</a:t>
            </a:r>
            <a:r>
              <a:rPr lang="en-US"/>
              <a:t> and  also defines the </a:t>
            </a:r>
            <a:r>
              <a:rPr lang="en-US">
                <a:solidFill>
                  <a:srgbClr val="009900"/>
                </a:solidFill>
              </a:rPr>
              <a:t>beam envelope.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 flipV="1">
            <a:off x="4586288" y="2896890"/>
            <a:ext cx="898525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951413" y="3543002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989013" y="3162002"/>
            <a:ext cx="1600200" cy="64611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Phase advance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589213" y="3314402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Text Box 16"/>
          <p:cNvSpPr txBox="1">
            <a:spLocks noChangeArrowheads="1"/>
          </p:cNvSpPr>
          <p:nvPr/>
        </p:nvSpPr>
        <p:spPr bwMode="auto">
          <a:xfrm>
            <a:off x="419100" y="2392065"/>
            <a:ext cx="1981200" cy="65087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Lateral deviation in one plane</a:t>
            </a:r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V="1">
            <a:off x="2400300" y="2723852"/>
            <a:ext cx="442913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Text Box 18"/>
          <p:cNvSpPr txBox="1">
            <a:spLocks noChangeArrowheads="1"/>
          </p:cNvSpPr>
          <p:nvPr/>
        </p:nvSpPr>
        <p:spPr bwMode="auto">
          <a:xfrm>
            <a:off x="808310" y="4427530"/>
            <a:ext cx="7848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Closely spaced strong quads</a:t>
            </a:r>
            <a:r>
              <a:rPr lang="en-US" dirty="0"/>
              <a:t> -&gt; small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dirty="0"/>
              <a:t> -&gt; </a:t>
            </a:r>
            <a:r>
              <a:rPr lang="en-US" dirty="0">
                <a:solidFill>
                  <a:srgbClr val="009900"/>
                </a:solidFill>
              </a:rPr>
              <a:t>small aperture, lots of wiggles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Sparsely spaced weak quads</a:t>
            </a:r>
            <a:r>
              <a:rPr lang="en-US" dirty="0"/>
              <a:t> -&gt; large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dirty="0"/>
              <a:t> -&gt; </a:t>
            </a:r>
            <a:r>
              <a:rPr lang="en-US" dirty="0">
                <a:solidFill>
                  <a:srgbClr val="CC0000"/>
                </a:solidFill>
              </a:rPr>
              <a:t>large aperture, few wiggles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569060" y="1508750"/>
            <a:ext cx="2446337" cy="1169988"/>
            <a:chOff x="6510338" y="1257300"/>
            <a:chExt cx="2446337" cy="1169988"/>
          </a:xfrm>
        </p:grpSpPr>
        <p:sp>
          <p:nvSpPr>
            <p:cNvPr id="34830" name="Freeform 19"/>
            <p:cNvSpPr>
              <a:spLocks/>
            </p:cNvSpPr>
            <p:nvPr/>
          </p:nvSpPr>
          <p:spPr bwMode="auto">
            <a:xfrm>
              <a:off x="6788150" y="1362075"/>
              <a:ext cx="2168525" cy="841375"/>
            </a:xfrm>
            <a:custGeom>
              <a:avLst/>
              <a:gdLst>
                <a:gd name="T0" fmla="*/ 0 w 1366"/>
                <a:gd name="T1" fmla="*/ 2147483647 h 530"/>
                <a:gd name="T2" fmla="*/ 2147483647 w 1366"/>
                <a:gd name="T3" fmla="*/ 2147483647 h 530"/>
                <a:gd name="T4" fmla="*/ 2147483647 w 1366"/>
                <a:gd name="T5" fmla="*/ 2147483647 h 530"/>
                <a:gd name="T6" fmla="*/ 2147483647 w 1366"/>
                <a:gd name="T7" fmla="*/ 2147483647 h 530"/>
                <a:gd name="T8" fmla="*/ 2147483647 w 1366"/>
                <a:gd name="T9" fmla="*/ 0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6"/>
                <a:gd name="T16" fmla="*/ 0 h 530"/>
                <a:gd name="T17" fmla="*/ 1366 w 1366"/>
                <a:gd name="T18" fmla="*/ 530 h 5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6" h="530">
                  <a:moveTo>
                    <a:pt x="0" y="530"/>
                  </a:moveTo>
                  <a:cubicBezTo>
                    <a:pt x="140" y="436"/>
                    <a:pt x="280" y="342"/>
                    <a:pt x="397" y="280"/>
                  </a:cubicBezTo>
                  <a:cubicBezTo>
                    <a:pt x="514" y="218"/>
                    <a:pt x="571" y="200"/>
                    <a:pt x="703" y="158"/>
                  </a:cubicBezTo>
                  <a:cubicBezTo>
                    <a:pt x="835" y="116"/>
                    <a:pt x="1077" y="56"/>
                    <a:pt x="1187" y="30"/>
                  </a:cubicBezTo>
                  <a:cubicBezTo>
                    <a:pt x="1297" y="4"/>
                    <a:pt x="1331" y="2"/>
                    <a:pt x="1366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Freeform 20"/>
            <p:cNvSpPr>
              <a:spLocks/>
            </p:cNvSpPr>
            <p:nvPr/>
          </p:nvSpPr>
          <p:spPr bwMode="auto">
            <a:xfrm>
              <a:off x="6819900" y="1257300"/>
              <a:ext cx="2120900" cy="922338"/>
            </a:xfrm>
            <a:custGeom>
              <a:avLst/>
              <a:gdLst>
                <a:gd name="T0" fmla="*/ 0 w 1336"/>
                <a:gd name="T1" fmla="*/ 2147483647 h 581"/>
                <a:gd name="T2" fmla="*/ 2147483647 w 1336"/>
                <a:gd name="T3" fmla="*/ 2147483647 h 581"/>
                <a:gd name="T4" fmla="*/ 2147483647 w 1336"/>
                <a:gd name="T5" fmla="*/ 2147483647 h 581"/>
                <a:gd name="T6" fmla="*/ 2147483647 w 1336"/>
                <a:gd name="T7" fmla="*/ 2147483647 h 581"/>
                <a:gd name="T8" fmla="*/ 2147483647 w 1336"/>
                <a:gd name="T9" fmla="*/ 2147483647 h 581"/>
                <a:gd name="T10" fmla="*/ 2147483647 w 1336"/>
                <a:gd name="T11" fmla="*/ 0 h 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6"/>
                <a:gd name="T19" fmla="*/ 0 h 581"/>
                <a:gd name="T20" fmla="*/ 1336 w 1336"/>
                <a:gd name="T21" fmla="*/ 581 h 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6" h="581">
                  <a:moveTo>
                    <a:pt x="0" y="581"/>
                  </a:moveTo>
                  <a:cubicBezTo>
                    <a:pt x="46" y="482"/>
                    <a:pt x="92" y="384"/>
                    <a:pt x="219" y="331"/>
                  </a:cubicBezTo>
                  <a:cubicBezTo>
                    <a:pt x="346" y="278"/>
                    <a:pt x="645" y="280"/>
                    <a:pt x="760" y="265"/>
                  </a:cubicBezTo>
                  <a:cubicBezTo>
                    <a:pt x="875" y="250"/>
                    <a:pt x="848" y="254"/>
                    <a:pt x="907" y="239"/>
                  </a:cubicBezTo>
                  <a:cubicBezTo>
                    <a:pt x="966" y="224"/>
                    <a:pt x="1044" y="218"/>
                    <a:pt x="1116" y="178"/>
                  </a:cubicBezTo>
                  <a:cubicBezTo>
                    <a:pt x="1188" y="138"/>
                    <a:pt x="1262" y="69"/>
                    <a:pt x="133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21"/>
            <p:cNvSpPr>
              <a:spLocks noChangeShapeType="1"/>
            </p:cNvSpPr>
            <p:nvPr/>
          </p:nvSpPr>
          <p:spPr bwMode="auto">
            <a:xfrm flipV="1">
              <a:off x="6908800" y="2017713"/>
              <a:ext cx="461963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Text Box 22"/>
            <p:cNvSpPr txBox="1">
              <a:spLocks noChangeArrowheads="1"/>
            </p:cNvSpPr>
            <p:nvPr/>
          </p:nvSpPr>
          <p:spPr bwMode="auto">
            <a:xfrm>
              <a:off x="7054850" y="2122488"/>
              <a:ext cx="227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</a:t>
              </a:r>
            </a:p>
          </p:txBody>
        </p:sp>
        <p:sp>
          <p:nvSpPr>
            <p:cNvPr id="34834" name="Line 23"/>
            <p:cNvSpPr>
              <a:spLocks noChangeShapeType="1"/>
            </p:cNvSpPr>
            <p:nvPr/>
          </p:nvSpPr>
          <p:spPr bwMode="auto">
            <a:xfrm flipH="1" flipV="1">
              <a:off x="6561138" y="1952625"/>
              <a:ext cx="153987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Text Box 24"/>
            <p:cNvSpPr txBox="1">
              <a:spLocks noChangeArrowheads="1"/>
            </p:cNvSpPr>
            <p:nvPr/>
          </p:nvSpPr>
          <p:spPr bwMode="auto">
            <a:xfrm>
              <a:off x="6510338" y="1698625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x</a:t>
              </a:r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Betatron</a:t>
            </a:r>
            <a:r>
              <a:rPr lang="en-US" dirty="0" smtClean="0"/>
              <a:t> tune</a:t>
            </a:r>
            <a:endParaRPr lang="en-US" dirty="0"/>
          </a:p>
        </p:txBody>
      </p:sp>
      <p:sp>
        <p:nvSpPr>
          <p:cNvPr id="2053" name="Content Placeholder 19"/>
          <p:cNvSpPr>
            <a:spLocks noGrp="1"/>
          </p:cNvSpPr>
          <p:nvPr>
            <p:ph sz="half" idx="1"/>
          </p:nvPr>
        </p:nvSpPr>
        <p:spPr>
          <a:xfrm>
            <a:off x="4725620" y="971080"/>
            <a:ext cx="4060371" cy="3648475"/>
          </a:xfrm>
        </p:spPr>
        <p:txBody>
          <a:bodyPr/>
          <a:lstStyle/>
          <a:p>
            <a:r>
              <a:rPr lang="en-US" sz="2000" dirty="0" smtClean="0"/>
              <a:t>As particles go around a ring, they will undergo a number of </a:t>
            </a:r>
            <a:r>
              <a:rPr lang="en-US" sz="2000" dirty="0" err="1" smtClean="0"/>
              <a:t>betatrons</a:t>
            </a:r>
            <a:r>
              <a:rPr lang="en-US" sz="2000" dirty="0" smtClean="0"/>
              <a:t> oscillations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(sometimes </a:t>
            </a:r>
            <a:r>
              <a:rPr lang="en-US" sz="2000" i="1" dirty="0" smtClean="0"/>
              <a:t>Q</a:t>
            </a:r>
            <a:r>
              <a:rPr lang="en-US" sz="2000" dirty="0" smtClean="0"/>
              <a:t>) given by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This is referred to as the “tune”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54690" y="4811580"/>
            <a:ext cx="8218670" cy="1344175"/>
          </a:xfrm>
        </p:spPr>
        <p:txBody>
          <a:bodyPr/>
          <a:lstStyle/>
          <a:p>
            <a:r>
              <a:rPr lang="en-US" sz="2000" dirty="0" smtClean="0"/>
              <a:t>We can generally think of the tune in two parts:</a:t>
            </a:r>
            <a:endParaRPr lang="en-US" sz="2000" dirty="0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1484375" y="1121040"/>
            <a:ext cx="2989263" cy="2971800"/>
            <a:chOff x="1409700" y="1047135"/>
            <a:chExt cx="3162300" cy="3143865"/>
          </a:xfrm>
        </p:grpSpPr>
        <p:sp>
          <p:nvSpPr>
            <p:cNvPr id="8" name="Oval 7"/>
            <p:cNvSpPr/>
            <p:nvPr/>
          </p:nvSpPr>
          <p:spPr>
            <a:xfrm>
              <a:off x="1409700" y="1181488"/>
              <a:ext cx="3123673" cy="30095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485273" y="1047135"/>
              <a:ext cx="3086727" cy="3101880"/>
            </a:xfrm>
            <a:custGeom>
              <a:avLst/>
              <a:gdLst>
                <a:gd name="connsiteX0" fmla="*/ 1332271 w 3087329"/>
                <a:gd name="connsiteY0" fmla="*/ 132736 h 3102078"/>
                <a:gd name="connsiteX1" fmla="*/ 2172929 w 3087329"/>
                <a:gd name="connsiteY1" fmla="*/ 162233 h 3102078"/>
                <a:gd name="connsiteX2" fmla="*/ 2659626 w 3087329"/>
                <a:gd name="connsiteY2" fmla="*/ 619433 h 3102078"/>
                <a:gd name="connsiteX3" fmla="*/ 2939845 w 3087329"/>
                <a:gd name="connsiteY3" fmla="*/ 1430594 h 3102078"/>
                <a:gd name="connsiteX4" fmla="*/ 3057832 w 3087329"/>
                <a:gd name="connsiteY4" fmla="*/ 1828800 h 3102078"/>
                <a:gd name="connsiteX5" fmla="*/ 2969342 w 3087329"/>
                <a:gd name="connsiteY5" fmla="*/ 2551471 h 3102078"/>
                <a:gd name="connsiteX6" fmla="*/ 2349910 w 3087329"/>
                <a:gd name="connsiteY6" fmla="*/ 2890684 h 3102078"/>
                <a:gd name="connsiteX7" fmla="*/ 1553497 w 3087329"/>
                <a:gd name="connsiteY7" fmla="*/ 2993923 h 3102078"/>
                <a:gd name="connsiteX8" fmla="*/ 978310 w 3087329"/>
                <a:gd name="connsiteY8" fmla="*/ 3067665 h 3102078"/>
                <a:gd name="connsiteX9" fmla="*/ 226142 w 3087329"/>
                <a:gd name="connsiteY9" fmla="*/ 2787446 h 3102078"/>
                <a:gd name="connsiteX10" fmla="*/ 19664 w 3087329"/>
                <a:gd name="connsiteY10" fmla="*/ 2064775 h 3102078"/>
                <a:gd name="connsiteX11" fmla="*/ 108155 w 3087329"/>
                <a:gd name="connsiteY11" fmla="*/ 1401097 h 3102078"/>
                <a:gd name="connsiteX12" fmla="*/ 299884 w 3087329"/>
                <a:gd name="connsiteY12" fmla="*/ 648930 h 3102078"/>
                <a:gd name="connsiteX13" fmla="*/ 742335 w 3087329"/>
                <a:gd name="connsiteY13" fmla="*/ 147484 h 3102078"/>
                <a:gd name="connsiteX14" fmla="*/ 1450258 w 3087329"/>
                <a:gd name="connsiteY14" fmla="*/ 0 h 310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87329" h="3102078">
                  <a:moveTo>
                    <a:pt x="1332271" y="132736"/>
                  </a:moveTo>
                  <a:cubicBezTo>
                    <a:pt x="1641987" y="106926"/>
                    <a:pt x="1951703" y="81117"/>
                    <a:pt x="2172929" y="162233"/>
                  </a:cubicBezTo>
                  <a:cubicBezTo>
                    <a:pt x="2394155" y="243349"/>
                    <a:pt x="2531807" y="408040"/>
                    <a:pt x="2659626" y="619433"/>
                  </a:cubicBezTo>
                  <a:cubicBezTo>
                    <a:pt x="2787445" y="830827"/>
                    <a:pt x="2873477" y="1229033"/>
                    <a:pt x="2939845" y="1430594"/>
                  </a:cubicBezTo>
                  <a:cubicBezTo>
                    <a:pt x="3006213" y="1632155"/>
                    <a:pt x="3052916" y="1641987"/>
                    <a:pt x="3057832" y="1828800"/>
                  </a:cubicBezTo>
                  <a:cubicBezTo>
                    <a:pt x="3062748" y="2015613"/>
                    <a:pt x="3087329" y="2374490"/>
                    <a:pt x="2969342" y="2551471"/>
                  </a:cubicBezTo>
                  <a:cubicBezTo>
                    <a:pt x="2851355" y="2728452"/>
                    <a:pt x="2585884" y="2816942"/>
                    <a:pt x="2349910" y="2890684"/>
                  </a:cubicBezTo>
                  <a:cubicBezTo>
                    <a:pt x="2113936" y="2964426"/>
                    <a:pt x="1553497" y="2993923"/>
                    <a:pt x="1553497" y="2993923"/>
                  </a:cubicBezTo>
                  <a:cubicBezTo>
                    <a:pt x="1324897" y="3023420"/>
                    <a:pt x="1199536" y="3102078"/>
                    <a:pt x="978310" y="3067665"/>
                  </a:cubicBezTo>
                  <a:cubicBezTo>
                    <a:pt x="757084" y="3033252"/>
                    <a:pt x="385916" y="2954594"/>
                    <a:pt x="226142" y="2787446"/>
                  </a:cubicBezTo>
                  <a:cubicBezTo>
                    <a:pt x="66368" y="2620298"/>
                    <a:pt x="39329" y="2295833"/>
                    <a:pt x="19664" y="2064775"/>
                  </a:cubicBezTo>
                  <a:cubicBezTo>
                    <a:pt x="0" y="1833717"/>
                    <a:pt x="61452" y="1637071"/>
                    <a:pt x="108155" y="1401097"/>
                  </a:cubicBezTo>
                  <a:cubicBezTo>
                    <a:pt x="154858" y="1165123"/>
                    <a:pt x="194187" y="857866"/>
                    <a:pt x="299884" y="648930"/>
                  </a:cubicBezTo>
                  <a:cubicBezTo>
                    <a:pt x="405581" y="439995"/>
                    <a:pt x="550606" y="255639"/>
                    <a:pt x="742335" y="147484"/>
                  </a:cubicBezTo>
                  <a:cubicBezTo>
                    <a:pt x="934064" y="39329"/>
                    <a:pt x="1192161" y="19664"/>
                    <a:pt x="1450258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455675" y="1121040"/>
            <a:ext cx="95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Ideal orbit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293875" y="184494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15"/>
          <p:cNvSpPr txBox="1">
            <a:spLocks noChangeArrowheads="1"/>
          </p:cNvSpPr>
          <p:nvPr/>
        </p:nvSpPr>
        <p:spPr bwMode="auto">
          <a:xfrm>
            <a:off x="4379975" y="663840"/>
            <a:ext cx="217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Particle trajectory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998975" y="1044840"/>
            <a:ext cx="41910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493720" y="2507280"/>
          <a:ext cx="2286108" cy="1113745"/>
        </p:xfrm>
        <a:graphic>
          <a:graphicData uri="http://schemas.openxmlformats.org/presentationml/2006/ole">
            <p:oleObj spid="_x0000_s204803" name="Equation" r:id="rId3" imgW="990360" imgH="482400" progId="Equation.3">
              <p:embed/>
            </p:oleObj>
          </a:graphicData>
        </a:graphic>
      </p:graphicFrame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669525" y="5235255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6</a:t>
            </a:r>
            <a:r>
              <a:rPr lang="en-US"/>
              <a:t>.</a:t>
            </a:r>
            <a:r>
              <a:rPr lang="en-US">
                <a:solidFill>
                  <a:srgbClr val="CC0000"/>
                </a:solidFill>
              </a:rPr>
              <a:t>7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998865" y="5387655"/>
            <a:ext cx="2289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Integer : magnet/aperture optimization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241025" y="5616255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Fraction: Beam Stability</a:t>
            </a: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 flipV="1">
            <a:off x="5126725" y="5425755"/>
            <a:ext cx="304800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4440925" y="5540055"/>
            <a:ext cx="2286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Tune, stability, and the tune plane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If the tune is an integer, or low order rational number, then the effect of any imperfection or perturbation will tend be reinforced on subsequent orbits.</a:t>
            </a:r>
          </a:p>
          <a:p>
            <a:r>
              <a:rPr lang="en-US" sz="1800" dirty="0" smtClean="0"/>
              <a:t>When we add the effects of coupling between the planes, we find this is also true for </a:t>
            </a:r>
            <a:r>
              <a:rPr lang="en-US" sz="1800" i="1" dirty="0" smtClean="0"/>
              <a:t>combinations</a:t>
            </a:r>
            <a:r>
              <a:rPr lang="en-US" sz="1800" dirty="0" smtClean="0"/>
              <a:t> of the tunes from both planes, so in general, we want to avoid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Many instabilities occur when something perturbs the tune of the beam, or part of the beam, until it falls onto a resonance, thus you will often hear effects characterized by the “tune shift” they produce.</a:t>
            </a:r>
            <a:endParaRPr lang="en-US" sz="180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39475" y="2814520"/>
          <a:ext cx="5683940" cy="497713"/>
        </p:xfrm>
        <a:graphic>
          <a:graphicData uri="http://schemas.openxmlformats.org/presentationml/2006/ole">
            <p:oleObj spid="_x0000_s209922" name="Equation" r:id="rId3" imgW="2755800" imgH="241200" progId="Equation.3">
              <p:embed/>
            </p:oleObj>
          </a:graphicData>
        </a:graphic>
      </p:graphicFrame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23605" y="36943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“small” integers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 flipV="1">
            <a:off x="699805" y="3313328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1538005" y="3313328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6380530" y="2660900"/>
            <a:ext cx="2609850" cy="2470150"/>
            <a:chOff x="3360" y="2688"/>
            <a:chExt cx="1644" cy="1556"/>
          </a:xfrm>
        </p:grpSpPr>
        <p:pic>
          <p:nvPicPr>
            <p:cNvPr id="16" name="Picture 22" descr="tunepl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2688"/>
              <a:ext cx="1500" cy="1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3648" y="4032"/>
              <a:ext cx="1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fract. part of X tune</a:t>
              </a: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 rot="-5400000">
              <a:off x="2842" y="3302"/>
              <a:ext cx="1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fract. part of Y tune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19115" y="3621025"/>
            <a:ext cx="207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sym typeface="Symbol"/>
              </a:rPr>
              <a:t>Avoid lines in the “tune plane”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 flipV="1">
            <a:off x="5992985" y="3803900"/>
            <a:ext cx="387545" cy="140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Twiss</a:t>
            </a:r>
            <a:r>
              <a:rPr lang="en-US" dirty="0" smtClean="0"/>
              <a:t> parameters: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, and </a:t>
            </a:r>
            <a:r>
              <a:rPr lang="en-US" dirty="0" smtClean="0">
                <a:latin typeface="Symbol" pitchFamily="18" charset="2"/>
              </a:rPr>
              <a:t>g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977485"/>
          </a:xfrm>
        </p:spPr>
        <p:txBody>
          <a:bodyPr/>
          <a:lstStyle/>
          <a:p>
            <a:r>
              <a:rPr lang="en-US" sz="2000" dirty="0" smtClean="0"/>
              <a:t>As a particle returns to the same point </a:t>
            </a:r>
            <a:r>
              <a:rPr lang="en-US" sz="2000" i="1" dirty="0" smtClean="0"/>
              <a:t>s</a:t>
            </a:r>
            <a:r>
              <a:rPr lang="en-US" sz="2000" dirty="0" smtClean="0"/>
              <a:t> on </a:t>
            </a:r>
            <a:br>
              <a:rPr lang="en-US" sz="2000" dirty="0" smtClean="0"/>
            </a:br>
            <a:r>
              <a:rPr lang="en-US" sz="2000" dirty="0" smtClean="0"/>
              <a:t>subsequent revolutions, it will map out an </a:t>
            </a:r>
            <a:br>
              <a:rPr lang="en-US" sz="2000" dirty="0" smtClean="0"/>
            </a:br>
            <a:r>
              <a:rPr lang="en-US" sz="2000" dirty="0" smtClean="0"/>
              <a:t>ellipse in phase space, defined by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As we examine different locations on the</a:t>
            </a:r>
            <a:br>
              <a:rPr lang="en-US" sz="2000" dirty="0" smtClean="0"/>
            </a:br>
            <a:r>
              <a:rPr lang="en-US" sz="2000" dirty="0" smtClean="0"/>
              <a:t>ring, the parameters will change, but the</a:t>
            </a:r>
            <a:br>
              <a:rPr lang="en-US" sz="2000" dirty="0" smtClean="0"/>
            </a:br>
            <a:r>
              <a:rPr lang="en-US" sz="2000" dirty="0" smtClean="0"/>
              <a:t>area (</a:t>
            </a:r>
            <a:r>
              <a:rPr lang="en-US" sz="2000" i="1" dirty="0" err="1" smtClean="0"/>
              <a:t>A</a:t>
            </a:r>
            <a:r>
              <a:rPr lang="en-US" sz="2000" i="1" dirty="0" err="1" smtClean="0">
                <a:latin typeface="Symbol" pitchFamily="18" charset="2"/>
              </a:rPr>
              <a:t>p</a:t>
            </a:r>
            <a:r>
              <a:rPr lang="en-US" sz="2000" dirty="0" smtClean="0"/>
              <a:t>) remains constant.</a:t>
            </a:r>
            <a:endParaRPr lang="en-US" sz="2000" dirty="0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7209893" y="749413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6371693" y="166381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 rot="2700000">
            <a:off x="6991612" y="859744"/>
            <a:ext cx="457200" cy="1601788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6784443" y="1733663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Oval 9"/>
          <p:cNvSpPr>
            <a:spLocks noChangeArrowheads="1"/>
          </p:cNvSpPr>
          <p:nvPr/>
        </p:nvSpPr>
        <p:spPr bwMode="auto">
          <a:xfrm>
            <a:off x="7409918" y="113835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Oval 10"/>
          <p:cNvSpPr>
            <a:spLocks noChangeArrowheads="1"/>
          </p:cNvSpPr>
          <p:nvPr/>
        </p:nvSpPr>
        <p:spPr bwMode="auto">
          <a:xfrm>
            <a:off x="7714718" y="1300275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Oval 11"/>
          <p:cNvSpPr>
            <a:spLocks noChangeArrowheads="1"/>
          </p:cNvSpPr>
          <p:nvPr/>
        </p:nvSpPr>
        <p:spPr bwMode="auto">
          <a:xfrm>
            <a:off x="7435318" y="16908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12"/>
          <p:cNvSpPr>
            <a:spLocks noChangeArrowheads="1"/>
          </p:cNvSpPr>
          <p:nvPr/>
        </p:nvSpPr>
        <p:spPr bwMode="auto">
          <a:xfrm>
            <a:off x="7074956" y="2025763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Oval 13"/>
          <p:cNvSpPr>
            <a:spLocks noChangeArrowheads="1"/>
          </p:cNvSpPr>
          <p:nvPr/>
        </p:nvSpPr>
        <p:spPr bwMode="auto">
          <a:xfrm>
            <a:off x="6641568" y="2159113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Oval 14"/>
          <p:cNvSpPr>
            <a:spLocks noChangeArrowheads="1"/>
          </p:cNvSpPr>
          <p:nvPr/>
        </p:nvSpPr>
        <p:spPr bwMode="auto">
          <a:xfrm>
            <a:off x="7090831" y="1397113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56" name="Object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0181" y="1709850"/>
            <a:ext cx="282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Object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4606" y="598600"/>
            <a:ext cx="33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Line 19"/>
          <p:cNvSpPr>
            <a:spLocks noChangeShapeType="1"/>
          </p:cNvSpPr>
          <p:nvPr/>
        </p:nvSpPr>
        <p:spPr bwMode="auto">
          <a:xfrm>
            <a:off x="7830606" y="1087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20"/>
          <p:cNvSpPr>
            <a:spLocks noChangeShapeType="1"/>
          </p:cNvSpPr>
          <p:nvPr/>
        </p:nvSpPr>
        <p:spPr bwMode="auto">
          <a:xfrm>
            <a:off x="7983006" y="1087550"/>
            <a:ext cx="0" cy="533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1"/>
          <p:cNvSpPr>
            <a:spLocks noChangeShapeType="1"/>
          </p:cNvSpPr>
          <p:nvPr/>
        </p:nvSpPr>
        <p:spPr bwMode="auto">
          <a:xfrm>
            <a:off x="7802031" y="755763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22"/>
          <p:cNvSpPr>
            <a:spLocks noChangeShapeType="1"/>
          </p:cNvSpPr>
          <p:nvPr/>
        </p:nvSpPr>
        <p:spPr bwMode="auto">
          <a:xfrm>
            <a:off x="7221006" y="935150"/>
            <a:ext cx="5334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Text Box 26"/>
          <p:cNvSpPr txBox="1">
            <a:spLocks noChangeArrowheads="1"/>
          </p:cNvSpPr>
          <p:nvPr/>
        </p:nvSpPr>
        <p:spPr bwMode="auto">
          <a:xfrm>
            <a:off x="1922055" y="2852925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Twiss</a:t>
            </a:r>
            <a:r>
              <a:rPr lang="en-US" dirty="0"/>
              <a:t> Parameters</a:t>
            </a:r>
          </a:p>
        </p:txBody>
      </p:sp>
      <p:sp>
        <p:nvSpPr>
          <p:cNvPr id="35866" name="Line 27"/>
          <p:cNvSpPr>
            <a:spLocks noChangeShapeType="1"/>
          </p:cNvSpPr>
          <p:nvPr/>
        </p:nvSpPr>
        <p:spPr bwMode="auto">
          <a:xfrm flipH="1" flipV="1">
            <a:off x="1115549" y="2545685"/>
            <a:ext cx="576076" cy="3456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Line 28"/>
          <p:cNvSpPr>
            <a:spLocks noChangeShapeType="1"/>
          </p:cNvSpPr>
          <p:nvPr/>
        </p:nvSpPr>
        <p:spPr bwMode="auto">
          <a:xfrm flipH="1" flipV="1">
            <a:off x="2498130" y="2507280"/>
            <a:ext cx="76810" cy="307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Line 29"/>
          <p:cNvSpPr>
            <a:spLocks noChangeShapeType="1"/>
          </p:cNvSpPr>
          <p:nvPr/>
        </p:nvSpPr>
        <p:spPr bwMode="auto">
          <a:xfrm flipV="1">
            <a:off x="3727090" y="2430470"/>
            <a:ext cx="459640" cy="38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530225" y="2046288"/>
          <a:ext cx="5421313" cy="422275"/>
        </p:xfrm>
        <a:graphic>
          <a:graphicData uri="http://schemas.openxmlformats.org/presentationml/2006/ole">
            <p:oleObj spid="_x0000_s211970" name="Equation" r:id="rId5" imgW="2933640" imgH="228600" progId="Equation.3">
              <p:embed/>
            </p:oleObj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8015788" y="1209475"/>
          <a:ext cx="430136" cy="307240"/>
        </p:xfrm>
        <a:graphic>
          <a:graphicData uri="http://schemas.openxmlformats.org/presentationml/2006/ole">
            <p:oleObj spid="_x0000_s211971" name="Equation" r:id="rId6" imgW="355320" imgH="253800" progId="Equation.3">
              <p:embed/>
            </p:oleObj>
          </a:graphicData>
        </a:graphic>
      </p:graphicFrame>
      <p:graphicFrame>
        <p:nvGraphicFramePr>
          <p:cNvPr id="211972" name="Object 4"/>
          <p:cNvGraphicFramePr>
            <a:graphicFrameLocks noChangeAspect="1"/>
          </p:cNvGraphicFramePr>
          <p:nvPr/>
        </p:nvGraphicFramePr>
        <p:xfrm>
          <a:off x="7231711" y="594613"/>
          <a:ext cx="461962" cy="307975"/>
        </p:xfrm>
        <a:graphic>
          <a:graphicData uri="http://schemas.openxmlformats.org/presentationml/2006/ole">
            <p:oleObj spid="_x0000_s211972" name="Equation" r:id="rId7" imgW="380880" imgH="253800" progId="Equation.3">
              <p:embed/>
            </p:oleObj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6031390" y="3083355"/>
          <a:ext cx="2738437" cy="1643062"/>
        </p:xfrm>
        <a:graphic>
          <a:graphicData uri="http://schemas.openxmlformats.org/presentationml/2006/ole">
            <p:oleObj spid="_x0000_s211973" name="Equation" r:id="rId8" imgW="1650960" imgH="990360" progId="Equation.3">
              <p:embed/>
            </p:oleObj>
          </a:graphicData>
        </a:graphic>
      </p:graphicFrame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Emittance</a:t>
            </a:r>
          </a:p>
        </p:txBody>
      </p:sp>
      <p:pic>
        <p:nvPicPr>
          <p:cNvPr id="35843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1943100"/>
            <a:ext cx="4356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1219200" y="1490663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381000" y="240506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 rot="2700000">
            <a:off x="1000919" y="1600994"/>
            <a:ext cx="457200" cy="1601788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54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990600"/>
            <a:ext cx="4810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Object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828800"/>
            <a:ext cx="4016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Object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9488" y="2451100"/>
            <a:ext cx="282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Object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13" y="1339850"/>
            <a:ext cx="33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Line 19"/>
          <p:cNvSpPr>
            <a:spLocks noChangeShapeType="1"/>
          </p:cNvSpPr>
          <p:nvPr/>
        </p:nvSpPr>
        <p:spPr bwMode="auto">
          <a:xfrm>
            <a:off x="1839913" y="182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20"/>
          <p:cNvSpPr>
            <a:spLocks noChangeShapeType="1"/>
          </p:cNvSpPr>
          <p:nvPr/>
        </p:nvSpPr>
        <p:spPr bwMode="auto">
          <a:xfrm>
            <a:off x="1992313" y="1828800"/>
            <a:ext cx="0" cy="533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1"/>
          <p:cNvSpPr>
            <a:spLocks noChangeShapeType="1"/>
          </p:cNvSpPr>
          <p:nvPr/>
        </p:nvSpPr>
        <p:spPr bwMode="auto">
          <a:xfrm>
            <a:off x="1811338" y="1497013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22"/>
          <p:cNvSpPr>
            <a:spLocks noChangeShapeType="1"/>
          </p:cNvSpPr>
          <p:nvPr/>
        </p:nvSpPr>
        <p:spPr bwMode="auto">
          <a:xfrm>
            <a:off x="1230313" y="1676400"/>
            <a:ext cx="5334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Text Box 23"/>
          <p:cNvSpPr txBox="1">
            <a:spLocks noChangeArrowheads="1"/>
          </p:cNvSpPr>
          <p:nvPr/>
        </p:nvSpPr>
        <p:spPr bwMode="auto">
          <a:xfrm>
            <a:off x="2743200" y="11430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If each particle is described by an ellipse with a particular amplitude, then an </a:t>
            </a:r>
            <a:r>
              <a:rPr lang="en-US" i="1" dirty="0" smtClean="0"/>
              <a:t>ensemble</a:t>
            </a:r>
            <a:r>
              <a:rPr lang="en-US" dirty="0" smtClean="0"/>
              <a:t> of particles will always remain within a bounding ellipse of a particular area: </a:t>
            </a:r>
            <a:endParaRPr lang="en-US" dirty="0"/>
          </a:p>
        </p:txBody>
      </p:sp>
      <p:sp>
        <p:nvSpPr>
          <p:cNvPr id="35863" name="Text Box 24"/>
          <p:cNvSpPr txBox="1">
            <a:spLocks noChangeArrowheads="1"/>
          </p:cNvSpPr>
          <p:nvPr/>
        </p:nvSpPr>
        <p:spPr bwMode="auto">
          <a:xfrm>
            <a:off x="1676400" y="2895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Area = </a:t>
            </a:r>
            <a:r>
              <a:rPr lang="en-US" i="1" dirty="0">
                <a:latin typeface="Symbol" pitchFamily="18" charset="2"/>
              </a:rPr>
              <a:t>e</a:t>
            </a:r>
          </a:p>
        </p:txBody>
      </p:sp>
      <p:sp>
        <p:nvSpPr>
          <p:cNvPr id="35864" name="Freeform 25"/>
          <p:cNvSpPr>
            <a:spLocks/>
          </p:cNvSpPr>
          <p:nvPr/>
        </p:nvSpPr>
        <p:spPr bwMode="auto">
          <a:xfrm>
            <a:off x="1371600" y="2286000"/>
            <a:ext cx="304800" cy="838200"/>
          </a:xfrm>
          <a:custGeom>
            <a:avLst/>
            <a:gdLst>
              <a:gd name="T0" fmla="*/ 2147483647 w 240"/>
              <a:gd name="T1" fmla="*/ 2147483647 h 456"/>
              <a:gd name="T2" fmla="*/ 2147483647 w 240"/>
              <a:gd name="T3" fmla="*/ 2147483647 h 456"/>
              <a:gd name="T4" fmla="*/ 0 w 240"/>
              <a:gd name="T5" fmla="*/ 0 h 456"/>
              <a:gd name="T6" fmla="*/ 0 60000 65536"/>
              <a:gd name="T7" fmla="*/ 0 60000 65536"/>
              <a:gd name="T8" fmla="*/ 0 60000 65536"/>
              <a:gd name="T9" fmla="*/ 0 w 240"/>
              <a:gd name="T10" fmla="*/ 0 h 456"/>
              <a:gd name="T11" fmla="*/ 240 w 240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456">
                <a:moveTo>
                  <a:pt x="240" y="432"/>
                </a:moveTo>
                <a:cubicBezTo>
                  <a:pt x="164" y="444"/>
                  <a:pt x="88" y="456"/>
                  <a:pt x="48" y="384"/>
                </a:cubicBezTo>
                <a:cubicBezTo>
                  <a:pt x="8" y="312"/>
                  <a:pt x="4" y="156"/>
                  <a:pt x="0" y="0"/>
                </a:cubicBezTo>
              </a:path>
            </a:pathLst>
          </a:custGeom>
          <a:noFill/>
          <a:ln w="9525" cap="flat" cmpd="sng">
            <a:solidFill>
              <a:srgbClr val="009900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9" name="Text Box 30"/>
          <p:cNvSpPr txBox="1">
            <a:spLocks noChangeArrowheads="1"/>
          </p:cNvSpPr>
          <p:nvPr/>
        </p:nvSpPr>
        <p:spPr bwMode="auto">
          <a:xfrm>
            <a:off x="577880" y="3467405"/>
            <a:ext cx="807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Since these distributions often have long tails, we typically define the “</a:t>
            </a:r>
            <a:r>
              <a:rPr lang="en-US" dirty="0" err="1" smtClean="0"/>
              <a:t>emittance</a:t>
            </a:r>
            <a:r>
              <a:rPr lang="en-US" dirty="0" smtClean="0"/>
              <a:t>” as an area which contains some specific fraction of the particles. Typical conventions: </a:t>
            </a:r>
            <a:endParaRPr lang="en-US" dirty="0"/>
          </a:p>
        </p:txBody>
      </p:sp>
      <p:pic>
        <p:nvPicPr>
          <p:cNvPr id="35870" name="Object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5100" y="4191000"/>
            <a:ext cx="1143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2" name="Text Box 33"/>
          <p:cNvSpPr txBox="1">
            <a:spLocks noChangeArrowheads="1"/>
          </p:cNvSpPr>
          <p:nvPr/>
        </p:nvSpPr>
        <p:spPr bwMode="auto">
          <a:xfrm>
            <a:off x="539475" y="4419600"/>
            <a:ext cx="2165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Electron machines, CERN:</a:t>
            </a:r>
            <a:endParaRPr lang="en-US" dirty="0"/>
          </a:p>
        </p:txBody>
      </p:sp>
      <p:sp>
        <p:nvSpPr>
          <p:cNvPr id="35873" name="Text Box 34"/>
          <p:cNvSpPr txBox="1">
            <a:spLocks noChangeArrowheads="1"/>
          </p:cNvSpPr>
          <p:nvPr/>
        </p:nvSpPr>
        <p:spPr bwMode="auto">
          <a:xfrm>
            <a:off x="4000500" y="44196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Contains 39% of Gaussian particles</a:t>
            </a:r>
          </a:p>
        </p:txBody>
      </p:sp>
      <p:sp>
        <p:nvSpPr>
          <p:cNvPr id="35874" name="Text Box 35"/>
          <p:cNvSpPr txBox="1">
            <a:spLocks noChangeArrowheads="1"/>
          </p:cNvSpPr>
          <p:nvPr/>
        </p:nvSpPr>
        <p:spPr bwMode="auto">
          <a:xfrm>
            <a:off x="1192360" y="5618085"/>
            <a:ext cx="112073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FNAL:</a:t>
            </a:r>
            <a:endParaRPr lang="en-US" dirty="0"/>
          </a:p>
        </p:txBody>
      </p:sp>
      <p:sp>
        <p:nvSpPr>
          <p:cNvPr id="35875" name="Text Box 36"/>
          <p:cNvSpPr txBox="1">
            <a:spLocks noChangeArrowheads="1"/>
          </p:cNvSpPr>
          <p:nvPr/>
        </p:nvSpPr>
        <p:spPr bwMode="auto">
          <a:xfrm>
            <a:off x="4000500" y="5638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Contains 95% of Gaussian particles</a:t>
            </a:r>
          </a:p>
        </p:txBody>
      </p:sp>
      <p:sp>
        <p:nvSpPr>
          <p:cNvPr id="35876" name="Text Box 37"/>
          <p:cNvSpPr txBox="1">
            <a:spLocks noChangeArrowheads="1"/>
          </p:cNvSpPr>
          <p:nvPr/>
        </p:nvSpPr>
        <p:spPr bwMode="auto">
          <a:xfrm>
            <a:off x="4187950" y="4849985"/>
            <a:ext cx="4800600" cy="64611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Usually leave </a:t>
            </a:r>
            <a:r>
              <a:rPr lang="en-US" i="1">
                <a:solidFill>
                  <a:srgbClr val="009900"/>
                </a:solidFill>
                <a:latin typeface="Symbol" pitchFamily="18" charset="2"/>
              </a:rPr>
              <a:t>p</a:t>
            </a:r>
            <a:r>
              <a:rPr lang="en-US">
                <a:solidFill>
                  <a:srgbClr val="009900"/>
                </a:solidFill>
              </a:rPr>
              <a:t>  as a unit, e.g.  E=12 </a:t>
            </a:r>
            <a:r>
              <a:rPr lang="en-US" i="1">
                <a:solidFill>
                  <a:srgbClr val="009900"/>
                </a:solidFill>
                <a:latin typeface="Symbol" pitchFamily="18" charset="2"/>
              </a:rPr>
              <a:t>p</a:t>
            </a:r>
            <a:r>
              <a:rPr lang="en-US">
                <a:solidFill>
                  <a:srgbClr val="009900"/>
                </a:solidFill>
              </a:rPr>
              <a:t>-mm-mrad</a:t>
            </a:r>
          </a:p>
        </p:txBody>
      </p:sp>
      <p:sp>
        <p:nvSpPr>
          <p:cNvPr id="35877" name="Freeform 38"/>
          <p:cNvSpPr>
            <a:spLocks/>
          </p:cNvSpPr>
          <p:nvPr/>
        </p:nvSpPr>
        <p:spPr bwMode="auto">
          <a:xfrm>
            <a:off x="3419850" y="5003605"/>
            <a:ext cx="762000" cy="457200"/>
          </a:xfrm>
          <a:custGeom>
            <a:avLst/>
            <a:gdLst>
              <a:gd name="T0" fmla="*/ 2147483647 w 432"/>
              <a:gd name="T1" fmla="*/ 2147483647 h 112"/>
              <a:gd name="T2" fmla="*/ 2147483647 w 432"/>
              <a:gd name="T3" fmla="*/ 2147483647 h 112"/>
              <a:gd name="T4" fmla="*/ 0 w 432"/>
              <a:gd name="T5" fmla="*/ 2147483647 h 112"/>
              <a:gd name="T6" fmla="*/ 0 60000 65536"/>
              <a:gd name="T7" fmla="*/ 0 60000 65536"/>
              <a:gd name="T8" fmla="*/ 0 60000 65536"/>
              <a:gd name="T9" fmla="*/ 0 w 432"/>
              <a:gd name="T10" fmla="*/ 0 h 112"/>
              <a:gd name="T11" fmla="*/ 432 w 432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12">
                <a:moveTo>
                  <a:pt x="432" y="16"/>
                </a:moveTo>
                <a:cubicBezTo>
                  <a:pt x="324" y="8"/>
                  <a:pt x="216" y="0"/>
                  <a:pt x="144" y="16"/>
                </a:cubicBezTo>
                <a:cubicBezTo>
                  <a:pt x="72" y="32"/>
                  <a:pt x="36" y="72"/>
                  <a:pt x="0" y="112"/>
                </a:cubicBezTo>
              </a:path>
            </a:pathLst>
          </a:custGeom>
          <a:noFill/>
          <a:ln w="9525" cap="flat" cmpd="sng">
            <a:solidFill>
              <a:srgbClr val="009900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8" name="Rectangle 39"/>
          <p:cNvSpPr>
            <a:spLocks noChangeArrowheads="1"/>
          </p:cNvSpPr>
          <p:nvPr/>
        </p:nvSpPr>
        <p:spPr bwMode="auto">
          <a:xfrm>
            <a:off x="1077144" y="5334000"/>
            <a:ext cx="2847155" cy="9144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7"/>
          <p:cNvSpPr>
            <a:spLocks noChangeAspect="1" noChangeArrowheads="1"/>
          </p:cNvSpPr>
          <p:nvPr/>
        </p:nvSpPr>
        <p:spPr bwMode="auto">
          <a:xfrm rot="2700000">
            <a:off x="1072451" y="1657269"/>
            <a:ext cx="365454" cy="144160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"/>
          <p:cNvSpPr>
            <a:spLocks noChangeAspect="1" noChangeArrowheads="1"/>
          </p:cNvSpPr>
          <p:nvPr/>
        </p:nvSpPr>
        <p:spPr bwMode="auto">
          <a:xfrm rot="2700000">
            <a:off x="1100410" y="1817669"/>
            <a:ext cx="265206" cy="11532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"/>
          <p:cNvSpPr>
            <a:spLocks noChangeAspect="1" noChangeArrowheads="1"/>
          </p:cNvSpPr>
          <p:nvPr/>
        </p:nvSpPr>
        <p:spPr bwMode="auto">
          <a:xfrm rot="2700000">
            <a:off x="1152979" y="1959432"/>
            <a:ext cx="136127" cy="92263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graphicFrame>
        <p:nvGraphicFramePr>
          <p:cNvPr id="277505" name="Object 1"/>
          <p:cNvGraphicFramePr>
            <a:graphicFrameLocks noChangeAspect="1"/>
          </p:cNvGraphicFramePr>
          <p:nvPr/>
        </p:nvGraphicFramePr>
        <p:xfrm>
          <a:off x="2558376" y="5373401"/>
          <a:ext cx="1322334" cy="820760"/>
        </p:xfrm>
        <a:graphic>
          <a:graphicData uri="http://schemas.openxmlformats.org/presentationml/2006/ole">
            <p:oleObj spid="_x0000_s277505" name="Equation" r:id="rId9" imgW="736560" imgH="457200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Normalized </a:t>
            </a:r>
            <a:r>
              <a:rPr lang="en-US" dirty="0" err="1" smtClean="0"/>
              <a:t>emittance</a:t>
            </a:r>
            <a:endParaRPr lang="en-US" dirty="0"/>
          </a:p>
        </p:txBody>
      </p:sp>
      <p:pic>
        <p:nvPicPr>
          <p:cNvPr id="36867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09700"/>
            <a:ext cx="1447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Objec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325" y="2238445"/>
            <a:ext cx="12017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Object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781300"/>
            <a:ext cx="1760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3400" y="1028700"/>
            <a:ext cx="842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As the beam </a:t>
            </a:r>
            <a:r>
              <a:rPr lang="en-US" dirty="0" smtClean="0"/>
              <a:t>accelerates, </a:t>
            </a:r>
            <a:r>
              <a:rPr lang="en-US" dirty="0"/>
              <a:t>“adiabatic damping” will reduce the </a:t>
            </a:r>
            <a:r>
              <a:rPr lang="en-US" dirty="0" err="1"/>
              <a:t>emittance</a:t>
            </a:r>
            <a:r>
              <a:rPr lang="en-US" dirty="0"/>
              <a:t> as: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09600" y="22479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So the </a:t>
            </a:r>
            <a:r>
              <a:rPr lang="en-US" dirty="0"/>
              <a:t>“normalized </a:t>
            </a:r>
            <a:r>
              <a:rPr lang="en-US" dirty="0" err="1"/>
              <a:t>emittance</a:t>
            </a:r>
            <a:r>
              <a:rPr lang="en-US" dirty="0"/>
              <a:t>” </a:t>
            </a:r>
            <a:r>
              <a:rPr lang="en-US" dirty="0" smtClean="0"/>
              <a:t>will be constant: </a:t>
            </a:r>
            <a:endParaRPr lang="en-US" dirty="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581400" y="1638300"/>
            <a:ext cx="3848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The usual relativistic </a:t>
            </a:r>
            <a:r>
              <a:rPr lang="en-US" i="1" dirty="0">
                <a:solidFill>
                  <a:srgbClr val="CC0000"/>
                </a:solidFill>
                <a:latin typeface="Symbol" pitchFamily="18" charset="2"/>
              </a:rPr>
              <a:t>g</a:t>
            </a:r>
            <a:r>
              <a:rPr lang="en-US" dirty="0">
                <a:solidFill>
                  <a:srgbClr val="CC0000"/>
                </a:solidFill>
              </a:rPr>
              <a:t> and </a:t>
            </a:r>
            <a:r>
              <a:rPr lang="en-US" i="1" dirty="0" smtClean="0">
                <a:solidFill>
                  <a:srgbClr val="CC0000"/>
                </a:solidFill>
                <a:latin typeface="Symbol" pitchFamily="18" charset="2"/>
              </a:rPr>
              <a:t>b</a:t>
            </a:r>
            <a:endParaRPr lang="en-US" baseline="30000" dirty="0">
              <a:solidFill>
                <a:srgbClr val="CC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 flipV="1">
            <a:off x="3352800" y="1714500"/>
            <a:ext cx="304800" cy="76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3200400" y="1866900"/>
            <a:ext cx="457200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33400" y="30099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We can calculate the size of the beam at any time and </a:t>
            </a:r>
            <a:r>
              <a:rPr lang="en-US" dirty="0" smtClean="0"/>
              <a:t>with:</a:t>
            </a:r>
            <a:endParaRPr lang="en-US" dirty="0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532125" y="2238445"/>
            <a:ext cx="1295400" cy="4572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6065525" y="2009845"/>
            <a:ext cx="22860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6217925" y="2009845"/>
            <a:ext cx="22860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6879" name="Object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695700"/>
            <a:ext cx="52863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190500" y="4000500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Example: </a:t>
            </a:r>
            <a:br>
              <a:rPr lang="en-US" sz="2000"/>
            </a:br>
            <a:r>
              <a:rPr lang="en-US" sz="2000"/>
              <a:t>Fermilab Booster</a:t>
            </a:r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2933700" y="4191000"/>
            <a:ext cx="419100" cy="381000"/>
          </a:xfrm>
          <a:prstGeom prst="rightArrow">
            <a:avLst>
              <a:gd name="adj1" fmla="val 50000"/>
              <a:gd name="adj2" fmla="val 3500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graphicFrame>
        <p:nvGraphicFramePr>
          <p:cNvPr id="279554" name="Object 2"/>
          <p:cNvGraphicFramePr>
            <a:graphicFrameLocks noChangeAspect="1"/>
          </p:cNvGraphicFramePr>
          <p:nvPr/>
        </p:nvGraphicFramePr>
        <p:xfrm>
          <a:off x="6876300" y="1547155"/>
          <a:ext cx="2075675" cy="808421"/>
        </p:xfrm>
        <a:graphic>
          <a:graphicData uri="http://schemas.openxmlformats.org/presentationml/2006/ole">
            <p:oleObj spid="_x0000_s279554" name="Equation" r:id="rId7" imgW="1206360" imgH="469800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</a:t>
            </a:r>
            <a:r>
              <a:rPr lang="en-US" dirty="0" err="1" smtClean="0"/>
              <a:t>twiss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740650"/>
            <a:ext cx="8355012" cy="806505"/>
          </a:xfrm>
        </p:spPr>
        <p:txBody>
          <a:bodyPr/>
          <a:lstStyle/>
          <a:p>
            <a:r>
              <a:rPr lang="en-US" dirty="0" smtClean="0"/>
              <a:t>As particles go through the lattice, the </a:t>
            </a:r>
            <a:r>
              <a:rPr lang="en-US" dirty="0" err="1" smtClean="0"/>
              <a:t>Twiss</a:t>
            </a:r>
            <a:r>
              <a:rPr lang="en-US" dirty="0" smtClean="0"/>
              <a:t> parameters will vary periodically:</a:t>
            </a:r>
            <a:endParaRPr lang="en-US" dirty="0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1269170" y="1777585"/>
            <a:ext cx="304800" cy="1143000"/>
            <a:chOff x="3077" y="2111"/>
            <a:chExt cx="176" cy="481"/>
          </a:xfrm>
        </p:grpSpPr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4725620" y="1815990"/>
            <a:ext cx="381000" cy="1066800"/>
            <a:chOff x="4267" y="2160"/>
            <a:chExt cx="240" cy="481"/>
          </a:xfrm>
        </p:grpSpPr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1461195" y="2353660"/>
            <a:ext cx="3507313" cy="4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V="1">
            <a:off x="4968508" y="2397776"/>
            <a:ext cx="3564040" cy="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8412500" y="1854395"/>
            <a:ext cx="304800" cy="1143000"/>
            <a:chOff x="3077" y="2111"/>
            <a:chExt cx="176" cy="481"/>
          </a:xfrm>
        </p:grpSpPr>
        <p:sp>
          <p:nvSpPr>
            <p:cNvPr id="1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1000335" y="3928265"/>
            <a:ext cx="741216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81868" y="3448203"/>
            <a:ext cx="960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69905" y="3083355"/>
          <a:ext cx="152400" cy="203200"/>
        </p:xfrm>
        <a:graphic>
          <a:graphicData uri="http://schemas.openxmlformats.org/presentationml/2006/ole">
            <p:oleObj spid="_x0000_s212996" name="Equation" r:id="rId3" imgW="152280" imgH="203040" progId="Equation.3">
              <p:embed/>
            </p:oleObj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8201025" y="3998913"/>
          <a:ext cx="114300" cy="139700"/>
        </p:xfrm>
        <a:graphic>
          <a:graphicData uri="http://schemas.openxmlformats.org/presentationml/2006/ole">
            <p:oleObj spid="_x0000_s212997" name="Equation" r:id="rId4" imgW="114120" imgH="139680" progId="Equation.3">
              <p:embed/>
            </p:oleObj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1422790" y="3198570"/>
            <a:ext cx="3494855" cy="460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4917645" y="3160164"/>
            <a:ext cx="3686880" cy="499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1019537" y="4792377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961930" y="4773175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2998" name="Object 6"/>
          <p:cNvGraphicFramePr>
            <a:graphicFrameLocks noChangeAspect="1"/>
          </p:cNvGraphicFramePr>
          <p:nvPr/>
        </p:nvGraphicFramePr>
        <p:xfrm>
          <a:off x="1973263" y="4804448"/>
          <a:ext cx="127000" cy="139700"/>
        </p:xfrm>
        <a:graphic>
          <a:graphicData uri="http://schemas.openxmlformats.org/presentationml/2006/ole">
            <p:oleObj spid="_x0000_s212998" name="Equation" r:id="rId5" imgW="126720" imgH="139680" progId="Equation.3">
              <p:embed/>
            </p:oleObj>
          </a:graphicData>
        </a:graphic>
      </p:graphicFrame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1499600" y="4197100"/>
          <a:ext cx="165100" cy="177800"/>
        </p:xfrm>
        <a:graphic>
          <a:graphicData uri="http://schemas.openxmlformats.org/presentationml/2006/ole">
            <p:oleObj spid="_x0000_s212999" name="Equation" r:id="rId6" imgW="164880" imgH="177480" progId="Equation.3">
              <p:embed/>
            </p:oleObj>
          </a:graphicData>
        </a:graphic>
      </p:graphicFrame>
      <p:sp>
        <p:nvSpPr>
          <p:cNvPr id="57" name="Oval 56"/>
          <p:cNvSpPr/>
          <p:nvPr/>
        </p:nvSpPr>
        <p:spPr>
          <a:xfrm>
            <a:off x="1230765" y="4696365"/>
            <a:ext cx="576075" cy="1536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16200000" flipH="1">
            <a:off x="2747762" y="4753972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2690155" y="4734770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6"/>
          <p:cNvGraphicFramePr>
            <a:graphicFrameLocks noChangeAspect="1"/>
          </p:cNvGraphicFramePr>
          <p:nvPr/>
        </p:nvGraphicFramePr>
        <p:xfrm>
          <a:off x="3701488" y="4766043"/>
          <a:ext cx="127000" cy="139700"/>
        </p:xfrm>
        <a:graphic>
          <a:graphicData uri="http://schemas.openxmlformats.org/presentationml/2006/ole">
            <p:oleObj spid="_x0000_s213000" name="Equation" r:id="rId7" imgW="126720" imgH="139680" progId="Equation.3">
              <p:embed/>
            </p:oleObj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/>
        </p:nvGraphicFramePr>
        <p:xfrm>
          <a:off x="3227825" y="4158695"/>
          <a:ext cx="165100" cy="177800"/>
        </p:xfrm>
        <a:graphic>
          <a:graphicData uri="http://schemas.openxmlformats.org/presentationml/2006/ole">
            <p:oleObj spid="_x0000_s213001" name="Equation" r:id="rId8" imgW="164880" imgH="177480" progId="Equation.3">
              <p:embed/>
            </p:oleObj>
          </a:graphicData>
        </a:graphic>
      </p:graphicFrame>
      <p:sp>
        <p:nvSpPr>
          <p:cNvPr id="62" name="Oval 61"/>
          <p:cNvSpPr/>
          <p:nvPr/>
        </p:nvSpPr>
        <p:spPr>
          <a:xfrm rot="1853510">
            <a:off x="2958990" y="4657960"/>
            <a:ext cx="576075" cy="1536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4495190" y="4734770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V="1">
            <a:off x="4437583" y="4715568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"/>
          <p:cNvGraphicFramePr>
            <a:graphicFrameLocks noChangeAspect="1"/>
          </p:cNvGraphicFramePr>
          <p:nvPr/>
        </p:nvGraphicFramePr>
        <p:xfrm>
          <a:off x="5448916" y="4746841"/>
          <a:ext cx="127000" cy="139700"/>
        </p:xfrm>
        <a:graphic>
          <a:graphicData uri="http://schemas.openxmlformats.org/presentationml/2006/ole">
            <p:oleObj spid="_x0000_s213002" name="Equation" r:id="rId9" imgW="126720" imgH="139680" progId="Equation.3">
              <p:embed/>
            </p:oleObj>
          </a:graphicData>
        </a:graphic>
      </p:graphicFrame>
      <p:graphicFrame>
        <p:nvGraphicFramePr>
          <p:cNvPr id="66" name="Object 7"/>
          <p:cNvGraphicFramePr>
            <a:graphicFrameLocks noChangeAspect="1"/>
          </p:cNvGraphicFramePr>
          <p:nvPr/>
        </p:nvGraphicFramePr>
        <p:xfrm>
          <a:off x="4975253" y="4139493"/>
          <a:ext cx="165100" cy="177800"/>
        </p:xfrm>
        <a:graphic>
          <a:graphicData uri="http://schemas.openxmlformats.org/presentationml/2006/ole">
            <p:oleObj spid="_x0000_s213003" name="Equation" r:id="rId10" imgW="164880" imgH="177480" progId="Equation.3">
              <p:embed/>
            </p:oleObj>
          </a:graphicData>
        </a:graphic>
      </p:graphicFrame>
      <p:sp>
        <p:nvSpPr>
          <p:cNvPr id="67" name="Oval 66"/>
          <p:cNvSpPr/>
          <p:nvPr/>
        </p:nvSpPr>
        <p:spPr>
          <a:xfrm rot="5400000">
            <a:off x="4706418" y="4638758"/>
            <a:ext cx="576075" cy="1536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6396237" y="4753972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 flipV="1">
            <a:off x="6338630" y="4734770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6"/>
          <p:cNvGraphicFramePr>
            <a:graphicFrameLocks noChangeAspect="1"/>
          </p:cNvGraphicFramePr>
          <p:nvPr/>
        </p:nvGraphicFramePr>
        <p:xfrm>
          <a:off x="7349963" y="4766043"/>
          <a:ext cx="127000" cy="139700"/>
        </p:xfrm>
        <a:graphic>
          <a:graphicData uri="http://schemas.openxmlformats.org/presentationml/2006/ole">
            <p:oleObj spid="_x0000_s213004" name="Equation" r:id="rId11" imgW="126720" imgH="139680" progId="Equation.3">
              <p:embed/>
            </p:oleObj>
          </a:graphicData>
        </a:graphic>
      </p:graphicFrame>
      <p:graphicFrame>
        <p:nvGraphicFramePr>
          <p:cNvPr id="73" name="Object 7"/>
          <p:cNvGraphicFramePr>
            <a:graphicFrameLocks noChangeAspect="1"/>
          </p:cNvGraphicFramePr>
          <p:nvPr/>
        </p:nvGraphicFramePr>
        <p:xfrm>
          <a:off x="6876300" y="4158695"/>
          <a:ext cx="165100" cy="177800"/>
        </p:xfrm>
        <a:graphic>
          <a:graphicData uri="http://schemas.openxmlformats.org/presentationml/2006/ole">
            <p:oleObj spid="_x0000_s213005" name="Equation" r:id="rId12" imgW="164880" imgH="177480" progId="Equation.3">
              <p:embed/>
            </p:oleObj>
          </a:graphicData>
        </a:graphic>
      </p:graphicFrame>
      <p:sp>
        <p:nvSpPr>
          <p:cNvPr id="74" name="Oval 73"/>
          <p:cNvSpPr/>
          <p:nvPr/>
        </p:nvSpPr>
        <p:spPr>
          <a:xfrm rot="18781640">
            <a:off x="6607465" y="4657960"/>
            <a:ext cx="576075" cy="1536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7932437" y="4753972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 flipV="1">
            <a:off x="7874830" y="4734770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6"/>
          <p:cNvGraphicFramePr>
            <a:graphicFrameLocks noChangeAspect="1"/>
          </p:cNvGraphicFramePr>
          <p:nvPr/>
        </p:nvGraphicFramePr>
        <p:xfrm>
          <a:off x="8886163" y="4766043"/>
          <a:ext cx="127000" cy="139700"/>
        </p:xfrm>
        <a:graphic>
          <a:graphicData uri="http://schemas.openxmlformats.org/presentationml/2006/ole">
            <p:oleObj spid="_x0000_s213006" name="Equation" r:id="rId13" imgW="126720" imgH="139680" progId="Equation.3">
              <p:embed/>
            </p:oleObj>
          </a:graphicData>
        </a:graphic>
      </p:graphicFrame>
      <p:graphicFrame>
        <p:nvGraphicFramePr>
          <p:cNvPr id="78" name="Object 7"/>
          <p:cNvGraphicFramePr>
            <a:graphicFrameLocks noChangeAspect="1"/>
          </p:cNvGraphicFramePr>
          <p:nvPr/>
        </p:nvGraphicFramePr>
        <p:xfrm>
          <a:off x="8412500" y="4158695"/>
          <a:ext cx="165100" cy="177800"/>
        </p:xfrm>
        <a:graphic>
          <a:graphicData uri="http://schemas.openxmlformats.org/presentationml/2006/ole">
            <p:oleObj spid="_x0000_s213007" name="Equation" r:id="rId14" imgW="164880" imgH="177480" progId="Equation.3">
              <p:embed/>
            </p:oleObj>
          </a:graphicData>
        </a:graphic>
      </p:graphicFrame>
      <p:sp>
        <p:nvSpPr>
          <p:cNvPr id="79" name="Oval 78"/>
          <p:cNvSpPr/>
          <p:nvPr/>
        </p:nvSpPr>
        <p:spPr>
          <a:xfrm>
            <a:off x="8143665" y="4657960"/>
            <a:ext cx="576075" cy="1536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846715" y="5349250"/>
            <a:ext cx="1267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b"/>
            </a:pPr>
            <a:r>
              <a:rPr lang="en-US" sz="1400" dirty="0" smtClean="0"/>
              <a:t> = max</a:t>
            </a:r>
            <a:br>
              <a:rPr lang="en-US" sz="1400" dirty="0" smtClean="0"/>
            </a:br>
            <a:r>
              <a:rPr lang="en-US" sz="1400" dirty="0" smtClean="0">
                <a:latin typeface="Symbol" pitchFamily="18" charset="2"/>
              </a:rPr>
              <a:t>a</a:t>
            </a:r>
            <a:r>
              <a:rPr lang="en-US" sz="1400" dirty="0" smtClean="0"/>
              <a:t> = 0</a:t>
            </a:r>
          </a:p>
          <a:p>
            <a:r>
              <a:rPr lang="en-US" sz="1400" dirty="0" smtClean="0">
                <a:sym typeface="Symbol"/>
              </a:rPr>
              <a:t>maximum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574940" y="5387655"/>
            <a:ext cx="1459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b"/>
            </a:pPr>
            <a:r>
              <a:rPr lang="en-US" sz="1400" dirty="0" smtClean="0"/>
              <a:t> = decreasing</a:t>
            </a:r>
            <a:br>
              <a:rPr lang="en-US" sz="1400" dirty="0" smtClean="0"/>
            </a:br>
            <a:r>
              <a:rPr lang="en-US" sz="1400" dirty="0" smtClean="0">
                <a:latin typeface="Symbol" pitchFamily="18" charset="2"/>
              </a:rPr>
              <a:t>a</a:t>
            </a:r>
            <a:r>
              <a:rPr lang="en-US" sz="1400" dirty="0" smtClean="0"/>
              <a:t> &gt;0</a:t>
            </a:r>
          </a:p>
          <a:p>
            <a:r>
              <a:rPr lang="en-US" sz="1400" dirty="0" smtClean="0">
                <a:sym typeface="Symbol"/>
              </a:rPr>
              <a:t>focusing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418380" y="5426060"/>
            <a:ext cx="1267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b"/>
            </a:pPr>
            <a:r>
              <a:rPr lang="en-US" sz="1400" dirty="0" smtClean="0"/>
              <a:t> = min</a:t>
            </a:r>
            <a:br>
              <a:rPr lang="en-US" sz="1400" dirty="0" smtClean="0"/>
            </a:br>
            <a:r>
              <a:rPr lang="en-US" sz="1400" dirty="0" smtClean="0">
                <a:latin typeface="Symbol" pitchFamily="18" charset="2"/>
              </a:rPr>
              <a:t>a</a:t>
            </a:r>
            <a:r>
              <a:rPr lang="en-US" sz="1400" dirty="0" smtClean="0"/>
              <a:t> = 0</a:t>
            </a:r>
          </a:p>
          <a:p>
            <a:r>
              <a:rPr lang="en-US" sz="1400" dirty="0" smtClean="0">
                <a:sym typeface="Symbol"/>
              </a:rPr>
              <a:t>minimum</a:t>
            </a:r>
            <a:endParaRPr lang="en-US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223415" y="5426060"/>
            <a:ext cx="1497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b"/>
            </a:pPr>
            <a:r>
              <a:rPr lang="en-US" sz="1400" dirty="0" smtClean="0"/>
              <a:t> = increasing</a:t>
            </a:r>
            <a:br>
              <a:rPr lang="en-US" sz="1400" dirty="0" smtClean="0"/>
            </a:br>
            <a:r>
              <a:rPr lang="en-US" sz="1400" dirty="0" smtClean="0">
                <a:latin typeface="Symbol" pitchFamily="18" charset="2"/>
              </a:rPr>
              <a:t>a</a:t>
            </a:r>
            <a:r>
              <a:rPr lang="en-US" sz="1400" dirty="0" smtClean="0"/>
              <a:t> &lt; 0</a:t>
            </a:r>
          </a:p>
          <a:p>
            <a:r>
              <a:rPr lang="en-US" sz="1400" dirty="0" smtClean="0">
                <a:sym typeface="Symbol"/>
              </a:rPr>
              <a:t>defocusing</a:t>
            </a:r>
            <a:endParaRPr lang="en-US" sz="1400" dirty="0"/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understanding of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e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323130"/>
          </a:xfrm>
        </p:spPr>
        <p:txBody>
          <a:bodyPr/>
          <a:lstStyle/>
          <a:p>
            <a:r>
              <a:rPr lang="en-US" sz="1800" dirty="0" smtClean="0"/>
              <a:t>In this representation, we have separated the properties of the accelerator itself (</a:t>
            </a:r>
            <a:r>
              <a:rPr lang="en-US" sz="1800" dirty="0" err="1" smtClean="0"/>
              <a:t>Twiss</a:t>
            </a:r>
            <a:r>
              <a:rPr lang="en-US" sz="1800" dirty="0" smtClean="0"/>
              <a:t> Parameters) from the properties of the ensemble (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). At any point, we can calculate the size of the beam by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It’s important to remember that the </a:t>
            </a:r>
            <a:r>
              <a:rPr lang="en-US" sz="1800" dirty="0" err="1" smtClean="0"/>
              <a:t>betatron</a:t>
            </a:r>
            <a:r>
              <a:rPr lang="en-US" sz="1800" dirty="0" smtClean="0"/>
              <a:t> function represents a bounding envelope to the beam motion, not the beam motion itself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14700" y="1739900"/>
          <a:ext cx="1554163" cy="1044575"/>
        </p:xfrm>
        <a:graphic>
          <a:graphicData uri="http://schemas.openxmlformats.org/presentationml/2006/ole">
            <p:oleObj spid="_x0000_s275458" name="Equation" r:id="rId3" imgW="698400" imgH="469800" progId="Equation.3">
              <p:embed/>
            </p:oleObj>
          </a:graphicData>
        </a:graphic>
      </p:graphicFrame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310" y="3813050"/>
            <a:ext cx="34099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3095" y="3467405"/>
            <a:ext cx="337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Normalized particle trajectory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75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0834" y="3851454"/>
            <a:ext cx="3384183" cy="211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02430" y="3505810"/>
            <a:ext cx="337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Trajectories over multiple turns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errors (or corrections)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439815"/>
          </a:xfrm>
        </p:spPr>
        <p:txBody>
          <a:bodyPr/>
          <a:lstStyle/>
          <a:p>
            <a:r>
              <a:rPr lang="en-US" sz="1800" dirty="0" smtClean="0"/>
              <a:t>A dipole magnet will perturb the trajectory of a beam as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 dipole perturbation in a ring will cause a “closed orbit distortion” given by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	    We can create a localized distortion by </a:t>
            </a:r>
            <a:br>
              <a:rPr lang="en-US" sz="1800" dirty="0" smtClean="0"/>
            </a:br>
            <a:r>
              <a:rPr lang="en-US" sz="1800" dirty="0" smtClean="0"/>
              <a:t>                                        introducing three angular kicks with</a:t>
            </a:r>
            <a:br>
              <a:rPr lang="en-US" sz="1800" dirty="0" smtClean="0"/>
            </a:br>
            <a:r>
              <a:rPr lang="en-US" sz="1800" dirty="0" smtClean="0"/>
              <a:t>                                        ratios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These “three bumps” are a very powerful tool for beam </a:t>
            </a:r>
            <a:br>
              <a:rPr lang="en-US" sz="1800" dirty="0" smtClean="0"/>
            </a:br>
            <a:r>
              <a:rPr lang="en-US" sz="1800" dirty="0" smtClean="0"/>
              <a:t>control and tuning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35213" y="1163638"/>
          <a:ext cx="3114675" cy="498475"/>
        </p:xfrm>
        <a:graphic>
          <a:graphicData uri="http://schemas.openxmlformats.org/presentationml/2006/ole">
            <p:oleObj spid="_x0000_s286722" name="Equation" r:id="rId3" imgW="1663560" imgH="266400" progId="Equation.3">
              <p:embed/>
            </p:oleObj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961930" y="2468875"/>
            <a:ext cx="2261426" cy="21890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1031551" y="2415391"/>
            <a:ext cx="2234678" cy="2201965"/>
          </a:xfrm>
          <a:custGeom>
            <a:avLst/>
            <a:gdLst>
              <a:gd name="connsiteX0" fmla="*/ 1332271 w 3087329"/>
              <a:gd name="connsiteY0" fmla="*/ 132736 h 3102078"/>
              <a:gd name="connsiteX1" fmla="*/ 2172929 w 3087329"/>
              <a:gd name="connsiteY1" fmla="*/ 162233 h 3102078"/>
              <a:gd name="connsiteX2" fmla="*/ 2659626 w 3087329"/>
              <a:gd name="connsiteY2" fmla="*/ 619433 h 3102078"/>
              <a:gd name="connsiteX3" fmla="*/ 2939845 w 3087329"/>
              <a:gd name="connsiteY3" fmla="*/ 1430594 h 3102078"/>
              <a:gd name="connsiteX4" fmla="*/ 3057832 w 3087329"/>
              <a:gd name="connsiteY4" fmla="*/ 1828800 h 3102078"/>
              <a:gd name="connsiteX5" fmla="*/ 2969342 w 3087329"/>
              <a:gd name="connsiteY5" fmla="*/ 2551471 h 3102078"/>
              <a:gd name="connsiteX6" fmla="*/ 2349910 w 3087329"/>
              <a:gd name="connsiteY6" fmla="*/ 2890684 h 3102078"/>
              <a:gd name="connsiteX7" fmla="*/ 1553497 w 3087329"/>
              <a:gd name="connsiteY7" fmla="*/ 2993923 h 3102078"/>
              <a:gd name="connsiteX8" fmla="*/ 978310 w 3087329"/>
              <a:gd name="connsiteY8" fmla="*/ 3067665 h 3102078"/>
              <a:gd name="connsiteX9" fmla="*/ 226142 w 3087329"/>
              <a:gd name="connsiteY9" fmla="*/ 2787446 h 3102078"/>
              <a:gd name="connsiteX10" fmla="*/ 19664 w 3087329"/>
              <a:gd name="connsiteY10" fmla="*/ 2064775 h 3102078"/>
              <a:gd name="connsiteX11" fmla="*/ 108155 w 3087329"/>
              <a:gd name="connsiteY11" fmla="*/ 1401097 h 3102078"/>
              <a:gd name="connsiteX12" fmla="*/ 299884 w 3087329"/>
              <a:gd name="connsiteY12" fmla="*/ 648930 h 3102078"/>
              <a:gd name="connsiteX13" fmla="*/ 742335 w 3087329"/>
              <a:gd name="connsiteY13" fmla="*/ 147484 h 3102078"/>
              <a:gd name="connsiteX14" fmla="*/ 1450258 w 3087329"/>
              <a:gd name="connsiteY14" fmla="*/ 0 h 3102078"/>
              <a:gd name="connsiteX0" fmla="*/ 1332271 w 3087329"/>
              <a:gd name="connsiteY0" fmla="*/ 52776 h 3022118"/>
              <a:gd name="connsiteX1" fmla="*/ 2172929 w 3087329"/>
              <a:gd name="connsiteY1" fmla="*/ 82273 h 3022118"/>
              <a:gd name="connsiteX2" fmla="*/ 2659626 w 3087329"/>
              <a:gd name="connsiteY2" fmla="*/ 539473 h 3022118"/>
              <a:gd name="connsiteX3" fmla="*/ 2939845 w 3087329"/>
              <a:gd name="connsiteY3" fmla="*/ 1350634 h 3022118"/>
              <a:gd name="connsiteX4" fmla="*/ 3057832 w 3087329"/>
              <a:gd name="connsiteY4" fmla="*/ 1748840 h 3022118"/>
              <a:gd name="connsiteX5" fmla="*/ 2969342 w 3087329"/>
              <a:gd name="connsiteY5" fmla="*/ 2471511 h 3022118"/>
              <a:gd name="connsiteX6" fmla="*/ 2349910 w 3087329"/>
              <a:gd name="connsiteY6" fmla="*/ 2810724 h 3022118"/>
              <a:gd name="connsiteX7" fmla="*/ 1553497 w 3087329"/>
              <a:gd name="connsiteY7" fmla="*/ 2913963 h 3022118"/>
              <a:gd name="connsiteX8" fmla="*/ 978310 w 3087329"/>
              <a:gd name="connsiteY8" fmla="*/ 2987705 h 3022118"/>
              <a:gd name="connsiteX9" fmla="*/ 226142 w 3087329"/>
              <a:gd name="connsiteY9" fmla="*/ 2707486 h 3022118"/>
              <a:gd name="connsiteX10" fmla="*/ 19664 w 3087329"/>
              <a:gd name="connsiteY10" fmla="*/ 1984815 h 3022118"/>
              <a:gd name="connsiteX11" fmla="*/ 108155 w 3087329"/>
              <a:gd name="connsiteY11" fmla="*/ 1321137 h 3022118"/>
              <a:gd name="connsiteX12" fmla="*/ 299884 w 3087329"/>
              <a:gd name="connsiteY12" fmla="*/ 568970 h 3022118"/>
              <a:gd name="connsiteX13" fmla="*/ 742335 w 3087329"/>
              <a:gd name="connsiteY13" fmla="*/ 67524 h 3022118"/>
              <a:gd name="connsiteX14" fmla="*/ 1387310 w 3087329"/>
              <a:gd name="connsiteY14" fmla="*/ 163827 h 3022118"/>
              <a:gd name="connsiteX0" fmla="*/ 1332271 w 3087329"/>
              <a:gd name="connsiteY0" fmla="*/ 52776 h 3022118"/>
              <a:gd name="connsiteX1" fmla="*/ 2172929 w 3087329"/>
              <a:gd name="connsiteY1" fmla="*/ 82273 h 3022118"/>
              <a:gd name="connsiteX2" fmla="*/ 2659626 w 3087329"/>
              <a:gd name="connsiteY2" fmla="*/ 539473 h 3022118"/>
              <a:gd name="connsiteX3" fmla="*/ 2939845 w 3087329"/>
              <a:gd name="connsiteY3" fmla="*/ 1350634 h 3022118"/>
              <a:gd name="connsiteX4" fmla="*/ 3057832 w 3087329"/>
              <a:gd name="connsiteY4" fmla="*/ 1748840 h 3022118"/>
              <a:gd name="connsiteX5" fmla="*/ 2969342 w 3087329"/>
              <a:gd name="connsiteY5" fmla="*/ 2471511 h 3022118"/>
              <a:gd name="connsiteX6" fmla="*/ 2349910 w 3087329"/>
              <a:gd name="connsiteY6" fmla="*/ 2810724 h 3022118"/>
              <a:gd name="connsiteX7" fmla="*/ 1553497 w 3087329"/>
              <a:gd name="connsiteY7" fmla="*/ 2913963 h 3022118"/>
              <a:gd name="connsiteX8" fmla="*/ 978310 w 3087329"/>
              <a:gd name="connsiteY8" fmla="*/ 2987705 h 3022118"/>
              <a:gd name="connsiteX9" fmla="*/ 226142 w 3087329"/>
              <a:gd name="connsiteY9" fmla="*/ 2707486 h 3022118"/>
              <a:gd name="connsiteX10" fmla="*/ 19664 w 3087329"/>
              <a:gd name="connsiteY10" fmla="*/ 1984815 h 3022118"/>
              <a:gd name="connsiteX11" fmla="*/ 108155 w 3087329"/>
              <a:gd name="connsiteY11" fmla="*/ 1321137 h 3022118"/>
              <a:gd name="connsiteX12" fmla="*/ 299884 w 3087329"/>
              <a:gd name="connsiteY12" fmla="*/ 568970 h 3022118"/>
              <a:gd name="connsiteX13" fmla="*/ 742335 w 3087329"/>
              <a:gd name="connsiteY13" fmla="*/ 67524 h 3022118"/>
              <a:gd name="connsiteX14" fmla="*/ 1387310 w 3087329"/>
              <a:gd name="connsiteY14" fmla="*/ 163827 h 3022118"/>
              <a:gd name="connsiteX0" fmla="*/ 1468582 w 3087329"/>
              <a:gd name="connsiteY0" fmla="*/ 123195 h 3022118"/>
              <a:gd name="connsiteX1" fmla="*/ 2172929 w 3087329"/>
              <a:gd name="connsiteY1" fmla="*/ 82273 h 3022118"/>
              <a:gd name="connsiteX2" fmla="*/ 2659626 w 3087329"/>
              <a:gd name="connsiteY2" fmla="*/ 539473 h 3022118"/>
              <a:gd name="connsiteX3" fmla="*/ 2939845 w 3087329"/>
              <a:gd name="connsiteY3" fmla="*/ 1350634 h 3022118"/>
              <a:gd name="connsiteX4" fmla="*/ 3057832 w 3087329"/>
              <a:gd name="connsiteY4" fmla="*/ 1748840 h 3022118"/>
              <a:gd name="connsiteX5" fmla="*/ 2969342 w 3087329"/>
              <a:gd name="connsiteY5" fmla="*/ 2471511 h 3022118"/>
              <a:gd name="connsiteX6" fmla="*/ 2349910 w 3087329"/>
              <a:gd name="connsiteY6" fmla="*/ 2810724 h 3022118"/>
              <a:gd name="connsiteX7" fmla="*/ 1553497 w 3087329"/>
              <a:gd name="connsiteY7" fmla="*/ 2913963 h 3022118"/>
              <a:gd name="connsiteX8" fmla="*/ 978310 w 3087329"/>
              <a:gd name="connsiteY8" fmla="*/ 2987705 h 3022118"/>
              <a:gd name="connsiteX9" fmla="*/ 226142 w 3087329"/>
              <a:gd name="connsiteY9" fmla="*/ 2707486 h 3022118"/>
              <a:gd name="connsiteX10" fmla="*/ 19664 w 3087329"/>
              <a:gd name="connsiteY10" fmla="*/ 1984815 h 3022118"/>
              <a:gd name="connsiteX11" fmla="*/ 108155 w 3087329"/>
              <a:gd name="connsiteY11" fmla="*/ 1321137 h 3022118"/>
              <a:gd name="connsiteX12" fmla="*/ 299884 w 3087329"/>
              <a:gd name="connsiteY12" fmla="*/ 568970 h 3022118"/>
              <a:gd name="connsiteX13" fmla="*/ 742335 w 3087329"/>
              <a:gd name="connsiteY13" fmla="*/ 67524 h 3022118"/>
              <a:gd name="connsiteX14" fmla="*/ 1387310 w 3087329"/>
              <a:gd name="connsiteY14" fmla="*/ 163827 h 3022118"/>
              <a:gd name="connsiteX0" fmla="*/ 1468582 w 3087329"/>
              <a:gd name="connsiteY0" fmla="*/ 223481 h 3122404"/>
              <a:gd name="connsiteX1" fmla="*/ 2172929 w 3087329"/>
              <a:gd name="connsiteY1" fmla="*/ 182559 h 3122404"/>
              <a:gd name="connsiteX2" fmla="*/ 2659626 w 3087329"/>
              <a:gd name="connsiteY2" fmla="*/ 639759 h 3122404"/>
              <a:gd name="connsiteX3" fmla="*/ 2939845 w 3087329"/>
              <a:gd name="connsiteY3" fmla="*/ 1450920 h 3122404"/>
              <a:gd name="connsiteX4" fmla="*/ 3057832 w 3087329"/>
              <a:gd name="connsiteY4" fmla="*/ 1849126 h 3122404"/>
              <a:gd name="connsiteX5" fmla="*/ 2969342 w 3087329"/>
              <a:gd name="connsiteY5" fmla="*/ 2571797 h 3122404"/>
              <a:gd name="connsiteX6" fmla="*/ 2349910 w 3087329"/>
              <a:gd name="connsiteY6" fmla="*/ 2911010 h 3122404"/>
              <a:gd name="connsiteX7" fmla="*/ 1553497 w 3087329"/>
              <a:gd name="connsiteY7" fmla="*/ 3014249 h 3122404"/>
              <a:gd name="connsiteX8" fmla="*/ 978310 w 3087329"/>
              <a:gd name="connsiteY8" fmla="*/ 3087991 h 3122404"/>
              <a:gd name="connsiteX9" fmla="*/ 226142 w 3087329"/>
              <a:gd name="connsiteY9" fmla="*/ 2807772 h 3122404"/>
              <a:gd name="connsiteX10" fmla="*/ 19664 w 3087329"/>
              <a:gd name="connsiteY10" fmla="*/ 2085101 h 3122404"/>
              <a:gd name="connsiteX11" fmla="*/ 108155 w 3087329"/>
              <a:gd name="connsiteY11" fmla="*/ 1421423 h 3122404"/>
              <a:gd name="connsiteX12" fmla="*/ 299884 w 3087329"/>
              <a:gd name="connsiteY12" fmla="*/ 669256 h 3122404"/>
              <a:gd name="connsiteX13" fmla="*/ 742335 w 3087329"/>
              <a:gd name="connsiteY13" fmla="*/ 167810 h 3122404"/>
              <a:gd name="connsiteX14" fmla="*/ 1387310 w 3087329"/>
              <a:gd name="connsiteY14" fmla="*/ 264113 h 3122404"/>
              <a:gd name="connsiteX0" fmla="*/ 1387310 w 3087329"/>
              <a:gd name="connsiteY0" fmla="*/ 223481 h 3041141"/>
              <a:gd name="connsiteX1" fmla="*/ 2172929 w 3087329"/>
              <a:gd name="connsiteY1" fmla="*/ 101296 h 3041141"/>
              <a:gd name="connsiteX2" fmla="*/ 2659626 w 3087329"/>
              <a:gd name="connsiteY2" fmla="*/ 558496 h 3041141"/>
              <a:gd name="connsiteX3" fmla="*/ 2939845 w 3087329"/>
              <a:gd name="connsiteY3" fmla="*/ 1369657 h 3041141"/>
              <a:gd name="connsiteX4" fmla="*/ 3057832 w 3087329"/>
              <a:gd name="connsiteY4" fmla="*/ 1767863 h 3041141"/>
              <a:gd name="connsiteX5" fmla="*/ 2969342 w 3087329"/>
              <a:gd name="connsiteY5" fmla="*/ 2490534 h 3041141"/>
              <a:gd name="connsiteX6" fmla="*/ 2349910 w 3087329"/>
              <a:gd name="connsiteY6" fmla="*/ 2829747 h 3041141"/>
              <a:gd name="connsiteX7" fmla="*/ 1553497 w 3087329"/>
              <a:gd name="connsiteY7" fmla="*/ 2932986 h 3041141"/>
              <a:gd name="connsiteX8" fmla="*/ 978310 w 3087329"/>
              <a:gd name="connsiteY8" fmla="*/ 3006728 h 3041141"/>
              <a:gd name="connsiteX9" fmla="*/ 226142 w 3087329"/>
              <a:gd name="connsiteY9" fmla="*/ 2726509 h 3041141"/>
              <a:gd name="connsiteX10" fmla="*/ 19664 w 3087329"/>
              <a:gd name="connsiteY10" fmla="*/ 2003838 h 3041141"/>
              <a:gd name="connsiteX11" fmla="*/ 108155 w 3087329"/>
              <a:gd name="connsiteY11" fmla="*/ 1340160 h 3041141"/>
              <a:gd name="connsiteX12" fmla="*/ 299884 w 3087329"/>
              <a:gd name="connsiteY12" fmla="*/ 587993 h 3041141"/>
              <a:gd name="connsiteX13" fmla="*/ 742335 w 3087329"/>
              <a:gd name="connsiteY13" fmla="*/ 86547 h 3041141"/>
              <a:gd name="connsiteX14" fmla="*/ 1387310 w 3087329"/>
              <a:gd name="connsiteY14" fmla="*/ 182850 h 3041141"/>
              <a:gd name="connsiteX0" fmla="*/ 1387310 w 3087329"/>
              <a:gd name="connsiteY0" fmla="*/ 223481 h 3041141"/>
              <a:gd name="connsiteX1" fmla="*/ 2172929 w 3087329"/>
              <a:gd name="connsiteY1" fmla="*/ 101296 h 3041141"/>
              <a:gd name="connsiteX2" fmla="*/ 2659626 w 3087329"/>
              <a:gd name="connsiteY2" fmla="*/ 558496 h 3041141"/>
              <a:gd name="connsiteX3" fmla="*/ 2939845 w 3087329"/>
              <a:gd name="connsiteY3" fmla="*/ 1369657 h 3041141"/>
              <a:gd name="connsiteX4" fmla="*/ 3057832 w 3087329"/>
              <a:gd name="connsiteY4" fmla="*/ 1767863 h 3041141"/>
              <a:gd name="connsiteX5" fmla="*/ 2969342 w 3087329"/>
              <a:gd name="connsiteY5" fmla="*/ 2490534 h 3041141"/>
              <a:gd name="connsiteX6" fmla="*/ 2349910 w 3087329"/>
              <a:gd name="connsiteY6" fmla="*/ 2829747 h 3041141"/>
              <a:gd name="connsiteX7" fmla="*/ 1553497 w 3087329"/>
              <a:gd name="connsiteY7" fmla="*/ 2932986 h 3041141"/>
              <a:gd name="connsiteX8" fmla="*/ 978310 w 3087329"/>
              <a:gd name="connsiteY8" fmla="*/ 3006728 h 3041141"/>
              <a:gd name="connsiteX9" fmla="*/ 226142 w 3087329"/>
              <a:gd name="connsiteY9" fmla="*/ 2726509 h 3041141"/>
              <a:gd name="connsiteX10" fmla="*/ 19664 w 3087329"/>
              <a:gd name="connsiteY10" fmla="*/ 2003838 h 3041141"/>
              <a:gd name="connsiteX11" fmla="*/ 108155 w 3087329"/>
              <a:gd name="connsiteY11" fmla="*/ 1340160 h 3041141"/>
              <a:gd name="connsiteX12" fmla="*/ 299884 w 3087329"/>
              <a:gd name="connsiteY12" fmla="*/ 587993 h 3041141"/>
              <a:gd name="connsiteX13" fmla="*/ 742335 w 3087329"/>
              <a:gd name="connsiteY13" fmla="*/ 86547 h 3041141"/>
              <a:gd name="connsiteX14" fmla="*/ 1427946 w 3087329"/>
              <a:gd name="connsiteY14" fmla="*/ 182848 h 3041141"/>
              <a:gd name="connsiteX0" fmla="*/ 1427946 w 3087329"/>
              <a:gd name="connsiteY0" fmla="*/ 223481 h 3122405"/>
              <a:gd name="connsiteX1" fmla="*/ 2172929 w 3087329"/>
              <a:gd name="connsiteY1" fmla="*/ 182560 h 3122405"/>
              <a:gd name="connsiteX2" fmla="*/ 2659626 w 3087329"/>
              <a:gd name="connsiteY2" fmla="*/ 639760 h 3122405"/>
              <a:gd name="connsiteX3" fmla="*/ 2939845 w 3087329"/>
              <a:gd name="connsiteY3" fmla="*/ 1450921 h 3122405"/>
              <a:gd name="connsiteX4" fmla="*/ 3057832 w 3087329"/>
              <a:gd name="connsiteY4" fmla="*/ 1849127 h 3122405"/>
              <a:gd name="connsiteX5" fmla="*/ 2969342 w 3087329"/>
              <a:gd name="connsiteY5" fmla="*/ 2571798 h 3122405"/>
              <a:gd name="connsiteX6" fmla="*/ 2349910 w 3087329"/>
              <a:gd name="connsiteY6" fmla="*/ 2911011 h 3122405"/>
              <a:gd name="connsiteX7" fmla="*/ 1553497 w 3087329"/>
              <a:gd name="connsiteY7" fmla="*/ 3014250 h 3122405"/>
              <a:gd name="connsiteX8" fmla="*/ 978310 w 3087329"/>
              <a:gd name="connsiteY8" fmla="*/ 3087992 h 3122405"/>
              <a:gd name="connsiteX9" fmla="*/ 226142 w 3087329"/>
              <a:gd name="connsiteY9" fmla="*/ 2807773 h 3122405"/>
              <a:gd name="connsiteX10" fmla="*/ 19664 w 3087329"/>
              <a:gd name="connsiteY10" fmla="*/ 2085102 h 3122405"/>
              <a:gd name="connsiteX11" fmla="*/ 108155 w 3087329"/>
              <a:gd name="connsiteY11" fmla="*/ 1421424 h 3122405"/>
              <a:gd name="connsiteX12" fmla="*/ 299884 w 3087329"/>
              <a:gd name="connsiteY12" fmla="*/ 669257 h 3122405"/>
              <a:gd name="connsiteX13" fmla="*/ 742335 w 3087329"/>
              <a:gd name="connsiteY13" fmla="*/ 167811 h 3122405"/>
              <a:gd name="connsiteX14" fmla="*/ 1427946 w 3087329"/>
              <a:gd name="connsiteY14" fmla="*/ 264112 h 3122405"/>
              <a:gd name="connsiteX0" fmla="*/ 1427946 w 3087329"/>
              <a:gd name="connsiteY0" fmla="*/ 223481 h 3122405"/>
              <a:gd name="connsiteX1" fmla="*/ 2172929 w 3087329"/>
              <a:gd name="connsiteY1" fmla="*/ 182560 h 3122405"/>
              <a:gd name="connsiteX2" fmla="*/ 2659626 w 3087329"/>
              <a:gd name="connsiteY2" fmla="*/ 639760 h 3122405"/>
              <a:gd name="connsiteX3" fmla="*/ 2939845 w 3087329"/>
              <a:gd name="connsiteY3" fmla="*/ 1450921 h 3122405"/>
              <a:gd name="connsiteX4" fmla="*/ 3057832 w 3087329"/>
              <a:gd name="connsiteY4" fmla="*/ 1849127 h 3122405"/>
              <a:gd name="connsiteX5" fmla="*/ 2969342 w 3087329"/>
              <a:gd name="connsiteY5" fmla="*/ 2571798 h 3122405"/>
              <a:gd name="connsiteX6" fmla="*/ 2349910 w 3087329"/>
              <a:gd name="connsiteY6" fmla="*/ 2911011 h 3122405"/>
              <a:gd name="connsiteX7" fmla="*/ 1553497 w 3087329"/>
              <a:gd name="connsiteY7" fmla="*/ 3014250 h 3122405"/>
              <a:gd name="connsiteX8" fmla="*/ 978310 w 3087329"/>
              <a:gd name="connsiteY8" fmla="*/ 3087992 h 3122405"/>
              <a:gd name="connsiteX9" fmla="*/ 226142 w 3087329"/>
              <a:gd name="connsiteY9" fmla="*/ 2807773 h 3122405"/>
              <a:gd name="connsiteX10" fmla="*/ 19664 w 3087329"/>
              <a:gd name="connsiteY10" fmla="*/ 2085102 h 3122405"/>
              <a:gd name="connsiteX11" fmla="*/ 108155 w 3087329"/>
              <a:gd name="connsiteY11" fmla="*/ 1421424 h 3122405"/>
              <a:gd name="connsiteX12" fmla="*/ 299884 w 3087329"/>
              <a:gd name="connsiteY12" fmla="*/ 669257 h 3122405"/>
              <a:gd name="connsiteX13" fmla="*/ 742335 w 3087329"/>
              <a:gd name="connsiteY13" fmla="*/ 167811 h 3122405"/>
              <a:gd name="connsiteX14" fmla="*/ 1398089 w 3087329"/>
              <a:gd name="connsiteY14" fmla="*/ 262215 h 3122405"/>
              <a:gd name="connsiteX0" fmla="*/ 1427946 w 3087329"/>
              <a:gd name="connsiteY0" fmla="*/ 223481 h 3122405"/>
              <a:gd name="connsiteX1" fmla="*/ 2172929 w 3087329"/>
              <a:gd name="connsiteY1" fmla="*/ 182560 h 3122405"/>
              <a:gd name="connsiteX2" fmla="*/ 2659626 w 3087329"/>
              <a:gd name="connsiteY2" fmla="*/ 639760 h 3122405"/>
              <a:gd name="connsiteX3" fmla="*/ 2939845 w 3087329"/>
              <a:gd name="connsiteY3" fmla="*/ 1450921 h 3122405"/>
              <a:gd name="connsiteX4" fmla="*/ 3057832 w 3087329"/>
              <a:gd name="connsiteY4" fmla="*/ 1849127 h 3122405"/>
              <a:gd name="connsiteX5" fmla="*/ 2969342 w 3087329"/>
              <a:gd name="connsiteY5" fmla="*/ 2571798 h 3122405"/>
              <a:gd name="connsiteX6" fmla="*/ 2349910 w 3087329"/>
              <a:gd name="connsiteY6" fmla="*/ 2911011 h 3122405"/>
              <a:gd name="connsiteX7" fmla="*/ 1553497 w 3087329"/>
              <a:gd name="connsiteY7" fmla="*/ 3014250 h 3122405"/>
              <a:gd name="connsiteX8" fmla="*/ 978310 w 3087329"/>
              <a:gd name="connsiteY8" fmla="*/ 3087992 h 3122405"/>
              <a:gd name="connsiteX9" fmla="*/ 226142 w 3087329"/>
              <a:gd name="connsiteY9" fmla="*/ 2807773 h 3122405"/>
              <a:gd name="connsiteX10" fmla="*/ 19664 w 3087329"/>
              <a:gd name="connsiteY10" fmla="*/ 2085102 h 3122405"/>
              <a:gd name="connsiteX11" fmla="*/ 108155 w 3087329"/>
              <a:gd name="connsiteY11" fmla="*/ 1421424 h 3122405"/>
              <a:gd name="connsiteX12" fmla="*/ 299884 w 3087329"/>
              <a:gd name="connsiteY12" fmla="*/ 669257 h 3122405"/>
              <a:gd name="connsiteX13" fmla="*/ 742335 w 3087329"/>
              <a:gd name="connsiteY13" fmla="*/ 167811 h 3122405"/>
              <a:gd name="connsiteX14" fmla="*/ 1398089 w 3087329"/>
              <a:gd name="connsiteY14" fmla="*/ 262215 h 3122405"/>
              <a:gd name="connsiteX0" fmla="*/ 1427946 w 3087329"/>
              <a:gd name="connsiteY0" fmla="*/ 223481 h 3122405"/>
              <a:gd name="connsiteX1" fmla="*/ 2172929 w 3087329"/>
              <a:gd name="connsiteY1" fmla="*/ 182560 h 3122405"/>
              <a:gd name="connsiteX2" fmla="*/ 2659626 w 3087329"/>
              <a:gd name="connsiteY2" fmla="*/ 639760 h 3122405"/>
              <a:gd name="connsiteX3" fmla="*/ 2939845 w 3087329"/>
              <a:gd name="connsiteY3" fmla="*/ 1450921 h 3122405"/>
              <a:gd name="connsiteX4" fmla="*/ 3057832 w 3087329"/>
              <a:gd name="connsiteY4" fmla="*/ 1849127 h 3122405"/>
              <a:gd name="connsiteX5" fmla="*/ 2969342 w 3087329"/>
              <a:gd name="connsiteY5" fmla="*/ 2571798 h 3122405"/>
              <a:gd name="connsiteX6" fmla="*/ 2349910 w 3087329"/>
              <a:gd name="connsiteY6" fmla="*/ 2911011 h 3122405"/>
              <a:gd name="connsiteX7" fmla="*/ 1553497 w 3087329"/>
              <a:gd name="connsiteY7" fmla="*/ 3014250 h 3122405"/>
              <a:gd name="connsiteX8" fmla="*/ 978310 w 3087329"/>
              <a:gd name="connsiteY8" fmla="*/ 3087992 h 3122405"/>
              <a:gd name="connsiteX9" fmla="*/ 226142 w 3087329"/>
              <a:gd name="connsiteY9" fmla="*/ 2807773 h 3122405"/>
              <a:gd name="connsiteX10" fmla="*/ 19664 w 3087329"/>
              <a:gd name="connsiteY10" fmla="*/ 2085102 h 3122405"/>
              <a:gd name="connsiteX11" fmla="*/ 108155 w 3087329"/>
              <a:gd name="connsiteY11" fmla="*/ 1421424 h 3122405"/>
              <a:gd name="connsiteX12" fmla="*/ 299884 w 3087329"/>
              <a:gd name="connsiteY12" fmla="*/ 669257 h 3122405"/>
              <a:gd name="connsiteX13" fmla="*/ 742335 w 3087329"/>
              <a:gd name="connsiteY13" fmla="*/ 167811 h 3122405"/>
              <a:gd name="connsiteX14" fmla="*/ 1398089 w 3087329"/>
              <a:gd name="connsiteY14" fmla="*/ 262215 h 3122405"/>
              <a:gd name="connsiteX0" fmla="*/ 1427946 w 3087329"/>
              <a:gd name="connsiteY0" fmla="*/ 123510 h 3022434"/>
              <a:gd name="connsiteX1" fmla="*/ 1547140 w 3087329"/>
              <a:gd name="connsiteY1" fmla="*/ 162244 h 3022434"/>
              <a:gd name="connsiteX2" fmla="*/ 2172929 w 3087329"/>
              <a:gd name="connsiteY2" fmla="*/ 82589 h 3022434"/>
              <a:gd name="connsiteX3" fmla="*/ 2659626 w 3087329"/>
              <a:gd name="connsiteY3" fmla="*/ 539789 h 3022434"/>
              <a:gd name="connsiteX4" fmla="*/ 2939845 w 3087329"/>
              <a:gd name="connsiteY4" fmla="*/ 1350950 h 3022434"/>
              <a:gd name="connsiteX5" fmla="*/ 3057832 w 3087329"/>
              <a:gd name="connsiteY5" fmla="*/ 1749156 h 3022434"/>
              <a:gd name="connsiteX6" fmla="*/ 2969342 w 3087329"/>
              <a:gd name="connsiteY6" fmla="*/ 2471827 h 3022434"/>
              <a:gd name="connsiteX7" fmla="*/ 2349910 w 3087329"/>
              <a:gd name="connsiteY7" fmla="*/ 2811040 h 3022434"/>
              <a:gd name="connsiteX8" fmla="*/ 1553497 w 3087329"/>
              <a:gd name="connsiteY8" fmla="*/ 2914279 h 3022434"/>
              <a:gd name="connsiteX9" fmla="*/ 978310 w 3087329"/>
              <a:gd name="connsiteY9" fmla="*/ 2988021 h 3022434"/>
              <a:gd name="connsiteX10" fmla="*/ 226142 w 3087329"/>
              <a:gd name="connsiteY10" fmla="*/ 2707802 h 3022434"/>
              <a:gd name="connsiteX11" fmla="*/ 19664 w 3087329"/>
              <a:gd name="connsiteY11" fmla="*/ 1985131 h 3022434"/>
              <a:gd name="connsiteX12" fmla="*/ 108155 w 3087329"/>
              <a:gd name="connsiteY12" fmla="*/ 1321453 h 3022434"/>
              <a:gd name="connsiteX13" fmla="*/ 299884 w 3087329"/>
              <a:gd name="connsiteY13" fmla="*/ 569286 h 3022434"/>
              <a:gd name="connsiteX14" fmla="*/ 742335 w 3087329"/>
              <a:gd name="connsiteY14" fmla="*/ 67840 h 3022434"/>
              <a:gd name="connsiteX15" fmla="*/ 1398089 w 3087329"/>
              <a:gd name="connsiteY15" fmla="*/ 162244 h 3022434"/>
              <a:gd name="connsiteX0" fmla="*/ 1427946 w 3087329"/>
              <a:gd name="connsiteY0" fmla="*/ 123510 h 3022434"/>
              <a:gd name="connsiteX1" fmla="*/ 1596824 w 3087329"/>
              <a:gd name="connsiteY1" fmla="*/ 63664 h 3022434"/>
              <a:gd name="connsiteX2" fmla="*/ 2172929 w 3087329"/>
              <a:gd name="connsiteY2" fmla="*/ 82589 h 3022434"/>
              <a:gd name="connsiteX3" fmla="*/ 2659626 w 3087329"/>
              <a:gd name="connsiteY3" fmla="*/ 539789 h 3022434"/>
              <a:gd name="connsiteX4" fmla="*/ 2939845 w 3087329"/>
              <a:gd name="connsiteY4" fmla="*/ 1350950 h 3022434"/>
              <a:gd name="connsiteX5" fmla="*/ 3057832 w 3087329"/>
              <a:gd name="connsiteY5" fmla="*/ 1749156 h 3022434"/>
              <a:gd name="connsiteX6" fmla="*/ 2969342 w 3087329"/>
              <a:gd name="connsiteY6" fmla="*/ 2471827 h 3022434"/>
              <a:gd name="connsiteX7" fmla="*/ 2349910 w 3087329"/>
              <a:gd name="connsiteY7" fmla="*/ 2811040 h 3022434"/>
              <a:gd name="connsiteX8" fmla="*/ 1553497 w 3087329"/>
              <a:gd name="connsiteY8" fmla="*/ 2914279 h 3022434"/>
              <a:gd name="connsiteX9" fmla="*/ 978310 w 3087329"/>
              <a:gd name="connsiteY9" fmla="*/ 2988021 h 3022434"/>
              <a:gd name="connsiteX10" fmla="*/ 226142 w 3087329"/>
              <a:gd name="connsiteY10" fmla="*/ 2707802 h 3022434"/>
              <a:gd name="connsiteX11" fmla="*/ 19664 w 3087329"/>
              <a:gd name="connsiteY11" fmla="*/ 1985131 h 3022434"/>
              <a:gd name="connsiteX12" fmla="*/ 108155 w 3087329"/>
              <a:gd name="connsiteY12" fmla="*/ 1321453 h 3022434"/>
              <a:gd name="connsiteX13" fmla="*/ 299884 w 3087329"/>
              <a:gd name="connsiteY13" fmla="*/ 569286 h 3022434"/>
              <a:gd name="connsiteX14" fmla="*/ 742335 w 3087329"/>
              <a:gd name="connsiteY14" fmla="*/ 67840 h 3022434"/>
              <a:gd name="connsiteX15" fmla="*/ 1398089 w 3087329"/>
              <a:gd name="connsiteY15" fmla="*/ 162244 h 3022434"/>
              <a:gd name="connsiteX0" fmla="*/ 1398089 w 3087329"/>
              <a:gd name="connsiteY0" fmla="*/ 162244 h 3022434"/>
              <a:gd name="connsiteX1" fmla="*/ 1596824 w 3087329"/>
              <a:gd name="connsiteY1" fmla="*/ 63664 h 3022434"/>
              <a:gd name="connsiteX2" fmla="*/ 2172929 w 3087329"/>
              <a:gd name="connsiteY2" fmla="*/ 82589 h 3022434"/>
              <a:gd name="connsiteX3" fmla="*/ 2659626 w 3087329"/>
              <a:gd name="connsiteY3" fmla="*/ 539789 h 3022434"/>
              <a:gd name="connsiteX4" fmla="*/ 2939845 w 3087329"/>
              <a:gd name="connsiteY4" fmla="*/ 1350950 h 3022434"/>
              <a:gd name="connsiteX5" fmla="*/ 3057832 w 3087329"/>
              <a:gd name="connsiteY5" fmla="*/ 1749156 h 3022434"/>
              <a:gd name="connsiteX6" fmla="*/ 2969342 w 3087329"/>
              <a:gd name="connsiteY6" fmla="*/ 2471827 h 3022434"/>
              <a:gd name="connsiteX7" fmla="*/ 2349910 w 3087329"/>
              <a:gd name="connsiteY7" fmla="*/ 2811040 h 3022434"/>
              <a:gd name="connsiteX8" fmla="*/ 1553497 w 3087329"/>
              <a:gd name="connsiteY8" fmla="*/ 2914279 h 3022434"/>
              <a:gd name="connsiteX9" fmla="*/ 978310 w 3087329"/>
              <a:gd name="connsiteY9" fmla="*/ 2988021 h 3022434"/>
              <a:gd name="connsiteX10" fmla="*/ 226142 w 3087329"/>
              <a:gd name="connsiteY10" fmla="*/ 2707802 h 3022434"/>
              <a:gd name="connsiteX11" fmla="*/ 19664 w 3087329"/>
              <a:gd name="connsiteY11" fmla="*/ 1985131 h 3022434"/>
              <a:gd name="connsiteX12" fmla="*/ 108155 w 3087329"/>
              <a:gd name="connsiteY12" fmla="*/ 1321453 h 3022434"/>
              <a:gd name="connsiteX13" fmla="*/ 299884 w 3087329"/>
              <a:gd name="connsiteY13" fmla="*/ 569286 h 3022434"/>
              <a:gd name="connsiteX14" fmla="*/ 742335 w 3087329"/>
              <a:gd name="connsiteY14" fmla="*/ 67840 h 3022434"/>
              <a:gd name="connsiteX15" fmla="*/ 1398089 w 3087329"/>
              <a:gd name="connsiteY15" fmla="*/ 162244 h 3022434"/>
              <a:gd name="connsiteX0" fmla="*/ 1398089 w 3087329"/>
              <a:gd name="connsiteY0" fmla="*/ 162244 h 3022434"/>
              <a:gd name="connsiteX1" fmla="*/ 2172929 w 3087329"/>
              <a:gd name="connsiteY1" fmla="*/ 82589 h 3022434"/>
              <a:gd name="connsiteX2" fmla="*/ 2659626 w 3087329"/>
              <a:gd name="connsiteY2" fmla="*/ 539789 h 3022434"/>
              <a:gd name="connsiteX3" fmla="*/ 2939845 w 3087329"/>
              <a:gd name="connsiteY3" fmla="*/ 1350950 h 3022434"/>
              <a:gd name="connsiteX4" fmla="*/ 3057832 w 3087329"/>
              <a:gd name="connsiteY4" fmla="*/ 1749156 h 3022434"/>
              <a:gd name="connsiteX5" fmla="*/ 2969342 w 3087329"/>
              <a:gd name="connsiteY5" fmla="*/ 2471827 h 3022434"/>
              <a:gd name="connsiteX6" fmla="*/ 2349910 w 3087329"/>
              <a:gd name="connsiteY6" fmla="*/ 2811040 h 3022434"/>
              <a:gd name="connsiteX7" fmla="*/ 1553497 w 3087329"/>
              <a:gd name="connsiteY7" fmla="*/ 2914279 h 3022434"/>
              <a:gd name="connsiteX8" fmla="*/ 978310 w 3087329"/>
              <a:gd name="connsiteY8" fmla="*/ 2988021 h 3022434"/>
              <a:gd name="connsiteX9" fmla="*/ 226142 w 3087329"/>
              <a:gd name="connsiteY9" fmla="*/ 2707802 h 3022434"/>
              <a:gd name="connsiteX10" fmla="*/ 19664 w 3087329"/>
              <a:gd name="connsiteY10" fmla="*/ 1985131 h 3022434"/>
              <a:gd name="connsiteX11" fmla="*/ 108155 w 3087329"/>
              <a:gd name="connsiteY11" fmla="*/ 1321453 h 3022434"/>
              <a:gd name="connsiteX12" fmla="*/ 299884 w 3087329"/>
              <a:gd name="connsiteY12" fmla="*/ 569286 h 3022434"/>
              <a:gd name="connsiteX13" fmla="*/ 742335 w 3087329"/>
              <a:gd name="connsiteY13" fmla="*/ 67840 h 3022434"/>
              <a:gd name="connsiteX14" fmla="*/ 1398089 w 3087329"/>
              <a:gd name="connsiteY14" fmla="*/ 162244 h 3022434"/>
              <a:gd name="connsiteX0" fmla="*/ 1398089 w 3087329"/>
              <a:gd name="connsiteY0" fmla="*/ 162244 h 3022434"/>
              <a:gd name="connsiteX1" fmla="*/ 1653671 w 3087329"/>
              <a:gd name="connsiteY1" fmla="*/ 123914 h 3022434"/>
              <a:gd name="connsiteX2" fmla="*/ 2172929 w 3087329"/>
              <a:gd name="connsiteY2" fmla="*/ 82589 h 3022434"/>
              <a:gd name="connsiteX3" fmla="*/ 2659626 w 3087329"/>
              <a:gd name="connsiteY3" fmla="*/ 539789 h 3022434"/>
              <a:gd name="connsiteX4" fmla="*/ 2939845 w 3087329"/>
              <a:gd name="connsiteY4" fmla="*/ 1350950 h 3022434"/>
              <a:gd name="connsiteX5" fmla="*/ 3057832 w 3087329"/>
              <a:gd name="connsiteY5" fmla="*/ 1749156 h 3022434"/>
              <a:gd name="connsiteX6" fmla="*/ 2969342 w 3087329"/>
              <a:gd name="connsiteY6" fmla="*/ 2471827 h 3022434"/>
              <a:gd name="connsiteX7" fmla="*/ 2349910 w 3087329"/>
              <a:gd name="connsiteY7" fmla="*/ 2811040 h 3022434"/>
              <a:gd name="connsiteX8" fmla="*/ 1553497 w 3087329"/>
              <a:gd name="connsiteY8" fmla="*/ 2914279 h 3022434"/>
              <a:gd name="connsiteX9" fmla="*/ 978310 w 3087329"/>
              <a:gd name="connsiteY9" fmla="*/ 2988021 h 3022434"/>
              <a:gd name="connsiteX10" fmla="*/ 226142 w 3087329"/>
              <a:gd name="connsiteY10" fmla="*/ 2707802 h 3022434"/>
              <a:gd name="connsiteX11" fmla="*/ 19664 w 3087329"/>
              <a:gd name="connsiteY11" fmla="*/ 1985131 h 3022434"/>
              <a:gd name="connsiteX12" fmla="*/ 108155 w 3087329"/>
              <a:gd name="connsiteY12" fmla="*/ 1321453 h 3022434"/>
              <a:gd name="connsiteX13" fmla="*/ 299884 w 3087329"/>
              <a:gd name="connsiteY13" fmla="*/ 569286 h 3022434"/>
              <a:gd name="connsiteX14" fmla="*/ 742335 w 3087329"/>
              <a:gd name="connsiteY14" fmla="*/ 67840 h 3022434"/>
              <a:gd name="connsiteX15" fmla="*/ 1398089 w 3087329"/>
              <a:gd name="connsiteY15" fmla="*/ 162244 h 3022434"/>
              <a:gd name="connsiteX0" fmla="*/ 1398089 w 3087329"/>
              <a:gd name="connsiteY0" fmla="*/ 167224 h 3027414"/>
              <a:gd name="connsiteX1" fmla="*/ 1646507 w 3087329"/>
              <a:gd name="connsiteY1" fmla="*/ 19353 h 3027414"/>
              <a:gd name="connsiteX2" fmla="*/ 2172929 w 3087329"/>
              <a:gd name="connsiteY2" fmla="*/ 87569 h 3027414"/>
              <a:gd name="connsiteX3" fmla="*/ 2659626 w 3087329"/>
              <a:gd name="connsiteY3" fmla="*/ 544769 h 3027414"/>
              <a:gd name="connsiteX4" fmla="*/ 2939845 w 3087329"/>
              <a:gd name="connsiteY4" fmla="*/ 1355930 h 3027414"/>
              <a:gd name="connsiteX5" fmla="*/ 3057832 w 3087329"/>
              <a:gd name="connsiteY5" fmla="*/ 1754136 h 3027414"/>
              <a:gd name="connsiteX6" fmla="*/ 2969342 w 3087329"/>
              <a:gd name="connsiteY6" fmla="*/ 2476807 h 3027414"/>
              <a:gd name="connsiteX7" fmla="*/ 2349910 w 3087329"/>
              <a:gd name="connsiteY7" fmla="*/ 2816020 h 3027414"/>
              <a:gd name="connsiteX8" fmla="*/ 1553497 w 3087329"/>
              <a:gd name="connsiteY8" fmla="*/ 2919259 h 3027414"/>
              <a:gd name="connsiteX9" fmla="*/ 978310 w 3087329"/>
              <a:gd name="connsiteY9" fmla="*/ 2993001 h 3027414"/>
              <a:gd name="connsiteX10" fmla="*/ 226142 w 3087329"/>
              <a:gd name="connsiteY10" fmla="*/ 2712782 h 3027414"/>
              <a:gd name="connsiteX11" fmla="*/ 19664 w 3087329"/>
              <a:gd name="connsiteY11" fmla="*/ 1990111 h 3027414"/>
              <a:gd name="connsiteX12" fmla="*/ 108155 w 3087329"/>
              <a:gd name="connsiteY12" fmla="*/ 1326433 h 3027414"/>
              <a:gd name="connsiteX13" fmla="*/ 299884 w 3087329"/>
              <a:gd name="connsiteY13" fmla="*/ 574266 h 3027414"/>
              <a:gd name="connsiteX14" fmla="*/ 742335 w 3087329"/>
              <a:gd name="connsiteY14" fmla="*/ 72820 h 3027414"/>
              <a:gd name="connsiteX15" fmla="*/ 1398089 w 3087329"/>
              <a:gd name="connsiteY15" fmla="*/ 167224 h 30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87329" h="3027414">
                <a:moveTo>
                  <a:pt x="1398089" y="167224"/>
                </a:moveTo>
                <a:cubicBezTo>
                  <a:pt x="1440686" y="160836"/>
                  <a:pt x="1517367" y="32629"/>
                  <a:pt x="1646507" y="19353"/>
                </a:cubicBezTo>
                <a:cubicBezTo>
                  <a:pt x="1775647" y="6077"/>
                  <a:pt x="2004076" y="0"/>
                  <a:pt x="2172929" y="87569"/>
                </a:cubicBezTo>
                <a:cubicBezTo>
                  <a:pt x="2341782" y="175138"/>
                  <a:pt x="2531807" y="333376"/>
                  <a:pt x="2659626" y="544769"/>
                </a:cubicBezTo>
                <a:cubicBezTo>
                  <a:pt x="2787445" y="756163"/>
                  <a:pt x="2873477" y="1154369"/>
                  <a:pt x="2939845" y="1355930"/>
                </a:cubicBezTo>
                <a:cubicBezTo>
                  <a:pt x="3006213" y="1557491"/>
                  <a:pt x="3052916" y="1567323"/>
                  <a:pt x="3057832" y="1754136"/>
                </a:cubicBezTo>
                <a:cubicBezTo>
                  <a:pt x="3062748" y="1940949"/>
                  <a:pt x="3087329" y="2299826"/>
                  <a:pt x="2969342" y="2476807"/>
                </a:cubicBezTo>
                <a:cubicBezTo>
                  <a:pt x="2851355" y="2653788"/>
                  <a:pt x="2585884" y="2742278"/>
                  <a:pt x="2349910" y="2816020"/>
                </a:cubicBezTo>
                <a:cubicBezTo>
                  <a:pt x="2113936" y="2889762"/>
                  <a:pt x="1553497" y="2919259"/>
                  <a:pt x="1553497" y="2919259"/>
                </a:cubicBezTo>
                <a:cubicBezTo>
                  <a:pt x="1324897" y="2948756"/>
                  <a:pt x="1199536" y="3027414"/>
                  <a:pt x="978310" y="2993001"/>
                </a:cubicBezTo>
                <a:cubicBezTo>
                  <a:pt x="757084" y="2958588"/>
                  <a:pt x="385916" y="2879930"/>
                  <a:pt x="226142" y="2712782"/>
                </a:cubicBezTo>
                <a:cubicBezTo>
                  <a:pt x="66368" y="2545634"/>
                  <a:pt x="39329" y="2221169"/>
                  <a:pt x="19664" y="1990111"/>
                </a:cubicBezTo>
                <a:cubicBezTo>
                  <a:pt x="0" y="1759053"/>
                  <a:pt x="61452" y="1562407"/>
                  <a:pt x="108155" y="1326433"/>
                </a:cubicBezTo>
                <a:cubicBezTo>
                  <a:pt x="154858" y="1090459"/>
                  <a:pt x="194187" y="783202"/>
                  <a:pt x="299884" y="574266"/>
                </a:cubicBezTo>
                <a:cubicBezTo>
                  <a:pt x="405581" y="365331"/>
                  <a:pt x="559301" y="140660"/>
                  <a:pt x="742335" y="72820"/>
                </a:cubicBezTo>
                <a:cubicBezTo>
                  <a:pt x="925369" y="4980"/>
                  <a:pt x="1174248" y="18804"/>
                  <a:pt x="1398089" y="16722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1826041" y="2257646"/>
            <a:ext cx="192028" cy="76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3411" name="Object 3"/>
          <p:cNvGraphicFramePr>
            <a:graphicFrameLocks noChangeAspect="1"/>
          </p:cNvGraphicFramePr>
          <p:nvPr/>
        </p:nvGraphicFramePr>
        <p:xfrm>
          <a:off x="3833813" y="2354263"/>
          <a:ext cx="3632200" cy="754062"/>
        </p:xfrm>
        <a:graphic>
          <a:graphicData uri="http://schemas.openxmlformats.org/presentationml/2006/ole">
            <p:oleObj spid="_x0000_s286723" name="Equation" r:id="rId4" imgW="2133360" imgH="444240" progId="Equation.3">
              <p:embed/>
            </p:oleObj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6645870" y="4120290"/>
            <a:ext cx="2261426" cy="21890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945555" y="4019855"/>
            <a:ext cx="561975" cy="419100"/>
          </a:xfrm>
          <a:custGeom>
            <a:avLst/>
            <a:gdLst>
              <a:gd name="connsiteX0" fmla="*/ 0 w 561975"/>
              <a:gd name="connsiteY0" fmla="*/ 419100 h 419100"/>
              <a:gd name="connsiteX1" fmla="*/ 180975 w 561975"/>
              <a:gd name="connsiteY1" fmla="*/ 85725 h 419100"/>
              <a:gd name="connsiteX2" fmla="*/ 561975 w 561975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419100">
                <a:moveTo>
                  <a:pt x="0" y="419100"/>
                </a:moveTo>
                <a:cubicBezTo>
                  <a:pt x="43656" y="287337"/>
                  <a:pt x="87313" y="155575"/>
                  <a:pt x="180975" y="85725"/>
                </a:cubicBezTo>
                <a:cubicBezTo>
                  <a:pt x="274638" y="15875"/>
                  <a:pt x="418306" y="7937"/>
                  <a:pt x="561975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488480" y="3883330"/>
            <a:ext cx="638175" cy="279400"/>
          </a:xfrm>
          <a:custGeom>
            <a:avLst/>
            <a:gdLst>
              <a:gd name="connsiteX0" fmla="*/ 0 w 638175"/>
              <a:gd name="connsiteY0" fmla="*/ 146050 h 279400"/>
              <a:gd name="connsiteX1" fmla="*/ 304800 w 638175"/>
              <a:gd name="connsiteY1" fmla="*/ 22225 h 279400"/>
              <a:gd name="connsiteX2" fmla="*/ 638175 w 638175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5" h="279400">
                <a:moveTo>
                  <a:pt x="0" y="146050"/>
                </a:moveTo>
                <a:cubicBezTo>
                  <a:pt x="99219" y="73025"/>
                  <a:pt x="198438" y="0"/>
                  <a:pt x="304800" y="22225"/>
                </a:cubicBezTo>
                <a:cubicBezTo>
                  <a:pt x="411163" y="44450"/>
                  <a:pt x="524669" y="161925"/>
                  <a:pt x="638175" y="279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922054" y="2584089"/>
          <a:ext cx="192025" cy="348413"/>
        </p:xfrm>
        <a:graphic>
          <a:graphicData uri="http://schemas.openxmlformats.org/presentationml/2006/ole">
            <p:oleObj spid="_x0000_s286724" name="Equation" r:id="rId5" imgW="126720" imgH="177480" progId="Equation.3">
              <p:embed/>
            </p:oleObj>
          </a:graphicData>
        </a:graphic>
      </p:graphicFrame>
      <p:graphicFrame>
        <p:nvGraphicFramePr>
          <p:cNvPr id="273413" name="Object 5"/>
          <p:cNvGraphicFramePr>
            <a:graphicFrameLocks noChangeAspect="1"/>
          </p:cNvGraphicFramePr>
          <p:nvPr/>
        </p:nvGraphicFramePr>
        <p:xfrm>
          <a:off x="6934443" y="4429430"/>
          <a:ext cx="230187" cy="422275"/>
        </p:xfrm>
        <a:graphic>
          <a:graphicData uri="http://schemas.openxmlformats.org/presentationml/2006/ole">
            <p:oleObj spid="_x0000_s286725" name="Equation" r:id="rId6" imgW="152280" imgH="215640" progId="Equation.3">
              <p:embed/>
            </p:oleObj>
          </a:graphicData>
        </a:graphic>
      </p:graphicFrame>
      <p:graphicFrame>
        <p:nvGraphicFramePr>
          <p:cNvPr id="273414" name="Object 6"/>
          <p:cNvGraphicFramePr>
            <a:graphicFrameLocks noChangeAspect="1"/>
          </p:cNvGraphicFramePr>
          <p:nvPr/>
        </p:nvGraphicFramePr>
        <p:xfrm>
          <a:off x="7337160" y="3621025"/>
          <a:ext cx="249237" cy="422275"/>
        </p:xfrm>
        <a:graphic>
          <a:graphicData uri="http://schemas.openxmlformats.org/presentationml/2006/ole">
            <p:oleObj spid="_x0000_s286726" name="Equation" r:id="rId7" imgW="164880" imgH="215640" progId="Equation.3">
              <p:embed/>
            </p:oleObj>
          </a:graphicData>
        </a:graphic>
      </p:graphicFrame>
      <p:graphicFrame>
        <p:nvGraphicFramePr>
          <p:cNvPr id="273415" name="Object 7"/>
          <p:cNvGraphicFramePr>
            <a:graphicFrameLocks noChangeAspect="1"/>
          </p:cNvGraphicFramePr>
          <p:nvPr/>
        </p:nvGraphicFramePr>
        <p:xfrm>
          <a:off x="8077443" y="3802368"/>
          <a:ext cx="250825" cy="447675"/>
        </p:xfrm>
        <a:graphic>
          <a:graphicData uri="http://schemas.openxmlformats.org/presentationml/2006/ole">
            <p:oleObj spid="_x0000_s286727" name="Equation" r:id="rId8" imgW="164880" imgH="228600" progId="Equation.3">
              <p:embed/>
            </p:oleObj>
          </a:graphicData>
        </a:graphic>
      </p:graphicFrame>
      <p:graphicFrame>
        <p:nvGraphicFramePr>
          <p:cNvPr id="273416" name="Object 8"/>
          <p:cNvGraphicFramePr>
            <a:graphicFrameLocks noChangeAspect="1"/>
          </p:cNvGraphicFramePr>
          <p:nvPr/>
        </p:nvGraphicFramePr>
        <p:xfrm>
          <a:off x="3611875" y="4120290"/>
          <a:ext cx="2332405" cy="1657706"/>
        </p:xfrm>
        <a:graphic>
          <a:graphicData uri="http://schemas.openxmlformats.org/presentationml/2006/ole">
            <p:oleObj spid="_x0000_s286728" name="Equation" r:id="rId9" imgW="1460160" imgH="1041120" progId="Equation.3">
              <p:embed/>
            </p:oleObj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16200000" flipV="1">
            <a:off x="7394768" y="4101087"/>
            <a:ext cx="230430" cy="1152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Outline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266825"/>
            <a:ext cx="8164513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Today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History and </a:t>
            </a:r>
            <a:r>
              <a:rPr lang="en-US" dirty="0" err="1" smtClean="0"/>
              <a:t>movitation</a:t>
            </a:r>
            <a:r>
              <a:rPr lang="en-US" dirty="0" smtClean="0"/>
              <a:t> for accelerators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Basic accelerator physics concepts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Tomorrow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“tricks of the trade”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Accelerator techniques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Instrumentation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Case study: The LHC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Motivation and choices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 few words about “the incident”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Future upgrades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Overview of other accelerators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Quadrupole</a:t>
            </a:r>
            <a:r>
              <a:rPr lang="en-US" dirty="0" smtClean="0"/>
              <a:t>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single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of focal length </a:t>
            </a:r>
            <a:r>
              <a:rPr lang="en-US" sz="2000" i="1" dirty="0" smtClean="0"/>
              <a:t>f</a:t>
            </a:r>
            <a:r>
              <a:rPr lang="en-US" sz="2000" dirty="0" smtClean="0"/>
              <a:t> will introduce a tune shift given by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Studying these tune shifts turn out to be one very good way to measure </a:t>
            </a:r>
            <a:r>
              <a:rPr lang="en-US" sz="2000" i="1" dirty="0" smtClean="0">
                <a:latin typeface="Symbol" pitchFamily="18" charset="2"/>
              </a:rPr>
              <a:t>b</a:t>
            </a:r>
            <a:r>
              <a:rPr lang="en-US" sz="2000" i="1" dirty="0" smtClean="0"/>
              <a:t>(s) </a:t>
            </a:r>
            <a:r>
              <a:rPr lang="en-US" sz="2000" dirty="0" smtClean="0"/>
              <a:t>at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locations (more about that tomorrow).</a:t>
            </a:r>
          </a:p>
          <a:p>
            <a:r>
              <a:rPr lang="en-US" sz="2000" dirty="0" smtClean="0"/>
              <a:t>In addition, a small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</a:t>
            </a:r>
            <a:r>
              <a:rPr lang="en-US" sz="2000" dirty="0" err="1" smtClean="0"/>
              <a:t>purturbation</a:t>
            </a:r>
            <a:r>
              <a:rPr lang="en-US" sz="2000" dirty="0" smtClean="0"/>
              <a:t> will cause a “beta wave” distortion of the </a:t>
            </a:r>
            <a:r>
              <a:rPr lang="en-US" sz="2000" dirty="0" err="1" smtClean="0"/>
              <a:t>betatron</a:t>
            </a:r>
            <a:r>
              <a:rPr lang="en-US" sz="2000" dirty="0" smtClean="0"/>
              <a:t> function around the ring given by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81445" y="1316725"/>
          <a:ext cx="1716587" cy="960125"/>
        </p:xfrm>
        <a:graphic>
          <a:graphicData uri="http://schemas.openxmlformats.org/presentationml/2006/ole">
            <p:oleObj spid="_x0000_s287746" name="Equation" r:id="rId3" imgW="749160" imgH="419040" progId="Equation.3">
              <p:embed/>
            </p:oleObj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1691625" y="3928265"/>
          <a:ext cx="6071419" cy="998530"/>
        </p:xfrm>
        <a:graphic>
          <a:graphicData uri="http://schemas.openxmlformats.org/presentationml/2006/ole">
            <p:oleObj spid="_x0000_s287747" name="Equation" r:id="rId4" imgW="2539800" imgH="419040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and chromaticity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2436875"/>
          </a:xfrm>
        </p:spPr>
        <p:txBody>
          <a:bodyPr/>
          <a:lstStyle/>
          <a:p>
            <a:r>
              <a:rPr lang="en-US" dirty="0" smtClean="0"/>
              <a:t>Up until now, we have assumed that momentum is constant.  </a:t>
            </a:r>
          </a:p>
          <a:p>
            <a:r>
              <a:rPr lang="en-US" dirty="0" smtClean="0"/>
              <a:t>Real beams will have a distribution of </a:t>
            </a:r>
            <a:r>
              <a:rPr lang="en-US" dirty="0" err="1" smtClean="0"/>
              <a:t>momenta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two most important parameters describing the behavior of off-momentum particles are</a:t>
            </a:r>
          </a:p>
          <a:p>
            <a:pPr lvl="1"/>
            <a:r>
              <a:rPr lang="en-US" dirty="0" smtClean="0"/>
              <a:t>“Dispersion”: describes the position dependence on momentum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Most important in the bend plane</a:t>
            </a:r>
          </a:p>
          <a:p>
            <a:pPr lvl="1"/>
            <a:r>
              <a:rPr lang="en-US" dirty="0" smtClean="0"/>
              <a:t>Chromaticity: describes the tune dependence on momentum.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Often expressed in “units” of 10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73438" y="3236913"/>
          <a:ext cx="1397000" cy="677862"/>
        </p:xfrm>
        <a:graphic>
          <a:graphicData uri="http://schemas.openxmlformats.org/presentationml/2006/ole">
            <p:oleObj spid="_x0000_s256002" name="Equation" r:id="rId3" imgW="863280" imgH="419040" progId="Equation.3">
              <p:embed/>
            </p:oleObj>
          </a:graphicData>
        </a:graphic>
      </p:graphicFrame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2344510" y="4773175"/>
          <a:ext cx="4356100" cy="893762"/>
        </p:xfrm>
        <a:graphic>
          <a:graphicData uri="http://schemas.openxmlformats.org/presentationml/2006/ole">
            <p:oleObj spid="_x0000_s256003" name="Equation" r:id="rId4" imgW="2044440" imgH="41904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126170"/>
            <a:ext cx="8371114" cy="507274"/>
          </a:xfrm>
        </p:spPr>
        <p:txBody>
          <a:bodyPr/>
          <a:lstStyle/>
          <a:p>
            <a:r>
              <a:rPr lang="en-US" dirty="0" err="1" smtClean="0"/>
              <a:t>Sextupoles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75" y="702245"/>
            <a:ext cx="4060371" cy="5146449"/>
          </a:xfrm>
        </p:spPr>
        <p:txBody>
          <a:bodyPr/>
          <a:lstStyle/>
          <a:p>
            <a:r>
              <a:rPr lang="en-US" sz="1800" dirty="0" err="1" smtClean="0"/>
              <a:t>Sextupole</a:t>
            </a:r>
            <a:r>
              <a:rPr lang="en-US" sz="1800" dirty="0" smtClean="0"/>
              <a:t> magnets have a field</a:t>
            </a:r>
            <a:br>
              <a:rPr lang="en-US" sz="1800" dirty="0" smtClean="0"/>
            </a:br>
            <a:r>
              <a:rPr lang="en-US" sz="1800" dirty="0" smtClean="0"/>
              <a:t>(on the principle axis) given by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If the magnet is put in a sufficiently dispersive</a:t>
            </a:r>
            <a:br>
              <a:rPr lang="en-US" sz="1800" dirty="0" smtClean="0"/>
            </a:br>
            <a:r>
              <a:rPr lang="en-US" sz="1800" dirty="0" smtClean="0"/>
              <a:t>region, the momentum-dependent motion will be large compared to the </a:t>
            </a:r>
            <a:r>
              <a:rPr lang="en-US" sz="1800" dirty="0" err="1" smtClean="0"/>
              <a:t>betatron</a:t>
            </a:r>
            <a:r>
              <a:rPr lang="en-US" sz="1800" dirty="0" smtClean="0"/>
              <a:t> motion,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7" name="Content Placeholder 36"/>
          <p:cNvSpPr>
            <a:spLocks noGrp="1"/>
          </p:cNvSpPr>
          <p:nvPr>
            <p:ph sz="half" idx="2"/>
          </p:nvPr>
        </p:nvSpPr>
        <p:spPr>
          <a:xfrm>
            <a:off x="4648810" y="2929735"/>
            <a:ext cx="4297156" cy="2565315"/>
          </a:xfrm>
        </p:spPr>
        <p:txBody>
          <a:bodyPr/>
          <a:lstStyle/>
          <a:p>
            <a:r>
              <a:rPr lang="en-US" sz="1800" dirty="0" smtClean="0"/>
              <a:t>The important effect will then be slope, which is effectively like adding a </a:t>
            </a:r>
            <a:r>
              <a:rPr lang="en-US" sz="1800" dirty="0" err="1" smtClean="0"/>
              <a:t>quadrupole</a:t>
            </a:r>
            <a:r>
              <a:rPr lang="en-US" sz="1800" dirty="0" smtClean="0"/>
              <a:t> of strength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resulting tune shift will be</a:t>
            </a:r>
            <a:endParaRPr lang="en-US" sz="1800" dirty="0"/>
          </a:p>
        </p:txBody>
      </p:sp>
      <p:pic>
        <p:nvPicPr>
          <p:cNvPr id="258050" name="Picture 2" descr="http://upload.wikimedia.org/wikipedia/commons/thumb/6/6f/Aust.-Synchrotron,-Sextupole-Focusing-Magnet,-14.06.2007.jpg/250px-Aust.-Synchrotron,-Sextupole-Focusing-Magnet,-14.06.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5745" y="202980"/>
            <a:ext cx="1881985" cy="2506805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45245" y="1316725"/>
          <a:ext cx="1411405" cy="434352"/>
        </p:xfrm>
        <a:graphic>
          <a:graphicData uri="http://schemas.openxmlformats.org/presentationml/2006/ole">
            <p:oleObj spid="_x0000_s258051" name="Equation" r:id="rId4" imgW="825480" imgH="253800" progId="Equation.3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>
            <a:off x="1813524" y="4526914"/>
            <a:ext cx="20738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736714" y="4795748"/>
            <a:ext cx="207387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120765" y="3643598"/>
            <a:ext cx="1459390" cy="1178777"/>
          </a:xfrm>
          <a:custGeom>
            <a:avLst/>
            <a:gdLst>
              <a:gd name="connsiteX0" fmla="*/ 0 w 1228725"/>
              <a:gd name="connsiteY0" fmla="*/ 0 h 871537"/>
              <a:gd name="connsiteX1" fmla="*/ 628650 w 1228725"/>
              <a:gd name="connsiteY1" fmla="*/ 866775 h 871537"/>
              <a:gd name="connsiteX2" fmla="*/ 1228725 w 1228725"/>
              <a:gd name="connsiteY2" fmla="*/ 28575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725" h="871537">
                <a:moveTo>
                  <a:pt x="0" y="0"/>
                </a:moveTo>
                <a:cubicBezTo>
                  <a:pt x="211931" y="431006"/>
                  <a:pt x="423863" y="862013"/>
                  <a:pt x="628650" y="866775"/>
                </a:cubicBezTo>
                <a:cubicBezTo>
                  <a:pt x="833437" y="871537"/>
                  <a:pt x="1031081" y="450056"/>
                  <a:pt x="1228725" y="2857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695369" y="4834153"/>
          <a:ext cx="209482" cy="230430"/>
        </p:xfrm>
        <a:graphic>
          <a:graphicData uri="http://schemas.openxmlformats.org/presentationml/2006/ole">
            <p:oleObj spid="_x0000_s258052" name="Equation" r:id="rId5" imgW="126720" imgH="139680" progId="Equation.3">
              <p:embed/>
            </p:oleObj>
          </a:graphicData>
        </a:graphic>
      </p:graphicFrame>
      <p:graphicFrame>
        <p:nvGraphicFramePr>
          <p:cNvPr id="258053" name="Object 5"/>
          <p:cNvGraphicFramePr>
            <a:graphicFrameLocks noChangeAspect="1"/>
          </p:cNvGraphicFramePr>
          <p:nvPr/>
        </p:nvGraphicFramePr>
        <p:xfrm>
          <a:off x="2850459" y="3489978"/>
          <a:ext cx="311150" cy="400050"/>
        </p:xfrm>
        <a:graphic>
          <a:graphicData uri="http://schemas.openxmlformats.org/presentationml/2006/ole">
            <p:oleObj spid="_x0000_s258053" name="Equation" r:id="rId6" imgW="190440" imgH="241200" progId="Equation.3">
              <p:embed/>
            </p:oleObj>
          </a:graphicData>
        </a:graphic>
      </p:graphicFrame>
      <p:sp>
        <p:nvSpPr>
          <p:cNvPr id="23" name="Oval 22"/>
          <p:cNvSpPr/>
          <p:nvPr/>
        </p:nvSpPr>
        <p:spPr>
          <a:xfrm>
            <a:off x="2735244" y="4718938"/>
            <a:ext cx="230430" cy="15362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7879471">
            <a:off x="3080889" y="4450103"/>
            <a:ext cx="230430" cy="15362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07754" y="5102988"/>
            <a:ext cx="1997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Nominal momentum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428004" y="4910963"/>
            <a:ext cx="230430" cy="19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95369" y="4142863"/>
            <a:ext cx="96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p=p</a:t>
            </a:r>
            <a:r>
              <a:rPr lang="en-US" sz="1400" baseline="-25000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p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3349725" y="4334888"/>
            <a:ext cx="345645" cy="192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080889" y="5102988"/>
            <a:ext cx="230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850459" y="5102988"/>
            <a:ext cx="34564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8054" name="Object 6"/>
          <p:cNvGraphicFramePr>
            <a:graphicFrameLocks noChangeAspect="1"/>
          </p:cNvGraphicFramePr>
          <p:nvPr/>
        </p:nvGraphicFramePr>
        <p:xfrm>
          <a:off x="2845197" y="5141463"/>
          <a:ext cx="1270000" cy="695325"/>
        </p:xfrm>
        <a:graphic>
          <a:graphicData uri="http://schemas.openxmlformats.org/presentationml/2006/ole">
            <p:oleObj spid="_x0000_s258054" name="Equation" r:id="rId7" imgW="774360" imgH="419040" progId="Equation.3">
              <p:embed/>
            </p:oleObj>
          </a:graphicData>
        </a:graphic>
      </p:graphicFrame>
      <p:graphicFrame>
        <p:nvGraphicFramePr>
          <p:cNvPr id="258055" name="Object 7"/>
          <p:cNvGraphicFramePr>
            <a:graphicFrameLocks noChangeAspect="1"/>
          </p:cNvGraphicFramePr>
          <p:nvPr/>
        </p:nvGraphicFramePr>
        <p:xfrm>
          <a:off x="5455315" y="3928265"/>
          <a:ext cx="2460625" cy="663575"/>
        </p:xfrm>
        <a:graphic>
          <a:graphicData uri="http://schemas.openxmlformats.org/presentationml/2006/ole">
            <p:oleObj spid="_x0000_s258055" name="Equation" r:id="rId8" imgW="1574640" imgH="419040" progId="Equation.3">
              <p:embed/>
            </p:oleObj>
          </a:graphicData>
        </a:graphic>
      </p:graphicFrame>
      <p:graphicFrame>
        <p:nvGraphicFramePr>
          <p:cNvPr id="258056" name="Object 8"/>
          <p:cNvGraphicFramePr>
            <a:graphicFrameLocks noChangeAspect="1"/>
          </p:cNvGraphicFramePr>
          <p:nvPr/>
        </p:nvGraphicFramePr>
        <p:xfrm>
          <a:off x="5301695" y="4965200"/>
          <a:ext cx="2678113" cy="1366838"/>
        </p:xfrm>
        <a:graphic>
          <a:graphicData uri="http://schemas.openxmlformats.org/presentationml/2006/ole">
            <p:oleObj spid="_x0000_s258056" name="Equation" r:id="rId9" imgW="1714320" imgH="863280" progId="Equation.3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452375" y="5886920"/>
            <a:ext cx="1382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chromaticity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rot="10800000">
            <a:off x="6991517" y="6002137"/>
            <a:ext cx="460859" cy="38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3781050"/>
          </a:xfrm>
        </p:spPr>
        <p:txBody>
          <a:bodyPr/>
          <a:lstStyle/>
          <a:p>
            <a:r>
              <a:rPr lang="en-US" sz="1800" dirty="0" smtClean="0"/>
              <a:t>We showed earlier that in a </a:t>
            </a:r>
            <a:r>
              <a:rPr lang="en-US" sz="1800" dirty="0" err="1" smtClean="0"/>
              <a:t>synchro</a:t>
            </a:r>
            <a:r>
              <a:rPr lang="en-US" sz="1800" dirty="0" smtClean="0"/>
              <a:t>-cyclotron, high momentum particles take longer to go around.</a:t>
            </a:r>
          </a:p>
          <a:p>
            <a:pPr lvl="1"/>
            <a:r>
              <a:rPr lang="en-US" sz="1600" dirty="0" smtClean="0"/>
              <a:t>This led to the initial understanding of phase stability during acceleration.</a:t>
            </a:r>
          </a:p>
          <a:p>
            <a:r>
              <a:rPr lang="en-US" sz="1800" dirty="0" smtClean="0"/>
              <a:t>In a synchrotron, two effects compete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This means that at the slip factor will change sign for  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46715" y="2968140"/>
          <a:ext cx="7024688" cy="936625"/>
        </p:xfrm>
        <a:graphic>
          <a:graphicData uri="http://schemas.openxmlformats.org/presentationml/2006/ole">
            <p:oleObj spid="_x0000_s257026" name="Equation" r:id="rId3" imgW="3429000" imgH="457200" progId="Equation.3">
              <p:embed/>
            </p:oleObj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768435" y="2200040"/>
            <a:ext cx="2381110" cy="883315"/>
            <a:chOff x="1768435" y="2545685"/>
            <a:chExt cx="2381110" cy="883315"/>
          </a:xfrm>
        </p:grpSpPr>
        <p:sp>
          <p:nvSpPr>
            <p:cNvPr id="8" name="TextBox 7"/>
            <p:cNvSpPr txBox="1"/>
            <p:nvPr/>
          </p:nvSpPr>
          <p:spPr>
            <a:xfrm>
              <a:off x="1768435" y="2660900"/>
              <a:ext cx="921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Path length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>
              <a:off x="2690155" y="2922510"/>
              <a:ext cx="499265" cy="5064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H="1">
              <a:off x="3573472" y="3121759"/>
              <a:ext cx="460857" cy="768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12610" y="2545685"/>
              <a:ext cx="1036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Velocity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75675" y="3582620"/>
            <a:ext cx="2803565" cy="1314739"/>
            <a:chOff x="2075675" y="3928265"/>
            <a:chExt cx="2803565" cy="1314739"/>
          </a:xfrm>
        </p:grpSpPr>
        <p:sp>
          <p:nvSpPr>
            <p:cNvPr id="20" name="TextBox 19"/>
            <p:cNvSpPr txBox="1"/>
            <p:nvPr/>
          </p:nvSpPr>
          <p:spPr>
            <a:xfrm>
              <a:off x="2075675" y="4504340"/>
              <a:ext cx="28035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“momentum compaction factor”: a constant of the lattice. </a:t>
              </a:r>
              <a:r>
                <a:rPr lang="en-US" sz="1400" i="1" dirty="0" smtClean="0">
                  <a:solidFill>
                    <a:schemeClr val="bg2">
                      <a:lumMod val="50000"/>
                    </a:schemeClr>
                  </a:solidFill>
                </a:rPr>
                <a:t>Usually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 positive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4226355" y="4043480"/>
              <a:ext cx="537670" cy="3072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416910" y="3659430"/>
            <a:ext cx="2995590" cy="883852"/>
            <a:chOff x="5416910" y="4005075"/>
            <a:chExt cx="2995590" cy="883852"/>
          </a:xfrm>
        </p:grpSpPr>
        <p:sp>
          <p:nvSpPr>
            <p:cNvPr id="23" name="TextBox 22"/>
            <p:cNvSpPr txBox="1"/>
            <p:nvPr/>
          </p:nvSpPr>
          <p:spPr>
            <a:xfrm>
              <a:off x="5416910" y="4581150"/>
              <a:ext cx="2995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Momentum dependent “slip factor”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6200000" flipV="1">
              <a:off x="7164338" y="4139493"/>
              <a:ext cx="499265" cy="2304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730030" y="3044950"/>
            <a:ext cx="2457920" cy="844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03164" y="2852925"/>
            <a:ext cx="3648475" cy="1113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2997395" y="5272440"/>
          <a:ext cx="1843440" cy="981186"/>
        </p:xfrm>
        <a:graphic>
          <a:graphicData uri="http://schemas.openxmlformats.org/presentationml/2006/ole">
            <p:oleObj spid="_x0000_s257027" name="Equation" r:id="rId4" imgW="787320" imgH="41904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63290" y="5541275"/>
            <a:ext cx="24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“transition” gamma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4840835" y="5733300"/>
            <a:ext cx="422455" cy="38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65" y="164575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Transition and phase stability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62665" y="663840"/>
            <a:ext cx="8355012" cy="708650"/>
          </a:xfrm>
        </p:spPr>
        <p:txBody>
          <a:bodyPr/>
          <a:lstStyle/>
          <a:p>
            <a:r>
              <a:rPr lang="en-US" sz="1800" dirty="0" smtClean="0"/>
              <a:t>The sign of the slip factor determines the stable region on the RF curve.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Somwhat</a:t>
            </a:r>
            <a:r>
              <a:rPr lang="en-US" sz="1800" dirty="0" smtClean="0"/>
              <a:t> complicated phase </a:t>
            </a:r>
            <a:r>
              <a:rPr lang="en-US" sz="1800" dirty="0" err="1" smtClean="0"/>
              <a:t>manpulation</a:t>
            </a:r>
            <a:r>
              <a:rPr lang="en-US" sz="1800" dirty="0" smtClean="0"/>
              <a:t> at transition, which can result in losses,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growth, and instability</a:t>
            </a:r>
          </a:p>
          <a:p>
            <a:r>
              <a:rPr lang="en-US" sz="1800" dirty="0" smtClean="0"/>
              <a:t>For a simple FODO ring, we can show that </a:t>
            </a:r>
          </a:p>
          <a:p>
            <a:endParaRPr lang="en-US" sz="1800" dirty="0" smtClean="0"/>
          </a:p>
          <a:p>
            <a:pPr lvl="1"/>
            <a:r>
              <a:rPr lang="en-US" sz="1400" dirty="0" smtClean="0"/>
              <a:t>Never a factor for electrons!</a:t>
            </a:r>
          </a:p>
          <a:p>
            <a:r>
              <a:rPr lang="en-US" sz="1800" dirty="0" smtClean="0"/>
              <a:t>Rings have been designed (but never built) with 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/>
              <a:t>&lt;0</a:t>
            </a:r>
            <a:r>
              <a:rPr lang="en-US" sz="1800" dirty="0" smtClean="0">
                <a:sym typeface="Symbol"/>
              </a:rPr>
              <a:t></a:t>
            </a:r>
            <a:r>
              <a:rPr lang="en-US" sz="1800" dirty="0" smtClean="0">
                <a:latin typeface="Symbol" pitchFamily="18" charset="2"/>
                <a:sym typeface="Symbol"/>
              </a:rPr>
              <a:t>g</a:t>
            </a:r>
            <a:r>
              <a:rPr lang="en-US" sz="1800" baseline="-25000" dirty="0" smtClean="0">
                <a:sym typeface="Symbol"/>
              </a:rPr>
              <a:t>t</a:t>
            </a:r>
            <a:r>
              <a:rPr lang="en-US" sz="1800" dirty="0" smtClean="0">
                <a:sym typeface="Symbol"/>
              </a:rPr>
              <a:t> imaginary</a:t>
            </a:r>
            <a:endParaRPr lang="en-US" sz="1800" dirty="0" smtClean="0"/>
          </a:p>
          <a:p>
            <a:endParaRPr lang="en-US" sz="2000" dirty="0"/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462665" y="2200040"/>
            <a:ext cx="3390900" cy="2071688"/>
          </a:xfrm>
          <a:custGeom>
            <a:avLst/>
            <a:gdLst>
              <a:gd name="T0" fmla="*/ 0 w 2136"/>
              <a:gd name="T1" fmla="*/ 2147483647 h 1305"/>
              <a:gd name="T2" fmla="*/ 2147483647 w 2136"/>
              <a:gd name="T3" fmla="*/ 2147483647 h 1305"/>
              <a:gd name="T4" fmla="*/ 2147483647 w 2136"/>
              <a:gd name="T5" fmla="*/ 2147483647 h 1305"/>
              <a:gd name="T6" fmla="*/ 2147483647 w 2136"/>
              <a:gd name="T7" fmla="*/ 2147483647 h 1305"/>
              <a:gd name="T8" fmla="*/ 0 60000 65536"/>
              <a:gd name="T9" fmla="*/ 0 60000 65536"/>
              <a:gd name="T10" fmla="*/ 0 60000 65536"/>
              <a:gd name="T11" fmla="*/ 0 60000 65536"/>
              <a:gd name="T12" fmla="*/ 0 w 2136"/>
              <a:gd name="T13" fmla="*/ 0 h 1305"/>
              <a:gd name="T14" fmla="*/ 2136 w 2136"/>
              <a:gd name="T15" fmla="*/ 1305 h 1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" h="1305">
                <a:moveTo>
                  <a:pt x="0" y="566"/>
                </a:moveTo>
                <a:cubicBezTo>
                  <a:pt x="112" y="675"/>
                  <a:pt x="432" y="1305"/>
                  <a:pt x="680" y="1224"/>
                </a:cubicBezTo>
                <a:cubicBezTo>
                  <a:pt x="928" y="1143"/>
                  <a:pt x="1245" y="160"/>
                  <a:pt x="1488" y="80"/>
                </a:cubicBezTo>
                <a:cubicBezTo>
                  <a:pt x="1731" y="0"/>
                  <a:pt x="2001" y="608"/>
                  <a:pt x="2136" y="747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462665" y="326684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691265" y="166664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30" name="Object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65" y="1666640"/>
            <a:ext cx="53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Obje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0265" y="3343040"/>
            <a:ext cx="1555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291465" y="2809640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2367665" y="2504840"/>
            <a:ext cx="152400" cy="228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2062865" y="2962040"/>
            <a:ext cx="152400" cy="228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91465" y="341924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Nominal Energy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35702" y="2009540"/>
            <a:ext cx="1447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Particles with lower E arrive </a:t>
            </a:r>
            <a:r>
              <a:rPr lang="en-US" sz="1400" i="1"/>
              <a:t>later </a:t>
            </a:r>
            <a:r>
              <a:rPr lang="en-US" sz="1400"/>
              <a:t>and see greater V.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1986665" y="250484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 flipV="1">
            <a:off x="2443865" y="303824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01237" y="1128970"/>
            <a:ext cx="3677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Below </a:t>
            </a:r>
            <a:r>
              <a:rPr lang="en-US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baseline="-25000" dirty="0" err="1" smtClean="0">
                <a:solidFill>
                  <a:schemeClr val="accent2"/>
                </a:solidFill>
                <a:latin typeface="+mn-lt"/>
              </a:rPr>
              <a:t>t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: velocity dominates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5171432" y="1128970"/>
            <a:ext cx="3627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Above </a:t>
            </a:r>
            <a:r>
              <a:rPr lang="en-US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baseline="-25000" dirty="0" err="1" smtClean="0">
                <a:solidFill>
                  <a:schemeClr val="accent2"/>
                </a:solidFill>
              </a:rPr>
              <a:t>t</a:t>
            </a:r>
            <a:r>
              <a:rPr lang="en-US" baseline="-25000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: path length dominates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 rot="1572066">
            <a:off x="2173990" y="2404828"/>
            <a:ext cx="390525" cy="10175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941002" y="1666640"/>
            <a:ext cx="3962400" cy="2667000"/>
            <a:chOff x="4953000" y="3429000"/>
            <a:chExt cx="3962400" cy="2667000"/>
          </a:xfrm>
        </p:grpSpPr>
        <p:sp>
          <p:nvSpPr>
            <p:cNvPr id="26639" name="Freeform 15"/>
            <p:cNvSpPr>
              <a:spLocks/>
            </p:cNvSpPr>
            <p:nvPr/>
          </p:nvSpPr>
          <p:spPr bwMode="auto">
            <a:xfrm flipV="1">
              <a:off x="4953000" y="3962400"/>
              <a:ext cx="3390900" cy="2057400"/>
            </a:xfrm>
            <a:custGeom>
              <a:avLst/>
              <a:gdLst>
                <a:gd name="T0" fmla="*/ 0 w 2136"/>
                <a:gd name="T1" fmla="*/ 2147483647 h 1305"/>
                <a:gd name="T2" fmla="*/ 2147483647 w 2136"/>
                <a:gd name="T3" fmla="*/ 2147483647 h 1305"/>
                <a:gd name="T4" fmla="*/ 2147483647 w 2136"/>
                <a:gd name="T5" fmla="*/ 2147483647 h 1305"/>
                <a:gd name="T6" fmla="*/ 2147483647 w 2136"/>
                <a:gd name="T7" fmla="*/ 2147483647 h 1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6"/>
                <a:gd name="T13" fmla="*/ 0 h 1305"/>
                <a:gd name="T14" fmla="*/ 2136 w 2136"/>
                <a:gd name="T15" fmla="*/ 1305 h 1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6" h="1305">
                  <a:moveTo>
                    <a:pt x="0" y="566"/>
                  </a:moveTo>
                  <a:cubicBezTo>
                    <a:pt x="112" y="675"/>
                    <a:pt x="432" y="1305"/>
                    <a:pt x="680" y="1224"/>
                  </a:cubicBezTo>
                  <a:cubicBezTo>
                    <a:pt x="928" y="1143"/>
                    <a:pt x="1245" y="160"/>
                    <a:pt x="1488" y="80"/>
                  </a:cubicBezTo>
                  <a:cubicBezTo>
                    <a:pt x="1731" y="0"/>
                    <a:pt x="2001" y="608"/>
                    <a:pt x="2136" y="747"/>
                  </a:cubicBez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4953000" y="5029200"/>
              <a:ext cx="396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5181600" y="34290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642" name="Object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3429000"/>
              <a:ext cx="5334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Object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10600" y="5105400"/>
              <a:ext cx="1555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6400800" y="4572000"/>
              <a:ext cx="152400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 flipV="1">
              <a:off x="6324600" y="4191000"/>
              <a:ext cx="152400" cy="2286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6629400" y="4648200"/>
              <a:ext cx="152400" cy="2286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1524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Nominal Energy</a:t>
              </a:r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7010400" y="3581400"/>
              <a:ext cx="14478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Particles with lower E arrive </a:t>
              </a:r>
              <a:r>
                <a:rPr lang="en-US" sz="1400" i="1"/>
                <a:t>earlier</a:t>
              </a:r>
              <a:r>
                <a:rPr lang="en-US" sz="1400"/>
                <a:t> and see greater V.</a:t>
              </a:r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H="1">
              <a:off x="6629400" y="41910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 flipV="1">
              <a:off x="6172200" y="4800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9764231" flipH="1">
              <a:off x="6346825" y="4108450"/>
              <a:ext cx="388938" cy="101758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659" name="Text Box 11"/>
          <p:cNvSpPr txBox="1">
            <a:spLocks noChangeArrowheads="1"/>
          </p:cNvSpPr>
          <p:nvPr/>
        </p:nvSpPr>
        <p:spPr bwMode="auto">
          <a:xfrm>
            <a:off x="2769302" y="166664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“bunch”</a:t>
            </a:r>
          </a:p>
        </p:txBody>
      </p:sp>
      <p:sp>
        <p:nvSpPr>
          <p:cNvPr id="26660" name="Line 14"/>
          <p:cNvSpPr>
            <a:spLocks noChangeShapeType="1"/>
          </p:cNvSpPr>
          <p:nvPr/>
        </p:nvSpPr>
        <p:spPr bwMode="auto">
          <a:xfrm flipH="1">
            <a:off x="2616902" y="1933340"/>
            <a:ext cx="342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919115" y="5387655"/>
          <a:ext cx="960125" cy="540070"/>
        </p:xfrm>
        <a:graphic>
          <a:graphicData uri="http://schemas.openxmlformats.org/presentationml/2006/ole">
            <p:oleObj spid="_x0000_s224257" name="Equation" r:id="rId6" imgW="406080" imgH="228600" progId="Equation.3">
              <p:embed/>
            </p:oleObj>
          </a:graphicData>
        </a:graphic>
      </p:graphicFrame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Digression: </a:t>
            </a:r>
            <a:r>
              <a:rPr lang="en-US" dirty="0" err="1" smtClean="0"/>
              <a:t>Floquet</a:t>
            </a:r>
            <a:r>
              <a:rPr lang="en-US" dirty="0" smtClean="0"/>
              <a:t>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0462" cy="862270"/>
          </a:xfrm>
        </p:spPr>
        <p:txBody>
          <a:bodyPr/>
          <a:lstStyle/>
          <a:p>
            <a:r>
              <a:rPr lang="en-US" sz="1800" dirty="0" smtClean="0"/>
              <a:t>Recall that particles in an accelerator undergo “pseudo-harmonic” motion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Introducing the following </a:t>
            </a:r>
            <a:br>
              <a:rPr lang="en-US" sz="1800" dirty="0" smtClean="0"/>
            </a:br>
            <a:r>
              <a:rPr lang="en-US" sz="1800" dirty="0" smtClean="0"/>
              <a:t>transformation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allows the representation a lattice as a harmonic oscillator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Essentially all analytical calculations of accelerator dynamics are done in this way</a:t>
            </a:r>
          </a:p>
          <a:p>
            <a:pPr lvl="1"/>
            <a:r>
              <a:rPr lang="en-US" sz="1400" dirty="0" smtClean="0"/>
              <a:t>But we won’t do any</a:t>
            </a:r>
          </a:p>
        </p:txBody>
      </p: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1998865" y="1163105"/>
          <a:ext cx="4608601" cy="595670"/>
        </p:xfrm>
        <a:graphic>
          <a:graphicData uri="http://schemas.openxmlformats.org/presentationml/2006/ole">
            <p:oleObj spid="_x0000_s210946" name="Equation" r:id="rId3" imgW="186660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688685" y="1854395"/>
          <a:ext cx="1728225" cy="1728225"/>
        </p:xfrm>
        <a:graphic>
          <a:graphicData uri="http://schemas.openxmlformats.org/presentationml/2006/ole">
            <p:oleObj spid="_x0000_s210947" name="Equation" r:id="rId4" imgW="838080" imgH="8380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690155" y="4081885"/>
          <a:ext cx="3407072" cy="1036935"/>
        </p:xfrm>
        <a:graphic>
          <a:graphicData uri="http://schemas.openxmlformats.org/presentationml/2006/ole">
            <p:oleObj spid="_x0000_s210948" name="Equation" r:id="rId5" imgW="1460160" imgH="444240" progId="Equation.3">
              <p:embed/>
            </p:oleObj>
          </a:graphicData>
        </a:graphic>
      </p:graphicFrame>
      <p:sp>
        <p:nvSpPr>
          <p:cNvPr id="10" name="Oval 9"/>
          <p:cNvSpPr/>
          <p:nvPr/>
        </p:nvSpPr>
        <p:spPr>
          <a:xfrm>
            <a:off x="2459725" y="4043480"/>
            <a:ext cx="1881845" cy="122896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2665" y="4504340"/>
            <a:ext cx="1689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6"/>
                </a:solidFill>
              </a:rPr>
              <a:t>Ideal, linear lattice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95190" y="4005075"/>
            <a:ext cx="1881845" cy="1228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53110" y="3889860"/>
            <a:ext cx="1689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Driving terms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338630" y="4197100"/>
            <a:ext cx="614480" cy="1536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2"/>
          </p:cNvCxnSpPr>
          <p:nvPr/>
        </p:nvCxnSpPr>
        <p:spPr>
          <a:xfrm flipV="1">
            <a:off x="2114080" y="4657960"/>
            <a:ext cx="345645" cy="7681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motion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4260" y="702245"/>
            <a:ext cx="8355012" cy="729695"/>
          </a:xfrm>
        </p:spPr>
        <p:txBody>
          <a:bodyPr/>
          <a:lstStyle/>
          <a:p>
            <a:r>
              <a:rPr lang="en-US" sz="1800" dirty="0" smtClean="0"/>
              <a:t>We will generally accelerate particles using structures that generate time-varying electric fields (RF cavities), either in a linear arrangement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or located within a circulating ring</a:t>
            </a:r>
          </a:p>
          <a:p>
            <a:r>
              <a:rPr lang="en-US" sz="1800" dirty="0" smtClean="0"/>
              <a:t>In both cases, we want to phase the RF so a nominal</a:t>
            </a:r>
            <a:br>
              <a:rPr lang="en-US" sz="1800" dirty="0" smtClean="0"/>
            </a:br>
            <a:r>
              <a:rPr lang="en-US" sz="1800" dirty="0" smtClean="0"/>
              <a:t>arriving particle will see the same accelerating voltage</a:t>
            </a:r>
            <a:br>
              <a:rPr lang="en-US" sz="1800" dirty="0" smtClean="0"/>
            </a:br>
            <a:r>
              <a:rPr lang="en-US" sz="1800" dirty="0" smtClean="0"/>
              <a:t>and therefore get the same boost in energy</a:t>
            </a:r>
            <a:endParaRPr lang="en-US" sz="1800" baseline="-250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611875" y="1854395"/>
            <a:ext cx="883315" cy="422455"/>
            <a:chOff x="1422790" y="2084824"/>
            <a:chExt cx="883315" cy="422455"/>
          </a:xfrm>
        </p:grpSpPr>
        <p:sp>
          <p:nvSpPr>
            <p:cNvPr id="8" name="Rectangle 7"/>
            <p:cNvSpPr/>
            <p:nvPr/>
          </p:nvSpPr>
          <p:spPr>
            <a:xfrm>
              <a:off x="1422790" y="2084824"/>
              <a:ext cx="883315" cy="42245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499600" y="2200040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499600" y="2392065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22790" y="2353660"/>
          <a:ext cx="1498600" cy="228600"/>
        </p:xfrm>
        <a:graphic>
          <a:graphicData uri="http://schemas.openxmlformats.org/presentationml/2006/ole">
            <p:oleObj spid="_x0000_s267266" name="Equation" r:id="rId3" imgW="1498320" imgH="228600" progId="Equation.3">
              <p:embed/>
            </p:oleObj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768435" y="1854395"/>
            <a:ext cx="883315" cy="422455"/>
            <a:chOff x="1422790" y="2084824"/>
            <a:chExt cx="883315" cy="422455"/>
          </a:xfrm>
        </p:grpSpPr>
        <p:sp>
          <p:nvSpPr>
            <p:cNvPr id="18" name="Rectangle 17"/>
            <p:cNvSpPr/>
            <p:nvPr/>
          </p:nvSpPr>
          <p:spPr>
            <a:xfrm>
              <a:off x="1422790" y="2084824"/>
              <a:ext cx="883315" cy="42245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499600" y="2200040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499600" y="2392065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260350" y="1854395"/>
            <a:ext cx="883315" cy="422455"/>
            <a:chOff x="1422790" y="2084824"/>
            <a:chExt cx="883315" cy="422455"/>
          </a:xfrm>
        </p:grpSpPr>
        <p:sp>
          <p:nvSpPr>
            <p:cNvPr id="26" name="Rectangle 25"/>
            <p:cNvSpPr/>
            <p:nvPr/>
          </p:nvSpPr>
          <p:spPr>
            <a:xfrm>
              <a:off x="1422790" y="2084824"/>
              <a:ext cx="883315" cy="42245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499600" y="2200040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499600" y="2392065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7010095" y="2354020"/>
          <a:ext cx="1536700" cy="228600"/>
        </p:xfrm>
        <a:graphic>
          <a:graphicData uri="http://schemas.openxmlformats.org/presentationml/2006/ole">
            <p:oleObj spid="_x0000_s267267" name="Equation" r:id="rId4" imgW="1536480" imgH="228600" progId="Equation.3">
              <p:embed/>
            </p:oleObj>
          </a:graphicData>
        </a:graphic>
      </p:graphicFrame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3387420" y="2354020"/>
          <a:ext cx="1485900" cy="228600"/>
        </p:xfrm>
        <a:graphic>
          <a:graphicData uri="http://schemas.openxmlformats.org/presentationml/2006/ole">
            <p:oleObj spid="_x0000_s267268" name="Equation" r:id="rId5" imgW="1485720" imgH="228600" progId="Equation.3">
              <p:embed/>
            </p:oleObj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V="1">
            <a:off x="1000335" y="2046420"/>
            <a:ext cx="7834620" cy="3840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53220" y="1470345"/>
            <a:ext cx="107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cavity 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496660" y="1470345"/>
            <a:ext cx="107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cavity 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45135" y="1470345"/>
            <a:ext cx="107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cavity N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569060" y="3006545"/>
            <a:ext cx="2304300" cy="2304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337160" y="5042010"/>
            <a:ext cx="883315" cy="422455"/>
            <a:chOff x="1422790" y="2084824"/>
            <a:chExt cx="883315" cy="422455"/>
          </a:xfrm>
        </p:grpSpPr>
        <p:sp>
          <p:nvSpPr>
            <p:cNvPr id="39" name="Rectangle 38"/>
            <p:cNvSpPr/>
            <p:nvPr/>
          </p:nvSpPr>
          <p:spPr>
            <a:xfrm>
              <a:off x="1422790" y="2084824"/>
              <a:ext cx="883315" cy="42245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1499600" y="2200040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499600" y="2392065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3"/>
          <p:cNvSpPr>
            <a:spLocks/>
          </p:cNvSpPr>
          <p:nvPr/>
        </p:nvSpPr>
        <p:spPr bwMode="auto">
          <a:xfrm>
            <a:off x="731500" y="4389125"/>
            <a:ext cx="3390900" cy="2071688"/>
          </a:xfrm>
          <a:custGeom>
            <a:avLst/>
            <a:gdLst>
              <a:gd name="T0" fmla="*/ 0 w 2136"/>
              <a:gd name="T1" fmla="*/ 2147483647 h 1305"/>
              <a:gd name="T2" fmla="*/ 2147483647 w 2136"/>
              <a:gd name="T3" fmla="*/ 2147483647 h 1305"/>
              <a:gd name="T4" fmla="*/ 2147483647 w 2136"/>
              <a:gd name="T5" fmla="*/ 2147483647 h 1305"/>
              <a:gd name="T6" fmla="*/ 2147483647 w 2136"/>
              <a:gd name="T7" fmla="*/ 2147483647 h 1305"/>
              <a:gd name="T8" fmla="*/ 0 60000 65536"/>
              <a:gd name="T9" fmla="*/ 0 60000 65536"/>
              <a:gd name="T10" fmla="*/ 0 60000 65536"/>
              <a:gd name="T11" fmla="*/ 0 60000 65536"/>
              <a:gd name="T12" fmla="*/ 0 w 2136"/>
              <a:gd name="T13" fmla="*/ 0 h 1305"/>
              <a:gd name="T14" fmla="*/ 2136 w 2136"/>
              <a:gd name="T15" fmla="*/ 1305 h 1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" h="1305">
                <a:moveTo>
                  <a:pt x="0" y="566"/>
                </a:moveTo>
                <a:cubicBezTo>
                  <a:pt x="112" y="675"/>
                  <a:pt x="432" y="1305"/>
                  <a:pt x="680" y="1224"/>
                </a:cubicBezTo>
                <a:cubicBezTo>
                  <a:pt x="928" y="1143"/>
                  <a:pt x="1245" y="160"/>
                  <a:pt x="1488" y="80"/>
                </a:cubicBezTo>
                <a:cubicBezTo>
                  <a:pt x="1731" y="0"/>
                  <a:pt x="2001" y="608"/>
                  <a:pt x="2136" y="747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731500" y="545592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960100" y="3855725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" name="Object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6300" y="3855725"/>
            <a:ext cx="53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8"/>
          <p:cNvSpPr>
            <a:spLocks noChangeArrowheads="1"/>
          </p:cNvSpPr>
          <p:nvPr/>
        </p:nvSpPr>
        <p:spPr bwMode="auto">
          <a:xfrm>
            <a:off x="2690155" y="4773175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1192360" y="435072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Nominal Energy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421320" y="4657960"/>
            <a:ext cx="192025" cy="11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2651750" y="5810110"/>
            <a:ext cx="230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2344510" y="5810110"/>
            <a:ext cx="230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59725" y="5810110"/>
            <a:ext cx="307240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2524735" y="5852135"/>
          <a:ext cx="215900" cy="322263"/>
        </p:xfrm>
        <a:graphic>
          <a:graphicData uri="http://schemas.openxmlformats.org/presentationml/2006/ole">
            <p:oleObj spid="_x0000_s267270" name="Equation" r:id="rId7" imgW="152280" imgH="228600" progId="Equation.3">
              <p:embed/>
            </p:oleObj>
          </a:graphicData>
        </a:graphic>
      </p:graphicFrame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3995738" y="4067175"/>
          <a:ext cx="2073275" cy="801688"/>
        </p:xfrm>
        <a:graphic>
          <a:graphicData uri="http://schemas.openxmlformats.org/presentationml/2006/ole">
            <p:oleObj spid="_x0000_s267271" name="Equation" r:id="rId8" imgW="1015920" imgH="393480" progId="Equation.3">
              <p:embed/>
            </p:oleObj>
          </a:graphicData>
        </a:graphic>
      </p:graphicFrame>
      <p:graphicFrame>
        <p:nvGraphicFramePr>
          <p:cNvPr id="267272" name="Object 8"/>
          <p:cNvGraphicFramePr>
            <a:graphicFrameLocks noChangeAspect="1"/>
          </p:cNvGraphicFramePr>
          <p:nvPr/>
        </p:nvGraphicFramePr>
        <p:xfrm>
          <a:off x="4303165" y="5464465"/>
          <a:ext cx="779463" cy="304800"/>
        </p:xfrm>
        <a:graphic>
          <a:graphicData uri="http://schemas.openxmlformats.org/presentationml/2006/ole">
            <p:oleObj spid="_x0000_s267272" name="Equation" r:id="rId9" imgW="545760" imgH="215640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90857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Examples of accelerating RF structures</a:t>
            </a:r>
            <a:endParaRPr lang="en-US" dirty="0"/>
          </a:p>
        </p:txBody>
      </p:sp>
      <p:pic>
        <p:nvPicPr>
          <p:cNvPr id="27651" name="Picture 2" descr="http://www-bd.fnal.gov/wao/fermipics/95-1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876300"/>
            <a:ext cx="31242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www.linearcollider.org/newsline/images/20060706_dc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405" y="3889860"/>
            <a:ext cx="3767325" cy="188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62000" y="4800600"/>
            <a:ext cx="281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Fermilab</a:t>
            </a:r>
            <a:r>
              <a:rPr lang="en-US" dirty="0"/>
              <a:t> Drift Tube </a:t>
            </a:r>
            <a:r>
              <a:rPr lang="en-US" dirty="0" err="1"/>
              <a:t>Linac</a:t>
            </a:r>
            <a:r>
              <a:rPr lang="en-US" dirty="0"/>
              <a:t> (200MHz): oscillating field uniform along length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4456785" y="5810110"/>
            <a:ext cx="422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ILC prototype </a:t>
            </a:r>
            <a:r>
              <a:rPr lang="en-US" dirty="0" err="1"/>
              <a:t>elipical</a:t>
            </a:r>
            <a:r>
              <a:rPr lang="en-US" dirty="0"/>
              <a:t> cell “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-cavity” (1.3 GHz): field alternates with each cell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pic>
        <p:nvPicPr>
          <p:cNvPr id="270338" name="Picture 2" descr="http://www.fnal.gov/pub/today/images04/Booster-new-cav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102" y="1278320"/>
            <a:ext cx="3397898" cy="2548424"/>
          </a:xfrm>
          <a:prstGeom prst="rect">
            <a:avLst/>
          </a:prstGeom>
          <a:noFill/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148075" y="817460"/>
            <a:ext cx="387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37-&gt;53MHz </a:t>
            </a:r>
            <a:r>
              <a:rPr lang="en-US" dirty="0" err="1" smtClean="0"/>
              <a:t>Fermilab</a:t>
            </a:r>
            <a:r>
              <a:rPr lang="en-US" dirty="0" smtClean="0"/>
              <a:t> Booster cavity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9" idx="3"/>
          </p:cNvCxnSpPr>
          <p:nvPr/>
        </p:nvCxnSpPr>
        <p:spPr>
          <a:xfrm>
            <a:off x="5683940" y="2031568"/>
            <a:ext cx="1000335" cy="24528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4072735" y="1739180"/>
            <a:ext cx="16112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Biased ferrite frequency tuner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70" y="740650"/>
            <a:ext cx="8355012" cy="1131105"/>
          </a:xfrm>
        </p:spPr>
        <p:txBody>
          <a:bodyPr/>
          <a:lstStyle/>
          <a:p>
            <a:r>
              <a:rPr lang="en-US" sz="2000" dirty="0" smtClean="0"/>
              <a:t>A particle with a slightly different energy will arrive at a slightly different time, and experience a slightly different acceleration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If                  then particles will stably oscillate around this equilibrium energy with a “synchrotron frequency” and “synchrotron tune”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268290" name="Object 2"/>
          <p:cNvGraphicFramePr>
            <a:graphicFrameLocks noChangeAspect="1"/>
          </p:cNvGraphicFramePr>
          <p:nvPr/>
        </p:nvGraphicFramePr>
        <p:xfrm>
          <a:off x="3688685" y="1777585"/>
          <a:ext cx="5256213" cy="930275"/>
        </p:xfrm>
        <a:graphic>
          <a:graphicData uri="http://schemas.openxmlformats.org/presentationml/2006/ole">
            <p:oleObj spid="_x0000_s268290" name="Equation" r:id="rId3" imgW="2577960" imgH="457200" progId="Equation.3">
              <p:embed/>
            </p:oleObj>
          </a:graphicData>
        </a:graphic>
      </p:graphicFrame>
      <p:sp>
        <p:nvSpPr>
          <p:cNvPr id="8" name="Freeform 3"/>
          <p:cNvSpPr>
            <a:spLocks/>
          </p:cNvSpPr>
          <p:nvPr/>
        </p:nvSpPr>
        <p:spPr bwMode="auto">
          <a:xfrm>
            <a:off x="654690" y="2161635"/>
            <a:ext cx="3390900" cy="2071688"/>
          </a:xfrm>
          <a:custGeom>
            <a:avLst/>
            <a:gdLst>
              <a:gd name="T0" fmla="*/ 0 w 2136"/>
              <a:gd name="T1" fmla="*/ 2147483647 h 1305"/>
              <a:gd name="T2" fmla="*/ 2147483647 w 2136"/>
              <a:gd name="T3" fmla="*/ 2147483647 h 1305"/>
              <a:gd name="T4" fmla="*/ 2147483647 w 2136"/>
              <a:gd name="T5" fmla="*/ 2147483647 h 1305"/>
              <a:gd name="T6" fmla="*/ 2147483647 w 2136"/>
              <a:gd name="T7" fmla="*/ 2147483647 h 1305"/>
              <a:gd name="T8" fmla="*/ 0 60000 65536"/>
              <a:gd name="T9" fmla="*/ 0 60000 65536"/>
              <a:gd name="T10" fmla="*/ 0 60000 65536"/>
              <a:gd name="T11" fmla="*/ 0 60000 65536"/>
              <a:gd name="T12" fmla="*/ 0 w 2136"/>
              <a:gd name="T13" fmla="*/ 0 h 1305"/>
              <a:gd name="T14" fmla="*/ 2136 w 2136"/>
              <a:gd name="T15" fmla="*/ 1305 h 1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" h="1305">
                <a:moveTo>
                  <a:pt x="0" y="566"/>
                </a:moveTo>
                <a:cubicBezTo>
                  <a:pt x="112" y="675"/>
                  <a:pt x="432" y="1305"/>
                  <a:pt x="680" y="1224"/>
                </a:cubicBezTo>
                <a:cubicBezTo>
                  <a:pt x="928" y="1143"/>
                  <a:pt x="1245" y="160"/>
                  <a:pt x="1488" y="80"/>
                </a:cubicBezTo>
                <a:cubicBezTo>
                  <a:pt x="1731" y="0"/>
                  <a:pt x="2001" y="608"/>
                  <a:pt x="2136" y="747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54690" y="322843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883290" y="1628235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Object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490" y="1628235"/>
            <a:ext cx="53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613345" y="2545685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15550" y="212323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Nominal Energy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44510" y="2430470"/>
            <a:ext cx="192025" cy="11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574940" y="3582620"/>
            <a:ext cx="230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267700" y="3582620"/>
            <a:ext cx="230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82915" y="3582620"/>
            <a:ext cx="307240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447925" y="3624645"/>
          <a:ext cx="215900" cy="322263"/>
        </p:xfrm>
        <a:graphic>
          <a:graphicData uri="http://schemas.openxmlformats.org/presentationml/2006/ole">
            <p:oleObj spid="_x0000_s268291" name="Equation" r:id="rId5" imgW="152280" imgH="228600" progId="Equation.3">
              <p:embed/>
            </p:oleObj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4226355" y="3236975"/>
          <a:ext cx="779463" cy="304800"/>
        </p:xfrm>
        <a:graphic>
          <a:graphicData uri="http://schemas.openxmlformats.org/presentationml/2006/ole">
            <p:oleObj spid="_x0000_s268293" name="Equation" r:id="rId6" imgW="545760" imgH="215640" progId="Equation.3">
              <p:embed/>
            </p:oleObj>
          </a:graphicData>
        </a:graphic>
      </p:graphicFrame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2728560" y="2392065"/>
            <a:ext cx="152400" cy="152400"/>
          </a:xfrm>
          <a:prstGeom prst="ellipse">
            <a:avLst/>
          </a:prstGeom>
          <a:solidFill>
            <a:srgbClr val="009900">
              <a:alpha val="31000"/>
            </a:srgbClr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576410" y="173918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Off Energy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2498130" y="2123229"/>
            <a:ext cx="345645" cy="11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8294" name="Object 6"/>
          <p:cNvGraphicFramePr>
            <a:graphicFrameLocks noChangeAspect="1"/>
          </p:cNvGraphicFramePr>
          <p:nvPr/>
        </p:nvGraphicFramePr>
        <p:xfrm>
          <a:off x="5762555" y="3160165"/>
          <a:ext cx="2347913" cy="852488"/>
        </p:xfrm>
        <a:graphic>
          <a:graphicData uri="http://schemas.openxmlformats.org/presentationml/2006/ole">
            <p:oleObj spid="_x0000_s268294" name="Equation" r:id="rId7" imgW="1409400" imgH="419040" progId="Equation.3">
              <p:embed/>
            </p:oleObj>
          </a:graphicData>
        </a:graphic>
      </p:graphicFrame>
      <p:graphicFrame>
        <p:nvGraphicFramePr>
          <p:cNvPr id="268296" name="Object 8"/>
          <p:cNvGraphicFramePr>
            <a:graphicFrameLocks noChangeAspect="1"/>
          </p:cNvGraphicFramePr>
          <p:nvPr/>
        </p:nvGraphicFramePr>
        <p:xfrm>
          <a:off x="1153955" y="4427530"/>
          <a:ext cx="1208087" cy="465138"/>
        </p:xfrm>
        <a:graphic>
          <a:graphicData uri="http://schemas.openxmlformats.org/presentationml/2006/ole">
            <p:oleObj spid="_x0000_s268296" name="Equation" r:id="rId8" imgW="723600" imgH="228600" progId="Equation.3">
              <p:embed/>
            </p:oleObj>
          </a:graphicData>
        </a:graphic>
      </p:graphicFrame>
      <p:graphicFrame>
        <p:nvGraphicFramePr>
          <p:cNvPr id="268298" name="Object 10"/>
          <p:cNvGraphicFramePr>
            <a:graphicFrameLocks noChangeAspect="1"/>
          </p:cNvGraphicFramePr>
          <p:nvPr/>
        </p:nvGraphicFramePr>
        <p:xfrm>
          <a:off x="2174875" y="5310188"/>
          <a:ext cx="4133850" cy="982662"/>
        </p:xfrm>
        <a:graphic>
          <a:graphicData uri="http://schemas.openxmlformats.org/presentationml/2006/ole">
            <p:oleObj spid="_x0000_s268298" name="Equation" r:id="rId9" imgW="2476440" imgH="482400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230765" y="2852925"/>
            <a:ext cx="307240" cy="92172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Accelerating phase and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587030"/>
            <a:ext cx="4454980" cy="921720"/>
          </a:xfrm>
        </p:spPr>
        <p:txBody>
          <a:bodyPr/>
          <a:lstStyle/>
          <a:p>
            <a:r>
              <a:rPr lang="en-US" sz="1800" dirty="0" smtClean="0"/>
              <a:t>The accelerating voltage grows as </a:t>
            </a:r>
            <a:br>
              <a:rPr lang="en-US" sz="1800" dirty="0" smtClean="0"/>
            </a:br>
            <a:r>
              <a:rPr lang="en-US" sz="1800" dirty="0" err="1" smtClean="0"/>
              <a:t>sin</a:t>
            </a:r>
            <a:r>
              <a:rPr lang="en-US" sz="1800" i="1" dirty="0" err="1" smtClean="0">
                <a:latin typeface="Symbol" pitchFamily="18" charset="2"/>
              </a:rPr>
              <a:t>f</a:t>
            </a:r>
            <a:r>
              <a:rPr lang="en-US" sz="1800" i="1" baseline="-25000" dirty="0" err="1" smtClean="0"/>
              <a:t>s</a:t>
            </a:r>
            <a:r>
              <a:rPr lang="en-US" sz="1800" dirty="0" smtClean="0"/>
              <a:t>, but the stable bucket area </a:t>
            </a:r>
            <a:br>
              <a:rPr lang="en-US" sz="1800" dirty="0" smtClean="0"/>
            </a:br>
            <a:r>
              <a:rPr lang="en-US" sz="1800" dirty="0" smtClean="0"/>
              <a:t>shrinks</a:t>
            </a:r>
          </a:p>
          <a:p>
            <a:r>
              <a:rPr lang="en-US" sz="1800" dirty="0" smtClean="0"/>
              <a:t>Just as in the transverse plane, we</a:t>
            </a:r>
            <a:br>
              <a:rPr lang="en-US" sz="1800" dirty="0" smtClean="0"/>
            </a:br>
            <a:r>
              <a:rPr lang="en-US" sz="1800" dirty="0" smtClean="0"/>
              <a:t>can define a phase space, this time in the </a:t>
            </a:r>
            <a:r>
              <a:rPr lang="en-US" sz="1800" i="1" dirty="0" err="1" smtClean="0">
                <a:latin typeface="Symbol" pitchFamily="18" charset="2"/>
              </a:rPr>
              <a:t>D</a:t>
            </a:r>
            <a:r>
              <a:rPr lang="en-US" sz="1800" i="1" dirty="0" err="1" smtClean="0"/>
              <a:t>t</a:t>
            </a:r>
            <a:r>
              <a:rPr lang="en-US" sz="1800" i="1" dirty="0" smtClean="0"/>
              <a:t>-</a:t>
            </a:r>
            <a:r>
              <a:rPr lang="en-US" sz="1800" i="1" dirty="0" smtClean="0">
                <a:latin typeface="Symbol" pitchFamily="18" charset="2"/>
              </a:rPr>
              <a:t>D</a:t>
            </a:r>
            <a:r>
              <a:rPr lang="en-US" sz="1800" i="1" dirty="0" smtClean="0"/>
              <a:t>E</a:t>
            </a:r>
            <a:r>
              <a:rPr lang="en-US" sz="1800" dirty="0" smtClean="0"/>
              <a:t> plane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As particles accelerate or accelerating voltage changes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6" descr="imag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000">
            <a:off x="4809592" y="689974"/>
            <a:ext cx="3040758" cy="524831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82804" y="1163105"/>
          <a:ext cx="793703" cy="460860"/>
        </p:xfrm>
        <a:graphic>
          <a:graphicData uri="http://schemas.openxmlformats.org/presentationml/2006/ole">
            <p:oleObj spid="_x0000_s269314" name="Equation" r:id="rId4" imgW="393480" imgH="228600" progId="Equation.3">
              <p:embed/>
            </p:oleObj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7721210" y="2968140"/>
          <a:ext cx="1076325" cy="460375"/>
        </p:xfrm>
        <a:graphic>
          <a:graphicData uri="http://schemas.openxmlformats.org/presentationml/2006/ole">
            <p:oleObj spid="_x0000_s269315" name="Equation" r:id="rId5" imgW="533160" imgH="228600" progId="Equation.3">
              <p:embed/>
            </p:oleObj>
          </a:graphicData>
        </a:graphic>
      </p:graphicFrame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7759615" y="4734770"/>
          <a:ext cx="1076325" cy="460375"/>
        </p:xfrm>
        <a:graphic>
          <a:graphicData uri="http://schemas.openxmlformats.org/presentationml/2006/ole">
            <p:oleObj spid="_x0000_s269316" name="Equation" r:id="rId6" imgW="533160" imgH="228600" progId="Equation.3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577880" y="3390595"/>
            <a:ext cx="1613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1070" y="3313785"/>
            <a:ext cx="1728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037269" y="3313784"/>
          <a:ext cx="268835" cy="250913"/>
        </p:xfrm>
        <a:graphic>
          <a:graphicData uri="http://schemas.openxmlformats.org/presentationml/2006/ole">
            <p:oleObj spid="_x0000_s269317" name="Equation" r:id="rId7" imgW="190440" imgH="177480" progId="Equation.3">
              <p:embed/>
            </p:oleObj>
          </a:graphicData>
        </a:graphic>
      </p:graphicFrame>
      <p:graphicFrame>
        <p:nvGraphicFramePr>
          <p:cNvPr id="269318" name="Object 6"/>
          <p:cNvGraphicFramePr>
            <a:graphicFrameLocks noChangeAspect="1"/>
          </p:cNvGraphicFramePr>
          <p:nvPr/>
        </p:nvGraphicFramePr>
        <p:xfrm>
          <a:off x="1461195" y="2392065"/>
          <a:ext cx="330608" cy="226205"/>
        </p:xfrm>
        <a:graphic>
          <a:graphicData uri="http://schemas.openxmlformats.org/presentationml/2006/ole">
            <p:oleObj spid="_x0000_s269318" name="Equation" r:id="rId8" imgW="241200" imgH="16488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768435" y="2660900"/>
          <a:ext cx="307240" cy="373077"/>
        </p:xfrm>
        <a:graphic>
          <a:graphicData uri="http://schemas.openxmlformats.org/presentationml/2006/ole">
            <p:oleObj spid="_x0000_s269319" name="Equation" r:id="rId9" imgW="177480" imgH="215640" progId="Equation.3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10800000" flipV="1">
            <a:off x="1461196" y="2968140"/>
            <a:ext cx="268835" cy="230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06105" y="2545685"/>
            <a:ext cx="2534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Area = “longitudinal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emittance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” (usually in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eV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-s)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69320" name="Object 8"/>
          <p:cNvGraphicFramePr>
            <a:graphicFrameLocks noChangeAspect="1"/>
          </p:cNvGraphicFramePr>
          <p:nvPr/>
        </p:nvGraphicFramePr>
        <p:xfrm>
          <a:off x="1230765" y="4811580"/>
          <a:ext cx="2925763" cy="1560513"/>
        </p:xfrm>
        <a:graphic>
          <a:graphicData uri="http://schemas.openxmlformats.org/presentationml/2006/ole">
            <p:oleObj spid="_x0000_s269320" name="Equation" r:id="rId10" imgW="1688760" imgH="901440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Discovery: It’s all about energy and collision rate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47700" y="614363"/>
            <a:ext cx="8251825" cy="5553075"/>
          </a:xfrm>
        </p:spPr>
        <p:txBody>
          <a:bodyPr/>
          <a:lstStyle/>
          <a:p>
            <a:r>
              <a:rPr lang="en-US" smtClean="0"/>
              <a:t>To probe smaller scales, we must go to higher energy</a:t>
            </a:r>
          </a:p>
          <a:p>
            <a:endParaRPr lang="en-US" smtClean="0"/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To discover new particles, we need enough energy available to create them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 rarer a process is, the more collisions (luminosity) we need to observe it.</a:t>
            </a:r>
          </a:p>
        </p:txBody>
      </p:sp>
      <p:pic>
        <p:nvPicPr>
          <p:cNvPr id="23556" name="Object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25" y="1158875"/>
            <a:ext cx="39544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Object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90900"/>
            <a:ext cx="26400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6858000" y="1219200"/>
            <a:ext cx="21336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 fm = 10</a:t>
            </a:r>
            <a:r>
              <a:rPr lang="en-US" baseline="30000">
                <a:solidFill>
                  <a:srgbClr val="FF0000"/>
                </a:solidFill>
              </a:rPr>
              <a:t>-15</a:t>
            </a:r>
            <a:r>
              <a:rPr lang="en-US">
                <a:solidFill>
                  <a:srgbClr val="FF0000"/>
                </a:solidFill>
              </a:rPr>
              <a:t> m</a:t>
            </a:r>
          </a:p>
          <a:p>
            <a:r>
              <a:rPr lang="en-US">
                <a:solidFill>
                  <a:srgbClr val="FF0000"/>
                </a:solidFill>
              </a:rPr>
              <a:t>(Roughly the size of a proton)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5791200" y="1485900"/>
            <a:ext cx="990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Case for Colliding Beams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For a relativistic beam hitting a fixed target, the center of mass energy is:</a:t>
            </a:r>
          </a:p>
          <a:p>
            <a:r>
              <a:rPr lang="en-US" sz="2400" smtClean="0"/>
              <a:t>On the other hand, for colliding beams (of equal mass and energy):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4914900" y="1143000"/>
          <a:ext cx="3429000" cy="741363"/>
        </p:xfrm>
        <a:graphic>
          <a:graphicData uri="http://schemas.openxmlformats.org/presentationml/2006/ole">
            <p:oleObj spid="_x0000_s261122" name="Equation" r:id="rId3" imgW="1409400" imgH="30456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5410200" y="2757488"/>
          <a:ext cx="2286000" cy="633412"/>
        </p:xfrm>
        <a:graphic>
          <a:graphicData uri="http://schemas.openxmlformats.org/presentationml/2006/ole">
            <p:oleObj spid="_x0000_s261123" name="Equation" r:id="rId4" imgW="825480" imgH="228600" progId="Equation.3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0" y="3810000"/>
            <a:ext cx="8191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dirty="0">
                <a:latin typeface="+mn-lt"/>
              </a:rPr>
              <a:t>To get the 14 </a:t>
            </a:r>
            <a:r>
              <a:rPr lang="en-US" sz="2400" dirty="0" err="1">
                <a:latin typeface="+mn-lt"/>
              </a:rPr>
              <a:t>TeV</a:t>
            </a:r>
            <a:r>
              <a:rPr lang="en-US" sz="2400" dirty="0">
                <a:latin typeface="+mn-lt"/>
              </a:rPr>
              <a:t> CM design energy of the LHC with a single beam  on a fixed target would require that beam to have an energy of 100,000 </a:t>
            </a:r>
            <a:r>
              <a:rPr lang="en-US" sz="2400" dirty="0" err="1">
                <a:latin typeface="+mn-lt"/>
              </a:rPr>
              <a:t>TeV</a:t>
            </a:r>
            <a:r>
              <a:rPr lang="en-US" sz="2400" dirty="0">
                <a:latin typeface="+mn-lt"/>
              </a:rPr>
              <a:t>! 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Would require a ring 10 times the diameter of the Earth!!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2400" dirty="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2400" dirty="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3596B-8B8C-4972-9B9B-79ED7B91296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Luminosity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000125" y="3940175"/>
          <a:ext cx="2738438" cy="493713"/>
        </p:xfrm>
        <a:graphic>
          <a:graphicData uri="http://schemas.openxmlformats.org/presentationml/2006/ole">
            <p:oleObj spid="_x0000_s262146" name="Equation" r:id="rId3" imgW="1473120" imgH="228600" progId="Equation.3">
              <p:embed/>
            </p:oleObj>
          </a:graphicData>
        </a:graphic>
      </p:graphicFrame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495300" y="800100"/>
            <a:ext cx="36687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The relationship of the beam to the rate of observed physics processes is given by the “Luminosity”</a:t>
            </a: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4357688" y="846138"/>
            <a:ext cx="808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Rate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7065963" y="1598613"/>
            <a:ext cx="180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Cross-section </a:t>
            </a:r>
            <a:r>
              <a:rPr lang="en-US" dirty="0">
                <a:solidFill>
                  <a:srgbClr val="CC0000"/>
                </a:solidFill>
                <a:latin typeface="+mn-lt"/>
              </a:rPr>
              <a:t>(“physics”)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4772025" y="1952625"/>
            <a:ext cx="1639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“Luminosity”</a:t>
            </a:r>
            <a:endParaRPr lang="en-US" sz="2000" dirty="0">
              <a:latin typeface="+mn-lt"/>
            </a:endParaRPr>
          </a:p>
        </p:txBody>
      </p:sp>
      <p:sp>
        <p:nvSpPr>
          <p:cNvPr id="3082" name="Line 8"/>
          <p:cNvSpPr>
            <a:spLocks noChangeShapeType="1"/>
          </p:cNvSpPr>
          <p:nvPr/>
        </p:nvSpPr>
        <p:spPr bwMode="auto">
          <a:xfrm flipV="1">
            <a:off x="6008688" y="1365250"/>
            <a:ext cx="366712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9"/>
          <p:cNvSpPr>
            <a:spLocks noChangeShapeType="1"/>
          </p:cNvSpPr>
          <p:nvPr/>
        </p:nvSpPr>
        <p:spPr bwMode="auto">
          <a:xfrm>
            <a:off x="5191125" y="1108075"/>
            <a:ext cx="2667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 flipH="1" flipV="1">
            <a:off x="6881813" y="1449388"/>
            <a:ext cx="242887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Text Box 11"/>
          <p:cNvSpPr txBox="1">
            <a:spLocks noChangeArrowheads="1"/>
          </p:cNvSpPr>
          <p:nvPr/>
        </p:nvSpPr>
        <p:spPr bwMode="auto">
          <a:xfrm>
            <a:off x="3887788" y="2443163"/>
            <a:ext cx="481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Standard unit for Luminosity is cm</a:t>
            </a:r>
            <a:r>
              <a:rPr lang="en-US" sz="2000" baseline="30000" dirty="0">
                <a:solidFill>
                  <a:schemeClr val="accent2"/>
                </a:solidFill>
                <a:latin typeface="+mn-lt"/>
              </a:rPr>
              <a:t>-2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US" sz="2000" baseline="30000" dirty="0">
                <a:solidFill>
                  <a:schemeClr val="accent2"/>
                </a:solidFill>
                <a:latin typeface="+mn-lt"/>
              </a:rPr>
              <a:t>-1</a:t>
            </a:r>
          </a:p>
        </p:txBody>
      </p:sp>
      <p:sp>
        <p:nvSpPr>
          <p:cNvPr id="13327" name="Text Box 12"/>
          <p:cNvSpPr txBox="1">
            <a:spLocks noChangeArrowheads="1"/>
          </p:cNvSpPr>
          <p:nvPr/>
        </p:nvSpPr>
        <p:spPr bwMode="auto">
          <a:xfrm>
            <a:off x="417513" y="3355975"/>
            <a:ext cx="3113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For fixed (thin) target:</a:t>
            </a:r>
          </a:p>
        </p:txBody>
      </p:sp>
      <p:sp>
        <p:nvSpPr>
          <p:cNvPr id="3087" name="Text Box 13"/>
          <p:cNvSpPr txBox="1">
            <a:spLocks noChangeArrowheads="1"/>
          </p:cNvSpPr>
          <p:nvPr/>
        </p:nvSpPr>
        <p:spPr bwMode="auto">
          <a:xfrm>
            <a:off x="1458913" y="4494213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Incident rate</a:t>
            </a:r>
          </a:p>
        </p:txBody>
      </p:sp>
      <p:sp>
        <p:nvSpPr>
          <p:cNvPr id="3088" name="Text Box 14"/>
          <p:cNvSpPr txBox="1">
            <a:spLocks noChangeArrowheads="1"/>
          </p:cNvSpPr>
          <p:nvPr/>
        </p:nvSpPr>
        <p:spPr bwMode="auto">
          <a:xfrm>
            <a:off x="3671888" y="4683125"/>
            <a:ext cx="285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Target number density</a:t>
            </a:r>
          </a:p>
        </p:txBody>
      </p:sp>
      <p:sp>
        <p:nvSpPr>
          <p:cNvPr id="3089" name="Rectangle 15"/>
          <p:cNvSpPr>
            <a:spLocks noChangeArrowheads="1"/>
          </p:cNvSpPr>
          <p:nvPr/>
        </p:nvSpPr>
        <p:spPr bwMode="auto">
          <a:xfrm>
            <a:off x="3848100" y="3657600"/>
            <a:ext cx="185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Target thickness</a:t>
            </a:r>
          </a:p>
        </p:txBody>
      </p:sp>
      <p:sp>
        <p:nvSpPr>
          <p:cNvPr id="3090" name="Line 16"/>
          <p:cNvSpPr>
            <a:spLocks noChangeShapeType="1"/>
          </p:cNvSpPr>
          <p:nvPr/>
        </p:nvSpPr>
        <p:spPr bwMode="auto">
          <a:xfrm flipV="1">
            <a:off x="3025775" y="4352925"/>
            <a:ext cx="15557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17"/>
          <p:cNvSpPr>
            <a:spLocks noChangeShapeType="1"/>
          </p:cNvSpPr>
          <p:nvPr/>
        </p:nvSpPr>
        <p:spPr bwMode="auto">
          <a:xfrm flipH="1" flipV="1">
            <a:off x="3411538" y="4357688"/>
            <a:ext cx="27940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18"/>
          <p:cNvSpPr>
            <a:spLocks noChangeShapeType="1"/>
          </p:cNvSpPr>
          <p:nvPr/>
        </p:nvSpPr>
        <p:spPr bwMode="auto">
          <a:xfrm flipH="1">
            <a:off x="3732213" y="3906838"/>
            <a:ext cx="13335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Text Box 19"/>
          <p:cNvSpPr txBox="1">
            <a:spLocks noChangeArrowheads="1"/>
          </p:cNvSpPr>
          <p:nvPr/>
        </p:nvSpPr>
        <p:spPr bwMode="auto">
          <a:xfrm>
            <a:off x="6097588" y="3659188"/>
            <a:ext cx="2916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Example: MiniBooNe primary target: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6569060" y="4389125"/>
          <a:ext cx="1830388" cy="436563"/>
        </p:xfrm>
        <a:graphic>
          <a:graphicData uri="http://schemas.openxmlformats.org/presentationml/2006/ole">
            <p:oleObj spid="_x0000_s262147" name="Equation" r:id="rId4" imgW="990360" imgH="2030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5411788" y="788988"/>
          <a:ext cx="1590675" cy="646112"/>
        </p:xfrm>
        <a:graphic>
          <a:graphicData uri="http://schemas.openxmlformats.org/presentationml/2006/ole">
            <p:oleObj spid="_x0000_s262148" name="Equation" r:id="rId5" imgW="507960" imgH="177480" progId="Equation.3">
              <p:embed/>
            </p:oleObj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EB2A-877F-411F-A90D-72AC4404211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855" y="12617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/>
              <a:t>Colliding Beam Luminosity</a:t>
            </a:r>
          </a:p>
        </p:txBody>
      </p:sp>
      <p:pic>
        <p:nvPicPr>
          <p:cNvPr id="38915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063" y="1322388"/>
            <a:ext cx="14970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42963" y="1403350"/>
            <a:ext cx="1195387" cy="1190625"/>
            <a:chOff x="776" y="966"/>
            <a:chExt cx="753" cy="750"/>
          </a:xfrm>
        </p:grpSpPr>
        <p:sp>
          <p:nvSpPr>
            <p:cNvPr id="38940" name="Oval 5"/>
            <p:cNvSpPr>
              <a:spLocks noChangeArrowheads="1"/>
            </p:cNvSpPr>
            <p:nvPr/>
          </p:nvSpPr>
          <p:spPr bwMode="auto">
            <a:xfrm>
              <a:off x="815" y="1002"/>
              <a:ext cx="696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1" name="Oval 6"/>
            <p:cNvSpPr>
              <a:spLocks noChangeArrowheads="1"/>
            </p:cNvSpPr>
            <p:nvPr/>
          </p:nvSpPr>
          <p:spPr bwMode="auto">
            <a:xfrm>
              <a:off x="1143" y="966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2" name="Oval 7"/>
            <p:cNvSpPr>
              <a:spLocks noChangeArrowheads="1"/>
            </p:cNvSpPr>
            <p:nvPr/>
          </p:nvSpPr>
          <p:spPr bwMode="auto">
            <a:xfrm>
              <a:off x="1473" y="1308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3" name="Oval 8"/>
            <p:cNvSpPr>
              <a:spLocks noChangeArrowheads="1"/>
            </p:cNvSpPr>
            <p:nvPr/>
          </p:nvSpPr>
          <p:spPr bwMode="auto">
            <a:xfrm>
              <a:off x="776" y="1292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4" name="Oval 9"/>
            <p:cNvSpPr>
              <a:spLocks noChangeArrowheads="1"/>
            </p:cNvSpPr>
            <p:nvPr/>
          </p:nvSpPr>
          <p:spPr bwMode="auto">
            <a:xfrm>
              <a:off x="1134" y="1657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5" name="Oval 10"/>
            <p:cNvSpPr>
              <a:spLocks noChangeArrowheads="1"/>
            </p:cNvSpPr>
            <p:nvPr/>
          </p:nvSpPr>
          <p:spPr bwMode="auto">
            <a:xfrm>
              <a:off x="1387" y="1087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6" name="Oval 11"/>
            <p:cNvSpPr>
              <a:spLocks noChangeArrowheads="1"/>
            </p:cNvSpPr>
            <p:nvPr/>
          </p:nvSpPr>
          <p:spPr bwMode="auto">
            <a:xfrm>
              <a:off x="885" y="1080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7" name="Oval 12"/>
            <p:cNvSpPr>
              <a:spLocks noChangeArrowheads="1"/>
            </p:cNvSpPr>
            <p:nvPr/>
          </p:nvSpPr>
          <p:spPr bwMode="auto">
            <a:xfrm>
              <a:off x="891" y="1549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8" name="Oval 13"/>
            <p:cNvSpPr>
              <a:spLocks noChangeArrowheads="1"/>
            </p:cNvSpPr>
            <p:nvPr/>
          </p:nvSpPr>
          <p:spPr bwMode="auto">
            <a:xfrm>
              <a:off x="1390" y="1555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8917" name="Oval 14"/>
          <p:cNvSpPr>
            <a:spLocks noChangeArrowheads="1"/>
          </p:cNvSpPr>
          <p:nvPr/>
        </p:nvSpPr>
        <p:spPr bwMode="auto">
          <a:xfrm>
            <a:off x="3143250" y="1449388"/>
            <a:ext cx="665163" cy="296862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18" name="Oval 15"/>
          <p:cNvSpPr>
            <a:spLocks noChangeArrowheads="1"/>
          </p:cNvSpPr>
          <p:nvPr/>
        </p:nvSpPr>
        <p:spPr bwMode="auto">
          <a:xfrm>
            <a:off x="3178175" y="2184400"/>
            <a:ext cx="665163" cy="296863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19" name="Oval 16"/>
          <p:cNvSpPr>
            <a:spLocks noChangeArrowheads="1"/>
          </p:cNvSpPr>
          <p:nvPr/>
        </p:nvSpPr>
        <p:spPr bwMode="auto">
          <a:xfrm>
            <a:off x="4325938" y="2146300"/>
            <a:ext cx="665162" cy="296863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20" name="Oval 17"/>
          <p:cNvSpPr>
            <a:spLocks noChangeArrowheads="1"/>
          </p:cNvSpPr>
          <p:nvPr/>
        </p:nvSpPr>
        <p:spPr bwMode="auto">
          <a:xfrm>
            <a:off x="4337050" y="1454150"/>
            <a:ext cx="665163" cy="296863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21" name="Oval 18"/>
          <p:cNvSpPr>
            <a:spLocks noChangeArrowheads="1"/>
          </p:cNvSpPr>
          <p:nvPr/>
        </p:nvSpPr>
        <p:spPr bwMode="auto">
          <a:xfrm>
            <a:off x="3724275" y="1814513"/>
            <a:ext cx="665163" cy="296862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22" name="Line 19"/>
          <p:cNvSpPr>
            <a:spLocks noChangeShapeType="1"/>
          </p:cNvSpPr>
          <p:nvPr/>
        </p:nvSpPr>
        <p:spPr bwMode="auto">
          <a:xfrm>
            <a:off x="3856038" y="159226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20"/>
          <p:cNvSpPr>
            <a:spLocks noChangeShapeType="1"/>
          </p:cNvSpPr>
          <p:nvPr/>
        </p:nvSpPr>
        <p:spPr bwMode="auto">
          <a:xfrm flipH="1" flipV="1">
            <a:off x="4152900" y="1592263"/>
            <a:ext cx="1317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21"/>
          <p:cNvSpPr>
            <a:spLocks noChangeShapeType="1"/>
          </p:cNvSpPr>
          <p:nvPr/>
        </p:nvSpPr>
        <p:spPr bwMode="auto">
          <a:xfrm>
            <a:off x="5021263" y="23082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22"/>
          <p:cNvSpPr>
            <a:spLocks noChangeShapeType="1"/>
          </p:cNvSpPr>
          <p:nvPr/>
        </p:nvSpPr>
        <p:spPr bwMode="auto">
          <a:xfrm flipH="1">
            <a:off x="2887663" y="23082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Text Box 23"/>
          <p:cNvSpPr txBox="1">
            <a:spLocks noChangeArrowheads="1"/>
          </p:cNvSpPr>
          <p:nvPr/>
        </p:nvSpPr>
        <p:spPr bwMode="auto">
          <a:xfrm>
            <a:off x="381000" y="838200"/>
            <a:ext cx="573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Circulating beams typically “bunched”</a:t>
            </a:r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5964238" y="993775"/>
            <a:ext cx="3179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(number of interactions)</a:t>
            </a:r>
          </a:p>
        </p:txBody>
      </p:sp>
      <p:sp>
        <p:nvSpPr>
          <p:cNvPr id="14354" name="Text Box 25"/>
          <p:cNvSpPr txBox="1">
            <a:spLocks noChangeArrowheads="1"/>
          </p:cNvSpPr>
          <p:nvPr/>
        </p:nvSpPr>
        <p:spPr bwMode="auto">
          <a:xfrm>
            <a:off x="6519863" y="2565400"/>
            <a:ext cx="2378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Cross-sectional area of beam</a:t>
            </a:r>
          </a:p>
        </p:txBody>
      </p:sp>
      <p:sp>
        <p:nvSpPr>
          <p:cNvPr id="38929" name="Line 26"/>
          <p:cNvSpPr>
            <a:spLocks noChangeShapeType="1"/>
          </p:cNvSpPr>
          <p:nvPr/>
        </p:nvSpPr>
        <p:spPr bwMode="auto">
          <a:xfrm flipH="1" flipV="1">
            <a:off x="6669088" y="2209800"/>
            <a:ext cx="204787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Text Box 27"/>
          <p:cNvSpPr txBox="1">
            <a:spLocks noChangeArrowheads="1"/>
          </p:cNvSpPr>
          <p:nvPr/>
        </p:nvSpPr>
        <p:spPr bwMode="auto">
          <a:xfrm>
            <a:off x="381000" y="27813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Total Luminosity:</a:t>
            </a:r>
          </a:p>
        </p:txBody>
      </p:sp>
      <p:pic>
        <p:nvPicPr>
          <p:cNvPr id="38931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925" y="3052763"/>
            <a:ext cx="3814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Text Box 29"/>
          <p:cNvSpPr txBox="1">
            <a:spLocks noChangeArrowheads="1"/>
          </p:cNvSpPr>
          <p:nvPr/>
        </p:nvSpPr>
        <p:spPr bwMode="auto">
          <a:xfrm>
            <a:off x="6653213" y="3997325"/>
            <a:ext cx="2109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Circumference of machine</a:t>
            </a:r>
          </a:p>
        </p:txBody>
      </p:sp>
      <p:sp>
        <p:nvSpPr>
          <p:cNvPr id="14358" name="Text Box 30"/>
          <p:cNvSpPr txBox="1">
            <a:spLocks noChangeArrowheads="1"/>
          </p:cNvSpPr>
          <p:nvPr/>
        </p:nvSpPr>
        <p:spPr bwMode="auto">
          <a:xfrm>
            <a:off x="3957520" y="43891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Number of bunches</a:t>
            </a:r>
          </a:p>
        </p:txBody>
      </p:sp>
      <p:sp>
        <p:nvSpPr>
          <p:cNvPr id="38934" name="Line 31"/>
          <p:cNvSpPr>
            <a:spLocks noChangeShapeType="1"/>
          </p:cNvSpPr>
          <p:nvPr/>
        </p:nvSpPr>
        <p:spPr bwMode="auto">
          <a:xfrm flipV="1">
            <a:off x="5815013" y="3774645"/>
            <a:ext cx="216377" cy="603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Line 32"/>
          <p:cNvSpPr>
            <a:spLocks noChangeShapeType="1"/>
          </p:cNvSpPr>
          <p:nvPr/>
        </p:nvSpPr>
        <p:spPr bwMode="auto">
          <a:xfrm flipH="1" flipV="1">
            <a:off x="6500813" y="39211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Text Box 33"/>
          <p:cNvSpPr txBox="1">
            <a:spLocks noChangeArrowheads="1"/>
          </p:cNvSpPr>
          <p:nvPr/>
        </p:nvSpPr>
        <p:spPr bwMode="auto">
          <a:xfrm>
            <a:off x="457200" y="5181600"/>
            <a:ext cx="8686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Record </a:t>
            </a:r>
            <a:r>
              <a:rPr lang="en-US" sz="2400" dirty="0" err="1">
                <a:solidFill>
                  <a:schemeClr val="accent2"/>
                </a:solidFill>
                <a:latin typeface="+mn-lt"/>
              </a:rPr>
              <a:t>e+e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- Luminosity (KEK-B):  	      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1.71E34 cm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-2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s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-1 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Record </a:t>
            </a:r>
            <a:r>
              <a:rPr lang="en-US" sz="2400" dirty="0" err="1">
                <a:solidFill>
                  <a:schemeClr val="accent2"/>
                </a:solidFill>
                <a:latin typeface="+mn-lt"/>
              </a:rPr>
              <a:t>Hadronic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 Luminosity (</a:t>
            </a:r>
            <a:r>
              <a:rPr lang="en-US" sz="2400" dirty="0" err="1">
                <a:solidFill>
                  <a:schemeClr val="accent2"/>
                </a:solidFill>
                <a:latin typeface="+mn-lt"/>
              </a:rPr>
              <a:t>Tevatron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):       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4.03E32 cm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-2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s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-1</a:t>
            </a:r>
            <a:br>
              <a:rPr lang="en-US" sz="2400" baseline="30000" dirty="0">
                <a:solidFill>
                  <a:srgbClr val="CC0000"/>
                </a:solidFill>
                <a:latin typeface="+mn-lt"/>
              </a:rPr>
            </a:br>
            <a:r>
              <a:rPr lang="en-US" sz="2400" dirty="0">
                <a:solidFill>
                  <a:schemeClr val="accent2"/>
                </a:solidFill>
                <a:latin typeface="+mn-lt"/>
              </a:rPr>
              <a:t>LHC Design Luminosity:			      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1.00E34 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cm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-2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s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-1</a:t>
            </a:r>
          </a:p>
          <a:p>
            <a:pPr>
              <a:spcBef>
                <a:spcPct val="50000"/>
              </a:spcBef>
              <a:defRPr/>
            </a:pPr>
            <a:endParaRPr lang="en-US" sz="2400" baseline="30000" dirty="0">
              <a:solidFill>
                <a:srgbClr val="CC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aseline="30000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Luminosity: cont’d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516625"/>
          </a:xfrm>
        </p:spPr>
        <p:txBody>
          <a:bodyPr/>
          <a:lstStyle/>
          <a:p>
            <a:r>
              <a:rPr lang="en-US" sz="2000" dirty="0" smtClean="0"/>
              <a:t>For equally intense Gaussian beams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Expressing this in terms of our usual beam parameters</a:t>
            </a:r>
          </a:p>
          <a:p>
            <a:endParaRPr lang="en-US" sz="20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382915" y="3621025"/>
          <a:ext cx="4416575" cy="1272593"/>
        </p:xfrm>
        <a:graphic>
          <a:graphicData uri="http://schemas.openxmlformats.org/presentationml/2006/ole">
            <p:oleObj spid="_x0000_s263171" name="Equation" r:id="rId3" imgW="1498320" imgH="431640" progId="Equation.3">
              <p:embed/>
            </p:oleObj>
          </a:graphicData>
        </a:graphic>
      </p:graphicFrame>
      <p:graphicFrame>
        <p:nvGraphicFramePr>
          <p:cNvPr id="263174" name="Object 6"/>
          <p:cNvGraphicFramePr>
            <a:graphicFrameLocks noChangeAspect="1"/>
          </p:cNvGraphicFramePr>
          <p:nvPr/>
        </p:nvGraphicFramePr>
        <p:xfrm>
          <a:off x="3189420" y="1508750"/>
          <a:ext cx="2644775" cy="1265237"/>
        </p:xfrm>
        <a:graphic>
          <a:graphicData uri="http://schemas.openxmlformats.org/presentationml/2006/ole">
            <p:oleObj spid="_x0000_s263174" name="Equation" r:id="rId4" imgW="901440" imgH="43164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300225" y="1508750"/>
            <a:ext cx="2496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Geometrical factor: 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- crossing angle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- hourglass effect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5839365" y="1815989"/>
            <a:ext cx="460862" cy="268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46605" y="932675"/>
            <a:ext cx="24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Particles in a bunch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5224886" y="1239914"/>
            <a:ext cx="960125" cy="460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46605" y="2699305"/>
            <a:ext cx="264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Transverse size (RMS)</a:t>
            </a:r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rot="10800000">
            <a:off x="5186481" y="2622497"/>
            <a:ext cx="960124" cy="26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8310" y="1355130"/>
            <a:ext cx="24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Collision frequency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419850" y="1585560"/>
            <a:ext cx="652885" cy="422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2665" y="5003605"/>
            <a:ext cx="24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Revolution frequency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2862977" y="4638758"/>
            <a:ext cx="460860" cy="345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92360" y="5502870"/>
            <a:ext cx="264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Number of bunches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rot="5400000" flipH="1" flipV="1">
            <a:off x="3592673" y="4600353"/>
            <a:ext cx="1190556" cy="768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62555" y="5464465"/>
            <a:ext cx="264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Betatron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function at collision point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rot="16200000" flipV="1">
            <a:off x="5320898" y="4984403"/>
            <a:ext cx="729695" cy="30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94055" y="4926795"/>
            <a:ext cx="264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Normalized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emittance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10800000">
            <a:off x="6338631" y="4734770"/>
            <a:ext cx="192025" cy="153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</a:t>
            </a:r>
            <a:r>
              <a:rPr lang="en-US" dirty="0" smtClean="0"/>
              <a:t>Effects </a:t>
            </a:r>
            <a:r>
              <a:rPr lang="en-US" dirty="0" smtClean="0">
                <a:solidFill>
                  <a:srgbClr val="FF0000"/>
                </a:solidFill>
              </a:rPr>
              <a:t>(NOTE correction)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707180"/>
          </a:xfrm>
        </p:spPr>
        <p:txBody>
          <a:bodyPr/>
          <a:lstStyle/>
          <a:p>
            <a:r>
              <a:rPr lang="en-US" sz="1800" dirty="0" smtClean="0"/>
              <a:t>It seems like we want to get the beam as small  and intense as possible, but we have to remember that the beams influence each other.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 beam passing through another beam will see either a focusing (</a:t>
            </a:r>
            <a:r>
              <a:rPr lang="en-US" sz="1800" dirty="0" err="1" smtClean="0"/>
              <a:t>pBar</a:t>
            </a:r>
            <a:r>
              <a:rPr lang="en-US" sz="1800" dirty="0" smtClean="0"/>
              <a:t>-p) or defocusing (p-p) field, resulting in a tune spread on a scale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Keep in mind, this is the maximum of a spread of tunes, so it they can’t be simply compensated</a:t>
            </a:r>
          </a:p>
          <a:p>
            <a:r>
              <a:rPr lang="en-US" sz="1800" dirty="0" smtClean="0"/>
              <a:t>Typical maximum values are ~.02</a:t>
            </a:r>
          </a:p>
          <a:p>
            <a:r>
              <a:rPr lang="en-US" sz="1800" dirty="0" smtClean="0"/>
              <a:t>This limits the beam “brightness” (</a:t>
            </a:r>
            <a:r>
              <a:rPr lang="en-US" sz="1800" i="1" dirty="0" err="1" smtClean="0"/>
              <a:t>N</a:t>
            </a:r>
            <a:r>
              <a:rPr lang="en-US" sz="1800" i="1" baseline="-25000" dirty="0" err="1" smtClean="0"/>
              <a:t>b</a:t>
            </a:r>
            <a:r>
              <a:rPr lang="en-US" sz="1800" i="1" dirty="0" smtClean="0"/>
              <a:t>/</a:t>
            </a:r>
            <a:r>
              <a:rPr lang="en-US" sz="1800" i="1" dirty="0" err="1" smtClean="0">
                <a:latin typeface="Symbol" pitchFamily="18" charset="2"/>
              </a:rPr>
              <a:t>e</a:t>
            </a:r>
            <a:r>
              <a:rPr lang="en-US" sz="1800" i="1" baseline="-25000" dirty="0" err="1" smtClean="0">
                <a:latin typeface="Symbol" pitchFamily="18" charset="2"/>
              </a:rPr>
              <a:t>N</a:t>
            </a:r>
            <a:r>
              <a:rPr lang="en-US" sz="1800" dirty="0" smtClean="0">
                <a:latin typeface="Symbol" pitchFamily="18" charset="2"/>
              </a:rPr>
              <a:t>) </a:t>
            </a:r>
            <a:r>
              <a:rPr lang="en-US" sz="1800" dirty="0" smtClean="0"/>
              <a:t>to </a:t>
            </a:r>
            <a:endParaRPr lang="en-US" sz="1800" dirty="0"/>
          </a:p>
        </p:txBody>
      </p:sp>
      <p:sp>
        <p:nvSpPr>
          <p:cNvPr id="7" name="Oval 6"/>
          <p:cNvSpPr/>
          <p:nvPr/>
        </p:nvSpPr>
        <p:spPr>
          <a:xfrm>
            <a:off x="3919115" y="1815990"/>
            <a:ext cx="1651415" cy="3840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6285" y="2008015"/>
            <a:ext cx="8257075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421320" y="1815990"/>
            <a:ext cx="1651415" cy="3840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97395" y="1777585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95190" y="181599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3781425" y="1585560"/>
            <a:ext cx="1405055" cy="370240"/>
          </a:xfrm>
          <a:custGeom>
            <a:avLst/>
            <a:gdLst>
              <a:gd name="connsiteX0" fmla="*/ 0 w 1171575"/>
              <a:gd name="connsiteY0" fmla="*/ 190500 h 222250"/>
              <a:gd name="connsiteX1" fmla="*/ 628650 w 1171575"/>
              <a:gd name="connsiteY1" fmla="*/ 190500 h 222250"/>
              <a:gd name="connsiteX2" fmla="*/ 1171575 w 1171575"/>
              <a:gd name="connsiteY2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575" h="222250">
                <a:moveTo>
                  <a:pt x="0" y="190500"/>
                </a:moveTo>
                <a:cubicBezTo>
                  <a:pt x="216694" y="206375"/>
                  <a:pt x="433388" y="222250"/>
                  <a:pt x="628650" y="190500"/>
                </a:cubicBezTo>
                <a:cubicBezTo>
                  <a:pt x="823913" y="158750"/>
                  <a:pt x="997744" y="79375"/>
                  <a:pt x="1171575" y="0"/>
                </a:cubicBez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flipV="1">
            <a:off x="3765495" y="2046420"/>
            <a:ext cx="1405055" cy="283865"/>
          </a:xfrm>
          <a:custGeom>
            <a:avLst/>
            <a:gdLst>
              <a:gd name="connsiteX0" fmla="*/ 0 w 1171575"/>
              <a:gd name="connsiteY0" fmla="*/ 190500 h 222250"/>
              <a:gd name="connsiteX1" fmla="*/ 628650 w 1171575"/>
              <a:gd name="connsiteY1" fmla="*/ 190500 h 222250"/>
              <a:gd name="connsiteX2" fmla="*/ 1171575 w 1171575"/>
              <a:gd name="connsiteY2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575" h="222250">
                <a:moveTo>
                  <a:pt x="0" y="190500"/>
                </a:moveTo>
                <a:cubicBezTo>
                  <a:pt x="216694" y="206375"/>
                  <a:pt x="433388" y="222250"/>
                  <a:pt x="628650" y="190500"/>
                </a:cubicBezTo>
                <a:cubicBezTo>
                  <a:pt x="823913" y="158750"/>
                  <a:pt x="997744" y="79375"/>
                  <a:pt x="1171575" y="0"/>
                </a:cubicBez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650280" y="3582620"/>
          <a:ext cx="1584771" cy="883315"/>
        </p:xfrm>
        <a:graphic>
          <a:graphicData uri="http://schemas.openxmlformats.org/presentationml/2006/ole">
            <p:oleObj spid="_x0000_s264194" name="Equation" r:id="rId3" imgW="774360" imgH="43164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08200" y="3352190"/>
            <a:ext cx="24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Particles in a bunch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5071266" y="3544213"/>
            <a:ext cx="1036937" cy="230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6715" y="3467405"/>
            <a:ext cx="27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Classical electron radius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688685" y="3659430"/>
            <a:ext cx="652885" cy="76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38740" y="3121760"/>
            <a:ext cx="334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Number of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collisions per bunch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341570" y="3429000"/>
            <a:ext cx="307240" cy="230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4196" name="Object 4"/>
          <p:cNvGraphicFramePr>
            <a:graphicFrameLocks noChangeAspect="1"/>
          </p:cNvGraphicFramePr>
          <p:nvPr/>
        </p:nvGraphicFramePr>
        <p:xfrm>
          <a:off x="5608935" y="5464465"/>
          <a:ext cx="1949450" cy="882650"/>
        </p:xfrm>
        <a:graphic>
          <a:graphicData uri="http://schemas.openxmlformats.org/presentationml/2006/ole">
            <p:oleObj spid="_x0000_s264196" name="Equation" r:id="rId4" imgW="952200" imgH="431640" progId="Equation.3">
              <p:embed/>
            </p:oleObj>
          </a:graphicData>
        </a:graphic>
      </p:graphicFrame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30000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663840"/>
            <a:ext cx="8355012" cy="439815"/>
          </a:xfrm>
        </p:spPr>
        <p:txBody>
          <a:bodyPr/>
          <a:lstStyle/>
          <a:p>
            <a:r>
              <a:rPr lang="en-US" sz="1800" dirty="0" smtClean="0"/>
              <a:t>An ordinary synchrotron lattice is characterized by FODO cells, in which vertical maxima correspond to horizontal minima, and vice versa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Creating a minimum in </a:t>
            </a:r>
            <a:r>
              <a:rPr lang="en-US" sz="1800" i="1" dirty="0" smtClean="0"/>
              <a:t>both</a:t>
            </a:r>
            <a:r>
              <a:rPr lang="en-US" sz="1800" dirty="0" smtClean="0"/>
              <a:t> planes can in general be solved by putting a triplet of quads on either side of the interaction region</a:t>
            </a:r>
          </a:p>
          <a:p>
            <a:pPr lvl="1"/>
            <a:r>
              <a:rPr lang="en-US" sz="1400" dirty="0" smtClean="0"/>
              <a:t>Low beta “insertion”</a:t>
            </a:r>
          </a:p>
          <a:p>
            <a:pPr lvl="1"/>
            <a:r>
              <a:rPr lang="en-US" sz="1400" dirty="0" smtClean="0"/>
              <a:t>Constrain lattice functions and phase advance to match “missing” period.</a:t>
            </a: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10" y="1393535"/>
            <a:ext cx="5275371" cy="30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85010" y="2392065"/>
            <a:ext cx="268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Lattice of the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Fermilab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Main Injector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164575"/>
            <a:ext cx="8262937" cy="441325"/>
          </a:xfrm>
        </p:spPr>
        <p:txBody>
          <a:bodyPr/>
          <a:lstStyle/>
          <a:p>
            <a:r>
              <a:rPr lang="en-US" dirty="0" smtClean="0"/>
              <a:t>Optics near an interaction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663840"/>
            <a:ext cx="8273652" cy="1860800"/>
          </a:xfrm>
        </p:spPr>
        <p:txBody>
          <a:bodyPr/>
          <a:lstStyle/>
          <a:p>
            <a:r>
              <a:rPr lang="en-US" sz="1600" dirty="0" smtClean="0"/>
              <a:t>Near a beam waist, the beta function will evolve </a:t>
            </a:r>
            <a:r>
              <a:rPr lang="en-US" sz="1600" dirty="0" err="1" smtClean="0"/>
              <a:t>quadratically</a:t>
            </a: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Since there is a limit to how close we can put the focusing triplets, the smaller the </a:t>
            </a:r>
            <a:r>
              <a:rPr lang="en-US" sz="1600" dirty="0" smtClean="0">
                <a:latin typeface="Symbol" pitchFamily="18" charset="2"/>
              </a:rPr>
              <a:t>b</a:t>
            </a:r>
            <a:r>
              <a:rPr lang="en-US" sz="1600" dirty="0" smtClean="0"/>
              <a:t>*, the larger the </a:t>
            </a:r>
            <a:r>
              <a:rPr lang="en-US" sz="1600" dirty="0" smtClean="0">
                <a:latin typeface="Symbol" pitchFamily="18" charset="2"/>
              </a:rPr>
              <a:t>b</a:t>
            </a:r>
            <a:r>
              <a:rPr lang="en-US" sz="1600" dirty="0" smtClean="0"/>
              <a:t> (aperture) at the focusing triplet, and the stronger that triplet must be, which is limited by magnet technology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20585" y="932675"/>
          <a:ext cx="2265895" cy="733084"/>
        </p:xfrm>
        <a:graphic>
          <a:graphicData uri="http://schemas.openxmlformats.org/presentationml/2006/ole">
            <p:oleObj spid="_x0000_s266242" name="Equation" r:id="rId3" imgW="1295280" imgH="419040" progId="Equation.3">
              <p:embed/>
            </p:oleObj>
          </a:graphicData>
        </a:graphic>
      </p:graphicFrame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860" y="2814522"/>
            <a:ext cx="3416730" cy="303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5429" y="2468876"/>
            <a:ext cx="443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LHC collision region at 7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TeV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region (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*=55cm)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860" y="2852925"/>
            <a:ext cx="3341235" cy="311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936790" y="2507281"/>
            <a:ext cx="3994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At 450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GeV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*=10m)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6790" y="5886921"/>
            <a:ext cx="403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Must relax optics at injection so particles can clear triplets, then “squeeze” later.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09900"/>
            <a:ext cx="3733800" cy="33813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Electrons (leptons) vs. Protons (hadrons)</a:t>
            </a:r>
            <a:endParaRPr lang="en-US" dirty="0"/>
          </a:p>
        </p:txBody>
      </p:sp>
      <p:sp>
        <p:nvSpPr>
          <p:cNvPr id="40964" name="Content Placeholder 23"/>
          <p:cNvSpPr>
            <a:spLocks noGrp="1"/>
          </p:cNvSpPr>
          <p:nvPr>
            <p:ph sz="half" idx="1"/>
          </p:nvPr>
        </p:nvSpPr>
        <p:spPr>
          <a:xfrm>
            <a:off x="4114800" y="571500"/>
            <a:ext cx="5029200" cy="3448050"/>
          </a:xfrm>
        </p:spPr>
        <p:txBody>
          <a:bodyPr/>
          <a:lstStyle/>
          <a:p>
            <a:r>
              <a:rPr lang="en-US" sz="2000" smtClean="0"/>
              <a:t>Electrons are point-like</a:t>
            </a:r>
          </a:p>
          <a:p>
            <a:pPr lvl="1"/>
            <a:r>
              <a:rPr lang="en-US" sz="2000" smtClean="0"/>
              <a:t>Well-defined initial state</a:t>
            </a:r>
          </a:p>
          <a:p>
            <a:pPr lvl="1"/>
            <a:r>
              <a:rPr lang="en-US" sz="2000" smtClean="0"/>
              <a:t>Full energy available to interaction</a:t>
            </a:r>
          </a:p>
          <a:p>
            <a:pPr lvl="1"/>
            <a:r>
              <a:rPr lang="en-US" sz="2000" smtClean="0"/>
              <a:t>Can calculate from first principles</a:t>
            </a:r>
          </a:p>
          <a:p>
            <a:pPr lvl="1"/>
            <a:r>
              <a:rPr lang="en-US" sz="2000" smtClean="0"/>
              <a:t>Can use energy/momentum conservation to find “invisible” particles.</a:t>
            </a:r>
          </a:p>
        </p:txBody>
      </p:sp>
      <p:sp>
        <p:nvSpPr>
          <p:cNvPr id="40965" name="Content Placeholder 24"/>
          <p:cNvSpPr>
            <a:spLocks noGrp="1"/>
          </p:cNvSpPr>
          <p:nvPr>
            <p:ph sz="half" idx="2"/>
          </p:nvPr>
        </p:nvSpPr>
        <p:spPr>
          <a:xfrm>
            <a:off x="342900" y="3124200"/>
            <a:ext cx="5448300" cy="2971800"/>
          </a:xfrm>
        </p:spPr>
        <p:txBody>
          <a:bodyPr/>
          <a:lstStyle/>
          <a:p>
            <a:r>
              <a:rPr lang="en-US" sz="2000" smtClean="0"/>
              <a:t>Protons are made of quarks and gluons</a:t>
            </a:r>
          </a:p>
          <a:p>
            <a:pPr lvl="1"/>
            <a:r>
              <a:rPr lang="en-US" sz="2000" smtClean="0"/>
              <a:t>Interaction take place between these consituents.</a:t>
            </a:r>
          </a:p>
          <a:p>
            <a:pPr lvl="1"/>
            <a:r>
              <a:rPr lang="en-US" sz="2000" smtClean="0"/>
              <a:t>At high energies, virtual “sea” particles dominate</a:t>
            </a:r>
          </a:p>
          <a:p>
            <a:pPr lvl="1"/>
            <a:r>
              <a:rPr lang="en-US" sz="2000" smtClean="0"/>
              <a:t>Only a small fraction of energy available, not well-defined.</a:t>
            </a:r>
          </a:p>
          <a:p>
            <a:pPr lvl="1"/>
            <a:r>
              <a:rPr lang="en-US" sz="2000" smtClean="0"/>
              <a:t>Rest of particle fragments -&gt; big mess!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47700" y="685800"/>
            <a:ext cx="3200400" cy="1676400"/>
            <a:chOff x="1143000" y="800100"/>
            <a:chExt cx="3200400" cy="1676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143000" y="1714500"/>
              <a:ext cx="167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 flipV="1">
              <a:off x="2743200" y="1714500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2609850" y="1047750"/>
              <a:ext cx="8001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724150" y="1047750"/>
              <a:ext cx="7239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2533650" y="1085850"/>
              <a:ext cx="8001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2305050" y="1771650"/>
              <a:ext cx="5715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305050" y="1962150"/>
              <a:ext cx="6477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2400300" y="1981200"/>
              <a:ext cx="7239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 flipV="1">
              <a:off x="1981200" y="1676400"/>
              <a:ext cx="8382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7" name="TextBox 26"/>
          <p:cNvSpPr txBox="1">
            <a:spLocks noChangeArrowheads="1"/>
          </p:cNvSpPr>
          <p:nvPr/>
        </p:nvSpPr>
        <p:spPr bwMode="auto">
          <a:xfrm>
            <a:off x="1466850" y="6096000"/>
            <a:ext cx="6210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So why don’t we stick to electrons??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0"/>
            <a:ext cx="80391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Synchrotron Radiation: a blessing and a curse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24600" y="762000"/>
            <a:ext cx="2036763" cy="736600"/>
            <a:chOff x="2367" y="1661"/>
            <a:chExt cx="1429" cy="576"/>
          </a:xfrm>
        </p:grpSpPr>
        <p:sp>
          <p:nvSpPr>
            <p:cNvPr id="7183" name="Freeform 4"/>
            <p:cNvSpPr>
              <a:spLocks/>
            </p:cNvSpPr>
            <p:nvPr/>
          </p:nvSpPr>
          <p:spPr bwMode="auto">
            <a:xfrm>
              <a:off x="2367" y="1661"/>
              <a:ext cx="746" cy="576"/>
            </a:xfrm>
            <a:custGeom>
              <a:avLst/>
              <a:gdLst>
                <a:gd name="T0" fmla="*/ 0 w 746"/>
                <a:gd name="T1" fmla="*/ 0 h 576"/>
                <a:gd name="T2" fmla="*/ 514 w 746"/>
                <a:gd name="T3" fmla="*/ 180 h 576"/>
                <a:gd name="T4" fmla="*/ 746 w 746"/>
                <a:gd name="T5" fmla="*/ 576 h 576"/>
                <a:gd name="T6" fmla="*/ 0 60000 65536"/>
                <a:gd name="T7" fmla="*/ 0 60000 65536"/>
                <a:gd name="T8" fmla="*/ 0 60000 65536"/>
                <a:gd name="T9" fmla="*/ 0 w 746"/>
                <a:gd name="T10" fmla="*/ 0 h 576"/>
                <a:gd name="T11" fmla="*/ 746 w 746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6" h="576">
                  <a:moveTo>
                    <a:pt x="0" y="0"/>
                  </a:moveTo>
                  <a:cubicBezTo>
                    <a:pt x="195" y="42"/>
                    <a:pt x="390" y="84"/>
                    <a:pt x="514" y="180"/>
                  </a:cubicBezTo>
                  <a:cubicBezTo>
                    <a:pt x="638" y="276"/>
                    <a:pt x="692" y="426"/>
                    <a:pt x="746" y="576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5"/>
            <p:cNvSpPr>
              <a:spLocks/>
            </p:cNvSpPr>
            <p:nvPr/>
          </p:nvSpPr>
          <p:spPr bwMode="auto">
            <a:xfrm>
              <a:off x="2853" y="1781"/>
              <a:ext cx="943" cy="117"/>
            </a:xfrm>
            <a:custGeom>
              <a:avLst/>
              <a:gdLst>
                <a:gd name="T0" fmla="*/ 0 w 943"/>
                <a:gd name="T1" fmla="*/ 32 h 117"/>
                <a:gd name="T2" fmla="*/ 51 w 943"/>
                <a:gd name="T3" fmla="*/ 4 h 117"/>
                <a:gd name="T4" fmla="*/ 102 w 943"/>
                <a:gd name="T5" fmla="*/ 55 h 117"/>
                <a:gd name="T6" fmla="*/ 170 w 943"/>
                <a:gd name="T7" fmla="*/ 21 h 117"/>
                <a:gd name="T8" fmla="*/ 226 w 943"/>
                <a:gd name="T9" fmla="*/ 60 h 117"/>
                <a:gd name="T10" fmla="*/ 305 w 943"/>
                <a:gd name="T11" fmla="*/ 21 h 117"/>
                <a:gd name="T12" fmla="*/ 350 w 943"/>
                <a:gd name="T13" fmla="*/ 72 h 117"/>
                <a:gd name="T14" fmla="*/ 424 w 943"/>
                <a:gd name="T15" fmla="*/ 26 h 117"/>
                <a:gd name="T16" fmla="*/ 452 w 943"/>
                <a:gd name="T17" fmla="*/ 83 h 117"/>
                <a:gd name="T18" fmla="*/ 525 w 943"/>
                <a:gd name="T19" fmla="*/ 43 h 117"/>
                <a:gd name="T20" fmla="*/ 576 w 943"/>
                <a:gd name="T21" fmla="*/ 94 h 117"/>
                <a:gd name="T22" fmla="*/ 633 w 943"/>
                <a:gd name="T23" fmla="*/ 49 h 117"/>
                <a:gd name="T24" fmla="*/ 689 w 943"/>
                <a:gd name="T25" fmla="*/ 100 h 117"/>
                <a:gd name="T26" fmla="*/ 762 w 943"/>
                <a:gd name="T27" fmla="*/ 66 h 117"/>
                <a:gd name="T28" fmla="*/ 819 w 943"/>
                <a:gd name="T29" fmla="*/ 111 h 117"/>
                <a:gd name="T30" fmla="*/ 898 w 943"/>
                <a:gd name="T31" fmla="*/ 66 h 117"/>
                <a:gd name="T32" fmla="*/ 943 w 943"/>
                <a:gd name="T33" fmla="*/ 117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3"/>
                <a:gd name="T52" fmla="*/ 0 h 117"/>
                <a:gd name="T53" fmla="*/ 943 w 943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3" h="117">
                  <a:moveTo>
                    <a:pt x="0" y="32"/>
                  </a:moveTo>
                  <a:cubicBezTo>
                    <a:pt x="17" y="16"/>
                    <a:pt x="34" y="0"/>
                    <a:pt x="51" y="4"/>
                  </a:cubicBezTo>
                  <a:cubicBezTo>
                    <a:pt x="68" y="8"/>
                    <a:pt x="82" y="52"/>
                    <a:pt x="102" y="55"/>
                  </a:cubicBezTo>
                  <a:cubicBezTo>
                    <a:pt x="122" y="58"/>
                    <a:pt x="149" y="20"/>
                    <a:pt x="170" y="21"/>
                  </a:cubicBezTo>
                  <a:cubicBezTo>
                    <a:pt x="191" y="22"/>
                    <a:pt x="204" y="60"/>
                    <a:pt x="226" y="60"/>
                  </a:cubicBezTo>
                  <a:cubicBezTo>
                    <a:pt x="248" y="60"/>
                    <a:pt x="284" y="19"/>
                    <a:pt x="305" y="21"/>
                  </a:cubicBezTo>
                  <a:cubicBezTo>
                    <a:pt x="326" y="23"/>
                    <a:pt x="330" y="71"/>
                    <a:pt x="350" y="72"/>
                  </a:cubicBezTo>
                  <a:cubicBezTo>
                    <a:pt x="370" y="73"/>
                    <a:pt x="407" y="24"/>
                    <a:pt x="424" y="26"/>
                  </a:cubicBezTo>
                  <a:cubicBezTo>
                    <a:pt x="441" y="28"/>
                    <a:pt x="435" y="80"/>
                    <a:pt x="452" y="83"/>
                  </a:cubicBezTo>
                  <a:cubicBezTo>
                    <a:pt x="469" y="86"/>
                    <a:pt x="504" y="41"/>
                    <a:pt x="525" y="43"/>
                  </a:cubicBezTo>
                  <a:cubicBezTo>
                    <a:pt x="546" y="45"/>
                    <a:pt x="558" y="93"/>
                    <a:pt x="576" y="94"/>
                  </a:cubicBezTo>
                  <a:cubicBezTo>
                    <a:pt x="594" y="95"/>
                    <a:pt x="614" y="48"/>
                    <a:pt x="633" y="49"/>
                  </a:cubicBezTo>
                  <a:cubicBezTo>
                    <a:pt x="652" y="50"/>
                    <a:pt x="668" y="97"/>
                    <a:pt x="689" y="100"/>
                  </a:cubicBezTo>
                  <a:cubicBezTo>
                    <a:pt x="710" y="103"/>
                    <a:pt x="740" y="64"/>
                    <a:pt x="762" y="66"/>
                  </a:cubicBezTo>
                  <a:cubicBezTo>
                    <a:pt x="784" y="68"/>
                    <a:pt x="796" y="111"/>
                    <a:pt x="819" y="111"/>
                  </a:cubicBezTo>
                  <a:cubicBezTo>
                    <a:pt x="842" y="111"/>
                    <a:pt x="877" y="65"/>
                    <a:pt x="898" y="66"/>
                  </a:cubicBezTo>
                  <a:cubicBezTo>
                    <a:pt x="919" y="67"/>
                    <a:pt x="931" y="92"/>
                    <a:pt x="943" y="117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" y="571500"/>
            <a:ext cx="608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As the trajectory of a charged particle is deflected, it emits “synchrotron radiation”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2476500" y="1524000"/>
          <a:ext cx="2378075" cy="1103313"/>
        </p:xfrm>
        <a:graphic>
          <a:graphicData uri="http://schemas.openxmlformats.org/presentationml/2006/ole">
            <p:oleObj spid="_x0000_s284674" name="Equation" r:id="rId3" imgW="1206360" imgH="482400" progId="Equation.3">
              <p:embed/>
            </p:oleObj>
          </a:graphicData>
        </a:graphic>
      </p:graphicFrame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434013" y="1698625"/>
            <a:ext cx="37099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An electron will radiate about </a:t>
            </a:r>
            <a:r>
              <a:rPr lang="en-US" sz="2000" i="1">
                <a:solidFill>
                  <a:srgbClr val="CC0000"/>
                </a:solidFill>
              </a:rPr>
              <a:t>10</a:t>
            </a:r>
            <a:r>
              <a:rPr lang="en-US" sz="2000" i="1" baseline="30000">
                <a:solidFill>
                  <a:srgbClr val="CC0000"/>
                </a:solidFill>
              </a:rPr>
              <a:t>13</a:t>
            </a:r>
            <a:r>
              <a:rPr lang="en-US" sz="2000" i="1">
                <a:solidFill>
                  <a:srgbClr val="CC0000"/>
                </a:solidFill>
              </a:rPr>
              <a:t> times more power </a:t>
            </a:r>
            <a:r>
              <a:rPr lang="en-US" sz="2000">
                <a:solidFill>
                  <a:srgbClr val="CC0000"/>
                </a:solidFill>
              </a:rPr>
              <a:t>than a proton of the same energy!!!!</a:t>
            </a:r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 flipH="1" flipV="1">
            <a:off x="4849813" y="1693863"/>
            <a:ext cx="595312" cy="1587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323850" y="2857500"/>
            <a:ext cx="88201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Protons: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 Synchrotron radiation does not affect kinematics very much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Electrons: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Beyond a few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MeV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, synchrotron radiation becomes very important, and by a few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GeV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, it dominates kinematics</a:t>
            </a:r>
            <a:br>
              <a:rPr lang="en-US" sz="2000" dirty="0">
                <a:solidFill>
                  <a:schemeClr val="accent2"/>
                </a:solidFill>
                <a:latin typeface="+mn-lt"/>
              </a:rPr>
            </a:br>
            <a:r>
              <a:rPr lang="en-US" sz="2000" dirty="0">
                <a:solidFill>
                  <a:schemeClr val="accent2"/>
                </a:solidFill>
                <a:latin typeface="+mn-lt"/>
              </a:rPr>
              <a:t>      - </a:t>
            </a:r>
            <a:r>
              <a:rPr lang="en-US" sz="2000" dirty="0">
                <a:solidFill>
                  <a:srgbClr val="009900"/>
                </a:solidFill>
                <a:latin typeface="+mn-lt"/>
              </a:rPr>
              <a:t>Good Effects:</a:t>
            </a:r>
            <a:br>
              <a:rPr lang="en-US" sz="2000" dirty="0">
                <a:solidFill>
                  <a:srgbClr val="009900"/>
                </a:solidFill>
                <a:latin typeface="+mn-lt"/>
              </a:rPr>
            </a:br>
            <a:r>
              <a:rPr lang="en-US" sz="2000" dirty="0">
                <a:solidFill>
                  <a:srgbClr val="009900"/>
                </a:solidFill>
                <a:latin typeface="+mn-lt"/>
              </a:rPr>
              <a:t>               - Naturally “cools” beam in all dimensions</a:t>
            </a:r>
            <a:br>
              <a:rPr lang="en-US" sz="2000" dirty="0">
                <a:solidFill>
                  <a:srgbClr val="009900"/>
                </a:solidFill>
                <a:latin typeface="+mn-lt"/>
              </a:rPr>
            </a:br>
            <a:r>
              <a:rPr lang="en-US" sz="2000" dirty="0">
                <a:solidFill>
                  <a:srgbClr val="009900"/>
                </a:solidFill>
                <a:latin typeface="+mn-lt"/>
              </a:rPr>
              <a:t>               - Basis for light sources, FEL’s, etc.</a:t>
            </a:r>
            <a:br>
              <a:rPr lang="en-US" sz="2000" dirty="0">
                <a:solidFill>
                  <a:srgbClr val="009900"/>
                </a:solidFill>
                <a:latin typeface="+mn-lt"/>
              </a:rPr>
            </a:br>
            <a:r>
              <a:rPr lang="en-US" sz="2000" dirty="0">
                <a:solidFill>
                  <a:schemeClr val="accent2"/>
                </a:solidFill>
                <a:latin typeface="+mn-lt"/>
              </a:rPr>
              <a:t>      </a:t>
            </a:r>
            <a:r>
              <a:rPr lang="en-US" sz="2000" dirty="0">
                <a:solidFill>
                  <a:srgbClr val="CC0000"/>
                </a:solidFill>
                <a:latin typeface="+mn-lt"/>
              </a:rPr>
              <a:t>- Bad Effects:</a:t>
            </a:r>
            <a:br>
              <a:rPr lang="en-US" sz="2000" dirty="0">
                <a:solidFill>
                  <a:srgbClr val="CC0000"/>
                </a:solidFill>
                <a:latin typeface="+mn-lt"/>
              </a:rPr>
            </a:br>
            <a:r>
              <a:rPr lang="en-US" sz="2000" dirty="0">
                <a:solidFill>
                  <a:srgbClr val="CC0000"/>
                </a:solidFill>
                <a:latin typeface="+mn-lt"/>
              </a:rPr>
              <a:t>               - Beam pipe heating</a:t>
            </a:r>
            <a:br>
              <a:rPr lang="en-US" sz="2000" dirty="0">
                <a:solidFill>
                  <a:srgbClr val="CC0000"/>
                </a:solidFill>
                <a:latin typeface="+mn-lt"/>
              </a:rPr>
            </a:br>
            <a:r>
              <a:rPr lang="en-US" sz="2000" dirty="0">
                <a:solidFill>
                  <a:srgbClr val="CC0000"/>
                </a:solidFill>
                <a:latin typeface="+mn-lt"/>
              </a:rPr>
              <a:t>               - </a:t>
            </a:r>
            <a:r>
              <a:rPr lang="en-US" sz="2000" dirty="0">
                <a:solidFill>
                  <a:srgbClr val="CC0000"/>
                </a:solidFill>
              </a:rPr>
              <a:t>Exacerbates beam-beam effects </a:t>
            </a:r>
            <a:r>
              <a:rPr lang="en-US" sz="2000" dirty="0">
                <a:solidFill>
                  <a:srgbClr val="CC0000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CC0000"/>
                </a:solidFill>
                <a:latin typeface="+mn-lt"/>
              </a:rPr>
            </a:br>
            <a:r>
              <a:rPr lang="en-US" sz="2000" dirty="0">
                <a:solidFill>
                  <a:srgbClr val="CC0000"/>
                </a:solidFill>
                <a:latin typeface="+mn-lt"/>
              </a:rPr>
              <a:t>               -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b="1" dirty="0">
                <a:solidFill>
                  <a:srgbClr val="CC0000"/>
                </a:solidFill>
              </a:rPr>
              <a:t>Energy loss ultimately limits circular accelerators</a:t>
            </a:r>
            <a:endParaRPr lang="en-US" sz="20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1752600" y="5943600"/>
            <a:ext cx="6491288" cy="3651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342900" y="1712913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Radius of curvature</a:t>
            </a:r>
          </a:p>
        </p:txBody>
      </p:sp>
      <p:sp>
        <p:nvSpPr>
          <p:cNvPr id="7179" name="Freeform 16"/>
          <p:cNvSpPr>
            <a:spLocks/>
          </p:cNvSpPr>
          <p:nvPr/>
        </p:nvSpPr>
        <p:spPr bwMode="auto">
          <a:xfrm>
            <a:off x="1703388" y="2378075"/>
            <a:ext cx="1982787" cy="327025"/>
          </a:xfrm>
          <a:custGeom>
            <a:avLst/>
            <a:gdLst>
              <a:gd name="T0" fmla="*/ 0 w 1282"/>
              <a:gd name="T1" fmla="*/ 0 h 304"/>
              <a:gd name="T2" fmla="*/ 2147483647 w 1282"/>
              <a:gd name="T3" fmla="*/ 2147483647 h 304"/>
              <a:gd name="T4" fmla="*/ 2147483647 w 1282"/>
              <a:gd name="T5" fmla="*/ 2147483647 h 304"/>
              <a:gd name="T6" fmla="*/ 2147483647 w 1282"/>
              <a:gd name="T7" fmla="*/ 2147483647 h 304"/>
              <a:gd name="T8" fmla="*/ 0 60000 65536"/>
              <a:gd name="T9" fmla="*/ 0 60000 65536"/>
              <a:gd name="T10" fmla="*/ 0 60000 65536"/>
              <a:gd name="T11" fmla="*/ 0 60000 65536"/>
              <a:gd name="T12" fmla="*/ 0 w 1282"/>
              <a:gd name="T13" fmla="*/ 0 h 304"/>
              <a:gd name="T14" fmla="*/ 1282 w 1282"/>
              <a:gd name="T15" fmla="*/ 304 h 3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2" h="304">
                <a:moveTo>
                  <a:pt x="0" y="0"/>
                </a:moveTo>
                <a:cubicBezTo>
                  <a:pt x="216" y="109"/>
                  <a:pt x="433" y="218"/>
                  <a:pt x="619" y="261"/>
                </a:cubicBezTo>
                <a:cubicBezTo>
                  <a:pt x="805" y="304"/>
                  <a:pt x="1009" y="283"/>
                  <a:pt x="1119" y="261"/>
                </a:cubicBezTo>
                <a:cubicBezTo>
                  <a:pt x="1229" y="239"/>
                  <a:pt x="1255" y="185"/>
                  <a:pt x="1282" y="131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Practical consequences of synchrotron radiation</a:t>
            </a:r>
            <a:endParaRPr lang="en-US" dirty="0"/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533400" y="647700"/>
            <a:ext cx="8251825" cy="5553075"/>
          </a:xfrm>
        </p:spPr>
        <p:txBody>
          <a:bodyPr/>
          <a:lstStyle/>
          <a:p>
            <a:r>
              <a:rPr lang="en-US" smtClean="0"/>
              <a:t>Proton accelerators</a:t>
            </a:r>
          </a:p>
          <a:p>
            <a:pPr lvl="1"/>
            <a:r>
              <a:rPr lang="en-US" smtClean="0"/>
              <a:t>Synchrotron radiation not an issue to first order</a:t>
            </a:r>
          </a:p>
          <a:p>
            <a:pPr lvl="1"/>
            <a:r>
              <a:rPr lang="en-US" smtClean="0"/>
              <a:t>Energy limited by the maximum feasible size and magnetic field.</a:t>
            </a:r>
          </a:p>
          <a:p>
            <a:r>
              <a:rPr lang="en-US" smtClean="0"/>
              <a:t>Electron accelerators</a:t>
            </a:r>
          </a:p>
          <a:p>
            <a:pPr lvl="1"/>
            <a:r>
              <a:rPr lang="en-US" smtClean="0"/>
              <a:t>Recall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To keep power loss constant, radius must go up as the </a:t>
            </a:r>
            <a:r>
              <a:rPr lang="en-US" i="1" smtClean="0"/>
              <a:t>square</a:t>
            </a:r>
            <a:r>
              <a:rPr lang="en-US" smtClean="0"/>
              <a:t> of the energy (weak magnets, BIG rings):</a:t>
            </a:r>
          </a:p>
          <a:p>
            <a:pPr lvl="2"/>
            <a:r>
              <a:rPr lang="en-US" smtClean="0"/>
              <a:t>The LHC tunnel was built for LEP, and e</a:t>
            </a:r>
            <a:r>
              <a:rPr lang="en-US" baseline="30000" smtClean="0"/>
              <a:t>+</a:t>
            </a:r>
            <a:r>
              <a:rPr lang="en-US" smtClean="0"/>
              <a:t>e</a:t>
            </a:r>
            <a:r>
              <a:rPr lang="en-US" baseline="30000" smtClean="0"/>
              <a:t>-</a:t>
            </a:r>
            <a:r>
              <a:rPr lang="en-US" smtClean="0"/>
              <a:t> collider which used the 27 km tunnel to contain 100 GeV beams (1/70</a:t>
            </a:r>
            <a:r>
              <a:rPr lang="en-US" baseline="30000" smtClean="0"/>
              <a:t>th</a:t>
            </a:r>
            <a:r>
              <a:rPr lang="en-US" smtClean="0"/>
              <a:t> of the LHC energy!!)</a:t>
            </a:r>
          </a:p>
          <a:p>
            <a:pPr lvl="2"/>
            <a:r>
              <a:rPr lang="en-US" smtClean="0"/>
              <a:t>Beyond LEP energy, circular synchrotrons have no advantage for e</a:t>
            </a:r>
            <a:r>
              <a:rPr lang="en-US" baseline="30000" smtClean="0"/>
              <a:t>+</a:t>
            </a:r>
            <a:r>
              <a:rPr lang="en-US" smtClean="0"/>
              <a:t>e</a:t>
            </a:r>
            <a:r>
              <a:rPr lang="en-US" baseline="30000" smtClean="0"/>
              <a:t>-</a:t>
            </a:r>
          </a:p>
          <a:p>
            <a:pPr lvl="3"/>
            <a:r>
              <a:rPr lang="en-US" smtClean="0"/>
              <a:t> -&gt; International Linear Collider (but that’s another talk)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705100" y="2247900"/>
          <a:ext cx="3406775" cy="1120775"/>
        </p:xfrm>
        <a:graphic>
          <a:graphicData uri="http://schemas.openxmlformats.org/presentationml/2006/ole">
            <p:oleObj spid="_x0000_s285698" name="Equation" r:id="rId3" imgW="1790640" imgH="50796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6659563" cy="5638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457200" y="62103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Accelerators allow us to probe down to a few picoseconds after the Big Bang!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9100" y="0"/>
            <a:ext cx="8490857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Another way to look at it: a window back in time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Review: glossary of terms</a:t>
            </a:r>
            <a:endParaRPr lang="en-US" dirty="0"/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647700"/>
            <a:ext cx="8355013" cy="5905500"/>
          </a:xfrm>
        </p:spPr>
        <p:txBody>
          <a:bodyPr/>
          <a:lstStyle/>
          <a:p>
            <a:r>
              <a:rPr lang="en-US" sz="1600" b="1" dirty="0" smtClean="0"/>
              <a:t>“RF cavity</a:t>
            </a:r>
            <a:r>
              <a:rPr lang="en-US" sz="1600" dirty="0" smtClean="0"/>
              <a:t>”: resonant electromagnetic structure, used to accelerate or deflect the beam.</a:t>
            </a:r>
          </a:p>
          <a:p>
            <a:r>
              <a:rPr lang="en-US" sz="1600" b="1" dirty="0" smtClean="0"/>
              <a:t>“Bunch”: </a:t>
            </a:r>
            <a:r>
              <a:rPr lang="en-US" sz="1600" dirty="0" smtClean="0"/>
              <a:t>a cluster of particles which is stable with respect to the accelerating RF</a:t>
            </a:r>
          </a:p>
          <a:p>
            <a:r>
              <a:rPr lang="en-US" sz="1600" b="1" dirty="0" smtClean="0"/>
              <a:t>“Dipole”: </a:t>
            </a:r>
            <a:r>
              <a:rPr lang="en-US" sz="1600" dirty="0" smtClean="0"/>
              <a:t>magnet with a uniform magnetic field, used to bend particles</a:t>
            </a:r>
          </a:p>
          <a:p>
            <a:r>
              <a:rPr lang="en-US" sz="1600" b="1" dirty="0" smtClean="0"/>
              <a:t>“</a:t>
            </a:r>
            <a:r>
              <a:rPr lang="en-US" sz="1600" b="1" dirty="0" err="1" smtClean="0"/>
              <a:t>Quadrupole</a:t>
            </a:r>
            <a:r>
              <a:rPr lang="en-US" sz="1600" b="1" dirty="0" smtClean="0"/>
              <a:t>”: </a:t>
            </a:r>
            <a:r>
              <a:rPr lang="en-US" sz="1600" dirty="0" smtClean="0"/>
              <a:t>magnet with a field that is ~linear near the center, used to focus particles</a:t>
            </a:r>
          </a:p>
          <a:p>
            <a:r>
              <a:rPr lang="en-US" sz="1600" b="1" dirty="0" smtClean="0"/>
              <a:t>“Lattice”: </a:t>
            </a:r>
            <a:r>
              <a:rPr lang="en-US" sz="1600" dirty="0" smtClean="0"/>
              <a:t>the magnetic configuration of a ring or beam line</a:t>
            </a:r>
          </a:p>
          <a:p>
            <a:r>
              <a:rPr lang="en-US" sz="1600" b="1" dirty="0" smtClean="0"/>
              <a:t>“Beta function (</a:t>
            </a:r>
            <a:r>
              <a:rPr lang="en-US" sz="1600" b="1" dirty="0" smtClean="0">
                <a:latin typeface="Symbol" pitchFamily="18" charset="2"/>
              </a:rPr>
              <a:t>b</a:t>
            </a:r>
            <a:r>
              <a:rPr lang="en-US" sz="1600" b="1" dirty="0" smtClean="0"/>
              <a:t>)”: </a:t>
            </a:r>
            <a:r>
              <a:rPr lang="en-US" sz="1600" dirty="0" smtClean="0"/>
              <a:t>a function of the beam lattice used to characterize the beam size.</a:t>
            </a:r>
            <a:endParaRPr lang="en-US" sz="1600" b="1" dirty="0" smtClean="0"/>
          </a:p>
          <a:p>
            <a:r>
              <a:rPr lang="en-US" sz="1600" b="1" dirty="0" smtClean="0"/>
              <a:t>“</a:t>
            </a:r>
            <a:r>
              <a:rPr lang="en-US" sz="1600" b="1" dirty="0" err="1" smtClean="0"/>
              <a:t>Emittance</a:t>
            </a:r>
            <a:r>
              <a:rPr lang="en-US" sz="1600" b="1" dirty="0" smtClean="0"/>
              <a:t> (</a:t>
            </a:r>
            <a:r>
              <a:rPr lang="en-US" sz="1600" b="1" dirty="0" smtClean="0">
                <a:latin typeface="Symbol" pitchFamily="18" charset="2"/>
              </a:rPr>
              <a:t>e</a:t>
            </a:r>
            <a:r>
              <a:rPr lang="en-US" sz="1600" b="1" dirty="0" smtClean="0"/>
              <a:t>)”: </a:t>
            </a:r>
            <a:r>
              <a:rPr lang="en-US" sz="1600" dirty="0" smtClean="0"/>
              <a:t>a measure of the spatial and angular spread of the beam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“Tune”: </a:t>
            </a:r>
            <a:r>
              <a:rPr lang="en-US" sz="1600" dirty="0" smtClean="0"/>
              <a:t>number of times the beam “wiggles” when it goes around a ring.  Fractional part related to beam stability.</a:t>
            </a:r>
          </a:p>
          <a:p>
            <a:r>
              <a:rPr lang="en-US" sz="1600" b="1" dirty="0" smtClean="0"/>
              <a:t>“Longitudinal </a:t>
            </a:r>
            <a:r>
              <a:rPr lang="en-US" sz="1600" b="1" dirty="0" err="1" smtClean="0"/>
              <a:t>Emittance</a:t>
            </a:r>
            <a:r>
              <a:rPr lang="en-US" sz="1600" b="1" dirty="0" smtClean="0"/>
              <a:t>”: </a:t>
            </a:r>
            <a:r>
              <a:rPr lang="en-US" sz="1600" dirty="0" smtClean="0"/>
              <a:t>area of the beam in the </a:t>
            </a:r>
            <a:r>
              <a:rPr lang="en-US" sz="1600" i="1" dirty="0" err="1" smtClean="0">
                <a:latin typeface="Symbol" pitchFamily="18" charset="2"/>
              </a:rPr>
              <a:t>D</a:t>
            </a:r>
            <a:r>
              <a:rPr lang="en-US" sz="1600" i="1" dirty="0" err="1" smtClean="0"/>
              <a:t>t</a:t>
            </a:r>
            <a:r>
              <a:rPr lang="en-US" sz="1600" i="1" dirty="0" smtClean="0"/>
              <a:t>-</a:t>
            </a:r>
            <a:r>
              <a:rPr lang="en-US" sz="1600" i="1" dirty="0" smtClean="0">
                <a:latin typeface="Symbol" pitchFamily="18" charset="2"/>
              </a:rPr>
              <a:t>D</a:t>
            </a:r>
            <a:r>
              <a:rPr lang="en-US" sz="1600" i="1" dirty="0" smtClean="0"/>
              <a:t>E</a:t>
            </a:r>
            <a:r>
              <a:rPr lang="en-US" sz="1600" dirty="0" smtClean="0"/>
              <a:t> plane.  Constant with energy and adiabatic RF voltage change</a:t>
            </a:r>
          </a:p>
          <a:p>
            <a:r>
              <a:rPr lang="en-US" sz="1600" b="1" dirty="0" smtClean="0"/>
              <a:t>“Luminosity”: </a:t>
            </a:r>
            <a:r>
              <a:rPr lang="en-US" sz="1600" dirty="0" smtClean="0"/>
              <a:t>rate at which particles “hit each other”. Constant of proportionality between cross-section and rate.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743200" y="3619500"/>
          <a:ext cx="3314700" cy="639763"/>
        </p:xfrm>
        <a:graphic>
          <a:graphicData uri="http://schemas.openxmlformats.org/presentationml/2006/ole">
            <p:oleObj spid="_x0000_s274434" name="Equation" r:id="rId3" imgW="1320480" imgH="25380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definitive book on basic accelerator physics is </a:t>
            </a:r>
          </a:p>
          <a:p>
            <a:pPr lvl="1"/>
            <a:r>
              <a:rPr lang="en-US" dirty="0" err="1" smtClean="0"/>
              <a:t>Syphers</a:t>
            </a:r>
            <a:r>
              <a:rPr lang="en-US" dirty="0" smtClean="0"/>
              <a:t> and Edwards, “An Introduction to the Physics of High Energy Accelerators”</a:t>
            </a:r>
          </a:p>
          <a:p>
            <a:r>
              <a:rPr lang="en-US" dirty="0" smtClean="0"/>
              <a:t>Other good books are:</a:t>
            </a:r>
          </a:p>
          <a:p>
            <a:pPr lvl="1"/>
            <a:r>
              <a:rPr lang="en-US" dirty="0" smtClean="0"/>
              <a:t>S.Y. Lee, “Accelerator Physics”</a:t>
            </a:r>
          </a:p>
          <a:p>
            <a:pPr lvl="1"/>
            <a:r>
              <a:rPr lang="en-US" dirty="0" smtClean="0"/>
              <a:t>Helmut </a:t>
            </a:r>
            <a:r>
              <a:rPr lang="en-US" dirty="0" err="1" smtClean="0"/>
              <a:t>Weideman</a:t>
            </a:r>
            <a:r>
              <a:rPr lang="en-US" dirty="0" smtClean="0"/>
              <a:t>, “Particle Accelerator Physics”</a:t>
            </a:r>
          </a:p>
          <a:p>
            <a:r>
              <a:rPr lang="en-US" dirty="0" smtClean="0"/>
              <a:t>Some good web resources:</a:t>
            </a:r>
          </a:p>
          <a:p>
            <a:pPr lvl="1"/>
            <a:r>
              <a:rPr lang="en-US" dirty="0" smtClean="0"/>
              <a:t>Bill Barletta’s notes from the undergraduate USPAS course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http://uspas.fnal.gov/materials/09UNM/UNMFund.html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Gerry Dugan’s notes from the graduate USPAS course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http://www.lns.cornell.edu/~dugan/USPAS/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course, you could always take the USPAS course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http://uspas.fnal.gov/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Some pre-history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685800"/>
            <a:ext cx="8001000" cy="54483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first artificial acceleration of particles </a:t>
            </a:r>
            <a:br>
              <a:rPr lang="en-US" sz="2000" dirty="0" smtClean="0"/>
            </a:br>
            <a:r>
              <a:rPr lang="en-US" sz="2000" dirty="0" smtClean="0"/>
              <a:t>was  done using “Crookes tubes”, in the </a:t>
            </a:r>
            <a:br>
              <a:rPr lang="en-US" sz="2000" dirty="0" smtClean="0"/>
            </a:br>
            <a:r>
              <a:rPr lang="en-US" sz="2000" dirty="0" smtClean="0"/>
              <a:t>latter half of the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</a:t>
            </a:r>
          </a:p>
          <a:p>
            <a:pPr lvl="1" eaLnBrk="1" hangingPunct="1"/>
            <a:r>
              <a:rPr lang="en-US" sz="1600" dirty="0" smtClean="0"/>
              <a:t>These were used to produce the first X-rays (1875)</a:t>
            </a:r>
          </a:p>
          <a:p>
            <a:pPr lvl="1" eaLnBrk="1" hangingPunct="1"/>
            <a:r>
              <a:rPr lang="en-US" sz="1600" dirty="0" smtClean="0"/>
              <a:t>But at the time no one understood what was going on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The first “particle physics experiment” told Ernest Rutherford the structure of the atom (1911)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In this case, the “accelerator” was a </a:t>
            </a:r>
            <a:br>
              <a:rPr lang="en-US" sz="2000" dirty="0" smtClean="0"/>
            </a:br>
            <a:r>
              <a:rPr lang="en-US" sz="2000" dirty="0" smtClean="0"/>
              <a:t>naturally decaying </a:t>
            </a:r>
            <a:r>
              <a:rPr lang="en-US" sz="2000" baseline="30000" dirty="0" smtClean="0"/>
              <a:t>235</a:t>
            </a:r>
            <a:r>
              <a:rPr lang="en-US" sz="2000" dirty="0" smtClean="0"/>
              <a:t>U nucleus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15" y="3313785"/>
            <a:ext cx="4191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685745" y="2852925"/>
            <a:ext cx="2895600" cy="15621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Study the way radioactive particles “scatter” off of atoms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4764025" y="3582620"/>
            <a:ext cx="914400" cy="304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 cstate="print"/>
          <a:srcRect l="1932" t="3453" r="1932" b="3453"/>
          <a:stretch>
            <a:fillRect/>
          </a:stretch>
        </p:blipFill>
        <p:spPr bwMode="auto">
          <a:xfrm>
            <a:off x="5378505" y="4581150"/>
            <a:ext cx="3009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1" descr="http://upload.wikimedia.org/wikipedia/commons/thumb/b/bf/Crookes_tube_two_views.jpg/250px-Crookes_tube_two_views.jpg"/>
          <p:cNvPicPr>
            <a:picLocks noChangeAspect="1" noChangeArrowheads="1"/>
          </p:cNvPicPr>
          <p:nvPr/>
        </p:nvPicPr>
        <p:blipFill>
          <a:blip r:embed="rId4" cstate="print"/>
          <a:srcRect b="50958"/>
          <a:stretch>
            <a:fillRect/>
          </a:stretch>
        </p:blipFill>
        <p:spPr bwMode="auto">
          <a:xfrm>
            <a:off x="6069795" y="471815"/>
            <a:ext cx="27527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Natural particle acceleration</a:t>
            </a:r>
            <a:endParaRPr lang="en-US" dirty="0"/>
          </a:p>
        </p:txBody>
      </p:sp>
      <p:sp>
        <p:nvSpPr>
          <p:cNvPr id="25603" name="Content Placeholder 6"/>
          <p:cNvSpPr>
            <a:spLocks noGrp="1"/>
          </p:cNvSpPr>
          <p:nvPr>
            <p:ph sz="half" idx="1"/>
          </p:nvPr>
        </p:nvSpPr>
        <p:spPr>
          <a:xfrm>
            <a:off x="555625" y="968375"/>
            <a:ext cx="4778375" cy="5146675"/>
          </a:xfrm>
        </p:spPr>
        <p:txBody>
          <a:bodyPr/>
          <a:lstStyle/>
          <a:p>
            <a:r>
              <a:rPr lang="en-US" sz="2400" dirty="0" smtClean="0"/>
              <a:t>Radioactive sources produce maximum energies of a few million electron volts (</a:t>
            </a:r>
            <a:r>
              <a:rPr lang="en-US" sz="2400" dirty="0" err="1" smtClean="0"/>
              <a:t>MeV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Cosmic rays reach energies of ~1,000,000,000 x LHC but the rates are too low to be useful as a study tool</a:t>
            </a:r>
          </a:p>
          <a:p>
            <a:pPr lvl="1"/>
            <a:r>
              <a:rPr lang="en-US" sz="2000" dirty="0" smtClean="0"/>
              <a:t>Remember what I said about luminosity.</a:t>
            </a:r>
          </a:p>
          <a:p>
            <a:r>
              <a:rPr lang="en-US" sz="2400" dirty="0" smtClean="0"/>
              <a:t>On the other hand, low energy cosmic rays are extremely useful</a:t>
            </a:r>
          </a:p>
          <a:p>
            <a:pPr lvl="1"/>
            <a:r>
              <a:rPr lang="en-US" sz="2000" dirty="0" smtClean="0"/>
              <a:t>But that’s another talk</a:t>
            </a:r>
          </a:p>
        </p:txBody>
      </p:sp>
      <p:pic>
        <p:nvPicPr>
          <p:cNvPr id="25604" name="Picture 2" descr="http://scienceblogs.com/startswithabang/upload/2009/10/the_energy_limit_of_the_univer/cosmic%20r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33500"/>
            <a:ext cx="38862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4400550" y="3105150"/>
            <a:ext cx="5143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72300" y="533400"/>
            <a:ext cx="144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Max LHC energy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8/17/10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"Particle Accelerators, Part 1", HCPSS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Man-made particle acceleration</a:t>
            </a:r>
            <a:endParaRPr lang="en-US" dirty="0"/>
          </a:p>
        </p:txBody>
      </p:sp>
      <p:pic>
        <p:nvPicPr>
          <p:cNvPr id="1032" name="Picture 3" descr="da9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" y="685800"/>
            <a:ext cx="831850" cy="2395538"/>
          </a:xfrm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7075488" y="715963"/>
          <a:ext cx="166687" cy="220662"/>
        </p:xfrm>
        <a:graphic>
          <a:graphicData uri="http://schemas.openxmlformats.org/presentationml/2006/ole">
            <p:oleObj spid="_x0000_s1026" name="Equation" r:id="rId4" imgW="177480" imgH="2030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7064375" y="968375"/>
          <a:ext cx="165100" cy="220663"/>
        </p:xfrm>
        <a:graphic>
          <a:graphicData uri="http://schemas.openxmlformats.org/presentationml/2006/ole">
            <p:oleObj spid="_x0000_s1027" name="Equation" r:id="rId5" imgW="177480" imgH="203040" progId="Equation.3">
              <p:embed/>
            </p:oleObj>
          </a:graphicData>
        </a:graphic>
      </p:graphicFrame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1676400" y="914400"/>
            <a:ext cx="42402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cs typeface="Arial" charset="0"/>
              </a:rPr>
              <a:t>The simplest accelerators accelerate charged particles through a </a:t>
            </a:r>
            <a:r>
              <a:rPr lang="en-US" sz="2400" i="1">
                <a:solidFill>
                  <a:schemeClr val="accent2"/>
                </a:solidFill>
                <a:cs typeface="Arial" charset="0"/>
              </a:rPr>
              <a:t>static </a:t>
            </a:r>
            <a:r>
              <a:rPr lang="en-US" sz="2400">
                <a:solidFill>
                  <a:schemeClr val="accent2"/>
                </a:solidFill>
                <a:cs typeface="Arial" charset="0"/>
              </a:rPr>
              <a:t>electric</a:t>
            </a:r>
            <a:r>
              <a:rPr lang="en-US" sz="2400" i="1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>
                <a:solidFill>
                  <a:schemeClr val="accent2"/>
                </a:solidFill>
                <a:cs typeface="Arial" charset="0"/>
              </a:rPr>
              <a:t>field.  Example: </a:t>
            </a:r>
            <a:r>
              <a:rPr lang="en-US" sz="2400" b="1">
                <a:solidFill>
                  <a:schemeClr val="accent2"/>
                </a:solidFill>
                <a:cs typeface="Arial" charset="0"/>
              </a:rPr>
              <a:t>vacuum tubes </a:t>
            </a:r>
            <a:r>
              <a:rPr lang="en-US" sz="2400">
                <a:solidFill>
                  <a:schemeClr val="accent2"/>
                </a:solidFill>
                <a:cs typeface="Arial" charset="0"/>
              </a:rPr>
              <a:t>(or CRT TV’s)</a:t>
            </a:r>
          </a:p>
        </p:txBody>
      </p:sp>
      <p:sp>
        <p:nvSpPr>
          <p:cNvPr id="1034" name="Freeform 7"/>
          <p:cNvSpPr>
            <a:spLocks/>
          </p:cNvSpPr>
          <p:nvPr/>
        </p:nvSpPr>
        <p:spPr bwMode="auto">
          <a:xfrm>
            <a:off x="6537325" y="803275"/>
            <a:ext cx="476250" cy="725488"/>
          </a:xfrm>
          <a:custGeom>
            <a:avLst/>
            <a:gdLst>
              <a:gd name="T0" fmla="*/ 0 w 300"/>
              <a:gd name="T1" fmla="*/ 0 h 457"/>
              <a:gd name="T2" fmla="*/ 2147483647 w 300"/>
              <a:gd name="T3" fmla="*/ 2147483647 h 457"/>
              <a:gd name="T4" fmla="*/ 2147483647 w 300"/>
              <a:gd name="T5" fmla="*/ 2147483647 h 457"/>
              <a:gd name="T6" fmla="*/ 2147483647 w 300"/>
              <a:gd name="T7" fmla="*/ 2147483647 h 457"/>
              <a:gd name="T8" fmla="*/ 2147483647 w 300"/>
              <a:gd name="T9" fmla="*/ 2147483647 h 457"/>
              <a:gd name="T10" fmla="*/ 2147483647 w 300"/>
              <a:gd name="T11" fmla="*/ 2147483647 h 457"/>
              <a:gd name="T12" fmla="*/ 2147483647 w 300"/>
              <a:gd name="T13" fmla="*/ 2147483647 h 457"/>
              <a:gd name="T14" fmla="*/ 2147483647 w 300"/>
              <a:gd name="T15" fmla="*/ 2147483647 h 457"/>
              <a:gd name="T16" fmla="*/ 2147483647 w 300"/>
              <a:gd name="T17" fmla="*/ 2147483647 h 457"/>
              <a:gd name="T18" fmla="*/ 2147483647 w 300"/>
              <a:gd name="T19" fmla="*/ 2147483647 h 457"/>
              <a:gd name="T20" fmla="*/ 2147483647 w 300"/>
              <a:gd name="T21" fmla="*/ 2147483647 h 457"/>
              <a:gd name="T22" fmla="*/ 2147483647 w 300"/>
              <a:gd name="T23" fmla="*/ 2147483647 h 457"/>
              <a:gd name="T24" fmla="*/ 2147483647 w 300"/>
              <a:gd name="T25" fmla="*/ 2147483647 h 457"/>
              <a:gd name="T26" fmla="*/ 2147483647 w 300"/>
              <a:gd name="T27" fmla="*/ 2147483647 h 457"/>
              <a:gd name="T28" fmla="*/ 2147483647 w 300"/>
              <a:gd name="T29" fmla="*/ 2147483647 h 457"/>
              <a:gd name="T30" fmla="*/ 2147483647 w 300"/>
              <a:gd name="T31" fmla="*/ 2147483647 h 4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0"/>
              <a:gd name="T49" fmla="*/ 0 h 457"/>
              <a:gd name="T50" fmla="*/ 300 w 300"/>
              <a:gd name="T51" fmla="*/ 457 h 4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0" h="457">
                <a:moveTo>
                  <a:pt x="0" y="0"/>
                </a:moveTo>
                <a:cubicBezTo>
                  <a:pt x="112" y="2"/>
                  <a:pt x="225" y="4"/>
                  <a:pt x="254" y="15"/>
                </a:cubicBezTo>
                <a:cubicBezTo>
                  <a:pt x="283" y="26"/>
                  <a:pt x="172" y="57"/>
                  <a:pt x="172" y="68"/>
                </a:cubicBezTo>
                <a:cubicBezTo>
                  <a:pt x="172" y="79"/>
                  <a:pt x="249" y="71"/>
                  <a:pt x="254" y="83"/>
                </a:cubicBezTo>
                <a:cubicBezTo>
                  <a:pt x="259" y="95"/>
                  <a:pt x="214" y="138"/>
                  <a:pt x="202" y="142"/>
                </a:cubicBezTo>
                <a:cubicBezTo>
                  <a:pt x="190" y="146"/>
                  <a:pt x="170" y="105"/>
                  <a:pt x="179" y="105"/>
                </a:cubicBezTo>
                <a:cubicBezTo>
                  <a:pt x="188" y="105"/>
                  <a:pt x="250" y="123"/>
                  <a:pt x="254" y="142"/>
                </a:cubicBezTo>
                <a:cubicBezTo>
                  <a:pt x="258" y="161"/>
                  <a:pt x="202" y="208"/>
                  <a:pt x="202" y="217"/>
                </a:cubicBezTo>
                <a:cubicBezTo>
                  <a:pt x="202" y="226"/>
                  <a:pt x="249" y="181"/>
                  <a:pt x="254" y="195"/>
                </a:cubicBezTo>
                <a:cubicBezTo>
                  <a:pt x="259" y="209"/>
                  <a:pt x="241" y="286"/>
                  <a:pt x="231" y="300"/>
                </a:cubicBezTo>
                <a:cubicBezTo>
                  <a:pt x="221" y="314"/>
                  <a:pt x="190" y="276"/>
                  <a:pt x="194" y="277"/>
                </a:cubicBezTo>
                <a:cubicBezTo>
                  <a:pt x="198" y="278"/>
                  <a:pt x="252" y="288"/>
                  <a:pt x="254" y="307"/>
                </a:cubicBezTo>
                <a:cubicBezTo>
                  <a:pt x="256" y="326"/>
                  <a:pt x="218" y="383"/>
                  <a:pt x="209" y="389"/>
                </a:cubicBezTo>
                <a:cubicBezTo>
                  <a:pt x="200" y="395"/>
                  <a:pt x="192" y="343"/>
                  <a:pt x="202" y="344"/>
                </a:cubicBezTo>
                <a:cubicBezTo>
                  <a:pt x="212" y="345"/>
                  <a:pt x="300" y="378"/>
                  <a:pt x="269" y="397"/>
                </a:cubicBezTo>
                <a:cubicBezTo>
                  <a:pt x="238" y="416"/>
                  <a:pt x="126" y="436"/>
                  <a:pt x="15" y="457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Line 8"/>
          <p:cNvSpPr>
            <a:spLocks noChangeShapeType="1"/>
          </p:cNvSpPr>
          <p:nvPr/>
        </p:nvSpPr>
        <p:spPr bwMode="auto">
          <a:xfrm>
            <a:off x="7962900" y="685800"/>
            <a:ext cx="0" cy="962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ph sz="quarter" idx="4"/>
          </p:nvPr>
        </p:nvGraphicFramePr>
        <p:xfrm>
          <a:off x="7064375" y="1239838"/>
          <a:ext cx="166688" cy="220662"/>
        </p:xfrm>
        <a:graphic>
          <a:graphicData uri="http://schemas.openxmlformats.org/presentationml/2006/ole">
            <p:oleObj spid="_x0000_s1028" name="Equation" r:id="rId6" imgW="177480" imgH="203040" progId="Equation.3">
              <p:embed/>
            </p:oleObj>
          </a:graphicData>
        </a:graphic>
      </p:graphicFrame>
      <p:sp>
        <p:nvSpPr>
          <p:cNvPr id="1036" name="Line 10"/>
          <p:cNvSpPr>
            <a:spLocks noChangeShapeType="1"/>
          </p:cNvSpPr>
          <p:nvPr/>
        </p:nvSpPr>
        <p:spPr bwMode="auto">
          <a:xfrm>
            <a:off x="7224713" y="898525"/>
            <a:ext cx="593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" name="Line 11"/>
          <p:cNvSpPr>
            <a:spLocks noChangeShapeType="1"/>
          </p:cNvSpPr>
          <p:nvPr/>
        </p:nvSpPr>
        <p:spPr bwMode="auto">
          <a:xfrm>
            <a:off x="7189788" y="1136650"/>
            <a:ext cx="59372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8" name="Line 12"/>
          <p:cNvSpPr>
            <a:spLocks noChangeShapeType="1"/>
          </p:cNvSpPr>
          <p:nvPr/>
        </p:nvSpPr>
        <p:spPr bwMode="auto">
          <a:xfrm>
            <a:off x="7213600" y="1385888"/>
            <a:ext cx="56991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002588" y="914400"/>
          <a:ext cx="552450" cy="368300"/>
        </p:xfrm>
        <a:graphic>
          <a:graphicData uri="http://schemas.openxmlformats.org/presentationml/2006/ole">
            <p:oleObj spid="_x0000_s1029" name="Equation" r:id="rId7" imgW="266400" imgH="1774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477000" y="2019300"/>
          <a:ext cx="2044700" cy="403225"/>
        </p:xfrm>
        <a:graphic>
          <a:graphicData uri="http://schemas.openxmlformats.org/presentationml/2006/ole">
            <p:oleObj spid="_x0000_s1030" name="Equation" r:id="rId8" imgW="901440" imgH="177480" progId="Equation.3">
              <p:embed/>
            </p:oleObj>
          </a:graphicData>
        </a:graphic>
      </p:graphicFrame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6275388" y="1592263"/>
            <a:ext cx="1019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cs typeface="Arial" charset="0"/>
              </a:rPr>
              <a:t>Cathode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591425" y="1657350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cs typeface="Arial" charset="0"/>
              </a:rPr>
              <a:t>Anode</a:t>
            </a:r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800100" y="3124200"/>
            <a:ext cx="71104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Limited by magnitude of static field: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- TV Picture tube ~</a:t>
            </a:r>
            <a:r>
              <a:rPr lang="en-US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- X-ray tube ~10’s of </a:t>
            </a:r>
            <a:r>
              <a:rPr lang="en-US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- Van de </a:t>
            </a:r>
            <a:r>
              <a:rPr lang="en-US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Graaf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~</a:t>
            </a:r>
            <a:r>
              <a:rPr lang="en-US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MeV’s</a:t>
            </a:r>
            <a:endParaRPr lang="en-US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Solutions:</a:t>
            </a:r>
          </a:p>
          <a:p>
            <a:pPr marL="633413" lvl="1" indent="-176213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Alternate fields to keep particles in </a:t>
            </a:r>
            <a:b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accelerating fields -&gt;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RF acceleration</a:t>
            </a:r>
          </a:p>
          <a:p>
            <a:pPr marL="633413" lvl="1" indent="-176213">
              <a:spcBef>
                <a:spcPts val="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Bend particles so they see the same accelerating field over and over -&gt; 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cyclotrons, synchrotrons</a:t>
            </a:r>
          </a:p>
        </p:txBody>
      </p:sp>
      <p:pic>
        <p:nvPicPr>
          <p:cNvPr id="1043" name="Picture 20" descr="http://www.tgdaily.com/files/images/stories/article_images/fermilab/wcrof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3700" y="2628900"/>
            <a:ext cx="16494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TextBox 21"/>
          <p:cNvSpPr txBox="1">
            <a:spLocks noChangeArrowheads="1"/>
          </p:cNvSpPr>
          <p:nvPr/>
        </p:nvSpPr>
        <p:spPr bwMode="auto">
          <a:xfrm>
            <a:off x="6515100" y="506730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FNAL Cockroft-Walton = 750 kV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D7FE8-51C5-4648-9E54-A2671E8027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Cyclotron (1930’s)</a:t>
            </a:r>
            <a:endParaRPr lang="en-US" dirty="0"/>
          </a:p>
        </p:txBody>
      </p:sp>
      <p:sp>
        <p:nvSpPr>
          <p:cNvPr id="32771" name="Rectangle 42"/>
          <p:cNvSpPr>
            <a:spLocks noGrp="1" noChangeArrowheads="1"/>
          </p:cNvSpPr>
          <p:nvPr>
            <p:ph type="body" sz="half" idx="1"/>
          </p:nvPr>
        </p:nvSpPr>
        <p:spPr>
          <a:xfrm>
            <a:off x="501070" y="740650"/>
            <a:ext cx="4262955" cy="106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A charged particle in a uniform magnetic field will follow a circular path of radius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4764025" y="587030"/>
            <a:ext cx="3619500" cy="2171700"/>
            <a:chOff x="4089205" y="360565"/>
            <a:chExt cx="3619500" cy="2171700"/>
          </a:xfrm>
        </p:grpSpPr>
        <p:grpSp>
          <p:nvGrpSpPr>
            <p:cNvPr id="2" name="Group 51"/>
            <p:cNvGrpSpPr>
              <a:grpSpLocks/>
            </p:cNvGrpSpPr>
            <p:nvPr/>
          </p:nvGrpSpPr>
          <p:grpSpPr bwMode="auto">
            <a:xfrm>
              <a:off x="4089205" y="360565"/>
              <a:ext cx="1524000" cy="2095500"/>
              <a:chOff x="895350" y="725487"/>
              <a:chExt cx="1143000" cy="1752600"/>
            </a:xfrm>
          </p:grpSpPr>
          <p:sp>
            <p:nvSpPr>
              <p:cNvPr id="32809" name="Rectangle 19"/>
              <p:cNvSpPr>
                <a:spLocks noChangeArrowheads="1"/>
              </p:cNvSpPr>
              <p:nvPr/>
            </p:nvSpPr>
            <p:spPr bwMode="auto">
              <a:xfrm>
                <a:off x="1200150" y="1030287"/>
                <a:ext cx="685800" cy="5334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810" name="Line 20"/>
              <p:cNvSpPr>
                <a:spLocks noChangeShapeType="1"/>
              </p:cNvSpPr>
              <p:nvPr/>
            </p:nvSpPr>
            <p:spPr bwMode="auto">
              <a:xfrm flipV="1">
                <a:off x="1123950" y="14112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Line 21"/>
              <p:cNvSpPr>
                <a:spLocks noChangeShapeType="1"/>
              </p:cNvSpPr>
              <p:nvPr/>
            </p:nvSpPr>
            <p:spPr bwMode="auto">
              <a:xfrm flipV="1">
                <a:off x="1123950" y="12588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2" name="Line 22"/>
              <p:cNvSpPr>
                <a:spLocks noChangeShapeType="1"/>
              </p:cNvSpPr>
              <p:nvPr/>
            </p:nvSpPr>
            <p:spPr bwMode="auto">
              <a:xfrm flipV="1">
                <a:off x="1123950" y="11064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3" name="Rectangle 23"/>
              <p:cNvSpPr>
                <a:spLocks noChangeArrowheads="1"/>
              </p:cNvSpPr>
              <p:nvPr/>
            </p:nvSpPr>
            <p:spPr bwMode="auto">
              <a:xfrm>
                <a:off x="1200150" y="1944687"/>
                <a:ext cx="685800" cy="5334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814" name="Line 24"/>
              <p:cNvSpPr>
                <a:spLocks noChangeShapeType="1"/>
              </p:cNvSpPr>
              <p:nvPr/>
            </p:nvSpPr>
            <p:spPr bwMode="auto">
              <a:xfrm flipV="1">
                <a:off x="1123950" y="23256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5" name="Line 25"/>
              <p:cNvSpPr>
                <a:spLocks noChangeShapeType="1"/>
              </p:cNvSpPr>
              <p:nvPr/>
            </p:nvSpPr>
            <p:spPr bwMode="auto">
              <a:xfrm flipV="1">
                <a:off x="1123950" y="21732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6" name="Line 26"/>
              <p:cNvSpPr>
                <a:spLocks noChangeShapeType="1"/>
              </p:cNvSpPr>
              <p:nvPr/>
            </p:nvSpPr>
            <p:spPr bwMode="auto">
              <a:xfrm flipV="1">
                <a:off x="1123950" y="20208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Line 27"/>
              <p:cNvSpPr>
                <a:spLocks noChangeShapeType="1"/>
              </p:cNvSpPr>
              <p:nvPr/>
            </p:nvSpPr>
            <p:spPr bwMode="auto">
              <a:xfrm flipV="1">
                <a:off x="12763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Line 28"/>
              <p:cNvSpPr>
                <a:spLocks noChangeShapeType="1"/>
              </p:cNvSpPr>
              <p:nvPr/>
            </p:nvSpPr>
            <p:spPr bwMode="auto">
              <a:xfrm flipV="1">
                <a:off x="14287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9" name="Line 29"/>
              <p:cNvSpPr>
                <a:spLocks noChangeShapeType="1"/>
              </p:cNvSpPr>
              <p:nvPr/>
            </p:nvSpPr>
            <p:spPr bwMode="auto">
              <a:xfrm flipV="1">
                <a:off x="15811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0" name="Line 30"/>
              <p:cNvSpPr>
                <a:spLocks noChangeShapeType="1"/>
              </p:cNvSpPr>
              <p:nvPr/>
            </p:nvSpPr>
            <p:spPr bwMode="auto">
              <a:xfrm flipV="1">
                <a:off x="17335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1" name="Text Box 32"/>
              <p:cNvSpPr txBox="1">
                <a:spLocks noChangeArrowheads="1"/>
              </p:cNvSpPr>
              <p:nvPr/>
            </p:nvSpPr>
            <p:spPr bwMode="auto">
              <a:xfrm>
                <a:off x="971550" y="725487"/>
                <a:ext cx="1066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/>
                  <a:t>side view</a:t>
                </a:r>
              </a:p>
            </p:txBody>
          </p:sp>
        </p:grpSp>
        <p:sp>
          <p:nvSpPr>
            <p:cNvPr id="32774" name="Rectangle 33"/>
            <p:cNvSpPr>
              <a:spLocks noChangeArrowheads="1"/>
            </p:cNvSpPr>
            <p:nvPr/>
          </p:nvSpPr>
          <p:spPr bwMode="auto">
            <a:xfrm>
              <a:off x="6146605" y="855865"/>
              <a:ext cx="1562100" cy="1676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75" name="Line 35"/>
            <p:cNvSpPr>
              <a:spLocks noChangeShapeType="1"/>
            </p:cNvSpPr>
            <p:nvPr/>
          </p:nvSpPr>
          <p:spPr bwMode="auto">
            <a:xfrm flipV="1">
              <a:off x="6984805" y="1351165"/>
              <a:ext cx="32543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2776" name="Object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65805" y="855865"/>
              <a:ext cx="3175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Object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9105" y="1465465"/>
              <a:ext cx="3175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8" name="Text Box 38"/>
            <p:cNvSpPr txBox="1">
              <a:spLocks noChangeArrowheads="1"/>
            </p:cNvSpPr>
            <p:nvPr/>
          </p:nvSpPr>
          <p:spPr bwMode="auto">
            <a:xfrm>
              <a:off x="6146605" y="474865"/>
              <a:ext cx="1204913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top view</a:t>
              </a: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413305" y="1198765"/>
              <a:ext cx="1096963" cy="109696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660705" y="1541665"/>
              <a:ext cx="609600" cy="762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5" name="Straight Arrow Connector 54"/>
            <p:cNvCxnSpPr>
              <a:stCxn id="51" idx="5"/>
            </p:cNvCxnSpPr>
            <p:nvPr/>
          </p:nvCxnSpPr>
          <p:spPr>
            <a:xfrm rot="5400000">
              <a:off x="7235630" y="2113165"/>
              <a:ext cx="92075" cy="136525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1" idx="1"/>
            </p:cNvCxnSpPr>
            <p:nvPr/>
          </p:nvCxnSpPr>
          <p:spPr>
            <a:xfrm rot="5400000" flipH="1" flipV="1">
              <a:off x="6603805" y="1206703"/>
              <a:ext cx="122238" cy="182562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96" name="Object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9205" y="1362278"/>
              <a:ext cx="3746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961930" y="1777585"/>
          <a:ext cx="2881313" cy="2339975"/>
        </p:xfrm>
        <a:graphic>
          <a:graphicData uri="http://schemas.openxmlformats.org/presentationml/2006/ole">
            <p:oleObj spid="_x0000_s101378" name="Equation" r:id="rId6" imgW="1434960" imgH="1168200" progId="Equation.3">
              <p:embed/>
            </p:oleObj>
          </a:graphicData>
        </a:graphic>
      </p:graphicFrame>
      <p:pic>
        <p:nvPicPr>
          <p:cNvPr id="101380" name="Picture 4" descr="File:Cyclotron pat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9545" y="3505810"/>
            <a:ext cx="4800625" cy="2592338"/>
          </a:xfrm>
          <a:prstGeom prst="rect">
            <a:avLst/>
          </a:prstGeom>
          <a:noFill/>
        </p:spPr>
      </p:pic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911225" y="5016500"/>
          <a:ext cx="2805113" cy="457200"/>
        </p:xfrm>
        <a:graphic>
          <a:graphicData uri="http://schemas.openxmlformats.org/presentationml/2006/ole">
            <p:oleObj spid="_x0000_s101381" name="Equation" r:id="rId8" imgW="1396800" imgH="22860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381445" y="2968140"/>
            <a:ext cx="268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“Cyclotron Frequency”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3266231" y="3390595"/>
            <a:ext cx="268835" cy="19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7880" y="4542745"/>
            <a:ext cx="268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proton: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70530" y="6194160"/>
            <a:ext cx="268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Accelerating “DEES”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6415440" y="5925325"/>
            <a:ext cx="230431" cy="230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3596B-8B8C-4972-9B9B-79ED7B9129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651750" y="1777585"/>
            <a:ext cx="192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non-relativistic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rot="10800000" flipV="1">
            <a:off x="2344514" y="1962251"/>
            <a:ext cx="307237" cy="160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22354</TotalTime>
  <Words>3617</Words>
  <Application>Microsoft Office PowerPoint</Application>
  <PresentationFormat>On-screen Show (4:3)</PresentationFormat>
  <Paragraphs>690</Paragraphs>
  <Slides>51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Trebuchet MS</vt:lpstr>
      <vt:lpstr>Wingdings 2</vt:lpstr>
      <vt:lpstr>Wingdings</vt:lpstr>
      <vt:lpstr>Symbol</vt:lpstr>
      <vt:lpstr>Comic Sans MS</vt:lpstr>
      <vt:lpstr>Opulent</vt:lpstr>
      <vt:lpstr>Equation</vt:lpstr>
      <vt:lpstr>Microsoft Equation 3.0</vt:lpstr>
      <vt:lpstr>Particle Accelerators Part 1</vt:lpstr>
      <vt:lpstr>My (main) Job: LARP</vt:lpstr>
      <vt:lpstr>Outline</vt:lpstr>
      <vt:lpstr>Discovery: It’s all about energy and collision rate</vt:lpstr>
      <vt:lpstr>Another way to look at it: a window back in time</vt:lpstr>
      <vt:lpstr>Some pre-history</vt:lpstr>
      <vt:lpstr>Natural particle acceleration</vt:lpstr>
      <vt:lpstr>Man-made particle acceleration</vt:lpstr>
      <vt:lpstr>The Cyclotron (1930’s)</vt:lpstr>
      <vt:lpstr>Round we go: the first cyclotrons</vt:lpstr>
      <vt:lpstr>Synchrocyclotron</vt:lpstr>
      <vt:lpstr>Synchrotrons and beam “stiffness”</vt:lpstr>
      <vt:lpstr>Weak focusing</vt:lpstr>
      <vt:lpstr>Strong focusing</vt:lpstr>
      <vt:lpstr>Thin lens approximation and magnetic “kick”</vt:lpstr>
      <vt:lpstr>Quadrupole magnets*</vt:lpstr>
      <vt:lpstr>What about the other plane?</vt:lpstr>
      <vt:lpstr>Trajectories and phase space</vt:lpstr>
      <vt:lpstr>Transfer matrices</vt:lpstr>
      <vt:lpstr>Example: FODO cell</vt:lpstr>
      <vt:lpstr>Betatron motion</vt:lpstr>
      <vt:lpstr>Betatron tune</vt:lpstr>
      <vt:lpstr>Tune, stability, and the tune plane</vt:lpstr>
      <vt:lpstr>Twiss parameters: a, b, and g</vt:lpstr>
      <vt:lpstr>Emittance</vt:lpstr>
      <vt:lpstr>Normalized emittance</vt:lpstr>
      <vt:lpstr>Interpreting the twiss parameters</vt:lpstr>
      <vt:lpstr>Conceptual understanding of b and e</vt:lpstr>
      <vt:lpstr>Steering errors (or corrections)</vt:lpstr>
      <vt:lpstr>Quadrupole errors</vt:lpstr>
      <vt:lpstr>Dispersion and chromaticity</vt:lpstr>
      <vt:lpstr>Sextupoles</vt:lpstr>
      <vt:lpstr>Transition</vt:lpstr>
      <vt:lpstr>Transition and phase stability</vt:lpstr>
      <vt:lpstr>Digression: Floquet transformation</vt:lpstr>
      <vt:lpstr>Longitudinal motion</vt:lpstr>
      <vt:lpstr>Examples of accelerating RF structures</vt:lpstr>
      <vt:lpstr>Phase stability</vt:lpstr>
      <vt:lpstr>Accelerating phase and stability</vt:lpstr>
      <vt:lpstr>The Case for Colliding Beams</vt:lpstr>
      <vt:lpstr>Luminosity</vt:lpstr>
      <vt:lpstr>Colliding Beam Luminosity</vt:lpstr>
      <vt:lpstr>Luminosity: cont’d</vt:lpstr>
      <vt:lpstr>Beam-beam Effects (NOTE correction)</vt:lpstr>
      <vt:lpstr>Limits to b*</vt:lpstr>
      <vt:lpstr>Optics near an interaction region</vt:lpstr>
      <vt:lpstr>Electrons (leptons) vs. Protons (hadrons)</vt:lpstr>
      <vt:lpstr>Synchrotron Radiation: a blessing and a curse</vt:lpstr>
      <vt:lpstr>Practical consequences of synchrotron radiation</vt:lpstr>
      <vt:lpstr>Review: glossary of terms</vt:lpstr>
      <vt:lpstr>Some further reading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Eric Prebys</cp:lastModifiedBy>
  <cp:revision>1199</cp:revision>
  <dcterms:created xsi:type="dcterms:W3CDTF">2003-09-15T21:58:19Z</dcterms:created>
  <dcterms:modified xsi:type="dcterms:W3CDTF">2010-08-23T19:42:26Z</dcterms:modified>
</cp:coreProperties>
</file>