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69"/>
  </p:notesMasterIdLst>
  <p:sldIdLst>
    <p:sldId id="256" r:id="rId2"/>
    <p:sldId id="312" r:id="rId3"/>
    <p:sldId id="330" r:id="rId4"/>
    <p:sldId id="319" r:id="rId5"/>
    <p:sldId id="327" r:id="rId6"/>
    <p:sldId id="328" r:id="rId7"/>
    <p:sldId id="320" r:id="rId8"/>
    <p:sldId id="323" r:id="rId9"/>
    <p:sldId id="324" r:id="rId10"/>
    <p:sldId id="325" r:id="rId11"/>
    <p:sldId id="326" r:id="rId12"/>
    <p:sldId id="322" r:id="rId13"/>
    <p:sldId id="321" r:id="rId14"/>
    <p:sldId id="282" r:id="rId15"/>
    <p:sldId id="257" r:id="rId16"/>
    <p:sldId id="285" r:id="rId17"/>
    <p:sldId id="329" r:id="rId18"/>
    <p:sldId id="258" r:id="rId19"/>
    <p:sldId id="331" r:id="rId20"/>
    <p:sldId id="283" r:id="rId21"/>
    <p:sldId id="284" r:id="rId22"/>
    <p:sldId id="286" r:id="rId23"/>
    <p:sldId id="332" r:id="rId24"/>
    <p:sldId id="333" r:id="rId25"/>
    <p:sldId id="287" r:id="rId26"/>
    <p:sldId id="288" r:id="rId27"/>
    <p:sldId id="293" r:id="rId28"/>
    <p:sldId id="289" r:id="rId29"/>
    <p:sldId id="295" r:id="rId30"/>
    <p:sldId id="296" r:id="rId31"/>
    <p:sldId id="298" r:id="rId32"/>
    <p:sldId id="297" r:id="rId33"/>
    <p:sldId id="290" r:id="rId34"/>
    <p:sldId id="280" r:id="rId35"/>
    <p:sldId id="301" r:id="rId36"/>
    <p:sldId id="302" r:id="rId37"/>
    <p:sldId id="303" r:id="rId38"/>
    <p:sldId id="309" r:id="rId39"/>
    <p:sldId id="259" r:id="rId40"/>
    <p:sldId id="260" r:id="rId41"/>
    <p:sldId id="310" r:id="rId42"/>
    <p:sldId id="261" r:id="rId43"/>
    <p:sldId id="311" r:id="rId44"/>
    <p:sldId id="313" r:id="rId45"/>
    <p:sldId id="262" r:id="rId46"/>
    <p:sldId id="263" r:id="rId47"/>
    <p:sldId id="265" r:id="rId48"/>
    <p:sldId id="264" r:id="rId49"/>
    <p:sldId id="266" r:id="rId50"/>
    <p:sldId id="314" r:id="rId51"/>
    <p:sldId id="315" r:id="rId52"/>
    <p:sldId id="316" r:id="rId53"/>
    <p:sldId id="270" r:id="rId54"/>
    <p:sldId id="267" r:id="rId55"/>
    <p:sldId id="272" r:id="rId56"/>
    <p:sldId id="268" r:id="rId57"/>
    <p:sldId id="269" r:id="rId58"/>
    <p:sldId id="273" r:id="rId59"/>
    <p:sldId id="274" r:id="rId60"/>
    <p:sldId id="318" r:id="rId61"/>
    <p:sldId id="317" r:id="rId62"/>
    <p:sldId id="275" r:id="rId63"/>
    <p:sldId id="291" r:id="rId64"/>
    <p:sldId id="304" r:id="rId65"/>
    <p:sldId id="305" r:id="rId66"/>
    <p:sldId id="306" r:id="rId67"/>
    <p:sldId id="30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05" autoAdjust="0"/>
  </p:normalViewPr>
  <p:slideViewPr>
    <p:cSldViewPr>
      <p:cViewPr>
        <p:scale>
          <a:sx n="80" d="100"/>
          <a:sy n="80" d="100"/>
        </p:scale>
        <p:origin x="-63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emf"/><Relationship Id="rId1" Type="http://schemas.openxmlformats.org/officeDocument/2006/relationships/image" Target="../media/image65.emf"/><Relationship Id="rId4"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emf"/><Relationship Id="rId1" Type="http://schemas.openxmlformats.org/officeDocument/2006/relationships/image" Target="../media/image74.emf"/><Relationship Id="rId4"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emf"/><Relationship Id="rId1" Type="http://schemas.openxmlformats.org/officeDocument/2006/relationships/image" Target="../media/image79.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wmf"/><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 Id="rId5" Type="http://schemas.openxmlformats.org/officeDocument/2006/relationships/image" Target="../media/image94.emf"/><Relationship Id="rId4" Type="http://schemas.openxmlformats.org/officeDocument/2006/relationships/image" Target="../media/image9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96.emf"/><Relationship Id="rId1" Type="http://schemas.openxmlformats.org/officeDocument/2006/relationships/image" Target="../media/image9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image" Target="../media/image1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image" Target="../media/image8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image" Target="../media/image124.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0.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image" Target="../media/image33.e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23521-E7DB-4C1F-9119-C9C795AFD660}" type="datetimeFigureOut">
              <a:rPr lang="en-US" smtClean="0"/>
              <a:pPr/>
              <a:t>8/11/2010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72078-5705-49FB-9395-CD7815C2AB6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2AA0C5-37D9-4200-BF8C-58F84F0EA9AC}" type="datetime1">
              <a:rPr lang="en-US" smtClean="0"/>
              <a:pPr/>
              <a:t>8/11/2010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8390E-F59B-4A69-9E1D-8BE65109EE94}" type="datetime1">
              <a:rPr lang="en-US" smtClean="0"/>
              <a:pPr/>
              <a:t>8/11/2010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A31FED-9E61-4285-81FF-ADFB40684B26}" type="datetime1">
              <a:rPr lang="en-US" smtClean="0"/>
              <a:pPr/>
              <a:t>8/11/2010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4FBB61-D879-4689-B593-E7820FCDC4A7}" type="datetime1">
              <a:rPr lang="en-US" smtClean="0"/>
              <a:pPr/>
              <a:t>8/11/2010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B42243-CFFC-46A1-970D-9B47EF302AC3}" type="datetime1">
              <a:rPr lang="en-US" smtClean="0"/>
              <a:pPr/>
              <a:t>8/11/2010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1CB3AE-79E3-4D7A-8CFF-24357553D28C}" type="datetime1">
              <a:rPr lang="en-US" smtClean="0"/>
              <a:pPr/>
              <a:t>8/11/2010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868E14-0E9E-4140-94A4-8659F03B5CED}" type="datetime1">
              <a:rPr lang="en-US" smtClean="0"/>
              <a:pPr/>
              <a:t>8/11/2010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2D9178-42F9-4B01-BF29-04181157A6E6}" type="datetime1">
              <a:rPr lang="en-US" smtClean="0"/>
              <a:pPr/>
              <a:t>8/11/2010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46197-2B9C-4AA6-8B87-EB56E0D0659C}" type="datetime1">
              <a:rPr lang="en-US" smtClean="0"/>
              <a:pPr/>
              <a:t>8/11/2010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0D6435-86C8-498E-BF45-2F4C71329E93}" type="datetime1">
              <a:rPr lang="en-US" smtClean="0"/>
              <a:pPr/>
              <a:t>8/11/2010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624E8-AA2A-4C2A-A9A7-A3D54D2F58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DB0D7F-DD51-4402-A672-2440068DDEF1}" type="datetime1">
              <a:rPr lang="en-US" smtClean="0"/>
              <a:pPr/>
              <a:t>8/11/2010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F2624E8-AA2A-4C2A-A9A7-A3D54D2F583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E9FFED-FF52-4741-9FF7-65995F3C9AC5}" type="datetime1">
              <a:rPr lang="en-US" smtClean="0"/>
              <a:pPr/>
              <a:t>8/11/2010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2624E8-AA2A-4C2A-A9A7-A3D54D2F583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oleObject" Target="../embeddings/oleObject8.bin"/><Relationship Id="rId4" Type="http://schemas.openxmlformats.org/officeDocument/2006/relationships/image" Target="../media/image21.png"/><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png"/><Relationship Id="rId5" Type="http://schemas.openxmlformats.org/officeDocument/2006/relationships/oleObject" Target="../embeddings/oleObject9.bin"/><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31.bin"/><Relationship Id="rId4" Type="http://schemas.openxmlformats.org/officeDocument/2006/relationships/image" Target="../media/image53.emf"/></Relationships>
</file>

<file path=ppt/slides/_rels/slide31.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39.bin"/><Relationship Id="rId4" Type="http://schemas.openxmlformats.org/officeDocument/2006/relationships/image" Target="../media/image71.wmf"/></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78.w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2.wmf"/><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9.png"/><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106.wmf"/><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51.x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10.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72.bin"/><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58.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23.jpeg"/><Relationship Id="rId4" Type="http://schemas.openxmlformats.org/officeDocument/2006/relationships/oleObject" Target="../embeddings/oleObject79.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8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63.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83.bin"/><Relationship Id="rId5" Type="http://schemas.openxmlformats.org/officeDocument/2006/relationships/oleObject" Target="../embeddings/oleObject82.bin"/><Relationship Id="rId4" Type="http://schemas.openxmlformats.org/officeDocument/2006/relationships/image" Target="../media/image133.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 Id="rId9" Type="http://schemas.openxmlformats.org/officeDocument/2006/relationships/image" Target="../media/image13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92.bin"/><Relationship Id="rId5" Type="http://schemas.openxmlformats.org/officeDocument/2006/relationships/image" Target="../media/image143.wmf"/><Relationship Id="rId4" Type="http://schemas.openxmlformats.org/officeDocument/2006/relationships/oleObject" Target="../embeddings/oleObject91.bin"/></Relationships>
</file>

<file path=ppt/slides/_rels/slide6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7603" y="1746761"/>
            <a:ext cx="7772400" cy="3575304"/>
          </a:xfrm>
        </p:spPr>
        <p:txBody>
          <a:bodyPr>
            <a:normAutofit fontScale="90000"/>
          </a:bodyPr>
          <a:lstStyle/>
          <a:p>
            <a:pPr algn="ctr"/>
            <a:r>
              <a:rPr lang="en-US" dirty="0" smtClean="0"/>
              <a:t>Integrable nonlinear accelerators</a:t>
            </a:r>
            <a:br>
              <a:rPr lang="en-US" dirty="0" smtClean="0"/>
            </a:br>
            <a:r>
              <a:rPr lang="en-US" dirty="0" smtClean="0"/>
              <a:t/>
            </a:r>
            <a:br>
              <a:rPr lang="en-US" dirty="0" smtClean="0"/>
            </a:br>
            <a:r>
              <a:rPr lang="en-US" sz="3600" dirty="0" smtClean="0"/>
              <a:t>Sergei </a:t>
            </a:r>
            <a:r>
              <a:rPr lang="en-US" sz="3600" dirty="0" err="1" smtClean="0"/>
              <a:t>Nagaitsev</a:t>
            </a:r>
            <a:r>
              <a:rPr lang="en-US" sz="3600" dirty="0" smtClean="0"/>
              <a:t> (FNAL)</a:t>
            </a:r>
            <a:r>
              <a:rPr lang="en-US" dirty="0" smtClean="0"/>
              <a:t/>
            </a:r>
            <a:br>
              <a:rPr lang="en-US" dirty="0" smtClean="0"/>
            </a:br>
            <a:r>
              <a:rPr lang="en-US" sz="3600" dirty="0" smtClean="0"/>
              <a:t>Aug 10, 2010</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624E8-AA2A-4C2A-A9A7-A3D54D2F5830}" type="slidenum">
              <a:rPr lang="en-US" smtClean="0"/>
              <a:pPr/>
              <a:t>10</a:t>
            </a:fld>
            <a:endParaRPr lang="en-US" dirty="0"/>
          </a:p>
        </p:txBody>
      </p:sp>
      <p:pic>
        <p:nvPicPr>
          <p:cNvPr id="149506" name="Picture 2"/>
          <p:cNvPicPr>
            <a:picLocks noChangeAspect="1" noChangeArrowheads="1"/>
          </p:cNvPicPr>
          <p:nvPr/>
        </p:nvPicPr>
        <p:blipFill>
          <a:blip r:embed="rId3"/>
          <a:srcRect/>
          <a:stretch>
            <a:fillRect/>
          </a:stretch>
        </p:blipFill>
        <p:spPr bwMode="auto">
          <a:xfrm>
            <a:off x="857224" y="714356"/>
            <a:ext cx="7505721" cy="5609455"/>
          </a:xfrm>
          <a:prstGeom prst="rect">
            <a:avLst/>
          </a:prstGeom>
          <a:noFill/>
          <a:ln w="9525">
            <a:noFill/>
            <a:miter lim="800000"/>
            <a:headEnd/>
            <a:tailEnd/>
          </a:ln>
          <a:effectLst/>
        </p:spPr>
      </p:pic>
      <p:sp>
        <p:nvSpPr>
          <p:cNvPr id="4" name="TextBox 3"/>
          <p:cNvSpPr txBox="1"/>
          <p:nvPr/>
        </p:nvSpPr>
        <p:spPr>
          <a:xfrm>
            <a:off x="7572396" y="2857496"/>
            <a:ext cx="284052" cy="338554"/>
          </a:xfrm>
          <a:prstGeom prst="rect">
            <a:avLst/>
          </a:prstGeom>
          <a:solidFill>
            <a:srgbClr val="FFFFFF"/>
          </a:solidFill>
        </p:spPr>
        <p:txBody>
          <a:bodyPr wrap="none" rtlCol="0">
            <a:spAutoFit/>
          </a:bodyPr>
          <a:lstStyle/>
          <a:p>
            <a:r>
              <a:rPr lang="en-US" sz="1600" dirty="0" smtClean="0"/>
              <a:t>y</a:t>
            </a:r>
            <a:endParaRPr lang="en-US" sz="1600" dirty="0"/>
          </a:p>
        </p:txBody>
      </p:sp>
      <p:sp>
        <p:nvSpPr>
          <p:cNvPr id="5" name="TextBox 4"/>
          <p:cNvSpPr txBox="1"/>
          <p:nvPr/>
        </p:nvSpPr>
        <p:spPr>
          <a:xfrm>
            <a:off x="7786710" y="3357562"/>
            <a:ext cx="284052" cy="338554"/>
          </a:xfrm>
          <a:prstGeom prst="rect">
            <a:avLst/>
          </a:prstGeom>
          <a:solidFill>
            <a:srgbClr val="FFFFFF"/>
          </a:solidFill>
        </p:spPr>
        <p:txBody>
          <a:bodyPr wrap="none" rtlCol="0">
            <a:spAutoFit/>
          </a:bodyPr>
          <a:lstStyle/>
          <a:p>
            <a:r>
              <a:rPr lang="en-US" sz="1600" dirty="0" smtClean="0"/>
              <a:t>y</a:t>
            </a:r>
            <a:endParaRPr lang="en-US" sz="1600" dirty="0"/>
          </a:p>
        </p:txBody>
      </p:sp>
      <p:sp>
        <p:nvSpPr>
          <p:cNvPr id="6" name="TextBox 5"/>
          <p:cNvSpPr txBox="1"/>
          <p:nvPr/>
        </p:nvSpPr>
        <p:spPr>
          <a:xfrm>
            <a:off x="7429520" y="4143380"/>
            <a:ext cx="284052" cy="338554"/>
          </a:xfrm>
          <a:prstGeom prst="rect">
            <a:avLst/>
          </a:prstGeom>
          <a:solidFill>
            <a:srgbClr val="FFFFFF"/>
          </a:solidFill>
        </p:spPr>
        <p:txBody>
          <a:bodyPr wrap="none" rtlCol="0">
            <a:spAutoFit/>
          </a:bodyPr>
          <a:lstStyle/>
          <a:p>
            <a:r>
              <a:rPr lang="en-US" sz="1600" dirty="0" smtClean="0"/>
              <a:t>y</a:t>
            </a:r>
            <a:endParaRPr lang="en-US" sz="1600" dirty="0"/>
          </a:p>
        </p:txBody>
      </p:sp>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9507" name="Object 3"/>
          <p:cNvGraphicFramePr>
            <a:graphicFrameLocks noChangeAspect="1"/>
          </p:cNvGraphicFramePr>
          <p:nvPr/>
        </p:nvGraphicFramePr>
        <p:xfrm>
          <a:off x="6429388" y="4643446"/>
          <a:ext cx="1397700" cy="428628"/>
        </p:xfrm>
        <a:graphic>
          <a:graphicData uri="http://schemas.openxmlformats.org/presentationml/2006/ole">
            <p:oleObj spid="_x0000_s149507" name="Equation" r:id="rId4" imgW="710891" imgH="215806" progId="Equation.3">
              <p:embed/>
            </p:oleObj>
          </a:graphicData>
        </a:graphic>
      </p:graphicFrame>
      <p:sp>
        <p:nvSpPr>
          <p:cNvPr id="149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9509" name="Object 5"/>
          <p:cNvGraphicFramePr>
            <a:graphicFrameLocks noChangeAspect="1"/>
          </p:cNvGraphicFramePr>
          <p:nvPr/>
        </p:nvGraphicFramePr>
        <p:xfrm>
          <a:off x="5286380" y="5143512"/>
          <a:ext cx="928694" cy="309565"/>
        </p:xfrm>
        <a:graphic>
          <a:graphicData uri="http://schemas.openxmlformats.org/presentationml/2006/ole">
            <p:oleObj spid="_x0000_s149509" name="Equation" r:id="rId5" imgW="457200" imgH="1524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624E8-AA2A-4C2A-A9A7-A3D54D2F5830}" type="slidenum">
              <a:rPr lang="en-US" smtClean="0"/>
              <a:pPr/>
              <a:t>11</a:t>
            </a:fld>
            <a:endParaRPr lang="en-US" dirty="0"/>
          </a:p>
        </p:txBody>
      </p:sp>
      <p:pic>
        <p:nvPicPr>
          <p:cNvPr id="153602" name="Picture 2"/>
          <p:cNvPicPr>
            <a:picLocks noChangeAspect="1" noChangeArrowheads="1"/>
          </p:cNvPicPr>
          <p:nvPr/>
        </p:nvPicPr>
        <p:blipFill>
          <a:blip r:embed="rId2"/>
          <a:srcRect/>
          <a:stretch>
            <a:fillRect/>
          </a:stretch>
        </p:blipFill>
        <p:spPr bwMode="auto">
          <a:xfrm>
            <a:off x="500034" y="428604"/>
            <a:ext cx="8058175" cy="592814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Weak focusing</a:t>
            </a:r>
            <a:endParaRPr lang="en-US" dirty="0"/>
          </a:p>
        </p:txBody>
      </p:sp>
      <p:sp>
        <p:nvSpPr>
          <p:cNvPr id="7" name="Content Placeholder 6"/>
          <p:cNvSpPr>
            <a:spLocks noGrp="1"/>
          </p:cNvSpPr>
          <p:nvPr>
            <p:ph idx="1"/>
          </p:nvPr>
        </p:nvSpPr>
        <p:spPr/>
        <p:txBody>
          <a:bodyPr/>
          <a:lstStyle/>
          <a:p>
            <a:r>
              <a:rPr lang="en-US" dirty="0" smtClean="0"/>
              <a:t>Hamiltonian description</a:t>
            </a:r>
          </a:p>
          <a:p>
            <a:endParaRPr lang="en-US" dirty="0" smtClean="0"/>
          </a:p>
          <a:p>
            <a:endParaRPr lang="en-US" dirty="0" smtClean="0"/>
          </a:p>
          <a:p>
            <a:endParaRPr lang="en-US" dirty="0" smtClean="0"/>
          </a:p>
          <a:p>
            <a:r>
              <a:rPr lang="en-US" dirty="0" smtClean="0"/>
              <a:t>Action-angle variables</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12</a:t>
            </a:fld>
            <a:endParaRPr lang="en-US" dirty="0"/>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6129" name="Object 1"/>
          <p:cNvGraphicFramePr>
            <a:graphicFrameLocks noChangeAspect="1"/>
          </p:cNvGraphicFramePr>
          <p:nvPr/>
        </p:nvGraphicFramePr>
        <p:xfrm>
          <a:off x="1142975" y="2357430"/>
          <a:ext cx="5198645" cy="642942"/>
        </p:xfrm>
        <a:graphic>
          <a:graphicData uri="http://schemas.openxmlformats.org/presentationml/2006/ole">
            <p:oleObj spid="_x0000_s176129" name="Equation" r:id="rId3" imgW="2692400" imgH="330200" progId="Equation.3">
              <p:embed/>
            </p:oleObj>
          </a:graphicData>
        </a:graphic>
      </p:graphicFrame>
      <p:pic>
        <p:nvPicPr>
          <p:cNvPr id="176131" name="Picture 3"/>
          <p:cNvPicPr>
            <a:picLocks noChangeAspect="1" noChangeArrowheads="1"/>
          </p:cNvPicPr>
          <p:nvPr/>
        </p:nvPicPr>
        <p:blipFill>
          <a:blip r:embed="rId4"/>
          <a:srcRect/>
          <a:stretch>
            <a:fillRect/>
          </a:stretch>
        </p:blipFill>
        <p:spPr bwMode="auto">
          <a:xfrm>
            <a:off x="1071538" y="3143248"/>
            <a:ext cx="790575" cy="438150"/>
          </a:xfrm>
          <a:prstGeom prst="rect">
            <a:avLst/>
          </a:prstGeom>
          <a:noFill/>
          <a:ln w="9525">
            <a:noFill/>
            <a:miter lim="800000"/>
            <a:headEnd/>
            <a:tailEnd/>
          </a:ln>
          <a:effectLst/>
        </p:spPr>
      </p:pic>
      <p:pic>
        <p:nvPicPr>
          <p:cNvPr id="176132" name="Picture 4"/>
          <p:cNvPicPr>
            <a:picLocks noChangeAspect="1" noChangeArrowheads="1"/>
          </p:cNvPicPr>
          <p:nvPr/>
        </p:nvPicPr>
        <p:blipFill>
          <a:blip r:embed="rId5"/>
          <a:srcRect/>
          <a:stretch>
            <a:fillRect/>
          </a:stretch>
        </p:blipFill>
        <p:spPr bwMode="auto">
          <a:xfrm>
            <a:off x="2357422" y="3143248"/>
            <a:ext cx="809625" cy="438150"/>
          </a:xfrm>
          <a:prstGeom prst="rect">
            <a:avLst/>
          </a:prstGeom>
          <a:noFill/>
          <a:ln w="9525">
            <a:noFill/>
            <a:miter lim="800000"/>
            <a:headEnd/>
            <a:tailEnd/>
          </a:ln>
          <a:effectLst/>
        </p:spPr>
      </p:pic>
      <p:sp>
        <p:nvSpPr>
          <p:cNvPr id="11" name="TextBox 10"/>
          <p:cNvSpPr txBox="1"/>
          <p:nvPr/>
        </p:nvSpPr>
        <p:spPr>
          <a:xfrm>
            <a:off x="3786182" y="3071810"/>
            <a:ext cx="4850046" cy="369332"/>
          </a:xfrm>
          <a:prstGeom prst="rect">
            <a:avLst/>
          </a:prstGeom>
          <a:noFill/>
        </p:spPr>
        <p:txBody>
          <a:bodyPr wrap="none" rtlCol="0">
            <a:spAutoFit/>
          </a:bodyPr>
          <a:lstStyle/>
          <a:p>
            <a:r>
              <a:rPr lang="en-US" dirty="0" smtClean="0"/>
              <a:t>s – coordinate along the orbit (time equivalent)</a:t>
            </a:r>
            <a:endParaRPr lang="en-US" dirty="0"/>
          </a:p>
        </p:txBody>
      </p:sp>
      <p:pic>
        <p:nvPicPr>
          <p:cNvPr id="176133" name="Picture 5"/>
          <p:cNvPicPr>
            <a:picLocks noChangeAspect="1" noChangeArrowheads="1"/>
          </p:cNvPicPr>
          <p:nvPr/>
        </p:nvPicPr>
        <p:blipFill>
          <a:blip r:embed="rId6"/>
          <a:srcRect/>
          <a:stretch>
            <a:fillRect/>
          </a:stretch>
        </p:blipFill>
        <p:spPr bwMode="auto">
          <a:xfrm>
            <a:off x="4857752" y="3929066"/>
            <a:ext cx="1095375" cy="381000"/>
          </a:xfrm>
          <a:prstGeom prst="rect">
            <a:avLst/>
          </a:prstGeom>
          <a:noFill/>
          <a:ln w="9525">
            <a:noFill/>
            <a:miter lim="800000"/>
            <a:headEnd/>
            <a:tailEnd/>
          </a:ln>
          <a:effectLst/>
        </p:spPr>
      </p:pic>
      <p:sp>
        <p:nvSpPr>
          <p:cNvPr id="1761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6134" name="Object 6"/>
          <p:cNvGraphicFramePr>
            <a:graphicFrameLocks noChangeAspect="1"/>
          </p:cNvGraphicFramePr>
          <p:nvPr/>
        </p:nvGraphicFramePr>
        <p:xfrm>
          <a:off x="1571604" y="4500570"/>
          <a:ext cx="2758128" cy="428628"/>
        </p:xfrm>
        <a:graphic>
          <a:graphicData uri="http://schemas.openxmlformats.org/presentationml/2006/ole">
            <p:oleObj spid="_x0000_s176134" name="Equation" r:id="rId7" imgW="1409088" imgH="215806" progId="Equation.3">
              <p:embed/>
            </p:oleObj>
          </a:graphicData>
        </a:graphic>
      </p:graphicFrame>
      <p:sp>
        <p:nvSpPr>
          <p:cNvPr id="1761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6136" name="Object 8"/>
          <p:cNvGraphicFramePr>
            <a:graphicFrameLocks noChangeAspect="1"/>
          </p:cNvGraphicFramePr>
          <p:nvPr/>
        </p:nvGraphicFramePr>
        <p:xfrm>
          <a:off x="1214414" y="5000636"/>
          <a:ext cx="714380" cy="421301"/>
        </p:xfrm>
        <a:graphic>
          <a:graphicData uri="http://schemas.openxmlformats.org/presentationml/2006/ole">
            <p:oleObj spid="_x0000_s176136" name="Equation" r:id="rId8" imgW="368140" imgH="215806" progId="Equation.3">
              <p:embed/>
            </p:oleObj>
          </a:graphicData>
        </a:graphic>
      </p:graphicFrame>
      <p:sp>
        <p:nvSpPr>
          <p:cNvPr id="17" name="TextBox 16"/>
          <p:cNvSpPr txBox="1"/>
          <p:nvPr/>
        </p:nvSpPr>
        <p:spPr>
          <a:xfrm>
            <a:off x="2071670" y="5000636"/>
            <a:ext cx="2660408" cy="369332"/>
          </a:xfrm>
          <a:prstGeom prst="rect">
            <a:avLst/>
          </a:prstGeom>
          <a:noFill/>
        </p:spPr>
        <p:txBody>
          <a:bodyPr wrap="none" rtlCol="0">
            <a:spAutoFit/>
          </a:bodyPr>
          <a:lstStyle/>
          <a:p>
            <a:r>
              <a:rPr lang="en-US" dirty="0" smtClean="0"/>
              <a:t>-- are integrals of motion</a:t>
            </a:r>
            <a:endParaRPr lang="en-US" dirty="0"/>
          </a:p>
        </p:txBody>
      </p:sp>
      <p:sp>
        <p:nvSpPr>
          <p:cNvPr id="1761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6138" name="Object 10"/>
          <p:cNvGraphicFramePr>
            <a:graphicFrameLocks noChangeAspect="1"/>
          </p:cNvGraphicFramePr>
          <p:nvPr/>
        </p:nvGraphicFramePr>
        <p:xfrm>
          <a:off x="1357290" y="5429264"/>
          <a:ext cx="1148503" cy="785818"/>
        </p:xfrm>
        <a:graphic>
          <a:graphicData uri="http://schemas.openxmlformats.org/presentationml/2006/ole">
            <p:oleObj spid="_x0000_s176138" name="Equation" r:id="rId9" imgW="545863" imgH="368140" progId="Equation.3">
              <p:embed/>
            </p:oleObj>
          </a:graphicData>
        </a:graphic>
      </p:graphicFrame>
      <p:sp>
        <p:nvSpPr>
          <p:cNvPr id="1761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6140" name="Object 12"/>
          <p:cNvGraphicFramePr>
            <a:graphicFrameLocks noChangeAspect="1"/>
          </p:cNvGraphicFramePr>
          <p:nvPr/>
        </p:nvGraphicFramePr>
        <p:xfrm>
          <a:off x="2857488" y="5429264"/>
          <a:ext cx="1159081" cy="785818"/>
        </p:xfrm>
        <a:graphic>
          <a:graphicData uri="http://schemas.openxmlformats.org/presentationml/2006/ole">
            <p:oleObj spid="_x0000_s176140" name="Equation" r:id="rId10" imgW="558800" imgH="3810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 at CERN</a:t>
            </a:r>
            <a:endParaRPr lang="en-US" dirty="0"/>
          </a:p>
        </p:txBody>
      </p:sp>
      <p:sp>
        <p:nvSpPr>
          <p:cNvPr id="3" name="Content Placeholder 2"/>
          <p:cNvSpPr>
            <a:spLocks noGrp="1"/>
          </p:cNvSpPr>
          <p:nvPr>
            <p:ph idx="1"/>
          </p:nvPr>
        </p:nvSpPr>
        <p:spPr/>
        <p:txBody>
          <a:bodyPr/>
          <a:lstStyle/>
          <a:p>
            <a:r>
              <a:rPr lang="en-US" dirty="0" smtClean="0"/>
              <a:t>In 1959 a 28-GeV Proton Synchrotron started to operate at CERN</a:t>
            </a:r>
          </a:p>
          <a:p>
            <a:pPr lvl="1"/>
            <a:r>
              <a:rPr lang="en-US" dirty="0" smtClean="0"/>
              <a:t>3 times longer than the </a:t>
            </a:r>
            <a:r>
              <a:rPr lang="en-US" dirty="0" err="1" smtClean="0"/>
              <a:t>Synchrophasatron</a:t>
            </a:r>
            <a:r>
              <a:rPr lang="en-US" dirty="0" smtClean="0"/>
              <a:t> but its </a:t>
            </a:r>
            <a:r>
              <a:rPr lang="en-US" dirty="0" smtClean="0"/>
              <a:t>magnets (together) are </a:t>
            </a:r>
            <a:r>
              <a:rPr lang="en-US" dirty="0" smtClean="0"/>
              <a:t>10 times smaller (by weight)</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13</a:t>
            </a:fld>
            <a:endParaRPr lang="en-US" dirty="0"/>
          </a:p>
        </p:txBody>
      </p:sp>
      <p:pic>
        <p:nvPicPr>
          <p:cNvPr id="150529" name="Picture 1"/>
          <p:cNvPicPr>
            <a:picLocks noChangeAspect="1" noChangeArrowheads="1"/>
          </p:cNvPicPr>
          <p:nvPr/>
        </p:nvPicPr>
        <p:blipFill>
          <a:blip r:embed="rId2"/>
          <a:srcRect/>
          <a:stretch>
            <a:fillRect/>
          </a:stretch>
        </p:blipFill>
        <p:spPr bwMode="auto">
          <a:xfrm>
            <a:off x="357158" y="3714752"/>
            <a:ext cx="2857500" cy="24669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Strong focusing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Strong focusing or alternating-gradient focusing was first conceived by </a:t>
            </a:r>
            <a:r>
              <a:rPr lang="en-US" dirty="0" err="1" smtClean="0"/>
              <a:t>Christofilos</a:t>
            </a:r>
            <a:r>
              <a:rPr lang="en-US" dirty="0" smtClean="0"/>
              <a:t> in 1949 but not published , and was later independently invented in 1952 at BNL (Courant, Livingston, Snyder).</a:t>
            </a:r>
          </a:p>
          <a:p>
            <a:pPr lvl="1"/>
            <a:r>
              <a:rPr lang="en-US" dirty="0" smtClean="0">
                <a:solidFill>
                  <a:srgbClr val="0070C0"/>
                </a:solidFill>
              </a:rPr>
              <a:t>they discovered that the frequency of the particle oscillations about the central orbit was higher, and the wavelengths were shorter than in the previous constant-gradient (weak) focusing magnets.  The amplitude of particle oscillations  about the central orbit was thus correspondingly smaller, and the magnets and the synchrotron vacuum chambers could be made smaller—a savings in cost and accelerator size.</a:t>
            </a:r>
            <a:r>
              <a:rPr lang="en-US" dirty="0" smtClean="0"/>
              <a:t> </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a:bodyPr>
          <a:lstStyle/>
          <a:p>
            <a:pPr algn="ctr"/>
            <a:r>
              <a:rPr lang="en-US" b="1" dirty="0" smtClean="0">
                <a:latin typeface="Times New Roman" pitchFamily="18" charset="0"/>
                <a:cs typeface="Times New Roman" pitchFamily="18" charset="0"/>
              </a:rPr>
              <a:t>Strong focusing</a:t>
            </a:r>
            <a:endParaRPr lang="en-US" sz="5000" b="1" dirty="0">
              <a:latin typeface="Times New Roman" pitchFamily="18" charset="0"/>
              <a:cs typeface="Times New Roman" pitchFamily="18" charset="0"/>
            </a:endParaRPr>
          </a:p>
        </p:txBody>
      </p:sp>
      <p:pic>
        <p:nvPicPr>
          <p:cNvPr id="1026" name="Object 1"/>
          <p:cNvPicPr>
            <a:picLocks noGrp="1" noChangeAspect="1" noChangeArrowheads="1"/>
          </p:cNvPicPr>
          <p:nvPr>
            <p:ph idx="1"/>
          </p:nvPr>
        </p:nvPicPr>
        <p:blipFill>
          <a:blip r:embed="rId4"/>
          <a:srcRect l="-6410" t="-8662" b="-7750"/>
          <a:stretch>
            <a:fillRect/>
          </a:stretch>
        </p:blipFill>
        <p:spPr bwMode="auto">
          <a:xfrm>
            <a:off x="3071802" y="1857364"/>
            <a:ext cx="3036064" cy="2334943"/>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857224" y="3500438"/>
          <a:ext cx="2891538" cy="1571636"/>
        </p:xfrm>
        <a:graphic>
          <a:graphicData uri="http://schemas.openxmlformats.org/presentationml/2006/ole">
            <p:oleObj spid="_x0000_s1027" name="Equation" r:id="rId5" imgW="1349179" imgH="733540" progId="Equation.3">
              <p:embed/>
            </p:oleObj>
          </a:graphicData>
        </a:graphic>
      </p:graphicFrame>
      <p:sp>
        <p:nvSpPr>
          <p:cNvPr id="5" name="TextBox 4"/>
          <p:cNvSpPr txBox="1"/>
          <p:nvPr/>
        </p:nvSpPr>
        <p:spPr>
          <a:xfrm>
            <a:off x="1285852" y="5857892"/>
            <a:ext cx="1501117" cy="461665"/>
          </a:xfrm>
          <a:prstGeom prst="rect">
            <a:avLst/>
          </a:prstGeom>
          <a:noFill/>
        </p:spPr>
        <p:txBody>
          <a:bodyPr wrap="none" rtlCol="0">
            <a:spAutoFit/>
          </a:bodyPr>
          <a:lstStyle/>
          <a:p>
            <a:r>
              <a:rPr lang="en-US" sz="2400" i="1" dirty="0" smtClean="0"/>
              <a:t>s </a:t>
            </a:r>
            <a:r>
              <a:rPr lang="en-US" sz="2400" dirty="0" smtClean="0"/>
              <a:t>is “time”</a:t>
            </a:r>
            <a:endParaRPr lang="en-US" sz="2400" i="1" dirty="0"/>
          </a:p>
        </p:txBody>
      </p:sp>
      <p:sp>
        <p:nvSpPr>
          <p:cNvPr id="6" name="Slide Number Placeholder 5"/>
          <p:cNvSpPr>
            <a:spLocks noGrp="1"/>
          </p:cNvSpPr>
          <p:nvPr>
            <p:ph type="sldNum" sz="quarter" idx="12"/>
          </p:nvPr>
        </p:nvSpPr>
        <p:spPr/>
        <p:txBody>
          <a:bodyPr/>
          <a:lstStyle/>
          <a:p>
            <a:fld id="{DF2624E8-AA2A-4C2A-A9A7-A3D54D2F5830}" type="slidenum">
              <a:rPr lang="en-US" smtClean="0"/>
              <a:pPr/>
              <a:t>15</a:t>
            </a:fld>
            <a:endParaRPr lang="en-US" dirty="0"/>
          </a:p>
        </p:txBody>
      </p:sp>
      <p:sp>
        <p:nvSpPr>
          <p:cNvPr id="7" name="TextBox 6"/>
          <p:cNvSpPr txBox="1"/>
          <p:nvPr/>
        </p:nvSpPr>
        <p:spPr>
          <a:xfrm>
            <a:off x="4000496" y="4643446"/>
            <a:ext cx="3936975" cy="830997"/>
          </a:xfrm>
          <a:prstGeom prst="rect">
            <a:avLst/>
          </a:prstGeom>
          <a:noFill/>
        </p:spPr>
        <p:txBody>
          <a:bodyPr wrap="none" rtlCol="0">
            <a:spAutoFit/>
          </a:bodyPr>
          <a:lstStyle/>
          <a:p>
            <a:r>
              <a:rPr lang="en-US" sz="2400" dirty="0" smtClean="0"/>
              <a:t>-- piecewise constant</a:t>
            </a:r>
          </a:p>
          <a:p>
            <a:r>
              <a:rPr lang="en-US" sz="2400" dirty="0" smtClean="0"/>
              <a:t>    alternating-sign functions</a:t>
            </a:r>
            <a:endParaRPr lang="en-US" sz="2400" dirty="0"/>
          </a:p>
        </p:txBody>
      </p:sp>
      <p:pic>
        <p:nvPicPr>
          <p:cNvPr id="1028" name="Picture 4"/>
          <p:cNvPicPr>
            <a:picLocks noChangeAspect="1" noChangeArrowheads="1"/>
          </p:cNvPicPr>
          <p:nvPr/>
        </p:nvPicPr>
        <p:blipFill>
          <a:blip r:embed="rId6"/>
          <a:srcRect/>
          <a:stretch>
            <a:fillRect/>
          </a:stretch>
        </p:blipFill>
        <p:spPr bwMode="auto">
          <a:xfrm>
            <a:off x="4214810" y="5500702"/>
            <a:ext cx="4343354" cy="1357298"/>
          </a:xfrm>
          <a:prstGeom prst="rect">
            <a:avLst/>
          </a:prstGeom>
          <a:noFill/>
          <a:ln w="9525">
            <a:noFill/>
            <a:miter lim="800000"/>
            <a:headEnd/>
            <a:tailEnd/>
          </a:ln>
          <a:effectLst/>
        </p:spPr>
      </p:pic>
      <p:sp>
        <p:nvSpPr>
          <p:cNvPr id="9" name="TextBox 8"/>
          <p:cNvSpPr txBox="1"/>
          <p:nvPr/>
        </p:nvSpPr>
        <p:spPr>
          <a:xfrm>
            <a:off x="6572264" y="2714620"/>
            <a:ext cx="1714512" cy="646331"/>
          </a:xfrm>
          <a:prstGeom prst="rect">
            <a:avLst/>
          </a:prstGeom>
          <a:noFill/>
        </p:spPr>
        <p:txBody>
          <a:bodyPr wrap="square" rtlCol="0">
            <a:spAutoFit/>
          </a:bodyPr>
          <a:lstStyle/>
          <a:p>
            <a:r>
              <a:rPr lang="en-US" dirty="0" smtClean="0"/>
              <a:t>Also applicable</a:t>
            </a:r>
          </a:p>
          <a:p>
            <a:r>
              <a:rPr lang="en-US" dirty="0" smtClean="0"/>
              <a:t>to </a:t>
            </a:r>
            <a:r>
              <a:rPr lang="en-US" dirty="0" err="1" smtClean="0"/>
              <a:t>Linacs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r>
              <a:rPr lang="en-US" dirty="0" smtClean="0"/>
              <a:t>Courant-Snyder Invariant</a:t>
            </a:r>
            <a:endParaRPr lang="en-US" dirty="0"/>
          </a:p>
        </p:txBody>
      </p:sp>
      <p:sp>
        <p:nvSpPr>
          <p:cNvPr id="3" name="Content Placeholder 2"/>
          <p:cNvSpPr>
            <a:spLocks noGrp="1"/>
          </p:cNvSpPr>
          <p:nvPr>
            <p:ph idx="1"/>
          </p:nvPr>
        </p:nvSpPr>
        <p:spPr>
          <a:xfrm>
            <a:off x="457200" y="2714620"/>
            <a:ext cx="8229600" cy="3609980"/>
          </a:xfrm>
        </p:spPr>
        <p:txBody>
          <a:bodyPr/>
          <a:lstStyle/>
          <a:p>
            <a:r>
              <a:rPr lang="en-US" dirty="0" smtClean="0"/>
              <a:t>Courant and Snyder found a conserved quantity:</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16</a:t>
            </a:fld>
            <a:endParaRPr lang="en-US" dirty="0"/>
          </a:p>
        </p:txBody>
      </p:sp>
      <p:graphicFrame>
        <p:nvGraphicFramePr>
          <p:cNvPr id="44034" name="Object 2"/>
          <p:cNvGraphicFramePr>
            <a:graphicFrameLocks noChangeAspect="1"/>
          </p:cNvGraphicFramePr>
          <p:nvPr/>
        </p:nvGraphicFramePr>
        <p:xfrm>
          <a:off x="5857875" y="1643063"/>
          <a:ext cx="1931988" cy="923925"/>
        </p:xfrm>
        <a:graphic>
          <a:graphicData uri="http://schemas.openxmlformats.org/presentationml/2006/ole">
            <p:oleObj spid="_x0000_s44034" name="Equation" r:id="rId3" imgW="901440" imgH="431640" progId="Equation.3">
              <p:embed/>
            </p:oleObj>
          </a:graphicData>
        </a:graphic>
      </p:graphicFrame>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642910" y="1643050"/>
            <a:ext cx="4357718" cy="830997"/>
          </a:xfrm>
          <a:prstGeom prst="rect">
            <a:avLst/>
          </a:prstGeom>
          <a:noFill/>
        </p:spPr>
        <p:txBody>
          <a:bodyPr wrap="square" rtlCol="0">
            <a:spAutoFit/>
          </a:bodyPr>
          <a:lstStyle/>
          <a:p>
            <a:r>
              <a:rPr lang="en-US" sz="2400" dirty="0" smtClean="0">
                <a:solidFill>
                  <a:srgbClr val="00B050"/>
                </a:solidFill>
              </a:rPr>
              <a:t>Equation of motion for </a:t>
            </a:r>
          </a:p>
          <a:p>
            <a:r>
              <a:rPr lang="en-US" sz="2400" dirty="0" err="1" smtClean="0">
                <a:solidFill>
                  <a:srgbClr val="00B050"/>
                </a:solidFill>
              </a:rPr>
              <a:t>betatron</a:t>
            </a:r>
            <a:r>
              <a:rPr lang="en-US" sz="2400" dirty="0" smtClean="0">
                <a:solidFill>
                  <a:srgbClr val="00B050"/>
                </a:solidFill>
              </a:rPr>
              <a:t> oscillations</a:t>
            </a:r>
            <a:endParaRPr lang="en-US" sz="2400" dirty="0">
              <a:solidFill>
                <a:srgbClr val="00B050"/>
              </a:solidFill>
            </a:endParaRPr>
          </a:p>
        </p:txBody>
      </p:sp>
      <p:graphicFrame>
        <p:nvGraphicFramePr>
          <p:cNvPr id="44037" name="Object 5"/>
          <p:cNvGraphicFramePr>
            <a:graphicFrameLocks noChangeAspect="1"/>
          </p:cNvGraphicFramePr>
          <p:nvPr/>
        </p:nvGraphicFramePr>
        <p:xfrm>
          <a:off x="357158" y="4572008"/>
          <a:ext cx="4129087" cy="960437"/>
        </p:xfrm>
        <a:graphic>
          <a:graphicData uri="http://schemas.openxmlformats.org/presentationml/2006/ole">
            <p:oleObj spid="_x0000_s44037" name="Equation" r:id="rId4" imgW="2019240" imgH="469800" progId="Equation.3">
              <p:embed/>
            </p:oleObj>
          </a:graphicData>
        </a:graphic>
      </p:graphicFrame>
      <p:sp>
        <p:nvSpPr>
          <p:cNvPr id="10" name="TextBox 9"/>
          <p:cNvSpPr txBox="1"/>
          <p:nvPr/>
        </p:nvSpPr>
        <p:spPr>
          <a:xfrm>
            <a:off x="4792809" y="4643446"/>
            <a:ext cx="4281750" cy="461665"/>
          </a:xfrm>
          <a:prstGeom prst="rect">
            <a:avLst/>
          </a:prstGeom>
          <a:noFill/>
        </p:spPr>
        <p:txBody>
          <a:bodyPr wrap="none" rtlCol="0">
            <a:spAutoFit/>
          </a:bodyPr>
          <a:lstStyle/>
          <a:p>
            <a:r>
              <a:rPr lang="en-US" sz="2400" dirty="0" smtClean="0"/>
              <a:t>-- auxiliary </a:t>
            </a:r>
            <a:r>
              <a:rPr lang="en-US" sz="2400" dirty="0" smtClean="0"/>
              <a:t>(</a:t>
            </a:r>
            <a:r>
              <a:rPr lang="en-US" sz="2400" dirty="0" err="1" smtClean="0"/>
              <a:t>Ermakov</a:t>
            </a:r>
            <a:r>
              <a:rPr lang="en-US" sz="2400" dirty="0" smtClean="0"/>
              <a:t>)equation</a:t>
            </a:r>
            <a:endParaRPr lang="en-US" sz="2400" dirty="0"/>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38" name="Object 6"/>
          <p:cNvGraphicFramePr>
            <a:graphicFrameLocks noChangeAspect="1"/>
          </p:cNvGraphicFramePr>
          <p:nvPr/>
        </p:nvGraphicFramePr>
        <p:xfrm>
          <a:off x="1357290" y="3286124"/>
          <a:ext cx="4668984" cy="1071570"/>
        </p:xfrm>
        <a:graphic>
          <a:graphicData uri="http://schemas.openxmlformats.org/presentationml/2006/ole">
            <p:oleObj spid="_x0000_s44038" name="Equation" r:id="rId5" imgW="2324100" imgH="5334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500042"/>
            <a:ext cx="7215206" cy="1143000"/>
          </a:xfrm>
        </p:spPr>
        <p:txBody>
          <a:bodyPr>
            <a:normAutofit/>
          </a:bodyPr>
          <a:lstStyle/>
          <a:p>
            <a:r>
              <a:rPr lang="en-US" dirty="0" err="1" smtClean="0"/>
              <a:t>Vasily</a:t>
            </a:r>
            <a:r>
              <a:rPr lang="en-US" dirty="0" smtClean="0"/>
              <a:t> P. </a:t>
            </a:r>
            <a:r>
              <a:rPr lang="en-US" dirty="0" err="1" smtClean="0"/>
              <a:t>Ermakov</a:t>
            </a:r>
            <a:r>
              <a:rPr lang="en-US" dirty="0" smtClean="0"/>
              <a:t> </a:t>
            </a:r>
            <a:r>
              <a:rPr lang="en-US" sz="4000" dirty="0" smtClean="0"/>
              <a:t>(1845-1922)</a:t>
            </a:r>
            <a:endParaRPr lang="en-US" dirty="0"/>
          </a:p>
        </p:txBody>
      </p:sp>
      <p:sp>
        <p:nvSpPr>
          <p:cNvPr id="3" name="Content Placeholder 2"/>
          <p:cNvSpPr>
            <a:spLocks noGrp="1"/>
          </p:cNvSpPr>
          <p:nvPr>
            <p:ph idx="1"/>
          </p:nvPr>
        </p:nvSpPr>
        <p:spPr/>
        <p:txBody>
          <a:bodyPr>
            <a:normAutofit/>
          </a:bodyPr>
          <a:lstStyle/>
          <a:p>
            <a:r>
              <a:rPr lang="en-US" dirty="0" smtClean="0"/>
              <a:t>Professor of Mathematics, Kiev university</a:t>
            </a:r>
          </a:p>
          <a:p>
            <a:endParaRPr lang="en-US" dirty="0" smtClean="0"/>
          </a:p>
          <a:p>
            <a:r>
              <a:rPr lang="en-US" dirty="0" smtClean="0"/>
              <a:t>“Second order </a:t>
            </a:r>
            <a:r>
              <a:rPr lang="en-US" dirty="0" err="1" smtClean="0"/>
              <a:t>diﬀerential</a:t>
            </a:r>
            <a:r>
              <a:rPr lang="en-US" dirty="0" smtClean="0"/>
              <a:t> equations: Conditions of complete </a:t>
            </a:r>
            <a:r>
              <a:rPr lang="en-US" dirty="0" err="1" smtClean="0"/>
              <a:t>integrability</a:t>
            </a:r>
            <a:r>
              <a:rPr lang="en-US" dirty="0" smtClean="0"/>
              <a:t>”, </a:t>
            </a:r>
            <a:r>
              <a:rPr lang="en-US" dirty="0" err="1" smtClean="0"/>
              <a:t>Universita</a:t>
            </a:r>
            <a:r>
              <a:rPr lang="en-US" dirty="0" smtClean="0"/>
              <a:t> </a:t>
            </a:r>
            <a:r>
              <a:rPr lang="en-US" dirty="0" err="1" smtClean="0"/>
              <a:t>Izvestia</a:t>
            </a:r>
            <a:r>
              <a:rPr lang="en-US" dirty="0" smtClean="0"/>
              <a:t> Kiev, Series III 9 (1880) 1–25.</a:t>
            </a:r>
          </a:p>
          <a:p>
            <a:r>
              <a:rPr lang="en-US" dirty="0" smtClean="0"/>
              <a:t>Found a solution to the equation: </a:t>
            </a:r>
          </a:p>
          <a:p>
            <a:endParaRPr lang="en-US" dirty="0" smtClean="0"/>
          </a:p>
          <a:p>
            <a:r>
              <a:rPr lang="en-US" dirty="0" err="1" smtClean="0"/>
              <a:t>Ermakov</a:t>
            </a:r>
            <a:r>
              <a:rPr lang="en-US" dirty="0" smtClean="0"/>
              <a:t> invariant is what we now call Courant-Snyder invariant in accelerator physics</a:t>
            </a:r>
            <a:endParaRPr lang="en-US" dirty="0"/>
          </a:p>
        </p:txBody>
      </p:sp>
      <p:pic>
        <p:nvPicPr>
          <p:cNvPr id="36866" name="Picture 2"/>
          <p:cNvPicPr>
            <a:picLocks noChangeAspect="1" noChangeArrowheads="1"/>
          </p:cNvPicPr>
          <p:nvPr/>
        </p:nvPicPr>
        <p:blipFill>
          <a:blip r:embed="rId4"/>
          <a:srcRect/>
          <a:stretch>
            <a:fillRect/>
          </a:stretch>
        </p:blipFill>
        <p:spPr bwMode="auto">
          <a:xfrm>
            <a:off x="0" y="285728"/>
            <a:ext cx="1571626" cy="156114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F2624E8-AA2A-4C2A-A9A7-A3D54D2F5830}" type="slidenum">
              <a:rPr lang="en-US" smtClean="0"/>
              <a:pPr/>
              <a:t>17</a:t>
            </a:fld>
            <a:endParaRPr lang="en-US"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7" name="Object 1"/>
          <p:cNvGraphicFramePr>
            <a:graphicFrameLocks noChangeAspect="1"/>
          </p:cNvGraphicFramePr>
          <p:nvPr/>
        </p:nvGraphicFramePr>
        <p:xfrm>
          <a:off x="5786446" y="4143380"/>
          <a:ext cx="2500330" cy="541309"/>
        </p:xfrm>
        <a:graphic>
          <a:graphicData uri="http://schemas.openxmlformats.org/presentationml/2006/ole">
            <p:oleObj spid="_x0000_s205826" name="Equation" r:id="rId5" imgW="926698" imgH="203112"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300906" cy="1143000"/>
          </a:xfrm>
        </p:spPr>
        <p:txBody>
          <a:bodyPr/>
          <a:lstStyle/>
          <a:p>
            <a:r>
              <a:rPr lang="en-US" dirty="0" smtClean="0"/>
              <a:t>Normalized variables</a:t>
            </a:r>
            <a:endParaRPr lang="en-US" dirty="0"/>
          </a:p>
        </p:txBody>
      </p:sp>
      <p:sp>
        <p:nvSpPr>
          <p:cNvPr id="3" name="Content Placeholder 2"/>
          <p:cNvSpPr>
            <a:spLocks noGrp="1"/>
          </p:cNvSpPr>
          <p:nvPr>
            <p:ph idx="1"/>
          </p:nvPr>
        </p:nvSpPr>
        <p:spPr>
          <a:xfrm>
            <a:off x="500034" y="1285860"/>
            <a:ext cx="8229600" cy="5357850"/>
          </a:xfrm>
        </p:spPr>
        <p:txBody>
          <a:bodyPr>
            <a:normAutofit lnSpcReduction="10000"/>
          </a:bodyPr>
          <a:lstStyle/>
          <a:p>
            <a:r>
              <a:rPr lang="en-US" dirty="0" smtClean="0"/>
              <a:t>Start with a time-dependent </a:t>
            </a:r>
            <a:r>
              <a:rPr lang="en-US" dirty="0" err="1" smtClean="0"/>
              <a:t>Hamilatonian</a:t>
            </a:r>
            <a:r>
              <a:rPr lang="en-US" dirty="0" smtClean="0"/>
              <a:t>:</a:t>
            </a:r>
          </a:p>
          <a:p>
            <a:endParaRPr lang="en-US" dirty="0" smtClean="0"/>
          </a:p>
          <a:p>
            <a:endParaRPr lang="en-US" dirty="0" smtClean="0"/>
          </a:p>
          <a:p>
            <a:r>
              <a:rPr lang="en-US" dirty="0" smtClean="0"/>
              <a:t>Introduce new (canonical) variables:</a:t>
            </a:r>
          </a:p>
          <a:p>
            <a:endParaRPr lang="en-US" dirty="0" smtClean="0"/>
          </a:p>
          <a:p>
            <a:pPr>
              <a:buNone/>
            </a:pPr>
            <a:r>
              <a:rPr lang="en-US" dirty="0" smtClean="0"/>
              <a:t>          -- new “time”</a:t>
            </a:r>
          </a:p>
          <a:p>
            <a:endParaRPr lang="en-US" dirty="0" smtClean="0"/>
          </a:p>
          <a:p>
            <a:r>
              <a:rPr lang="en-US" dirty="0" smtClean="0"/>
              <a:t>Time-independent Hamiltonian:</a:t>
            </a:r>
          </a:p>
          <a:p>
            <a:endParaRPr lang="en-US" dirty="0" smtClean="0"/>
          </a:p>
          <a:p>
            <a:endParaRPr lang="en-US" dirty="0" smtClean="0"/>
          </a:p>
          <a:p>
            <a:r>
              <a:rPr lang="en-US" dirty="0" smtClean="0">
                <a:solidFill>
                  <a:srgbClr val="FF0000"/>
                </a:solidFill>
              </a:rPr>
              <a:t>Thus, </a:t>
            </a:r>
            <a:r>
              <a:rPr lang="en-US" dirty="0" err="1" smtClean="0">
                <a:solidFill>
                  <a:srgbClr val="FF0000"/>
                </a:solidFill>
              </a:rPr>
              <a:t>betatron</a:t>
            </a:r>
            <a:r>
              <a:rPr lang="en-US" dirty="0" smtClean="0">
                <a:solidFill>
                  <a:srgbClr val="FF0000"/>
                </a:solidFill>
              </a:rPr>
              <a:t> oscillations are linear; all particles oscillate with the same frequency!</a:t>
            </a:r>
          </a:p>
        </p:txBody>
      </p:sp>
      <p:graphicFrame>
        <p:nvGraphicFramePr>
          <p:cNvPr id="2050" name="Object 2"/>
          <p:cNvGraphicFramePr>
            <a:graphicFrameLocks noChangeAspect="1"/>
          </p:cNvGraphicFramePr>
          <p:nvPr/>
        </p:nvGraphicFramePr>
        <p:xfrm>
          <a:off x="5072066" y="2786058"/>
          <a:ext cx="3000396" cy="1712813"/>
        </p:xfrm>
        <a:graphic>
          <a:graphicData uri="http://schemas.openxmlformats.org/presentationml/2006/ole">
            <p:oleObj spid="_x0000_s2050" name="Equation" r:id="rId3" imgW="1602554" imgH="913777" progId="Equation.3">
              <p:embed/>
            </p:oleObj>
          </a:graphicData>
        </a:graphic>
      </p:graphicFrame>
      <p:graphicFrame>
        <p:nvGraphicFramePr>
          <p:cNvPr id="2052" name="Object 4"/>
          <p:cNvGraphicFramePr>
            <a:graphicFrameLocks noChangeAspect="1"/>
          </p:cNvGraphicFramePr>
          <p:nvPr/>
        </p:nvGraphicFramePr>
        <p:xfrm>
          <a:off x="1571604" y="4857760"/>
          <a:ext cx="2285941" cy="539764"/>
        </p:xfrm>
        <a:graphic>
          <a:graphicData uri="http://schemas.openxmlformats.org/presentationml/2006/ole">
            <p:oleObj spid="_x0000_s2052" name="Equation" r:id="rId4" imgW="914400" imgH="215640" progId="Equation.3">
              <p:embed/>
            </p:oleObj>
          </a:graphicData>
        </a:graphic>
      </p:graphicFrame>
      <p:graphicFrame>
        <p:nvGraphicFramePr>
          <p:cNvPr id="2053" name="Object 5"/>
          <p:cNvGraphicFramePr>
            <a:graphicFrameLocks noChangeAspect="1"/>
          </p:cNvGraphicFramePr>
          <p:nvPr/>
        </p:nvGraphicFramePr>
        <p:xfrm>
          <a:off x="357158" y="3357562"/>
          <a:ext cx="857256" cy="725370"/>
        </p:xfrm>
        <a:graphic>
          <a:graphicData uri="http://schemas.openxmlformats.org/presentationml/2006/ole">
            <p:oleObj spid="_x0000_s2053" name="Equation" r:id="rId5" imgW="494531" imgH="418754" progId="Equation.3">
              <p:embed/>
            </p:oleObj>
          </a:graphicData>
        </a:graphic>
      </p:graphicFrame>
      <p:sp>
        <p:nvSpPr>
          <p:cNvPr id="8" name="Slide Number Placeholder 7"/>
          <p:cNvSpPr>
            <a:spLocks noGrp="1"/>
          </p:cNvSpPr>
          <p:nvPr>
            <p:ph type="sldNum" sz="quarter" idx="12"/>
          </p:nvPr>
        </p:nvSpPr>
        <p:spPr/>
        <p:txBody>
          <a:bodyPr/>
          <a:lstStyle/>
          <a:p>
            <a:fld id="{DF2624E8-AA2A-4C2A-A9A7-A3D54D2F5830}" type="slidenum">
              <a:rPr lang="en-US" smtClean="0"/>
              <a:pPr/>
              <a:t>18</a:t>
            </a:fld>
            <a:endParaRPr lang="en-US" dirty="0"/>
          </a:p>
        </p:txBody>
      </p:sp>
      <p:graphicFrame>
        <p:nvGraphicFramePr>
          <p:cNvPr id="2054" name="Object 6"/>
          <p:cNvGraphicFramePr>
            <a:graphicFrameLocks noChangeAspect="1"/>
          </p:cNvGraphicFramePr>
          <p:nvPr/>
        </p:nvGraphicFramePr>
        <p:xfrm>
          <a:off x="3286116" y="1785925"/>
          <a:ext cx="2428892" cy="723997"/>
        </p:xfrm>
        <a:graphic>
          <a:graphicData uri="http://schemas.openxmlformats.org/presentationml/2006/ole">
            <p:oleObj spid="_x0000_s2054" name="Equation" r:id="rId6" imgW="1320480" imgH="393480" progId="Equation.3">
              <p:embed/>
            </p:oleObj>
          </a:graphicData>
        </a:graphic>
      </p:graphicFrame>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5" name="Object 7"/>
          <p:cNvGraphicFramePr>
            <a:graphicFrameLocks noChangeAspect="1"/>
          </p:cNvGraphicFramePr>
          <p:nvPr/>
        </p:nvGraphicFramePr>
        <p:xfrm>
          <a:off x="4714876" y="4857760"/>
          <a:ext cx="1463608" cy="714380"/>
        </p:xfrm>
        <a:graphic>
          <a:graphicData uri="http://schemas.openxmlformats.org/presentationml/2006/ole">
            <p:oleObj spid="_x0000_s2055" name="Equation" r:id="rId7" imgW="799753" imgH="393529" progId="Equation.3">
              <p:embed/>
            </p:oleObj>
          </a:graphicData>
        </a:graphic>
      </p:graphicFrame>
      <p:sp>
        <p:nvSpPr>
          <p:cNvPr id="11" name="TextBox 10"/>
          <p:cNvSpPr txBox="1"/>
          <p:nvPr/>
        </p:nvSpPr>
        <p:spPr>
          <a:xfrm>
            <a:off x="6572264" y="5000636"/>
            <a:ext cx="1645579" cy="369332"/>
          </a:xfrm>
          <a:prstGeom prst="rect">
            <a:avLst/>
          </a:prstGeom>
          <a:noFill/>
        </p:spPr>
        <p:txBody>
          <a:bodyPr wrap="none" rtlCol="0">
            <a:spAutoFit/>
          </a:bodyPr>
          <a:lstStyle/>
          <a:p>
            <a:r>
              <a:rPr lang="en-US" dirty="0" smtClean="0"/>
              <a:t>betatron tunes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Resonances</a:t>
            </a:r>
            <a:endParaRPr lang="en-US" dirty="0"/>
          </a:p>
        </p:txBody>
      </p:sp>
      <p:sp>
        <p:nvSpPr>
          <p:cNvPr id="3" name="Content Placeholder 2"/>
          <p:cNvSpPr>
            <a:spLocks noGrp="1"/>
          </p:cNvSpPr>
          <p:nvPr>
            <p:ph idx="1"/>
          </p:nvPr>
        </p:nvSpPr>
        <p:spPr/>
        <p:txBody>
          <a:bodyPr/>
          <a:lstStyle/>
          <a:p>
            <a:r>
              <a:rPr lang="en-US" dirty="0" smtClean="0"/>
              <a:t>T</a:t>
            </a:r>
            <a:r>
              <a:rPr lang="en-US" dirty="0" smtClean="0"/>
              <a:t>he motion in accelerator is periodic in </a:t>
            </a:r>
            <a:r>
              <a:rPr lang="en-US" i="1" dirty="0" smtClean="0"/>
              <a:t>s</a:t>
            </a:r>
            <a:r>
              <a:rPr lang="en-US" dirty="0" smtClean="0"/>
              <a:t> (time).</a:t>
            </a:r>
          </a:p>
          <a:p>
            <a:pPr lvl="1"/>
            <a:r>
              <a:rPr lang="en-US" dirty="0" smtClean="0"/>
              <a:t>There are weak periodic kicks due to imperfections in magnets</a:t>
            </a:r>
          </a:p>
          <a:p>
            <a:pPr lvl="1"/>
            <a:r>
              <a:rPr lang="en-US" dirty="0" smtClean="0"/>
              <a:t>The linear betatron motion is unstable to such imperfections when</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19</a:t>
            </a:fld>
            <a:endParaRPr lang="en-US" dirty="0"/>
          </a:p>
        </p:txBody>
      </p:sp>
      <p:sp>
        <p:nvSpPr>
          <p:cNvPr id="207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7875" name="Object 3"/>
          <p:cNvGraphicFramePr>
            <a:graphicFrameLocks noChangeAspect="1"/>
          </p:cNvGraphicFramePr>
          <p:nvPr/>
        </p:nvGraphicFramePr>
        <p:xfrm>
          <a:off x="928662" y="4143380"/>
          <a:ext cx="2062384" cy="571504"/>
        </p:xfrm>
        <a:graphic>
          <a:graphicData uri="http://schemas.openxmlformats.org/presentationml/2006/ole">
            <p:oleObj spid="_x0000_s207875" name="Equation" r:id="rId3" imgW="787058" imgH="215806" progId="Equation.3">
              <p:embed/>
            </p:oleObj>
          </a:graphicData>
        </a:graphic>
      </p:graphicFrame>
      <p:pic>
        <p:nvPicPr>
          <p:cNvPr id="8" name="Picture 2"/>
          <p:cNvPicPr>
            <a:picLocks noChangeAspect="1" noChangeArrowheads="1"/>
          </p:cNvPicPr>
          <p:nvPr/>
        </p:nvPicPr>
        <p:blipFill>
          <a:blip r:embed="rId4"/>
          <a:srcRect/>
          <a:stretch>
            <a:fillRect/>
          </a:stretch>
        </p:blipFill>
        <p:spPr bwMode="auto">
          <a:xfrm>
            <a:off x="4143372" y="3643314"/>
            <a:ext cx="3659854" cy="3214686"/>
          </a:xfrm>
          <a:prstGeom prst="rect">
            <a:avLst/>
          </a:prstGeom>
          <a:noFill/>
          <a:ln w="9525">
            <a:noFill/>
            <a:miter lim="800000"/>
            <a:headEnd/>
            <a:tailEnd/>
          </a:ln>
        </p:spPr>
      </p:pic>
      <p:sp>
        <p:nvSpPr>
          <p:cNvPr id="9" name="TextBox 8"/>
          <p:cNvSpPr txBox="1"/>
          <p:nvPr/>
        </p:nvSpPr>
        <p:spPr>
          <a:xfrm>
            <a:off x="3929058" y="4143380"/>
            <a:ext cx="385042" cy="400110"/>
          </a:xfrm>
          <a:prstGeom prst="rect">
            <a:avLst/>
          </a:prstGeom>
          <a:noFill/>
        </p:spPr>
        <p:txBody>
          <a:bodyPr wrap="none" rtlCol="0">
            <a:spAutoFit/>
          </a:bodyPr>
          <a:lstStyle/>
          <a:p>
            <a:r>
              <a:rPr lang="el-GR" sz="2000" dirty="0" smtClean="0">
                <a:latin typeface="Times New Roman"/>
                <a:cs typeface="Times New Roman"/>
              </a:rPr>
              <a:t>ν</a:t>
            </a:r>
            <a:r>
              <a:rPr lang="en-US" sz="2000" baseline="-25000" dirty="0" smtClean="0">
                <a:latin typeface="Times New Roman"/>
                <a:cs typeface="Times New Roman"/>
              </a:rPr>
              <a:t>y</a:t>
            </a:r>
            <a:endParaRPr lang="en-US" sz="2000" dirty="0"/>
          </a:p>
        </p:txBody>
      </p:sp>
      <p:sp>
        <p:nvSpPr>
          <p:cNvPr id="10" name="TextBox 9"/>
          <p:cNvSpPr txBox="1"/>
          <p:nvPr/>
        </p:nvSpPr>
        <p:spPr>
          <a:xfrm>
            <a:off x="7572396" y="6286520"/>
            <a:ext cx="385042" cy="400110"/>
          </a:xfrm>
          <a:prstGeom prst="rect">
            <a:avLst/>
          </a:prstGeom>
          <a:noFill/>
        </p:spPr>
        <p:txBody>
          <a:bodyPr wrap="none" rtlCol="0">
            <a:spAutoFit/>
          </a:bodyPr>
          <a:lstStyle/>
          <a:p>
            <a:r>
              <a:rPr lang="el-GR" sz="2000" dirty="0" smtClean="0">
                <a:latin typeface="Times New Roman"/>
                <a:cs typeface="Times New Roman"/>
              </a:rPr>
              <a:t>ν</a:t>
            </a:r>
            <a:r>
              <a:rPr lang="en-US" sz="2000" baseline="-25000" dirty="0" smtClean="0">
                <a:latin typeface="Times New Roman"/>
                <a:cs typeface="Times New Roman"/>
              </a:rPr>
              <a:t>x</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This work has been done in collaboration with </a:t>
            </a:r>
            <a:r>
              <a:rPr lang="en-US" dirty="0" err="1" smtClean="0"/>
              <a:t>Slava</a:t>
            </a:r>
            <a:r>
              <a:rPr lang="en-US" dirty="0" smtClean="0"/>
              <a:t> </a:t>
            </a:r>
            <a:r>
              <a:rPr lang="en-US" dirty="0" err="1" smtClean="0"/>
              <a:t>Danilov</a:t>
            </a:r>
            <a:r>
              <a:rPr lang="en-US" dirty="0" smtClean="0"/>
              <a:t> (SNS) and Sasha </a:t>
            </a:r>
            <a:r>
              <a:rPr lang="en-US" dirty="0" err="1" smtClean="0"/>
              <a:t>Valishev</a:t>
            </a:r>
            <a:r>
              <a:rPr lang="en-US" dirty="0" smtClean="0"/>
              <a:t> (FNAL)</a:t>
            </a:r>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DF2624E8-AA2A-4C2A-A9A7-A3D54D2F583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synchrotrons</a:t>
            </a:r>
            <a:endParaRPr lang="en-US" dirty="0"/>
          </a:p>
        </p:txBody>
      </p:sp>
      <p:sp>
        <p:nvSpPr>
          <p:cNvPr id="3" name="Content Placeholder 2"/>
          <p:cNvSpPr>
            <a:spLocks noGrp="1"/>
          </p:cNvSpPr>
          <p:nvPr>
            <p:ph idx="1"/>
          </p:nvPr>
        </p:nvSpPr>
        <p:spPr/>
        <p:txBody>
          <a:bodyPr>
            <a:normAutofit fontScale="92500"/>
          </a:bodyPr>
          <a:lstStyle/>
          <a:p>
            <a:r>
              <a:rPr lang="en-US" dirty="0" smtClean="0"/>
              <a:t>In late 1953 R. Wilson has constructed the first electron AG synchrotron at Cornell (by re-machining the pole pieces of a weakly-focusing synchrotron).</a:t>
            </a:r>
          </a:p>
          <a:p>
            <a:r>
              <a:rPr lang="en-US" dirty="0" smtClean="0"/>
              <a:t>In 1955 CERN and BNL started construction of PS and AGS.</a:t>
            </a:r>
          </a:p>
          <a:p>
            <a:r>
              <a:rPr lang="en-US" dirty="0" smtClean="0"/>
              <a:t>1954: ITEP (Moscow) decides to build a  strong-focusing      7-GeV proton synchrotron.</a:t>
            </a:r>
          </a:p>
          <a:p>
            <a:pPr lvl="1">
              <a:buSzPts val="1800"/>
            </a:pPr>
            <a:r>
              <a:rPr lang="en-US" dirty="0" smtClean="0"/>
              <a:t>Yuri F. </a:t>
            </a:r>
            <a:r>
              <a:rPr lang="en-US" dirty="0" err="1" smtClean="0"/>
              <a:t>Orlov</a:t>
            </a:r>
            <a:r>
              <a:rPr lang="en-US" dirty="0" smtClean="0"/>
              <a:t> recalls: </a:t>
            </a:r>
            <a:r>
              <a:rPr lang="en-US" dirty="0" smtClean="0">
                <a:solidFill>
                  <a:srgbClr val="7030A0"/>
                </a:solidFill>
              </a:rPr>
              <a:t>“In 1954 G. </a:t>
            </a:r>
            <a:r>
              <a:rPr lang="en-US" dirty="0" err="1" smtClean="0">
                <a:solidFill>
                  <a:srgbClr val="7030A0"/>
                </a:solidFill>
              </a:rPr>
              <a:t>Budker</a:t>
            </a:r>
            <a:r>
              <a:rPr lang="en-US" dirty="0" smtClean="0">
                <a:solidFill>
                  <a:srgbClr val="7030A0"/>
                </a:solidFill>
              </a:rPr>
              <a:t> gave several seminars there. At these seminars he predicted that the combination of a big </a:t>
            </a:r>
            <a:r>
              <a:rPr lang="en-US" dirty="0" err="1" smtClean="0">
                <a:solidFill>
                  <a:srgbClr val="7030A0"/>
                </a:solidFill>
              </a:rPr>
              <a:t>betatron</a:t>
            </a:r>
            <a:r>
              <a:rPr lang="en-US" dirty="0" smtClean="0">
                <a:solidFill>
                  <a:srgbClr val="7030A0"/>
                </a:solidFill>
              </a:rPr>
              <a:t> frequency with even a small nonlinearity would result in </a:t>
            </a:r>
            <a:r>
              <a:rPr lang="en-US" dirty="0" err="1" smtClean="0">
                <a:solidFill>
                  <a:srgbClr val="7030A0"/>
                </a:solidFill>
              </a:rPr>
              <a:t>stochasticity</a:t>
            </a:r>
            <a:r>
              <a:rPr lang="en-US" dirty="0" smtClean="0">
                <a:solidFill>
                  <a:srgbClr val="7030A0"/>
                </a:solidFill>
              </a:rPr>
              <a:t> of </a:t>
            </a:r>
            <a:r>
              <a:rPr lang="en-US" dirty="0" err="1" smtClean="0">
                <a:solidFill>
                  <a:srgbClr val="7030A0"/>
                </a:solidFill>
              </a:rPr>
              <a:t>betatron</a:t>
            </a:r>
            <a:r>
              <a:rPr lang="en-US" dirty="0" smtClean="0">
                <a:solidFill>
                  <a:srgbClr val="7030A0"/>
                </a:solidFill>
              </a:rPr>
              <a:t> oscillations. ”</a:t>
            </a:r>
          </a:p>
        </p:txBody>
      </p:sp>
      <p:sp>
        <p:nvSpPr>
          <p:cNvPr id="4" name="Slide Number Placeholder 3"/>
          <p:cNvSpPr>
            <a:spLocks noGrp="1"/>
          </p:cNvSpPr>
          <p:nvPr>
            <p:ph type="sldNum" sz="quarter" idx="12"/>
          </p:nvPr>
        </p:nvSpPr>
        <p:spPr/>
        <p:txBody>
          <a:bodyPr/>
          <a:lstStyle/>
          <a:p>
            <a:fld id="{DF2624E8-AA2A-4C2A-A9A7-A3D54D2F5830}"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78" y="704088"/>
            <a:ext cx="5472122" cy="1143000"/>
          </a:xfrm>
        </p:spPr>
        <p:txBody>
          <a:bodyPr/>
          <a:lstStyle/>
          <a:p>
            <a:r>
              <a:rPr lang="en-US" dirty="0" smtClean="0"/>
              <a:t>Yuri </a:t>
            </a:r>
            <a:r>
              <a:rPr lang="en-US" dirty="0" err="1" smtClean="0"/>
              <a:t>Orlov</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Professor of Physics, Cornell</a:t>
            </a:r>
          </a:p>
          <a:p>
            <a:r>
              <a:rPr lang="en-US" dirty="0" smtClean="0"/>
              <a:t>In 1954 he was asked to check </a:t>
            </a:r>
            <a:r>
              <a:rPr lang="en-US" dirty="0" err="1" smtClean="0"/>
              <a:t>Budker’s</a:t>
            </a:r>
            <a:r>
              <a:rPr lang="en-US" dirty="0" smtClean="0"/>
              <a:t> serious predictions. </a:t>
            </a:r>
          </a:p>
          <a:p>
            <a:r>
              <a:rPr lang="en-US" dirty="0" smtClean="0"/>
              <a:t>He writes: “</a:t>
            </a:r>
            <a:r>
              <a:rPr lang="en-US" dirty="0" smtClean="0">
                <a:solidFill>
                  <a:srgbClr val="00B050"/>
                </a:solidFill>
              </a:rPr>
              <a:t>… I analyzed all reasonable linear and nonlinear resonances with tune-shifting nonlinearities and obtained well-defined areas of stability between and below resonances and the corresponding tolerances.</a:t>
            </a:r>
            <a:r>
              <a:rPr lang="en-US" dirty="0" smtClean="0"/>
              <a:t>”</a:t>
            </a:r>
          </a:p>
          <a:p>
            <a:r>
              <a:rPr lang="en-US" dirty="0" smtClean="0"/>
              <a:t>Work published in 1955.</a:t>
            </a:r>
          </a:p>
        </p:txBody>
      </p:sp>
      <p:sp>
        <p:nvSpPr>
          <p:cNvPr id="4" name="Slide Number Placeholder 3"/>
          <p:cNvSpPr>
            <a:spLocks noGrp="1"/>
          </p:cNvSpPr>
          <p:nvPr>
            <p:ph type="sldNum" sz="quarter" idx="12"/>
          </p:nvPr>
        </p:nvSpPr>
        <p:spPr/>
        <p:txBody>
          <a:bodyPr/>
          <a:lstStyle/>
          <a:p>
            <a:fld id="{DF2624E8-AA2A-4C2A-A9A7-A3D54D2F5830}" type="slidenum">
              <a:rPr lang="en-US" smtClean="0"/>
              <a:pPr/>
              <a:t>21</a:t>
            </a:fld>
            <a:endParaRPr lang="en-US" dirty="0"/>
          </a:p>
        </p:txBody>
      </p:sp>
      <p:pic>
        <p:nvPicPr>
          <p:cNvPr id="41986" name="Picture 2"/>
          <p:cNvPicPr>
            <a:picLocks noChangeAspect="1" noChangeArrowheads="1"/>
          </p:cNvPicPr>
          <p:nvPr/>
        </p:nvPicPr>
        <p:blipFill>
          <a:blip r:embed="rId2"/>
          <a:srcRect/>
          <a:stretch>
            <a:fillRect/>
          </a:stretch>
        </p:blipFill>
        <p:spPr bwMode="auto">
          <a:xfrm>
            <a:off x="6372650" y="0"/>
            <a:ext cx="2771350" cy="1938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 resonances</a:t>
            </a:r>
            <a:endParaRPr lang="en-US" dirty="0"/>
          </a:p>
        </p:txBody>
      </p:sp>
      <p:sp>
        <p:nvSpPr>
          <p:cNvPr id="3" name="Content Placeholder 2"/>
          <p:cNvSpPr>
            <a:spLocks noGrp="1"/>
          </p:cNvSpPr>
          <p:nvPr>
            <p:ph idx="1"/>
          </p:nvPr>
        </p:nvSpPr>
        <p:spPr>
          <a:xfrm>
            <a:off x="214282" y="1935480"/>
            <a:ext cx="8643998" cy="4389120"/>
          </a:xfrm>
        </p:spPr>
        <p:txBody>
          <a:bodyPr/>
          <a:lstStyle/>
          <a:p>
            <a:r>
              <a:rPr lang="en-US" dirty="0" smtClean="0"/>
              <a:t>So, at the time of AGS and CERN PS construction (1955-60) the danger of linear </a:t>
            </a:r>
            <a:r>
              <a:rPr lang="en-US" dirty="0" err="1" smtClean="0"/>
              <a:t>betatron</a:t>
            </a:r>
            <a:r>
              <a:rPr lang="en-US" dirty="0" smtClean="0"/>
              <a:t> oscillations were appreciated but not yet fully understood.</a:t>
            </a:r>
          </a:p>
          <a:p>
            <a:pPr lvl="1"/>
            <a:r>
              <a:rPr lang="en-US" dirty="0" smtClean="0"/>
              <a:t>Installed (~10) </a:t>
            </a:r>
            <a:r>
              <a:rPr lang="en-US" dirty="0" err="1" smtClean="0"/>
              <a:t>octupoles</a:t>
            </a:r>
            <a:r>
              <a:rPr lang="en-US" dirty="0" smtClean="0"/>
              <a:t> to “detune” particles from resonances. </a:t>
            </a:r>
            <a:r>
              <a:rPr lang="en-US" dirty="0" err="1" smtClean="0"/>
              <a:t>Octupoles</a:t>
            </a:r>
            <a:r>
              <a:rPr lang="en-US" dirty="0" smtClean="0"/>
              <a:t> were never used for this purpose.  </a:t>
            </a:r>
          </a:p>
          <a:p>
            <a:r>
              <a:rPr lang="en-US" dirty="0" smtClean="0"/>
              <a:t>Initial research on </a:t>
            </a:r>
            <a:r>
              <a:rPr lang="en-US" dirty="0" smtClean="0">
                <a:solidFill>
                  <a:srgbClr val="FF0000"/>
                </a:solidFill>
              </a:rPr>
              <a:t>non-linear</a:t>
            </a:r>
            <a:r>
              <a:rPr lang="en-US" dirty="0" smtClean="0"/>
              <a:t> resonances (</a:t>
            </a:r>
            <a:r>
              <a:rPr lang="en-US" dirty="0" err="1" smtClean="0"/>
              <a:t>Chirikov</a:t>
            </a:r>
            <a:r>
              <a:rPr lang="en-US" dirty="0" smtClean="0"/>
              <a:t>, 1959) indicated that </a:t>
            </a:r>
            <a:r>
              <a:rPr lang="en-US" dirty="0" smtClean="0">
                <a:solidFill>
                  <a:srgbClr val="FF0000"/>
                </a:solidFill>
              </a:rPr>
              <a:t>non-linear </a:t>
            </a:r>
            <a:r>
              <a:rPr lang="en-US" dirty="0" smtClean="0"/>
              <a:t>oscillations could remain stable under the influence of periodic external force perturbation:</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22</a:t>
            </a:fld>
            <a:endParaRPr lang="en-US" dirty="0"/>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07" name="Object 3"/>
          <p:cNvGraphicFramePr>
            <a:graphicFrameLocks noChangeAspect="1"/>
          </p:cNvGraphicFramePr>
          <p:nvPr/>
        </p:nvGraphicFramePr>
        <p:xfrm>
          <a:off x="3214678" y="5357826"/>
          <a:ext cx="3221038" cy="500063"/>
        </p:xfrm>
        <a:graphic>
          <a:graphicData uri="http://schemas.openxmlformats.org/presentationml/2006/ole">
            <p:oleObj spid="_x0000_s47107" name="Equation" r:id="rId3" imgW="1536480" imgH="2412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oscillator (example)</a:t>
            </a:r>
            <a:endParaRPr lang="en-US" dirty="0"/>
          </a:p>
        </p:txBody>
      </p:sp>
      <p:sp>
        <p:nvSpPr>
          <p:cNvPr id="3" name="Content Placeholder 2"/>
          <p:cNvSpPr>
            <a:spLocks noGrp="1"/>
          </p:cNvSpPr>
          <p:nvPr>
            <p:ph idx="1"/>
          </p:nvPr>
        </p:nvSpPr>
        <p:spPr/>
        <p:txBody>
          <a:bodyPr/>
          <a:lstStyle/>
          <a:p>
            <a:r>
              <a:rPr lang="en-US" dirty="0" smtClean="0"/>
              <a:t>C</a:t>
            </a:r>
            <a:r>
              <a:rPr lang="en-US" dirty="0" smtClean="0"/>
              <a:t>ubic oscillator:</a:t>
            </a:r>
          </a:p>
          <a:p>
            <a:endParaRPr lang="en-US" dirty="0" smtClean="0"/>
          </a:p>
          <a:p>
            <a:endParaRPr lang="en-US" dirty="0" smtClean="0"/>
          </a:p>
          <a:p>
            <a:endParaRPr lang="en-US" dirty="0" smtClean="0"/>
          </a:p>
          <a:p>
            <a:endParaRPr lang="en-US" dirty="0" smtClean="0"/>
          </a:p>
          <a:p>
            <a:endParaRPr lang="en-US" dirty="0" smtClean="0"/>
          </a:p>
          <a:p>
            <a:r>
              <a:rPr lang="en-US" dirty="0" smtClean="0">
                <a:solidFill>
                  <a:srgbClr val="FF0000"/>
                </a:solidFill>
              </a:rPr>
              <a:t>S</a:t>
            </a:r>
            <a:r>
              <a:rPr lang="en-US" dirty="0" smtClean="0">
                <a:solidFill>
                  <a:srgbClr val="FF0000"/>
                </a:solidFill>
              </a:rPr>
              <a:t>uch a system is insensitive to resonances!</a:t>
            </a:r>
            <a:endParaRPr lang="en-US" dirty="0" smtClean="0">
              <a:solidFill>
                <a:srgbClr val="FF0000"/>
              </a:solidFill>
            </a:endParaRPr>
          </a:p>
          <a:p>
            <a:r>
              <a:rPr lang="en-US" dirty="0" smtClean="0">
                <a:solidFill>
                  <a:srgbClr val="00B050"/>
                </a:solidFill>
              </a:rPr>
              <a:t>We still do not know how to realize such a system in accelerators.</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DF2624E8-AA2A-4C2A-A9A7-A3D54D2F5830}" type="slidenum">
              <a:rPr lang="en-US" smtClean="0"/>
              <a:pPr/>
              <a:t>23</a:t>
            </a:fld>
            <a:endParaRPr lang="en-US" dirty="0"/>
          </a:p>
        </p:txBody>
      </p:sp>
      <p:graphicFrame>
        <p:nvGraphicFramePr>
          <p:cNvPr id="209922" name="Object 2"/>
          <p:cNvGraphicFramePr>
            <a:graphicFrameLocks noChangeAspect="1"/>
          </p:cNvGraphicFramePr>
          <p:nvPr/>
        </p:nvGraphicFramePr>
        <p:xfrm>
          <a:off x="1357290" y="2357430"/>
          <a:ext cx="5881507" cy="785818"/>
        </p:xfrm>
        <a:graphic>
          <a:graphicData uri="http://schemas.openxmlformats.org/presentationml/2006/ole">
            <p:oleObj spid="_x0000_s209922" name="Equation" r:id="rId3" imgW="2590560" imgH="342720" progId="Equation.3">
              <p:embed/>
            </p:oleObj>
          </a:graphicData>
        </a:graphic>
      </p:graphicFrame>
      <p:graphicFrame>
        <p:nvGraphicFramePr>
          <p:cNvPr id="209923" name="Object 3"/>
          <p:cNvGraphicFramePr>
            <a:graphicFrameLocks noChangeAspect="1"/>
          </p:cNvGraphicFramePr>
          <p:nvPr/>
        </p:nvGraphicFramePr>
        <p:xfrm>
          <a:off x="1357290" y="3143248"/>
          <a:ext cx="2214578" cy="628461"/>
        </p:xfrm>
        <a:graphic>
          <a:graphicData uri="http://schemas.openxmlformats.org/presentationml/2006/ole">
            <p:oleObj spid="_x0000_s209923" name="Equation" r:id="rId4" imgW="939600" imgH="266400" progId="Equation.3">
              <p:embed/>
            </p:oleObj>
          </a:graphicData>
        </a:graphic>
      </p:graphicFrame>
      <p:sp>
        <p:nvSpPr>
          <p:cNvPr id="7" name="TextBox 6"/>
          <p:cNvSpPr txBox="1"/>
          <p:nvPr/>
        </p:nvSpPr>
        <p:spPr>
          <a:xfrm>
            <a:off x="4143372" y="3286124"/>
            <a:ext cx="4097275" cy="369332"/>
          </a:xfrm>
          <a:prstGeom prst="rect">
            <a:avLst/>
          </a:prstGeom>
          <a:noFill/>
        </p:spPr>
        <p:txBody>
          <a:bodyPr wrap="none" rtlCol="0">
            <a:spAutoFit/>
          </a:bodyPr>
          <a:lstStyle/>
          <a:p>
            <a:r>
              <a:rPr lang="en-US" dirty="0" smtClean="0"/>
              <a:t>-- nonlinear integrable 2D </a:t>
            </a:r>
            <a:r>
              <a:rPr lang="en-US" dirty="0" smtClean="0"/>
              <a:t>H</a:t>
            </a:r>
            <a:r>
              <a:rPr lang="en-US" dirty="0" smtClean="0"/>
              <a:t>amiltonian</a:t>
            </a:r>
            <a:endParaRPr lang="en-US" dirty="0"/>
          </a:p>
        </p:txBody>
      </p:sp>
      <p:sp>
        <p:nvSpPr>
          <p:cNvPr id="2099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9924" name="Object 4"/>
          <p:cNvGraphicFramePr>
            <a:graphicFrameLocks noChangeAspect="1"/>
          </p:cNvGraphicFramePr>
          <p:nvPr/>
        </p:nvGraphicFramePr>
        <p:xfrm>
          <a:off x="2357422" y="3857628"/>
          <a:ext cx="2598737" cy="908050"/>
        </p:xfrm>
        <a:graphic>
          <a:graphicData uri="http://schemas.openxmlformats.org/presentationml/2006/ole">
            <p:oleObj spid="_x0000_s209924" name="Equation" r:id="rId5" imgW="1028520" imgH="35532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problem of particle accelerators</a:t>
            </a:r>
            <a:endParaRPr lang="en-US" dirty="0"/>
          </a:p>
        </p:txBody>
      </p:sp>
      <p:sp>
        <p:nvSpPr>
          <p:cNvPr id="3" name="Content Placeholder 2"/>
          <p:cNvSpPr>
            <a:spLocks noGrp="1"/>
          </p:cNvSpPr>
          <p:nvPr>
            <p:ph idx="1"/>
          </p:nvPr>
        </p:nvSpPr>
        <p:spPr/>
        <p:txBody>
          <a:bodyPr/>
          <a:lstStyle/>
          <a:p>
            <a:r>
              <a:rPr lang="en-US" dirty="0" smtClean="0"/>
              <a:t>Focusing fields must satisfy Maxwell equations in vacuum</a:t>
            </a:r>
          </a:p>
          <a:p>
            <a:endParaRPr lang="en-US" dirty="0" smtClean="0"/>
          </a:p>
          <a:p>
            <a:r>
              <a:rPr lang="en-US" dirty="0" smtClean="0"/>
              <a:t>F</a:t>
            </a:r>
            <a:r>
              <a:rPr lang="en-US" dirty="0" smtClean="0"/>
              <a:t>or stationary fields: focusing in one plane while defocusing in another</a:t>
            </a:r>
          </a:p>
          <a:p>
            <a:pPr lvl="1"/>
            <a:r>
              <a:rPr lang="en-US" dirty="0" err="1" smtClean="0"/>
              <a:t>quadrupole</a:t>
            </a:r>
            <a:r>
              <a:rPr lang="en-US" dirty="0" smtClean="0"/>
              <a:t>: </a:t>
            </a:r>
          </a:p>
          <a:p>
            <a:pPr lvl="1"/>
            <a:endParaRPr lang="en-US" dirty="0" smtClean="0"/>
          </a:p>
          <a:p>
            <a:pPr lvl="1"/>
            <a:r>
              <a:rPr lang="en-US" dirty="0" smtClean="0"/>
              <a:t>Alternating “strong” focusing results in  </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24</a:t>
            </a:fld>
            <a:endParaRPr lang="en-US" dirty="0"/>
          </a:p>
        </p:txBody>
      </p:sp>
      <p:sp>
        <p:nvSpPr>
          <p:cNvPr id="210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0945" name="Object 1"/>
          <p:cNvGraphicFramePr>
            <a:graphicFrameLocks noChangeAspect="1"/>
          </p:cNvGraphicFramePr>
          <p:nvPr/>
        </p:nvGraphicFramePr>
        <p:xfrm>
          <a:off x="2714612" y="2643182"/>
          <a:ext cx="2075462" cy="571504"/>
        </p:xfrm>
        <a:graphic>
          <a:graphicData uri="http://schemas.openxmlformats.org/presentationml/2006/ole">
            <p:oleObj spid="_x0000_s210945" name="Equation" r:id="rId3" imgW="660113" imgH="177723" progId="Equation.3">
              <p:embed/>
            </p:oleObj>
          </a:graphicData>
        </a:graphic>
      </p:graphicFrame>
      <p:sp>
        <p:nvSpPr>
          <p:cNvPr id="210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0947" name="Object 3"/>
          <p:cNvGraphicFramePr>
            <a:graphicFrameLocks noChangeAspect="1"/>
          </p:cNvGraphicFramePr>
          <p:nvPr/>
        </p:nvGraphicFramePr>
        <p:xfrm>
          <a:off x="3071802" y="4143380"/>
          <a:ext cx="2108974" cy="500066"/>
        </p:xfrm>
        <a:graphic>
          <a:graphicData uri="http://schemas.openxmlformats.org/presentationml/2006/ole">
            <p:oleObj spid="_x0000_s210947" name="Equation" r:id="rId4" imgW="926698" imgH="215806" progId="Equation.3">
              <p:embed/>
            </p:oleObj>
          </a:graphicData>
        </a:graphic>
      </p:graphicFrame>
      <p:sp>
        <p:nvSpPr>
          <p:cNvPr id="2109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0949" name="Object 5"/>
          <p:cNvGraphicFramePr>
            <a:graphicFrameLocks noChangeAspect="1"/>
          </p:cNvGraphicFramePr>
          <p:nvPr/>
        </p:nvGraphicFramePr>
        <p:xfrm>
          <a:off x="6572264" y="5072074"/>
          <a:ext cx="1863600" cy="428628"/>
        </p:xfrm>
        <a:graphic>
          <a:graphicData uri="http://schemas.openxmlformats.org/presentationml/2006/ole">
            <p:oleObj spid="_x0000_s210949" name="Equation" r:id="rId5" imgW="952087" imgH="215806"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non-linear accelerator proposals</a:t>
            </a:r>
            <a:endParaRPr lang="en-US" dirty="0"/>
          </a:p>
        </p:txBody>
      </p:sp>
      <p:sp>
        <p:nvSpPr>
          <p:cNvPr id="3" name="Content Placeholder 2"/>
          <p:cNvSpPr>
            <a:spLocks noGrp="1"/>
          </p:cNvSpPr>
          <p:nvPr>
            <p:ph idx="1"/>
          </p:nvPr>
        </p:nvSpPr>
        <p:spPr/>
        <p:txBody>
          <a:bodyPr/>
          <a:lstStyle/>
          <a:p>
            <a:r>
              <a:rPr lang="en-US" dirty="0" smtClean="0"/>
              <a:t>In a series of reports 1962-65 Yuri </a:t>
            </a:r>
            <a:r>
              <a:rPr lang="en-US" dirty="0" err="1" smtClean="0"/>
              <a:t>Orlov</a:t>
            </a:r>
            <a:r>
              <a:rPr lang="en-US" dirty="0" smtClean="0"/>
              <a:t> has proposed to use non-linear focusing as an alternative to strong (linear) focusing.</a:t>
            </a:r>
          </a:p>
          <a:p>
            <a:pPr lvl="1"/>
            <a:r>
              <a:rPr lang="en-US" dirty="0" smtClean="0"/>
              <a:t>Final report (1965):</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25</a:t>
            </a:fld>
            <a:endParaRPr lang="en-US" dirty="0"/>
          </a:p>
        </p:txBody>
      </p:sp>
      <p:pic>
        <p:nvPicPr>
          <p:cNvPr id="49154" name="Picture 2"/>
          <p:cNvPicPr>
            <a:picLocks noChangeAspect="1" noChangeArrowheads="1"/>
          </p:cNvPicPr>
          <p:nvPr/>
        </p:nvPicPr>
        <p:blipFill>
          <a:blip r:embed="rId2"/>
          <a:srcRect/>
          <a:stretch>
            <a:fillRect/>
          </a:stretch>
        </p:blipFill>
        <p:spPr bwMode="auto">
          <a:xfrm>
            <a:off x="928662" y="3714752"/>
            <a:ext cx="6639174"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Henon-Heiles</a:t>
            </a:r>
            <a:r>
              <a:rPr lang="en-US" dirty="0" smtClean="0"/>
              <a:t> paper (1964)</a:t>
            </a:r>
            <a:endParaRPr lang="en-US" dirty="0"/>
          </a:p>
        </p:txBody>
      </p:sp>
      <p:sp>
        <p:nvSpPr>
          <p:cNvPr id="3" name="Content Placeholder 2"/>
          <p:cNvSpPr>
            <a:spLocks noGrp="1"/>
          </p:cNvSpPr>
          <p:nvPr>
            <p:ph idx="1"/>
          </p:nvPr>
        </p:nvSpPr>
        <p:spPr>
          <a:xfrm>
            <a:off x="457200" y="4429132"/>
            <a:ext cx="8229600" cy="1895468"/>
          </a:xfrm>
        </p:spPr>
        <p:txBody>
          <a:bodyPr/>
          <a:lstStyle/>
          <a:p>
            <a:r>
              <a:rPr lang="en-US" dirty="0" smtClean="0"/>
              <a:t>First general paper on appearance of chaos in a 2-d Hamiltonian system.</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26</a:t>
            </a:fld>
            <a:endParaRPr lang="en-US" dirty="0"/>
          </a:p>
        </p:txBody>
      </p:sp>
      <p:pic>
        <p:nvPicPr>
          <p:cNvPr id="51201" name="Picture 1"/>
          <p:cNvPicPr>
            <a:picLocks noChangeAspect="1" noChangeArrowheads="1"/>
          </p:cNvPicPr>
          <p:nvPr/>
        </p:nvPicPr>
        <p:blipFill>
          <a:blip r:embed="rId2"/>
          <a:srcRect/>
          <a:stretch>
            <a:fillRect/>
          </a:stretch>
        </p:blipFill>
        <p:spPr bwMode="auto">
          <a:xfrm>
            <a:off x="1142976" y="2000240"/>
            <a:ext cx="6779069"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Henon-Heiles</a:t>
            </a:r>
            <a:r>
              <a:rPr lang="en-US" dirty="0" smtClean="0"/>
              <a:t> model</a:t>
            </a:r>
            <a:endParaRPr lang="en-US" dirty="0"/>
          </a:p>
        </p:txBody>
      </p:sp>
      <p:sp>
        <p:nvSpPr>
          <p:cNvPr id="3" name="Content Placeholder 2"/>
          <p:cNvSpPr>
            <a:spLocks noGrp="1"/>
          </p:cNvSpPr>
          <p:nvPr>
            <p:ph idx="1"/>
          </p:nvPr>
        </p:nvSpPr>
        <p:spPr>
          <a:xfrm>
            <a:off x="457200" y="1935480"/>
            <a:ext cx="8229600" cy="4636792"/>
          </a:xfrm>
        </p:spPr>
        <p:txBody>
          <a:bodyPr>
            <a:normAutofit/>
          </a:bodyPr>
          <a:lstStyle/>
          <a:p>
            <a:r>
              <a:rPr lang="en-US" dirty="0" smtClean="0"/>
              <a:t>Considered a simple 2-d potential (linear focusing plus a </a:t>
            </a:r>
            <a:r>
              <a:rPr lang="en-US" dirty="0" err="1" smtClean="0"/>
              <a:t>sextupole</a:t>
            </a:r>
            <a:r>
              <a:rPr lang="en-US" dirty="0" smtClean="0"/>
              <a:t>):</a:t>
            </a:r>
          </a:p>
          <a:p>
            <a:endParaRPr lang="en-US" dirty="0" smtClean="0"/>
          </a:p>
          <a:p>
            <a:pPr marL="3316288" indent="-271463"/>
            <a:r>
              <a:rPr lang="en-US" dirty="0" smtClean="0"/>
              <a:t>There exists one conserved quantity (the total energy): </a:t>
            </a:r>
          </a:p>
          <a:p>
            <a:pPr marL="3316288" indent="-271463"/>
            <a:endParaRPr lang="en-US" dirty="0" smtClean="0"/>
          </a:p>
          <a:p>
            <a:pPr marL="3316288" indent="-271463"/>
            <a:r>
              <a:rPr lang="en-US" dirty="0" smtClean="0"/>
              <a:t>For energies </a:t>
            </a:r>
            <a:r>
              <a:rPr lang="en-US" i="1" dirty="0" smtClean="0"/>
              <a:t>E</a:t>
            </a:r>
            <a:r>
              <a:rPr lang="en-US" dirty="0" smtClean="0"/>
              <a:t> &gt; 0.125 trajectories become chaotic</a:t>
            </a:r>
          </a:p>
          <a:p>
            <a:pPr marL="3316288" indent="-271463"/>
            <a:r>
              <a:rPr lang="en-US" dirty="0" smtClean="0"/>
              <a:t>Same nature as Poincare’s “</a:t>
            </a:r>
            <a:r>
              <a:rPr lang="en-US" dirty="0" err="1" smtClean="0"/>
              <a:t>homoclinic</a:t>
            </a:r>
            <a:r>
              <a:rPr lang="en-US" dirty="0" smtClean="0"/>
              <a:t> tangle”</a:t>
            </a:r>
          </a:p>
        </p:txBody>
      </p:sp>
      <p:sp>
        <p:nvSpPr>
          <p:cNvPr id="4" name="Slide Number Placeholder 3"/>
          <p:cNvSpPr>
            <a:spLocks noGrp="1"/>
          </p:cNvSpPr>
          <p:nvPr>
            <p:ph type="sldNum" sz="quarter" idx="12"/>
          </p:nvPr>
        </p:nvSpPr>
        <p:spPr/>
        <p:txBody>
          <a:bodyPr/>
          <a:lstStyle/>
          <a:p>
            <a:fld id="{DF2624E8-AA2A-4C2A-A9A7-A3D54D2F5830}" type="slidenum">
              <a:rPr lang="en-US" smtClean="0"/>
              <a:pPr/>
              <a:t>27</a:t>
            </a:fld>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1" name="Object 1"/>
          <p:cNvGraphicFramePr>
            <a:graphicFrameLocks noChangeAspect="1"/>
          </p:cNvGraphicFramePr>
          <p:nvPr/>
        </p:nvGraphicFramePr>
        <p:xfrm>
          <a:off x="2786049" y="2500306"/>
          <a:ext cx="3449933" cy="642942"/>
        </p:xfrm>
        <a:graphic>
          <a:graphicData uri="http://schemas.openxmlformats.org/presentationml/2006/ole">
            <p:oleObj spid="_x0000_s56321" name="Equation" r:id="rId3" imgW="2095500" imgH="393700" progId="Equation.3">
              <p:embed/>
            </p:oleObj>
          </a:graphicData>
        </a:graphic>
      </p:graphicFrame>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4" name="Object 4"/>
          <p:cNvGraphicFramePr>
            <a:graphicFrameLocks noChangeAspect="1"/>
          </p:cNvGraphicFramePr>
          <p:nvPr/>
        </p:nvGraphicFramePr>
        <p:xfrm>
          <a:off x="4786314" y="4071942"/>
          <a:ext cx="2714644" cy="650880"/>
        </p:xfrm>
        <a:graphic>
          <a:graphicData uri="http://schemas.openxmlformats.org/presentationml/2006/ole">
            <p:oleObj spid="_x0000_s56324" name="Equation" r:id="rId4" imgW="1625600" imgH="393700" progId="Equation.3">
              <p:embed/>
            </p:oleObj>
          </a:graphicData>
        </a:graphic>
      </p:graphicFrame>
      <p:pic>
        <p:nvPicPr>
          <p:cNvPr id="56326" name="Picture 6"/>
          <p:cNvPicPr>
            <a:picLocks noChangeAspect="1" noChangeArrowheads="1"/>
          </p:cNvPicPr>
          <p:nvPr/>
        </p:nvPicPr>
        <p:blipFill>
          <a:blip r:embed="rId5" cstate="print"/>
          <a:srcRect/>
          <a:stretch>
            <a:fillRect/>
          </a:stretch>
        </p:blipFill>
        <p:spPr bwMode="auto">
          <a:xfrm>
            <a:off x="7686777" y="5000636"/>
            <a:ext cx="1457224" cy="1857364"/>
          </a:xfrm>
          <a:prstGeom prst="rect">
            <a:avLst/>
          </a:prstGeom>
          <a:noFill/>
          <a:ln w="9525">
            <a:noFill/>
            <a:miter lim="800000"/>
            <a:headEnd/>
            <a:tailEnd/>
          </a:ln>
          <a:effectLst/>
        </p:spPr>
      </p:pic>
      <p:pic>
        <p:nvPicPr>
          <p:cNvPr id="6" name="Picture 6"/>
          <p:cNvPicPr>
            <a:picLocks noChangeAspect="1" noChangeArrowheads="1"/>
          </p:cNvPicPr>
          <p:nvPr/>
        </p:nvPicPr>
        <p:blipFill>
          <a:blip r:embed="rId6"/>
          <a:srcRect/>
          <a:stretch>
            <a:fillRect/>
          </a:stretch>
        </p:blipFill>
        <p:spPr bwMode="auto">
          <a:xfrm>
            <a:off x="0" y="3333750"/>
            <a:ext cx="3562350" cy="352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143000"/>
          </a:xfrm>
        </p:spPr>
        <p:txBody>
          <a:bodyPr/>
          <a:lstStyle/>
          <a:p>
            <a:r>
              <a:rPr lang="en-US" dirty="0" smtClean="0"/>
              <a:t>KAM theory</a:t>
            </a:r>
            <a:endParaRPr lang="en-US" dirty="0"/>
          </a:p>
        </p:txBody>
      </p:sp>
      <p:sp>
        <p:nvSpPr>
          <p:cNvPr id="3" name="Content Placeholder 2"/>
          <p:cNvSpPr>
            <a:spLocks noGrp="1"/>
          </p:cNvSpPr>
          <p:nvPr>
            <p:ph idx="1"/>
          </p:nvPr>
        </p:nvSpPr>
        <p:spPr>
          <a:xfrm>
            <a:off x="457200" y="1357298"/>
            <a:ext cx="8472518" cy="5214974"/>
          </a:xfrm>
        </p:spPr>
        <p:txBody>
          <a:bodyPr>
            <a:normAutofit fontScale="85000" lnSpcReduction="10000"/>
          </a:bodyPr>
          <a:lstStyle/>
          <a:p>
            <a:r>
              <a:rPr lang="en-US" dirty="0" smtClean="0"/>
              <a:t>Deals with the time evolution of a conservative dynamical system under a small perturbation.</a:t>
            </a:r>
          </a:p>
          <a:p>
            <a:r>
              <a:rPr lang="en-US" dirty="0" smtClean="0">
                <a:solidFill>
                  <a:srgbClr val="00B050"/>
                </a:solidFill>
              </a:rPr>
              <a:t>Developed by </a:t>
            </a:r>
            <a:r>
              <a:rPr lang="en-US" dirty="0" err="1" smtClean="0">
                <a:solidFill>
                  <a:srgbClr val="00B050"/>
                </a:solidFill>
              </a:rPr>
              <a:t>Kolmogorov</a:t>
            </a:r>
            <a:r>
              <a:rPr lang="en-US" dirty="0" smtClean="0">
                <a:solidFill>
                  <a:srgbClr val="00B050"/>
                </a:solidFill>
              </a:rPr>
              <a:t>, Arnold, Moser (1954-63).</a:t>
            </a:r>
          </a:p>
          <a:p>
            <a:r>
              <a:rPr lang="en-US" dirty="0" smtClean="0"/>
              <a:t>Suppose one starts with an </a:t>
            </a:r>
            <a:r>
              <a:rPr lang="en-US" dirty="0" err="1" smtClean="0">
                <a:solidFill>
                  <a:srgbClr val="FF0000"/>
                </a:solidFill>
              </a:rPr>
              <a:t>integrable</a:t>
            </a:r>
            <a:r>
              <a:rPr lang="en-US" dirty="0" smtClean="0"/>
              <a:t> 2-d Hamiltonian, </a:t>
            </a:r>
            <a:r>
              <a:rPr lang="en-US" dirty="0" err="1" smtClean="0"/>
              <a:t>eg</a:t>
            </a:r>
            <a:r>
              <a:rPr lang="en-US" dirty="0" smtClean="0"/>
              <a:t>.:</a:t>
            </a:r>
          </a:p>
          <a:p>
            <a:endParaRPr lang="en-US" dirty="0" smtClean="0"/>
          </a:p>
          <a:p>
            <a:endParaRPr lang="en-US" dirty="0" smtClean="0"/>
          </a:p>
          <a:p>
            <a:r>
              <a:rPr lang="en-US" dirty="0" smtClean="0"/>
              <a:t>It has two conserved quantities (integrals of motion), </a:t>
            </a:r>
            <a:r>
              <a:rPr lang="en-US" i="1" dirty="0" smtClean="0"/>
              <a:t>E</a:t>
            </a:r>
            <a:r>
              <a:rPr lang="en-US" i="1" baseline="-25000" dirty="0" smtClean="0"/>
              <a:t>x</a:t>
            </a:r>
            <a:r>
              <a:rPr lang="en-US" i="1" dirty="0" smtClean="0"/>
              <a:t> </a:t>
            </a:r>
            <a:r>
              <a:rPr lang="en-US" dirty="0" smtClean="0"/>
              <a:t>and </a:t>
            </a:r>
            <a:r>
              <a:rPr lang="en-US" i="1" dirty="0" err="1" smtClean="0"/>
              <a:t>E</a:t>
            </a:r>
            <a:r>
              <a:rPr lang="en-US" i="1" baseline="-25000" dirty="0" err="1" smtClean="0"/>
              <a:t>y</a:t>
            </a:r>
            <a:r>
              <a:rPr lang="en-US" dirty="0" smtClean="0"/>
              <a:t> .</a:t>
            </a:r>
          </a:p>
          <a:p>
            <a:r>
              <a:rPr lang="en-US" dirty="0" smtClean="0"/>
              <a:t>The KAM theory states that if the system is subjected to a weak nonlinear perturbation, some of periodic orbits survive, while others are destroyed. The ones that survive are those that have “sufficiently irrational” frequencies (this is known as the non-resonance condition). The KAM theory specifies quantitatively what level of perturbation can be applied for this to be true. An important consequence of the KAM theory is that for a large set of initial conditions the motion remains perpetually </a:t>
            </a:r>
            <a:r>
              <a:rPr lang="en-US" dirty="0" err="1" smtClean="0"/>
              <a:t>quasiperiodic</a:t>
            </a:r>
            <a:r>
              <a:rPr lang="en-US" dirty="0" smtClean="0"/>
              <a:t>.</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28</a:t>
            </a:fld>
            <a:endParaRPr lang="en-US"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17" name="Object 1"/>
          <p:cNvGraphicFramePr>
            <a:graphicFrameLocks noChangeAspect="1"/>
          </p:cNvGraphicFramePr>
          <p:nvPr/>
        </p:nvGraphicFramePr>
        <p:xfrm>
          <a:off x="3214678" y="2786058"/>
          <a:ext cx="3484780" cy="714380"/>
        </p:xfrm>
        <a:graphic>
          <a:graphicData uri="http://schemas.openxmlformats.org/presentationml/2006/ole">
            <p:oleObj spid="_x0000_s60417" name="Equation" r:id="rId3" imgW="1905000" imgH="3937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 theory</a:t>
            </a:r>
            <a:endParaRPr lang="en-US" dirty="0"/>
          </a:p>
        </p:txBody>
      </p:sp>
      <p:sp>
        <p:nvSpPr>
          <p:cNvPr id="3" name="Content Placeholder 2"/>
          <p:cNvSpPr>
            <a:spLocks noGrp="1"/>
          </p:cNvSpPr>
          <p:nvPr>
            <p:ph idx="1"/>
          </p:nvPr>
        </p:nvSpPr>
        <p:spPr/>
        <p:txBody>
          <a:bodyPr/>
          <a:lstStyle/>
          <a:p>
            <a:r>
              <a:rPr lang="en-US" dirty="0" smtClean="0"/>
              <a:t>M. </a:t>
            </a:r>
            <a:r>
              <a:rPr lang="en-US" dirty="0" err="1" smtClean="0"/>
              <a:t>Henon</a:t>
            </a:r>
            <a:r>
              <a:rPr lang="en-US" dirty="0" smtClean="0"/>
              <a:t> writes (in 1988):</a:t>
            </a:r>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It explained the results </a:t>
            </a:r>
            <a:r>
              <a:rPr lang="en-US" dirty="0" err="1" smtClean="0"/>
              <a:t>Orlov</a:t>
            </a:r>
            <a:r>
              <a:rPr lang="en-US" dirty="0" smtClean="0"/>
              <a:t> obtained in 1955.</a:t>
            </a:r>
          </a:p>
          <a:p>
            <a:r>
              <a:rPr lang="en-US" dirty="0" smtClean="0"/>
              <a:t>And it also explained why </a:t>
            </a:r>
            <a:r>
              <a:rPr lang="en-US" dirty="0" err="1" smtClean="0"/>
              <a:t>Orlov’s</a:t>
            </a:r>
            <a:r>
              <a:rPr lang="en-US" dirty="0" smtClean="0"/>
              <a:t> nonlinear focusing can not work.</a:t>
            </a:r>
          </a:p>
        </p:txBody>
      </p:sp>
      <p:sp>
        <p:nvSpPr>
          <p:cNvPr id="4" name="Slide Number Placeholder 3"/>
          <p:cNvSpPr>
            <a:spLocks noGrp="1"/>
          </p:cNvSpPr>
          <p:nvPr>
            <p:ph type="sldNum" sz="quarter" idx="12"/>
          </p:nvPr>
        </p:nvSpPr>
        <p:spPr/>
        <p:txBody>
          <a:bodyPr/>
          <a:lstStyle/>
          <a:p>
            <a:fld id="{DF2624E8-AA2A-4C2A-A9A7-A3D54D2F5830}" type="slidenum">
              <a:rPr lang="en-US" smtClean="0"/>
              <a:pPr/>
              <a:t>29</a:t>
            </a:fld>
            <a:endParaRPr lang="en-US" dirty="0"/>
          </a:p>
        </p:txBody>
      </p:sp>
      <p:pic>
        <p:nvPicPr>
          <p:cNvPr id="68610" name="Picture 2"/>
          <p:cNvPicPr>
            <a:picLocks noChangeAspect="1" noChangeArrowheads="1"/>
          </p:cNvPicPr>
          <p:nvPr/>
        </p:nvPicPr>
        <p:blipFill>
          <a:blip r:embed="rId2"/>
          <a:srcRect/>
          <a:stretch>
            <a:fillRect/>
          </a:stretch>
        </p:blipFill>
        <p:spPr bwMode="auto">
          <a:xfrm>
            <a:off x="2071670" y="2357430"/>
            <a:ext cx="4072507"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r>
              <a:rPr lang="en-US" dirty="0" smtClean="0"/>
              <a:t>Preliminaries</a:t>
            </a:r>
            <a:endParaRPr lang="en-US" dirty="0"/>
          </a:p>
        </p:txBody>
      </p:sp>
      <p:sp>
        <p:nvSpPr>
          <p:cNvPr id="3" name="Content Placeholder 2"/>
          <p:cNvSpPr>
            <a:spLocks noGrp="1"/>
          </p:cNvSpPr>
          <p:nvPr>
            <p:ph idx="1"/>
          </p:nvPr>
        </p:nvSpPr>
        <p:spPr>
          <a:xfrm>
            <a:off x="457200" y="1500174"/>
            <a:ext cx="8229600" cy="4824426"/>
          </a:xfrm>
        </p:spPr>
        <p:txBody>
          <a:bodyPr/>
          <a:lstStyle/>
          <a:p>
            <a:r>
              <a:rPr lang="en-US" dirty="0" smtClean="0"/>
              <a:t>I will discuss the 2-D transverse beam dynamics. I’ll ignore energy spread effects, but it can be included.</a:t>
            </a:r>
            <a:endParaRPr lang="en-US" dirty="0"/>
          </a:p>
          <a:p>
            <a:r>
              <a:rPr lang="en-US" dirty="0" smtClean="0"/>
              <a:t>The longitudinal coordinate, </a:t>
            </a:r>
            <a:r>
              <a:rPr lang="en-US" i="1" dirty="0" smtClean="0"/>
              <a:t>s,</a:t>
            </a:r>
            <a:r>
              <a:rPr lang="en-US" dirty="0" smtClean="0"/>
              <a:t> is equivalent to the time coordinate.</a:t>
            </a:r>
          </a:p>
          <a:p>
            <a:r>
              <a:rPr lang="en-US" dirty="0" smtClean="0"/>
              <a:t>A 2-D Hamiltonian </a:t>
            </a:r>
          </a:p>
          <a:p>
            <a:pPr>
              <a:buNone/>
            </a:pPr>
            <a:r>
              <a:rPr lang="en-US" dirty="0" smtClean="0"/>
              <a:t>	will be called “</a:t>
            </a:r>
            <a:r>
              <a:rPr lang="en-US" dirty="0" err="1" smtClean="0">
                <a:solidFill>
                  <a:srgbClr val="00B050"/>
                </a:solidFill>
              </a:rPr>
              <a:t>integrable</a:t>
            </a:r>
            <a:r>
              <a:rPr lang="en-US" dirty="0" smtClean="0"/>
              <a:t>” if it has at least two conserved functionally-independent quantities (analytic functions of </a:t>
            </a:r>
            <a:r>
              <a:rPr lang="en-US" i="1" dirty="0" smtClean="0"/>
              <a:t>x, y, </a:t>
            </a:r>
            <a:r>
              <a:rPr lang="en-US" i="1" dirty="0" err="1" smtClean="0"/>
              <a:t>p</a:t>
            </a:r>
            <a:r>
              <a:rPr lang="en-US" i="1" baseline="-25000" dirty="0" err="1" smtClean="0"/>
              <a:t>x</a:t>
            </a:r>
            <a:r>
              <a:rPr lang="en-US" i="1" dirty="0" smtClean="0"/>
              <a:t>, </a:t>
            </a:r>
            <a:r>
              <a:rPr lang="en-US" i="1" dirty="0" err="1" smtClean="0"/>
              <a:t>p</a:t>
            </a:r>
            <a:r>
              <a:rPr lang="en-US" i="1" baseline="-25000" dirty="0" err="1" smtClean="0"/>
              <a:t>y</a:t>
            </a:r>
            <a:r>
              <a:rPr lang="en-US" i="1" dirty="0" smtClean="0"/>
              <a:t>, s</a:t>
            </a:r>
            <a:r>
              <a:rPr lang="en-US" dirty="0" smtClean="0"/>
              <a:t>) in involution.</a:t>
            </a:r>
          </a:p>
          <a:p>
            <a:pPr>
              <a:buNone/>
            </a:pPr>
            <a:endParaRPr lang="en-US" dirty="0" smtClean="0"/>
          </a:p>
          <a:p>
            <a:r>
              <a:rPr lang="en-US" dirty="0" smtClean="0"/>
              <a:t>A 1-D time-independent Hamiltonian is </a:t>
            </a:r>
            <a:r>
              <a:rPr lang="en-US" dirty="0" err="1" smtClean="0">
                <a:solidFill>
                  <a:srgbClr val="00B050"/>
                </a:solidFill>
              </a:rPr>
              <a:t>integrable</a:t>
            </a:r>
            <a:r>
              <a:rPr lang="en-US" dirty="0" smtClean="0"/>
              <a:t>.</a:t>
            </a:r>
          </a:p>
        </p:txBody>
      </p:sp>
      <p:sp>
        <p:nvSpPr>
          <p:cNvPr id="4" name="Slide Number Placeholder 3"/>
          <p:cNvSpPr>
            <a:spLocks noGrp="1"/>
          </p:cNvSpPr>
          <p:nvPr>
            <p:ph type="sldNum" sz="quarter" idx="12"/>
          </p:nvPr>
        </p:nvSpPr>
        <p:spPr/>
        <p:txBody>
          <a:bodyPr/>
          <a:lstStyle/>
          <a:p>
            <a:fld id="{DF2624E8-AA2A-4C2A-A9A7-A3D54D2F5830}" type="slidenum">
              <a:rPr lang="en-US" smtClean="0"/>
              <a:pPr/>
              <a:t>3</a:t>
            </a:fld>
            <a:endParaRPr lang="en-US"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7" name="Object 1"/>
          <p:cNvGraphicFramePr>
            <a:graphicFrameLocks noChangeAspect="1"/>
          </p:cNvGraphicFramePr>
          <p:nvPr/>
        </p:nvGraphicFramePr>
        <p:xfrm>
          <a:off x="4357686" y="3214686"/>
          <a:ext cx="2800370" cy="500066"/>
        </p:xfrm>
        <a:graphic>
          <a:graphicData uri="http://schemas.openxmlformats.org/presentationml/2006/ole">
            <p:oleObj spid="_x0000_s206850" name="Equation" r:id="rId3" imgW="1333500" imgH="24130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 for </a:t>
            </a:r>
            <a:r>
              <a:rPr lang="en-US" dirty="0" err="1" smtClean="0"/>
              <a:t>Henon-Heiles</a:t>
            </a:r>
            <a:r>
              <a:rPr lang="en-US" dirty="0" smtClean="0"/>
              <a:t> potential</a:t>
            </a:r>
            <a:endParaRPr lang="en-US" dirty="0"/>
          </a:p>
        </p:txBody>
      </p:sp>
      <p:sp>
        <p:nvSpPr>
          <p:cNvPr id="3" name="Content Placeholder 2"/>
          <p:cNvSpPr>
            <a:spLocks noGrp="1"/>
          </p:cNvSpPr>
          <p:nvPr>
            <p:ph idx="1"/>
          </p:nvPr>
        </p:nvSpPr>
        <p:spPr/>
        <p:txBody>
          <a:bodyPr/>
          <a:lstStyle/>
          <a:p>
            <a:r>
              <a:rPr lang="en-US" dirty="0" smtClean="0"/>
              <a:t>This potential can be viewed as resulting from adding a perturbation to the separable (</a:t>
            </a:r>
            <a:r>
              <a:rPr lang="en-US" dirty="0" err="1" smtClean="0"/>
              <a:t>integrable</a:t>
            </a:r>
            <a:r>
              <a:rPr lang="en-US" dirty="0" smtClean="0"/>
              <a:t>) harmonic potential. It is non-</a:t>
            </a:r>
            <a:r>
              <a:rPr lang="en-US" dirty="0" err="1" smtClean="0"/>
              <a:t>integrable</a:t>
            </a:r>
            <a:r>
              <a:rPr lang="en-US" dirty="0" smtClean="0"/>
              <a:t>. </a:t>
            </a:r>
          </a:p>
          <a:p>
            <a:endParaRPr lang="en-US" dirty="0" smtClean="0"/>
          </a:p>
          <a:p>
            <a:pPr marL="3317875" indent="-266700"/>
            <a:r>
              <a:rPr lang="en-US" dirty="0" smtClean="0"/>
              <a:t>All trajectories with total energies</a:t>
            </a:r>
          </a:p>
          <a:p>
            <a:pPr marL="3317875" indent="-266700">
              <a:buNone/>
            </a:pPr>
            <a:r>
              <a:rPr lang="en-US" dirty="0" smtClean="0"/>
              <a:t>	are bound.</a:t>
            </a:r>
          </a:p>
          <a:p>
            <a:pPr marL="3317875" indent="-266700"/>
            <a:r>
              <a:rPr lang="en-US" dirty="0" smtClean="0"/>
              <a:t>However, for </a:t>
            </a:r>
            <a:r>
              <a:rPr lang="en-US" i="1" dirty="0" smtClean="0"/>
              <a:t>E</a:t>
            </a:r>
            <a:r>
              <a:rPr lang="en-US" dirty="0" smtClean="0"/>
              <a:t> &gt; </a:t>
            </a:r>
            <a:r>
              <a:rPr lang="en-US" dirty="0" smtClean="0">
                <a:latin typeface="+mj-lt"/>
              </a:rPr>
              <a:t>0.125 </a:t>
            </a:r>
            <a:r>
              <a:rPr lang="en-US" dirty="0" smtClean="0"/>
              <a:t>trajectories become chaotic. </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30</a:t>
            </a:fld>
            <a:endParaRPr lang="en-US" dirty="0"/>
          </a:p>
        </p:txBody>
      </p:sp>
      <p:graphicFrame>
        <p:nvGraphicFramePr>
          <p:cNvPr id="69634" name="Object 2"/>
          <p:cNvGraphicFramePr>
            <a:graphicFrameLocks noChangeAspect="1"/>
          </p:cNvGraphicFramePr>
          <p:nvPr/>
        </p:nvGraphicFramePr>
        <p:xfrm>
          <a:off x="4357686" y="3143248"/>
          <a:ext cx="3449637" cy="642937"/>
        </p:xfrm>
        <a:graphic>
          <a:graphicData uri="http://schemas.openxmlformats.org/presentationml/2006/ole">
            <p:oleObj spid="_x0000_s69634" name="Equation" r:id="rId3" imgW="2095500" imgH="393700" progId="Equation.3">
              <p:embed/>
            </p:oleObj>
          </a:graphicData>
        </a:graphic>
      </p:graphicFrame>
      <p:pic>
        <p:nvPicPr>
          <p:cNvPr id="6" name="Picture 6"/>
          <p:cNvPicPr>
            <a:picLocks noChangeAspect="1" noChangeArrowheads="1"/>
          </p:cNvPicPr>
          <p:nvPr/>
        </p:nvPicPr>
        <p:blipFill>
          <a:blip r:embed="rId4"/>
          <a:srcRect/>
          <a:stretch>
            <a:fillRect/>
          </a:stretch>
        </p:blipFill>
        <p:spPr bwMode="auto">
          <a:xfrm>
            <a:off x="0" y="3333750"/>
            <a:ext cx="3562350" cy="3524250"/>
          </a:xfrm>
          <a:prstGeom prst="rect">
            <a:avLst/>
          </a:prstGeom>
          <a:noFill/>
          <a:ln w="9525">
            <a:noFill/>
            <a:miter lim="800000"/>
            <a:headEnd/>
            <a:tailEnd/>
          </a:ln>
          <a:effectLst/>
        </p:spPr>
      </p:pic>
      <p:graphicFrame>
        <p:nvGraphicFramePr>
          <p:cNvPr id="69635" name="Object 3"/>
          <p:cNvGraphicFramePr>
            <a:graphicFrameLocks noChangeAspect="1"/>
          </p:cNvGraphicFramePr>
          <p:nvPr/>
        </p:nvGraphicFramePr>
        <p:xfrm>
          <a:off x="5286380" y="4143380"/>
          <a:ext cx="3711575" cy="650875"/>
        </p:xfrm>
        <a:graphic>
          <a:graphicData uri="http://schemas.openxmlformats.org/presentationml/2006/ole">
            <p:oleObj spid="_x0000_s69635" name="Equation" r:id="rId5" imgW="2222280" imgH="39348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428604"/>
            <a:ext cx="6357982" cy="1143000"/>
          </a:xfrm>
        </p:spPr>
        <p:txBody>
          <a:bodyPr>
            <a:normAutofit/>
          </a:bodyPr>
          <a:lstStyle/>
          <a:p>
            <a:r>
              <a:rPr lang="en-US" sz="3600" dirty="0" smtClean="0"/>
              <a:t>E = 0.113, trajectory projections</a:t>
            </a:r>
            <a:endParaRPr lang="en-US" sz="3600"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31</a:t>
            </a:fld>
            <a:endParaRPr lang="en-US" dirty="0"/>
          </a:p>
        </p:txBody>
      </p:sp>
      <p:pic>
        <p:nvPicPr>
          <p:cNvPr id="71682" name="Picture 2"/>
          <p:cNvPicPr>
            <a:picLocks noChangeAspect="1" noChangeArrowheads="1"/>
          </p:cNvPicPr>
          <p:nvPr/>
        </p:nvPicPr>
        <p:blipFill>
          <a:blip r:embed="rId2"/>
          <a:srcRect/>
          <a:stretch>
            <a:fillRect/>
          </a:stretch>
        </p:blipFill>
        <p:spPr bwMode="auto">
          <a:xfrm>
            <a:off x="1142976" y="1493150"/>
            <a:ext cx="6605603" cy="5364850"/>
          </a:xfrm>
          <a:prstGeom prst="rect">
            <a:avLst/>
          </a:prstGeom>
          <a:noFill/>
          <a:ln w="9525">
            <a:noFill/>
            <a:miter lim="800000"/>
            <a:headEnd/>
            <a:tailEnd/>
          </a:ln>
          <a:effectLst/>
        </p:spPr>
      </p:pic>
      <p:sp>
        <p:nvSpPr>
          <p:cNvPr id="5" name="TextBox 4"/>
          <p:cNvSpPr txBox="1"/>
          <p:nvPr/>
        </p:nvSpPr>
        <p:spPr>
          <a:xfrm>
            <a:off x="500034" y="2500306"/>
            <a:ext cx="684098" cy="369332"/>
          </a:xfrm>
          <a:prstGeom prst="rect">
            <a:avLst/>
          </a:prstGeom>
          <a:noFill/>
        </p:spPr>
        <p:txBody>
          <a:bodyPr wrap="none" rtlCol="0">
            <a:spAutoFit/>
          </a:bodyPr>
          <a:lstStyle/>
          <a:p>
            <a:r>
              <a:rPr lang="en-US" dirty="0" smtClean="0"/>
              <a:t>x - </a:t>
            </a:r>
            <a:r>
              <a:rPr lang="en-US" dirty="0" err="1" smtClean="0"/>
              <a:t>p</a:t>
            </a:r>
            <a:r>
              <a:rPr lang="en-US" baseline="-25000" dirty="0" err="1" smtClean="0"/>
              <a:t>x</a:t>
            </a:r>
            <a:endParaRPr lang="en-US" dirty="0"/>
          </a:p>
        </p:txBody>
      </p:sp>
      <p:sp>
        <p:nvSpPr>
          <p:cNvPr id="6" name="TextBox 5"/>
          <p:cNvSpPr txBox="1"/>
          <p:nvPr/>
        </p:nvSpPr>
        <p:spPr>
          <a:xfrm>
            <a:off x="7786710" y="2500306"/>
            <a:ext cx="686919" cy="369332"/>
          </a:xfrm>
          <a:prstGeom prst="rect">
            <a:avLst/>
          </a:prstGeom>
          <a:noFill/>
        </p:spPr>
        <p:txBody>
          <a:bodyPr wrap="none" rtlCol="0">
            <a:spAutoFit/>
          </a:bodyPr>
          <a:lstStyle/>
          <a:p>
            <a:r>
              <a:rPr lang="en-US" dirty="0" smtClean="0"/>
              <a:t>y - </a:t>
            </a:r>
            <a:r>
              <a:rPr lang="en-US" dirty="0" err="1" smtClean="0"/>
              <a:t>p</a:t>
            </a:r>
            <a:r>
              <a:rPr lang="en-US" baseline="-25000" dirty="0" err="1" smtClean="0"/>
              <a:t>y</a:t>
            </a:r>
            <a:endParaRPr lang="en-US" dirty="0"/>
          </a:p>
        </p:txBody>
      </p:sp>
      <p:sp>
        <p:nvSpPr>
          <p:cNvPr id="7" name="TextBox 6"/>
          <p:cNvSpPr txBox="1"/>
          <p:nvPr/>
        </p:nvSpPr>
        <p:spPr>
          <a:xfrm>
            <a:off x="2428860" y="5214950"/>
            <a:ext cx="625492" cy="369332"/>
          </a:xfrm>
          <a:prstGeom prst="rect">
            <a:avLst/>
          </a:prstGeom>
          <a:noFill/>
        </p:spPr>
        <p:txBody>
          <a:bodyPr wrap="none" rtlCol="0">
            <a:spAutoFit/>
          </a:bodyPr>
          <a:lstStyle/>
          <a:p>
            <a:r>
              <a:rPr lang="en-US" dirty="0" smtClean="0"/>
              <a:t>x – 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624E8-AA2A-4C2A-A9A7-A3D54D2F5830}" type="slidenum">
              <a:rPr lang="en-US" smtClean="0"/>
              <a:pPr/>
              <a:t>32</a:t>
            </a:fld>
            <a:endParaRPr lang="en-US" dirty="0"/>
          </a:p>
        </p:txBody>
      </p:sp>
      <p:pic>
        <p:nvPicPr>
          <p:cNvPr id="70659" name="Picture 3"/>
          <p:cNvPicPr>
            <a:picLocks noChangeAspect="1" noChangeArrowheads="1"/>
          </p:cNvPicPr>
          <p:nvPr/>
        </p:nvPicPr>
        <p:blipFill>
          <a:blip r:embed="rId2"/>
          <a:srcRect/>
          <a:stretch>
            <a:fillRect/>
          </a:stretch>
        </p:blipFill>
        <p:spPr bwMode="auto">
          <a:xfrm>
            <a:off x="1071538" y="1435130"/>
            <a:ext cx="6677041" cy="5422870"/>
          </a:xfrm>
          <a:prstGeom prst="rect">
            <a:avLst/>
          </a:prstGeom>
          <a:noFill/>
          <a:ln w="9525">
            <a:noFill/>
            <a:miter lim="800000"/>
            <a:headEnd/>
            <a:tailEnd/>
          </a:ln>
          <a:effectLst/>
        </p:spPr>
      </p:pic>
      <p:sp>
        <p:nvSpPr>
          <p:cNvPr id="6" name="Title 1"/>
          <p:cNvSpPr>
            <a:spLocks noGrp="1"/>
          </p:cNvSpPr>
          <p:nvPr>
            <p:ph type="title"/>
          </p:nvPr>
        </p:nvSpPr>
        <p:spPr>
          <a:xfrm>
            <a:off x="1714480" y="285728"/>
            <a:ext cx="6286544" cy="1143000"/>
          </a:xfrm>
        </p:spPr>
        <p:txBody>
          <a:bodyPr>
            <a:normAutofit/>
          </a:bodyPr>
          <a:lstStyle/>
          <a:p>
            <a:r>
              <a:rPr lang="en-US" sz="3600" dirty="0" smtClean="0"/>
              <a:t>E = 0.144, trajectory projections</a:t>
            </a:r>
            <a:endParaRPr lang="en-US" sz="3600" dirty="0"/>
          </a:p>
        </p:txBody>
      </p:sp>
      <p:sp>
        <p:nvSpPr>
          <p:cNvPr id="7" name="TextBox 6"/>
          <p:cNvSpPr txBox="1"/>
          <p:nvPr/>
        </p:nvSpPr>
        <p:spPr>
          <a:xfrm>
            <a:off x="428596" y="2500306"/>
            <a:ext cx="684098" cy="369332"/>
          </a:xfrm>
          <a:prstGeom prst="rect">
            <a:avLst/>
          </a:prstGeom>
          <a:noFill/>
        </p:spPr>
        <p:txBody>
          <a:bodyPr wrap="none" rtlCol="0">
            <a:spAutoFit/>
          </a:bodyPr>
          <a:lstStyle/>
          <a:p>
            <a:r>
              <a:rPr lang="en-US" dirty="0" smtClean="0"/>
              <a:t>x - </a:t>
            </a:r>
            <a:r>
              <a:rPr lang="en-US" dirty="0" err="1" smtClean="0"/>
              <a:t>p</a:t>
            </a:r>
            <a:r>
              <a:rPr lang="en-US" baseline="-25000" dirty="0" err="1" smtClean="0"/>
              <a:t>x</a:t>
            </a:r>
            <a:endParaRPr lang="en-US" dirty="0"/>
          </a:p>
        </p:txBody>
      </p:sp>
      <p:sp>
        <p:nvSpPr>
          <p:cNvPr id="8" name="TextBox 7"/>
          <p:cNvSpPr txBox="1"/>
          <p:nvPr/>
        </p:nvSpPr>
        <p:spPr>
          <a:xfrm>
            <a:off x="7786710" y="2428868"/>
            <a:ext cx="686919" cy="369332"/>
          </a:xfrm>
          <a:prstGeom prst="rect">
            <a:avLst/>
          </a:prstGeom>
          <a:noFill/>
        </p:spPr>
        <p:txBody>
          <a:bodyPr wrap="none" rtlCol="0">
            <a:spAutoFit/>
          </a:bodyPr>
          <a:lstStyle/>
          <a:p>
            <a:r>
              <a:rPr lang="en-US" dirty="0" smtClean="0"/>
              <a:t>y - </a:t>
            </a:r>
            <a:r>
              <a:rPr lang="en-US" dirty="0" err="1" smtClean="0"/>
              <a:t>p</a:t>
            </a:r>
            <a:r>
              <a:rPr lang="en-US" baseline="-25000" dirty="0" err="1" smtClean="0"/>
              <a:t>y</a:t>
            </a:r>
            <a:endParaRPr lang="en-US" dirty="0"/>
          </a:p>
        </p:txBody>
      </p:sp>
      <p:sp>
        <p:nvSpPr>
          <p:cNvPr id="9" name="TextBox 8"/>
          <p:cNvSpPr txBox="1"/>
          <p:nvPr/>
        </p:nvSpPr>
        <p:spPr>
          <a:xfrm>
            <a:off x="2428860" y="5214950"/>
            <a:ext cx="625492" cy="369332"/>
          </a:xfrm>
          <a:prstGeom prst="rect">
            <a:avLst/>
          </a:prstGeom>
          <a:noFill/>
        </p:spPr>
        <p:txBody>
          <a:bodyPr wrap="none" rtlCol="0">
            <a:spAutoFit/>
          </a:bodyPr>
          <a:lstStyle/>
          <a:p>
            <a:r>
              <a:rPr lang="en-US" dirty="0" smtClean="0"/>
              <a:t>x – 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Accelerators and KAM theory</a:t>
            </a:r>
            <a:endParaRPr lang="en-US" dirty="0"/>
          </a:p>
        </p:txBody>
      </p:sp>
      <p:sp>
        <p:nvSpPr>
          <p:cNvPr id="3" name="Content Placeholder 2"/>
          <p:cNvSpPr>
            <a:spLocks noGrp="1"/>
          </p:cNvSpPr>
          <p:nvPr>
            <p:ph idx="1"/>
          </p:nvPr>
        </p:nvSpPr>
        <p:spPr/>
        <p:txBody>
          <a:bodyPr/>
          <a:lstStyle/>
          <a:p>
            <a:r>
              <a:rPr lang="en-US" dirty="0" smtClean="0"/>
              <a:t>Unlike </a:t>
            </a:r>
            <a:r>
              <a:rPr lang="en-US" dirty="0" err="1" smtClean="0"/>
              <a:t>Henon-Heiles</a:t>
            </a:r>
            <a:r>
              <a:rPr lang="en-US" dirty="0" smtClean="0"/>
              <a:t> potential, the nonlinearities in accelerators are not distributed uniformly around the ring.  They are s-(time)-dependent and periodic (in rings)!  </a:t>
            </a:r>
            <a:r>
              <a:rPr lang="en-US" dirty="0" smtClean="0">
                <a:solidFill>
                  <a:srgbClr val="FF0000"/>
                </a:solidFill>
              </a:rPr>
              <a:t>… And non-</a:t>
            </a:r>
            <a:r>
              <a:rPr lang="en-US" dirty="0" err="1" smtClean="0">
                <a:solidFill>
                  <a:srgbClr val="FF0000"/>
                </a:solidFill>
              </a:rPr>
              <a:t>integrable</a:t>
            </a:r>
            <a:r>
              <a:rPr lang="en-US" dirty="0" smtClean="0">
                <a:solidFill>
                  <a:srgbClr val="FF0000"/>
                </a:solidFill>
              </a:rPr>
              <a:t> (in general).</a:t>
            </a:r>
            <a:endParaRPr lang="en-US" dirty="0" smtClean="0"/>
          </a:p>
          <a:p>
            <a:r>
              <a:rPr lang="en-US" dirty="0" smtClean="0"/>
              <a:t>Luckily, an ideal accelerator is an </a:t>
            </a:r>
            <a:r>
              <a:rPr lang="en-US" dirty="0" err="1" smtClean="0"/>
              <a:t>integrable</a:t>
            </a:r>
            <a:r>
              <a:rPr lang="en-US" dirty="0" smtClean="0"/>
              <a:t> system and small enough non-</a:t>
            </a:r>
            <a:r>
              <a:rPr lang="en-US" dirty="0" err="1" smtClean="0"/>
              <a:t>linearities</a:t>
            </a:r>
            <a:r>
              <a:rPr lang="en-US" dirty="0" smtClean="0"/>
              <a:t> still leave </a:t>
            </a:r>
          </a:p>
          <a:p>
            <a:pPr marL="2870200" indent="0">
              <a:buNone/>
            </a:pPr>
            <a:r>
              <a:rPr lang="en-US" dirty="0" smtClean="0"/>
              <a:t>enough tune space to operate it.</a:t>
            </a:r>
          </a:p>
          <a:p>
            <a:pPr marL="3232150" indent="-361950"/>
            <a:r>
              <a:rPr lang="en-US" dirty="0" smtClean="0"/>
              <a:t>However, it was still not fully understood at the time of the first colliders (1960)…</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33</a:t>
            </a:fld>
            <a:endParaRPr lang="en-US" dirty="0"/>
          </a:p>
        </p:txBody>
      </p:sp>
      <p:pic>
        <p:nvPicPr>
          <p:cNvPr id="5" name="Object 1"/>
          <p:cNvPicPr>
            <a:picLocks noChangeAspect="1" noChangeArrowheads="1"/>
          </p:cNvPicPr>
          <p:nvPr/>
        </p:nvPicPr>
        <p:blipFill>
          <a:blip r:embed="rId2"/>
          <a:srcRect l="-6410" t="-8662" b="-7750"/>
          <a:stretch>
            <a:fillRect/>
          </a:stretch>
        </p:blipFill>
        <p:spPr bwMode="auto">
          <a:xfrm>
            <a:off x="0" y="4523057"/>
            <a:ext cx="3036064" cy="2334943"/>
          </a:xfrm>
          <a:prstGeom prst="rect">
            <a:avLst/>
          </a:prstGeom>
          <a:noFill/>
          <a:ln w="9525">
            <a:noFill/>
            <a:miter lim="800000"/>
            <a:headEnd/>
            <a:tailEnd/>
          </a:ln>
        </p:spPr>
      </p:pic>
      <p:cxnSp>
        <p:nvCxnSpPr>
          <p:cNvPr id="7" name="Straight Connector 6"/>
          <p:cNvCxnSpPr/>
          <p:nvPr/>
        </p:nvCxnSpPr>
        <p:spPr>
          <a:xfrm rot="5400000">
            <a:off x="1785918" y="4929198"/>
            <a:ext cx="428628" cy="15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71604" y="4429132"/>
            <a:ext cx="1000132" cy="307777"/>
          </a:xfrm>
          <a:prstGeom prst="rect">
            <a:avLst/>
          </a:prstGeom>
          <a:noFill/>
        </p:spPr>
        <p:txBody>
          <a:bodyPr wrap="square" rtlCol="0">
            <a:spAutoFit/>
          </a:bodyPr>
          <a:lstStyle/>
          <a:p>
            <a:r>
              <a:rPr lang="en-US" sz="1400" dirty="0" err="1" smtClean="0"/>
              <a:t>octupole</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Octupoles</a:t>
            </a:r>
            <a:r>
              <a:rPr lang="en-US" dirty="0" smtClean="0"/>
              <a:t> and </a:t>
            </a:r>
            <a:r>
              <a:rPr lang="en-US" dirty="0" err="1" smtClean="0"/>
              <a:t>sextupoles</a:t>
            </a:r>
            <a:r>
              <a:rPr lang="en-US" dirty="0" smtClean="0"/>
              <a:t> enter</a:t>
            </a:r>
            <a:endParaRPr lang="en-US" dirty="0"/>
          </a:p>
        </p:txBody>
      </p:sp>
      <p:sp>
        <p:nvSpPr>
          <p:cNvPr id="3" name="Content Placeholder 2"/>
          <p:cNvSpPr>
            <a:spLocks noGrp="1"/>
          </p:cNvSpPr>
          <p:nvPr>
            <p:ph idx="1"/>
          </p:nvPr>
        </p:nvSpPr>
        <p:spPr>
          <a:xfrm>
            <a:off x="285720" y="1935480"/>
            <a:ext cx="8643998" cy="4389120"/>
          </a:xfrm>
        </p:spPr>
        <p:txBody>
          <a:bodyPr>
            <a:normAutofit lnSpcReduction="10000"/>
          </a:bodyPr>
          <a:lstStyle/>
          <a:p>
            <a:r>
              <a:rPr lang="en-US" sz="2400" dirty="0" smtClean="0"/>
              <a:t>1965, </a:t>
            </a:r>
            <a:r>
              <a:rPr lang="en-US" sz="2400" dirty="0" err="1" smtClean="0"/>
              <a:t>Priceton</a:t>
            </a:r>
            <a:r>
              <a:rPr lang="en-US" sz="2400" dirty="0" smtClean="0"/>
              <a:t>-Stanford CBX:  First mention of an 8-pole magnet</a:t>
            </a:r>
          </a:p>
          <a:p>
            <a:pPr lvl="1"/>
            <a:r>
              <a:rPr lang="en-US" sz="2200" dirty="0" smtClean="0"/>
              <a:t>Observed vertical resistive wall instability</a:t>
            </a:r>
          </a:p>
          <a:p>
            <a:pPr lvl="1"/>
            <a:r>
              <a:rPr lang="en-US" sz="2200" dirty="0" smtClean="0"/>
              <a:t>With </a:t>
            </a:r>
            <a:r>
              <a:rPr lang="en-US" sz="2200" dirty="0" err="1" smtClean="0"/>
              <a:t>octupoles</a:t>
            </a:r>
            <a:r>
              <a:rPr lang="en-US" sz="2200" dirty="0" smtClean="0"/>
              <a:t>, increased beam current from </a:t>
            </a:r>
            <a:r>
              <a:rPr lang="en-US" sz="2200" dirty="0" smtClean="0">
                <a:latin typeface="Cambria Math"/>
                <a:ea typeface="Cambria Math"/>
              </a:rPr>
              <a:t>~</a:t>
            </a:r>
            <a:r>
              <a:rPr lang="en-US" sz="2200" dirty="0" smtClean="0"/>
              <a:t>5 </a:t>
            </a:r>
            <a:r>
              <a:rPr lang="en-US" sz="2200" dirty="0" err="1" smtClean="0"/>
              <a:t>mA</a:t>
            </a:r>
            <a:r>
              <a:rPr lang="en-US" sz="2200" dirty="0" smtClean="0"/>
              <a:t> to 500 </a:t>
            </a:r>
            <a:r>
              <a:rPr lang="en-US" sz="2200" dirty="0" err="1" smtClean="0"/>
              <a:t>mA</a:t>
            </a:r>
            <a:endParaRPr lang="en-US" sz="2200" dirty="0" smtClean="0"/>
          </a:p>
          <a:p>
            <a:r>
              <a:rPr lang="en-US" sz="2400" dirty="0" smtClean="0"/>
              <a:t>CERN PS: In 1959 had 10 </a:t>
            </a:r>
            <a:r>
              <a:rPr lang="en-US" sz="2400" dirty="0" err="1" smtClean="0"/>
              <a:t>octupoles</a:t>
            </a:r>
            <a:r>
              <a:rPr lang="en-US" sz="2400" dirty="0" smtClean="0"/>
              <a:t>; not used until 1968</a:t>
            </a:r>
          </a:p>
          <a:p>
            <a:pPr lvl="1"/>
            <a:r>
              <a:rPr lang="en-US" dirty="0" smtClean="0"/>
              <a:t>At </a:t>
            </a:r>
            <a:r>
              <a:rPr lang="en-US" dirty="0" smtClean="0">
                <a:latin typeface="+mj-lt"/>
              </a:rPr>
              <a:t>10</a:t>
            </a:r>
            <a:r>
              <a:rPr lang="en-US" baseline="30000" dirty="0" smtClean="0">
                <a:latin typeface="+mj-lt"/>
              </a:rPr>
              <a:t>12</a:t>
            </a:r>
            <a:r>
              <a:rPr lang="en-US" dirty="0" smtClean="0">
                <a:latin typeface="+mj-lt"/>
              </a:rPr>
              <a:t> protons/pulse </a:t>
            </a:r>
            <a:r>
              <a:rPr lang="en-US" dirty="0" smtClean="0"/>
              <a:t>observed (1</a:t>
            </a:r>
            <a:r>
              <a:rPr lang="en-US" baseline="30000" dirty="0" smtClean="0"/>
              <a:t>st</a:t>
            </a:r>
            <a:r>
              <a:rPr lang="en-US" dirty="0" smtClean="0"/>
              <a:t> time) head-tail instability.  </a:t>
            </a:r>
            <a:r>
              <a:rPr lang="en-US" dirty="0" err="1" smtClean="0"/>
              <a:t>Octupoles</a:t>
            </a:r>
            <a:r>
              <a:rPr lang="en-US" dirty="0" smtClean="0"/>
              <a:t> helped.</a:t>
            </a:r>
          </a:p>
          <a:p>
            <a:pPr lvl="1"/>
            <a:r>
              <a:rPr lang="en-US" dirty="0" smtClean="0"/>
              <a:t>Once understood, chromaticity jump at transition was developed using </a:t>
            </a:r>
            <a:r>
              <a:rPr lang="en-US" dirty="0" err="1" smtClean="0"/>
              <a:t>sextupoles</a:t>
            </a:r>
            <a:r>
              <a:rPr lang="en-US" dirty="0" smtClean="0"/>
              <a:t>.</a:t>
            </a:r>
          </a:p>
          <a:p>
            <a:pPr lvl="1"/>
            <a:r>
              <a:rPr lang="en-US" dirty="0" smtClean="0"/>
              <a:t>More instabilities were discovered; helped by </a:t>
            </a:r>
            <a:r>
              <a:rPr lang="en-US" dirty="0" err="1" smtClean="0"/>
              <a:t>octupoles</a:t>
            </a:r>
            <a:r>
              <a:rPr lang="en-US" dirty="0" smtClean="0"/>
              <a:t> and by feedback.</a:t>
            </a:r>
          </a:p>
          <a:p>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166"/>
            <a:ext cx="8229600" cy="1143000"/>
          </a:xfrm>
        </p:spPr>
        <p:txBody>
          <a:bodyPr>
            <a:normAutofit fontScale="90000"/>
          </a:bodyPr>
          <a:lstStyle/>
          <a:p>
            <a:r>
              <a:rPr lang="en-US" dirty="0" smtClean="0"/>
              <a:t>Tune spread from an </a:t>
            </a:r>
            <a:r>
              <a:rPr lang="en-US" dirty="0" err="1" smtClean="0"/>
              <a:t>octupole</a:t>
            </a:r>
            <a:r>
              <a:rPr lang="en-US" dirty="0" smtClean="0"/>
              <a:t> potential</a:t>
            </a:r>
            <a:endParaRPr lang="en-US" dirty="0"/>
          </a:p>
        </p:txBody>
      </p:sp>
      <p:sp>
        <p:nvSpPr>
          <p:cNvPr id="3" name="Content Placeholder 2"/>
          <p:cNvSpPr>
            <a:spLocks noGrp="1"/>
          </p:cNvSpPr>
          <p:nvPr>
            <p:ph idx="1"/>
          </p:nvPr>
        </p:nvSpPr>
        <p:spPr>
          <a:xfrm>
            <a:off x="3571868" y="1571612"/>
            <a:ext cx="5114932" cy="5000660"/>
          </a:xfrm>
        </p:spPr>
        <p:txBody>
          <a:bodyPr/>
          <a:lstStyle/>
          <a:p>
            <a:pPr>
              <a:buNone/>
            </a:pPr>
            <a:r>
              <a:rPr lang="en-US" dirty="0" smtClean="0"/>
              <a:t>In a 1-D system:</a:t>
            </a:r>
          </a:p>
          <a:p>
            <a:pPr>
              <a:buNone/>
            </a:pPr>
            <a:endParaRPr lang="en-US" dirty="0" smtClean="0"/>
          </a:p>
          <a:p>
            <a:pPr>
              <a:buNone/>
            </a:pPr>
            <a:r>
              <a:rPr lang="en-US" dirty="0" smtClean="0"/>
              <a:t>	Tune spread is unlimited</a:t>
            </a:r>
          </a:p>
          <a:p>
            <a:pPr>
              <a:buNone/>
            </a:pPr>
            <a:r>
              <a:rPr lang="en-US" dirty="0" smtClean="0"/>
              <a:t>-----------------------------------------</a:t>
            </a:r>
          </a:p>
          <a:p>
            <a:pPr>
              <a:buNone/>
            </a:pPr>
            <a:r>
              <a:rPr lang="en-US" dirty="0" smtClean="0"/>
              <a:t>In a 2-D system:</a:t>
            </a:r>
          </a:p>
          <a:p>
            <a:pPr>
              <a:buNone/>
            </a:pPr>
            <a:endParaRPr lang="en-US" dirty="0" smtClean="0"/>
          </a:p>
          <a:p>
            <a:pPr>
              <a:buNone/>
            </a:pPr>
            <a:endParaRPr lang="en-US" dirty="0" smtClean="0"/>
          </a:p>
          <a:p>
            <a:pPr>
              <a:buNone/>
            </a:pPr>
            <a:r>
              <a:rPr lang="en-US" dirty="0" smtClean="0"/>
              <a:t>Tune spread (in both x and y) is limited to </a:t>
            </a:r>
            <a:r>
              <a:rPr lang="en-US" dirty="0" smtClean="0">
                <a:latin typeface="Cambria Math"/>
                <a:ea typeface="Cambria Math"/>
              </a:rPr>
              <a:t>~</a:t>
            </a:r>
            <a:r>
              <a:rPr lang="en-US" dirty="0" smtClean="0"/>
              <a:t>12%</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35</a:t>
            </a:fld>
            <a:endParaRPr lang="en-US" dirty="0"/>
          </a:p>
        </p:txBody>
      </p:sp>
      <p:graphicFrame>
        <p:nvGraphicFramePr>
          <p:cNvPr id="72705" name="Object 1"/>
          <p:cNvGraphicFramePr>
            <a:graphicFrameLocks noChangeAspect="1"/>
          </p:cNvGraphicFramePr>
          <p:nvPr/>
        </p:nvGraphicFramePr>
        <p:xfrm>
          <a:off x="4714876" y="1928802"/>
          <a:ext cx="2428892" cy="666333"/>
        </p:xfrm>
        <a:graphic>
          <a:graphicData uri="http://schemas.openxmlformats.org/presentationml/2006/ole">
            <p:oleObj spid="_x0000_s72705" name="Equation" r:id="rId3" imgW="1409400" imgH="393480" progId="Equation.3">
              <p:embed/>
            </p:oleObj>
          </a:graphicData>
        </a:graphic>
      </p:graphicFrame>
      <p:graphicFrame>
        <p:nvGraphicFramePr>
          <p:cNvPr id="72706" name="Object 2"/>
          <p:cNvGraphicFramePr>
            <a:graphicFrameLocks noChangeAspect="1"/>
          </p:cNvGraphicFramePr>
          <p:nvPr/>
        </p:nvGraphicFramePr>
        <p:xfrm>
          <a:off x="3143240" y="4000504"/>
          <a:ext cx="5738084" cy="714380"/>
        </p:xfrm>
        <a:graphic>
          <a:graphicData uri="http://schemas.openxmlformats.org/presentationml/2006/ole">
            <p:oleObj spid="_x0000_s72706" name="Equation" r:id="rId4" imgW="3098520" imgH="393480" progId="Equation.3">
              <p:embed/>
            </p:oleObj>
          </a:graphicData>
        </a:graphic>
      </p:graphicFrame>
      <p:pic>
        <p:nvPicPr>
          <p:cNvPr id="72707" name="Picture 3"/>
          <p:cNvPicPr>
            <a:picLocks noChangeAspect="1" noChangeArrowheads="1"/>
          </p:cNvPicPr>
          <p:nvPr/>
        </p:nvPicPr>
        <p:blipFill>
          <a:blip r:embed="rId5"/>
          <a:srcRect/>
          <a:stretch>
            <a:fillRect/>
          </a:stretch>
        </p:blipFill>
        <p:spPr bwMode="auto">
          <a:xfrm>
            <a:off x="-1" y="1357297"/>
            <a:ext cx="3345223" cy="2500331"/>
          </a:xfrm>
          <a:prstGeom prst="rect">
            <a:avLst/>
          </a:prstGeom>
          <a:noFill/>
          <a:ln w="9525">
            <a:noFill/>
            <a:miter lim="800000"/>
            <a:headEnd/>
            <a:tailEnd/>
          </a:ln>
          <a:effectLst/>
        </p:spPr>
      </p:pic>
      <p:pic>
        <p:nvPicPr>
          <p:cNvPr id="72708" name="Picture 4"/>
          <p:cNvPicPr>
            <a:picLocks noChangeAspect="1" noChangeArrowheads="1"/>
          </p:cNvPicPr>
          <p:nvPr/>
        </p:nvPicPr>
        <p:blipFill>
          <a:blip r:embed="rId6"/>
          <a:srcRect/>
          <a:stretch>
            <a:fillRect/>
          </a:stretch>
        </p:blipFill>
        <p:spPr bwMode="auto">
          <a:xfrm>
            <a:off x="0" y="4031072"/>
            <a:ext cx="2857488" cy="2826927"/>
          </a:xfrm>
          <a:prstGeom prst="rect">
            <a:avLst/>
          </a:prstGeom>
          <a:noFill/>
          <a:ln w="9525">
            <a:noFill/>
            <a:miter lim="800000"/>
            <a:headEnd/>
            <a:tailEnd/>
          </a:ln>
          <a:effectLst/>
        </p:spPr>
      </p:pic>
      <p:sp>
        <p:nvSpPr>
          <p:cNvPr id="9" name="TextBox 8"/>
          <p:cNvSpPr txBox="1"/>
          <p:nvPr/>
        </p:nvSpPr>
        <p:spPr>
          <a:xfrm>
            <a:off x="1785918" y="2428868"/>
            <a:ext cx="1017010" cy="369332"/>
          </a:xfrm>
          <a:prstGeom prst="rect">
            <a:avLst/>
          </a:prstGeom>
          <a:noFill/>
        </p:spPr>
        <p:txBody>
          <a:bodyPr wrap="none" rtlCol="0">
            <a:spAutoFit/>
          </a:bodyPr>
          <a:lstStyle/>
          <a:p>
            <a:r>
              <a:rPr lang="en-US" dirty="0" smtClean="0"/>
              <a:t>1-D freq.</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2918"/>
            <a:ext cx="8229600" cy="1143000"/>
          </a:xfrm>
        </p:spPr>
        <p:txBody>
          <a:bodyPr>
            <a:normAutofit fontScale="90000"/>
          </a:bodyPr>
          <a:lstStyle/>
          <a:p>
            <a:r>
              <a:rPr lang="en-US" dirty="0" smtClean="0"/>
              <a:t>Tune spread from a single </a:t>
            </a:r>
            <a:br>
              <a:rPr lang="en-US" dirty="0" smtClean="0"/>
            </a:br>
            <a:r>
              <a:rPr lang="en-US" dirty="0" err="1" smtClean="0"/>
              <a:t>octupole</a:t>
            </a:r>
            <a:r>
              <a:rPr lang="en-US" dirty="0" smtClean="0"/>
              <a:t> in a linear </a:t>
            </a:r>
            <a:r>
              <a:rPr lang="en-US" dirty="0" err="1" smtClean="0"/>
              <a:t>latice</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Tune spread depends  on a linear tune location</a:t>
            </a:r>
          </a:p>
          <a:p>
            <a:r>
              <a:rPr lang="en-US" dirty="0" smtClean="0"/>
              <a:t>1-D system: </a:t>
            </a:r>
          </a:p>
          <a:p>
            <a:pPr marL="850392" lvl="1" indent="-457200"/>
            <a:r>
              <a:rPr lang="en-US" dirty="0" smtClean="0"/>
              <a:t>Theoretical  max. spread is </a:t>
            </a:r>
            <a:r>
              <a:rPr lang="en-US" dirty="0" smtClean="0">
                <a:latin typeface="+mj-lt"/>
              </a:rPr>
              <a:t>0.125</a:t>
            </a:r>
          </a:p>
          <a:p>
            <a:pPr marL="355600" indent="-355600"/>
            <a:r>
              <a:rPr lang="en-US" dirty="0" smtClean="0"/>
              <a:t>2-D system:</a:t>
            </a:r>
          </a:p>
          <a:p>
            <a:pPr marL="721360" lvl="1" indent="-355600"/>
            <a:r>
              <a:rPr lang="en-US" dirty="0" smtClean="0"/>
              <a:t>Max. spread  &lt; </a:t>
            </a:r>
            <a:r>
              <a:rPr lang="en-US" dirty="0" smtClean="0">
                <a:latin typeface="+mj-lt"/>
              </a:rPr>
              <a:t>0.05</a:t>
            </a:r>
            <a:endParaRPr lang="en-US" dirty="0">
              <a:latin typeface="+mj-lt"/>
            </a:endParaRPr>
          </a:p>
        </p:txBody>
      </p:sp>
      <p:sp>
        <p:nvSpPr>
          <p:cNvPr id="4" name="Slide Number Placeholder 3"/>
          <p:cNvSpPr>
            <a:spLocks noGrp="1"/>
          </p:cNvSpPr>
          <p:nvPr>
            <p:ph type="sldNum" sz="quarter" idx="12"/>
          </p:nvPr>
        </p:nvSpPr>
        <p:spPr/>
        <p:txBody>
          <a:bodyPr/>
          <a:lstStyle/>
          <a:p>
            <a:fld id="{DF2624E8-AA2A-4C2A-A9A7-A3D54D2F5830}" type="slidenum">
              <a:rPr lang="en-US" smtClean="0"/>
              <a:pPr/>
              <a:t>36</a:t>
            </a:fld>
            <a:endParaRPr lang="en-US" dirty="0"/>
          </a:p>
        </p:txBody>
      </p:sp>
      <p:pic>
        <p:nvPicPr>
          <p:cNvPr id="5" name="Object 1"/>
          <p:cNvPicPr>
            <a:picLocks noChangeAspect="1" noChangeArrowheads="1"/>
          </p:cNvPicPr>
          <p:nvPr/>
        </p:nvPicPr>
        <p:blipFill>
          <a:blip r:embed="rId2"/>
          <a:srcRect l="-6410" t="-8662" b="-7750"/>
          <a:stretch>
            <a:fillRect/>
          </a:stretch>
        </p:blipFill>
        <p:spPr bwMode="auto">
          <a:xfrm>
            <a:off x="0" y="4523057"/>
            <a:ext cx="3036064" cy="2334943"/>
          </a:xfrm>
          <a:prstGeom prst="rect">
            <a:avLst/>
          </a:prstGeom>
          <a:noFill/>
          <a:ln w="9525">
            <a:noFill/>
            <a:miter lim="800000"/>
            <a:headEnd/>
            <a:tailEnd/>
          </a:ln>
        </p:spPr>
      </p:pic>
      <p:cxnSp>
        <p:nvCxnSpPr>
          <p:cNvPr id="6" name="Straight Connector 5"/>
          <p:cNvCxnSpPr/>
          <p:nvPr/>
        </p:nvCxnSpPr>
        <p:spPr>
          <a:xfrm rot="5400000">
            <a:off x="1785918" y="4929198"/>
            <a:ext cx="428628" cy="15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1604" y="4429132"/>
            <a:ext cx="1000132" cy="307777"/>
          </a:xfrm>
          <a:prstGeom prst="rect">
            <a:avLst/>
          </a:prstGeom>
          <a:noFill/>
        </p:spPr>
        <p:txBody>
          <a:bodyPr wrap="square" rtlCol="0">
            <a:spAutoFit/>
          </a:bodyPr>
          <a:lstStyle/>
          <a:p>
            <a:r>
              <a:rPr lang="en-US" sz="1400" dirty="0" err="1" smtClean="0"/>
              <a:t>octupole</a:t>
            </a:r>
            <a:endParaRPr lang="en-US" sz="1400" dirty="0"/>
          </a:p>
        </p:txBody>
      </p:sp>
      <p:pic>
        <p:nvPicPr>
          <p:cNvPr id="83970" name="Picture 2"/>
          <p:cNvPicPr>
            <a:picLocks noChangeAspect="1" noChangeArrowheads="1"/>
          </p:cNvPicPr>
          <p:nvPr/>
        </p:nvPicPr>
        <p:blipFill>
          <a:blip r:embed="rId3"/>
          <a:srcRect/>
          <a:stretch>
            <a:fillRect/>
          </a:stretch>
        </p:blipFill>
        <p:spPr bwMode="auto">
          <a:xfrm>
            <a:off x="5484146" y="3643314"/>
            <a:ext cx="3659854"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a:t>
            </a:r>
            <a:r>
              <a:rPr lang="en-US" dirty="0" err="1" smtClean="0"/>
              <a:t>octupole</a:t>
            </a:r>
            <a:r>
              <a:rPr lang="en-US" dirty="0" smtClean="0"/>
              <a:t> in a linear 2-D lattice</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37</a:t>
            </a:fld>
            <a:endParaRPr lang="en-US" dirty="0"/>
          </a:p>
        </p:txBody>
      </p:sp>
      <p:pic>
        <p:nvPicPr>
          <p:cNvPr id="5" name="Picture 37"/>
          <p:cNvPicPr>
            <a:picLocks noChangeAspect="1" noChangeArrowheads="1"/>
          </p:cNvPicPr>
          <p:nvPr/>
        </p:nvPicPr>
        <p:blipFill>
          <a:blip r:embed="rId2"/>
          <a:srcRect/>
          <a:stretch>
            <a:fillRect/>
          </a:stretch>
        </p:blipFill>
        <p:spPr bwMode="auto">
          <a:xfrm>
            <a:off x="0" y="2500306"/>
            <a:ext cx="4150188" cy="3214710"/>
          </a:xfrm>
          <a:prstGeom prst="rect">
            <a:avLst/>
          </a:prstGeom>
          <a:noFill/>
          <a:ln w="9525">
            <a:noFill/>
            <a:miter lim="800000"/>
            <a:headEnd/>
            <a:tailEnd/>
          </a:ln>
        </p:spPr>
      </p:pic>
      <p:sp>
        <p:nvSpPr>
          <p:cNvPr id="6" name="Text Box 39"/>
          <p:cNvSpPr txBox="1">
            <a:spLocks noChangeArrowheads="1"/>
          </p:cNvSpPr>
          <p:nvPr/>
        </p:nvSpPr>
        <p:spPr bwMode="auto">
          <a:xfrm>
            <a:off x="4424332" y="2184390"/>
            <a:ext cx="4719668" cy="3785652"/>
          </a:xfrm>
          <a:prstGeom prst="rect">
            <a:avLst/>
          </a:prstGeom>
          <a:noFill/>
          <a:ln w="9525">
            <a:noFill/>
            <a:miter lim="800000"/>
            <a:headEnd/>
            <a:tailEnd/>
          </a:ln>
        </p:spPr>
        <p:txBody>
          <a:bodyPr wrap="square">
            <a:spAutoFit/>
          </a:bodyPr>
          <a:lstStyle/>
          <a:p>
            <a:r>
              <a:rPr lang="en-US" sz="2000" dirty="0"/>
              <a:t>Typical phase space </a:t>
            </a:r>
            <a:r>
              <a:rPr lang="en-US" sz="2000" dirty="0" smtClean="0"/>
              <a:t> portrait:</a:t>
            </a:r>
            <a:endParaRPr lang="en-US" sz="2000" dirty="0"/>
          </a:p>
          <a:p>
            <a:r>
              <a:rPr lang="en-US" sz="2000" dirty="0" smtClean="0"/>
              <a:t>1. Regular orbits at small amplitudes</a:t>
            </a:r>
          </a:p>
          <a:p>
            <a:r>
              <a:rPr lang="en-US" sz="2000" dirty="0" smtClean="0"/>
              <a:t>2. Resonant </a:t>
            </a:r>
            <a:r>
              <a:rPr lang="en-US" sz="2000" dirty="0"/>
              <a:t>islands + </a:t>
            </a:r>
            <a:r>
              <a:rPr lang="en-US" sz="2000" dirty="0" smtClean="0"/>
              <a:t>chaos at larger amplitudes;</a:t>
            </a:r>
            <a:endParaRPr lang="en-US" sz="2000" dirty="0"/>
          </a:p>
          <a:p>
            <a:endParaRPr lang="en-US" sz="2000" dirty="0"/>
          </a:p>
          <a:p>
            <a:r>
              <a:rPr lang="en-US" sz="2000" dirty="0"/>
              <a:t> </a:t>
            </a:r>
            <a:r>
              <a:rPr lang="en-US" sz="2000" dirty="0" smtClean="0"/>
              <a:t>Are </a:t>
            </a:r>
            <a:r>
              <a:rPr lang="en-US" sz="2000" dirty="0"/>
              <a:t>there “magic” nonlinearities that </a:t>
            </a:r>
          </a:p>
          <a:p>
            <a:r>
              <a:rPr lang="en-US" sz="2000" dirty="0"/>
              <a:t>create large spread and zero </a:t>
            </a:r>
            <a:r>
              <a:rPr lang="en-US" sz="2000" dirty="0" smtClean="0"/>
              <a:t>resonance </a:t>
            </a:r>
            <a:r>
              <a:rPr lang="en-US" sz="2000" dirty="0"/>
              <a:t>strength? </a:t>
            </a:r>
            <a:endParaRPr lang="en-US" sz="2000" dirty="0" smtClean="0"/>
          </a:p>
          <a:p>
            <a:endParaRPr lang="en-US" sz="2000" dirty="0"/>
          </a:p>
          <a:p>
            <a:r>
              <a:rPr lang="en-US" sz="2000" dirty="0"/>
              <a:t>The answer is – yes </a:t>
            </a:r>
          </a:p>
          <a:p>
            <a:r>
              <a:rPr lang="en-US" sz="2000" dirty="0"/>
              <a:t>(we call them “</a:t>
            </a:r>
            <a:r>
              <a:rPr lang="en-US" sz="2000" dirty="0" err="1"/>
              <a:t>integrable</a:t>
            </a:r>
            <a:r>
              <a:rPr lang="en-US" sz="2000" dirty="0"/>
              <a:t>”)</a:t>
            </a:r>
          </a:p>
          <a:p>
            <a:endParaRPr lang="en-US" sz="2000" dirty="0"/>
          </a:p>
        </p:txBody>
      </p:sp>
      <p:sp>
        <p:nvSpPr>
          <p:cNvPr id="7" name="Line 40"/>
          <p:cNvSpPr>
            <a:spLocks noChangeShapeType="1"/>
          </p:cNvSpPr>
          <p:nvPr/>
        </p:nvSpPr>
        <p:spPr bwMode="auto">
          <a:xfrm flipH="1">
            <a:off x="2928926" y="2684454"/>
            <a:ext cx="1366819" cy="887422"/>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8229600" cy="1143000"/>
          </a:xfrm>
        </p:spPr>
        <p:txBody>
          <a:bodyPr/>
          <a:lstStyle/>
          <a:p>
            <a:r>
              <a:rPr lang="en-US" dirty="0" smtClean="0"/>
              <a:t>New approach</a:t>
            </a:r>
            <a:endParaRPr lang="en-US" dirty="0"/>
          </a:p>
        </p:txBody>
      </p:sp>
      <p:sp>
        <p:nvSpPr>
          <p:cNvPr id="3" name="Content Placeholder 2"/>
          <p:cNvSpPr>
            <a:spLocks noGrp="1"/>
          </p:cNvSpPr>
          <p:nvPr>
            <p:ph idx="1"/>
          </p:nvPr>
        </p:nvSpPr>
        <p:spPr>
          <a:xfrm>
            <a:off x="457200" y="1214422"/>
            <a:ext cx="8229600" cy="5110178"/>
          </a:xfrm>
        </p:spPr>
        <p:txBody>
          <a:bodyPr/>
          <a:lstStyle/>
          <a:p>
            <a:r>
              <a:rPr lang="en-US" dirty="0" smtClean="0"/>
              <a:t>See: http://arxiv.org/abs/1003.0644</a:t>
            </a:r>
          </a:p>
          <a:p>
            <a:r>
              <a:rPr lang="en-US" dirty="0" smtClean="0"/>
              <a:t>The new approach is based on using the time-independent potentials.</a:t>
            </a:r>
          </a:p>
          <a:p>
            <a:r>
              <a:rPr lang="en-US" dirty="0" smtClean="0"/>
              <a:t>Start with a round axially-symmetric beam (FOFO)</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38</a:t>
            </a:fld>
            <a:endParaRPr lang="en-US" dirty="0"/>
          </a:p>
        </p:txBody>
      </p:sp>
      <p:pic>
        <p:nvPicPr>
          <p:cNvPr id="94210" name="Picture 2"/>
          <p:cNvPicPr>
            <a:picLocks noChangeAspect="1" noChangeArrowheads="1"/>
          </p:cNvPicPr>
          <p:nvPr/>
        </p:nvPicPr>
        <p:blipFill>
          <a:blip r:embed="rId2"/>
          <a:srcRect/>
          <a:stretch>
            <a:fillRect/>
          </a:stretch>
        </p:blipFill>
        <p:spPr bwMode="auto">
          <a:xfrm>
            <a:off x="185708" y="3071810"/>
            <a:ext cx="8672572" cy="3613572"/>
          </a:xfrm>
          <a:prstGeom prst="rect">
            <a:avLst/>
          </a:prstGeom>
          <a:noFill/>
          <a:ln w="9525">
            <a:noFill/>
            <a:miter lim="800000"/>
            <a:headEnd/>
            <a:tailEnd/>
          </a:ln>
          <a:effectLst/>
        </p:spPr>
      </p:pic>
      <p:sp>
        <p:nvSpPr>
          <p:cNvPr id="6" name="TextBox 5"/>
          <p:cNvSpPr txBox="1"/>
          <p:nvPr/>
        </p:nvSpPr>
        <p:spPr>
          <a:xfrm>
            <a:off x="2000232" y="4786322"/>
            <a:ext cx="935641" cy="369332"/>
          </a:xfrm>
          <a:prstGeom prst="rect">
            <a:avLst/>
          </a:prstGeom>
          <a:noFill/>
        </p:spPr>
        <p:txBody>
          <a:bodyPr wrap="none" rtlCol="0">
            <a:spAutoFit/>
          </a:bodyPr>
          <a:lstStyle/>
          <a:p>
            <a:r>
              <a:rPr lang="en-US" i="1" dirty="0" smtClean="0"/>
              <a:t>V(</a:t>
            </a:r>
            <a:r>
              <a:rPr lang="en-US" i="1" dirty="0" err="1" smtClean="0"/>
              <a:t>x,y,s</a:t>
            </a:r>
            <a:r>
              <a:rPr lang="en-US" i="1" dirty="0" smtClean="0"/>
              <a:t>)</a:t>
            </a:r>
            <a:endParaRPr lang="en-US" dirty="0"/>
          </a:p>
        </p:txBody>
      </p:sp>
      <p:sp>
        <p:nvSpPr>
          <p:cNvPr id="8" name="TextBox 7"/>
          <p:cNvSpPr txBox="1"/>
          <p:nvPr/>
        </p:nvSpPr>
        <p:spPr>
          <a:xfrm>
            <a:off x="4000496" y="4786322"/>
            <a:ext cx="935641" cy="369332"/>
          </a:xfrm>
          <a:prstGeom prst="rect">
            <a:avLst/>
          </a:prstGeom>
          <a:noFill/>
        </p:spPr>
        <p:txBody>
          <a:bodyPr wrap="none" rtlCol="0">
            <a:spAutoFit/>
          </a:bodyPr>
          <a:lstStyle/>
          <a:p>
            <a:r>
              <a:rPr lang="en-US" i="1" dirty="0" smtClean="0"/>
              <a:t>V(</a:t>
            </a:r>
            <a:r>
              <a:rPr lang="en-US" i="1" dirty="0" err="1" smtClean="0"/>
              <a:t>x,y,s</a:t>
            </a:r>
            <a:r>
              <a:rPr lang="en-US" i="1" dirty="0" smtClean="0"/>
              <a:t>)</a:t>
            </a:r>
            <a:endParaRPr lang="en-US" dirty="0"/>
          </a:p>
        </p:txBody>
      </p:sp>
      <p:sp>
        <p:nvSpPr>
          <p:cNvPr id="9" name="TextBox 8"/>
          <p:cNvSpPr txBox="1"/>
          <p:nvPr/>
        </p:nvSpPr>
        <p:spPr>
          <a:xfrm>
            <a:off x="6000760" y="4786322"/>
            <a:ext cx="935641" cy="369332"/>
          </a:xfrm>
          <a:prstGeom prst="rect">
            <a:avLst/>
          </a:prstGeom>
          <a:noFill/>
        </p:spPr>
        <p:txBody>
          <a:bodyPr wrap="none" rtlCol="0">
            <a:spAutoFit/>
          </a:bodyPr>
          <a:lstStyle/>
          <a:p>
            <a:r>
              <a:rPr lang="en-US" i="1" dirty="0" smtClean="0"/>
              <a:t>V(</a:t>
            </a:r>
            <a:r>
              <a:rPr lang="en-US" i="1" dirty="0" err="1" smtClean="0"/>
              <a:t>x,y,s</a:t>
            </a:r>
            <a:r>
              <a:rPr lang="en-US" i="1" dirty="0" smtClean="0"/>
              <a:t>)</a:t>
            </a:r>
            <a:endParaRPr lang="en-US" dirty="0"/>
          </a:p>
        </p:txBody>
      </p:sp>
      <p:sp>
        <p:nvSpPr>
          <p:cNvPr id="10" name="TextBox 9"/>
          <p:cNvSpPr txBox="1"/>
          <p:nvPr/>
        </p:nvSpPr>
        <p:spPr>
          <a:xfrm>
            <a:off x="7858148" y="4714884"/>
            <a:ext cx="935641" cy="369332"/>
          </a:xfrm>
          <a:prstGeom prst="rect">
            <a:avLst/>
          </a:prstGeom>
          <a:noFill/>
        </p:spPr>
        <p:txBody>
          <a:bodyPr wrap="none" rtlCol="0">
            <a:spAutoFit/>
          </a:bodyPr>
          <a:lstStyle/>
          <a:p>
            <a:r>
              <a:rPr lang="en-US" i="1" dirty="0" smtClean="0"/>
              <a:t>V(</a:t>
            </a:r>
            <a:r>
              <a:rPr lang="en-US" i="1" dirty="0" err="1" smtClean="0"/>
              <a:t>x,y,s</a:t>
            </a:r>
            <a:r>
              <a:rPr lang="en-US" i="1" dirty="0" smtClean="0"/>
              <a:t>)</a:t>
            </a:r>
            <a:endParaRPr lang="en-US" dirty="0"/>
          </a:p>
        </p:txBody>
      </p:sp>
      <p:sp>
        <p:nvSpPr>
          <p:cNvPr id="11" name="TextBox 10"/>
          <p:cNvSpPr txBox="1"/>
          <p:nvPr/>
        </p:nvSpPr>
        <p:spPr>
          <a:xfrm>
            <a:off x="285720" y="4714884"/>
            <a:ext cx="935641" cy="369332"/>
          </a:xfrm>
          <a:prstGeom prst="rect">
            <a:avLst/>
          </a:prstGeom>
          <a:noFill/>
        </p:spPr>
        <p:txBody>
          <a:bodyPr wrap="none" rtlCol="0">
            <a:spAutoFit/>
          </a:bodyPr>
          <a:lstStyle/>
          <a:p>
            <a:r>
              <a:rPr lang="en-US" i="1" dirty="0" smtClean="0"/>
              <a:t>V(</a:t>
            </a:r>
            <a:r>
              <a:rPr lang="en-US" i="1" dirty="0" err="1" smtClean="0"/>
              <a:t>x,y,s</a:t>
            </a:r>
            <a:r>
              <a:rPr lang="en-US" i="1" dirty="0" smtClean="0"/>
              <a:t>)</a:t>
            </a:r>
            <a:endParaRPr lang="en-US" dirty="0"/>
          </a:p>
        </p:txBody>
      </p:sp>
      <p:cxnSp>
        <p:nvCxnSpPr>
          <p:cNvPr id="13" name="Straight Connector 12"/>
          <p:cNvCxnSpPr/>
          <p:nvPr/>
        </p:nvCxnSpPr>
        <p:spPr>
          <a:xfrm rot="5400000">
            <a:off x="535753" y="5679297"/>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08249" y="5678503"/>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751389" y="5678503"/>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894529" y="5678503"/>
            <a:ext cx="164307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time-dependent potential</a:t>
            </a:r>
            <a:endParaRPr lang="en-US" dirty="0"/>
          </a:p>
        </p:txBody>
      </p:sp>
      <p:sp>
        <p:nvSpPr>
          <p:cNvPr id="3" name="Content Placeholder 2"/>
          <p:cNvSpPr>
            <a:spLocks noGrp="1"/>
          </p:cNvSpPr>
          <p:nvPr>
            <p:ph idx="1"/>
          </p:nvPr>
        </p:nvSpPr>
        <p:spPr/>
        <p:txBody>
          <a:bodyPr/>
          <a:lstStyle/>
          <a:p>
            <a:r>
              <a:rPr lang="en-US" dirty="0" smtClean="0"/>
              <a:t>Let’s consider a Hamiltonian</a:t>
            </a:r>
          </a:p>
          <a:p>
            <a:endParaRPr lang="en-US" dirty="0" smtClean="0"/>
          </a:p>
          <a:p>
            <a:endParaRPr lang="en-US" dirty="0" smtClean="0"/>
          </a:p>
          <a:p>
            <a:pPr>
              <a:buNone/>
            </a:pPr>
            <a:r>
              <a:rPr lang="en-US" dirty="0" smtClean="0"/>
              <a:t>where </a:t>
            </a:r>
            <a:r>
              <a:rPr lang="en-US" i="1" dirty="0" smtClean="0"/>
              <a:t>V(</a:t>
            </a:r>
            <a:r>
              <a:rPr lang="en-US" i="1" dirty="0" err="1" smtClean="0"/>
              <a:t>x,y,s</a:t>
            </a:r>
            <a:r>
              <a:rPr lang="en-US" i="1" dirty="0" smtClean="0"/>
              <a:t>) </a:t>
            </a:r>
            <a:r>
              <a:rPr lang="en-US" dirty="0" smtClean="0"/>
              <a:t>satisfies the Laplace equation in 2d:</a:t>
            </a:r>
          </a:p>
          <a:p>
            <a:endParaRPr lang="en-US" dirty="0" smtClean="0">
              <a:cs typeface="Times New Roman" pitchFamily="18" charset="0"/>
            </a:endParaRPr>
          </a:p>
          <a:p>
            <a:r>
              <a:rPr lang="en-US" dirty="0" smtClean="0">
                <a:cs typeface="Times New Roman" pitchFamily="18" charset="0"/>
              </a:rPr>
              <a:t>In normalized variables we will have:</a:t>
            </a:r>
            <a:endParaRPr lang="en-US" dirty="0" smtClean="0"/>
          </a:p>
        </p:txBody>
      </p:sp>
      <p:graphicFrame>
        <p:nvGraphicFramePr>
          <p:cNvPr id="3074" name="Object 2"/>
          <p:cNvGraphicFramePr>
            <a:graphicFrameLocks noChangeAspect="1"/>
          </p:cNvGraphicFramePr>
          <p:nvPr/>
        </p:nvGraphicFramePr>
        <p:xfrm>
          <a:off x="1643042" y="2500306"/>
          <a:ext cx="4967770" cy="928694"/>
        </p:xfrm>
        <a:graphic>
          <a:graphicData uri="http://schemas.openxmlformats.org/presentationml/2006/ole">
            <p:oleObj spid="_x0000_s3074" name="Equation" r:id="rId3" imgW="2675356" imgH="500059" progId="Equation.3">
              <p:embed/>
            </p:oleObj>
          </a:graphicData>
        </a:graphic>
      </p:graphicFrame>
      <p:graphicFrame>
        <p:nvGraphicFramePr>
          <p:cNvPr id="3075" name="Object 3"/>
          <p:cNvGraphicFramePr>
            <a:graphicFrameLocks noChangeAspect="1"/>
          </p:cNvGraphicFramePr>
          <p:nvPr/>
        </p:nvGraphicFramePr>
        <p:xfrm>
          <a:off x="785786" y="5000636"/>
          <a:ext cx="7773277" cy="857256"/>
        </p:xfrm>
        <a:graphic>
          <a:graphicData uri="http://schemas.openxmlformats.org/presentationml/2006/ole">
            <p:oleObj spid="_x0000_s3075" name="Equation" r:id="rId4" imgW="4044661" imgH="446815" progId="Equation.3">
              <p:embed/>
            </p:oleObj>
          </a:graphicData>
        </a:graphic>
      </p:graphicFrame>
      <p:sp>
        <p:nvSpPr>
          <p:cNvPr id="6" name="Slide Number Placeholder 5"/>
          <p:cNvSpPr>
            <a:spLocks noGrp="1"/>
          </p:cNvSpPr>
          <p:nvPr>
            <p:ph type="sldNum" sz="quarter" idx="12"/>
          </p:nvPr>
        </p:nvSpPr>
        <p:spPr/>
        <p:txBody>
          <a:bodyPr/>
          <a:lstStyle/>
          <a:p>
            <a:fld id="{DF2624E8-AA2A-4C2A-A9A7-A3D54D2F5830}" type="slidenum">
              <a:rPr lang="en-US" smtClean="0"/>
              <a:pPr/>
              <a:t>39</a:t>
            </a:fld>
            <a:endParaRPr lang="en-US" dirty="0"/>
          </a:p>
        </p:txBody>
      </p:sp>
      <p:sp>
        <p:nvSpPr>
          <p:cNvPr id="30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6" name="Object 4"/>
          <p:cNvGraphicFramePr>
            <a:graphicFrameLocks noChangeAspect="1"/>
          </p:cNvGraphicFramePr>
          <p:nvPr/>
        </p:nvGraphicFramePr>
        <p:xfrm>
          <a:off x="2428860" y="3786190"/>
          <a:ext cx="3929089" cy="482519"/>
        </p:xfrm>
        <a:graphic>
          <a:graphicData uri="http://schemas.openxmlformats.org/presentationml/2006/ole">
            <p:oleObj spid="_x0000_s3076" name="Equation" r:id="rId5" imgW="1625600" imgH="203200" progId="Equation.3">
              <p:embed/>
            </p:oleObj>
          </a:graphicData>
        </a:graphic>
      </p:graphicFrame>
      <p:sp>
        <p:nvSpPr>
          <p:cNvPr id="3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8" name="Object 6"/>
          <p:cNvGraphicFramePr>
            <a:graphicFrameLocks noChangeAspect="1"/>
          </p:cNvGraphicFramePr>
          <p:nvPr/>
        </p:nvGraphicFramePr>
        <p:xfrm>
          <a:off x="5357818" y="5857892"/>
          <a:ext cx="1330708" cy="714380"/>
        </p:xfrm>
        <a:graphic>
          <a:graphicData uri="http://schemas.openxmlformats.org/presentationml/2006/ole">
            <p:oleObj spid="_x0000_s3078" name="Equation" r:id="rId6" imgW="901309" imgH="482391" progId="Equation.3">
              <p:embed/>
            </p:oleObj>
          </a:graphicData>
        </a:graphic>
      </p:graphicFrame>
      <p:sp>
        <p:nvSpPr>
          <p:cNvPr id="11" name="TextBox 10"/>
          <p:cNvSpPr txBox="1"/>
          <p:nvPr/>
        </p:nvSpPr>
        <p:spPr>
          <a:xfrm>
            <a:off x="2071670" y="6000768"/>
            <a:ext cx="3049746" cy="369332"/>
          </a:xfrm>
          <a:prstGeom prst="rect">
            <a:avLst/>
          </a:prstGeom>
          <a:noFill/>
        </p:spPr>
        <p:txBody>
          <a:bodyPr wrap="none" rtlCol="0">
            <a:spAutoFit/>
          </a:bodyPr>
          <a:lstStyle/>
          <a:p>
            <a:r>
              <a:rPr lang="en-US" dirty="0" smtClean="0"/>
              <a:t>Where new “time” variable is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229600" cy="1143000"/>
          </a:xfrm>
        </p:spPr>
        <p:txBody>
          <a:bodyPr/>
          <a:lstStyle/>
          <a:p>
            <a:r>
              <a:rPr lang="en-US" dirty="0" smtClean="0"/>
              <a:t>Some history…</a:t>
            </a:r>
            <a:endParaRPr lang="en-US" dirty="0"/>
          </a:p>
        </p:txBody>
      </p:sp>
      <p:sp>
        <p:nvSpPr>
          <p:cNvPr id="3" name="Content Placeholder 2"/>
          <p:cNvSpPr>
            <a:spLocks noGrp="1"/>
          </p:cNvSpPr>
          <p:nvPr>
            <p:ph idx="1"/>
          </p:nvPr>
        </p:nvSpPr>
        <p:spPr/>
        <p:txBody>
          <a:bodyPr/>
          <a:lstStyle/>
          <a:p>
            <a:r>
              <a:rPr lang="en-US" dirty="0" smtClean="0"/>
              <a:t>In 1957 the</a:t>
            </a:r>
            <a:r>
              <a:rPr lang="ru-RU" dirty="0" smtClean="0"/>
              <a:t>ре</a:t>
            </a:r>
            <a:r>
              <a:rPr lang="en-US" dirty="0" smtClean="0"/>
              <a:t> were 2 major scientific breakthroughs in the USSR</a:t>
            </a:r>
          </a:p>
          <a:p>
            <a:pPr lvl="1">
              <a:buNone/>
            </a:pPr>
            <a:endParaRPr lang="ru-RU" dirty="0" smtClean="0"/>
          </a:p>
          <a:p>
            <a:pPr lvl="1">
              <a:buNone/>
            </a:pPr>
            <a:endParaRPr lang="ru-RU" dirty="0" smtClean="0"/>
          </a:p>
        </p:txBody>
      </p:sp>
      <p:sp>
        <p:nvSpPr>
          <p:cNvPr id="4" name="Slide Number Placeholder 3"/>
          <p:cNvSpPr>
            <a:spLocks noGrp="1"/>
          </p:cNvSpPr>
          <p:nvPr>
            <p:ph type="sldNum" sz="quarter" idx="12"/>
          </p:nvPr>
        </p:nvSpPr>
        <p:spPr/>
        <p:txBody>
          <a:bodyPr/>
          <a:lstStyle/>
          <a:p>
            <a:fld id="{DF2624E8-AA2A-4C2A-A9A7-A3D54D2F5830}"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ideas</a:t>
            </a:r>
            <a:endParaRPr lang="en-US" dirty="0"/>
          </a:p>
        </p:txBody>
      </p:sp>
      <p:sp>
        <p:nvSpPr>
          <p:cNvPr id="3" name="Content Placeholder 2"/>
          <p:cNvSpPr>
            <a:spLocks noGrp="1"/>
          </p:cNvSpPr>
          <p:nvPr>
            <p:ph idx="1"/>
          </p:nvPr>
        </p:nvSpPr>
        <p:spPr>
          <a:xfrm>
            <a:off x="457200" y="1935480"/>
            <a:ext cx="8229600" cy="4779668"/>
          </a:xfrm>
        </p:spPr>
        <p:txBody>
          <a:bodyPr>
            <a:normAutofit/>
          </a:bodyPr>
          <a:lstStyle/>
          <a:p>
            <a:pPr marL="514350" indent="-514350">
              <a:buFont typeface="+mj-lt"/>
              <a:buAutoNum type="arabicPeriod"/>
            </a:pPr>
            <a:r>
              <a:rPr lang="en-US" dirty="0" smtClean="0"/>
              <a:t>Chose the potential to be time-independent in new variables</a:t>
            </a:r>
          </a:p>
          <a:p>
            <a:pPr marL="514350" indent="-514350">
              <a:buFont typeface="+mj-lt"/>
              <a:buAutoNum type="arabicPeriod"/>
            </a:pPr>
            <a:endParaRPr lang="en-US" dirty="0" smtClean="0"/>
          </a:p>
          <a:p>
            <a:pPr marL="514350" indent="-514350">
              <a:buFont typeface="+mj-lt"/>
              <a:buAutoNum type="arabicPeriod"/>
            </a:pPr>
            <a:endParaRPr lang="en-US" sz="2400" dirty="0" smtClean="0"/>
          </a:p>
          <a:p>
            <a:pPr marL="514350" indent="-514350">
              <a:buFont typeface="+mj-lt"/>
              <a:buAutoNum type="arabicPeriod"/>
            </a:pPr>
            <a:r>
              <a:rPr lang="en-US" dirty="0" smtClean="0"/>
              <a:t>Element of periodicity</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Find potentials </a:t>
            </a:r>
            <a:r>
              <a:rPr lang="en-US" i="1" dirty="0" smtClean="0"/>
              <a:t>U(x, y)</a:t>
            </a:r>
            <a:r>
              <a:rPr lang="en-US" dirty="0" smtClean="0"/>
              <a:t> with the second integral of motion </a:t>
            </a:r>
            <a:endParaRPr lang="en-US" dirty="0"/>
          </a:p>
        </p:txBody>
      </p:sp>
      <p:graphicFrame>
        <p:nvGraphicFramePr>
          <p:cNvPr id="4098" name="Object 2"/>
          <p:cNvGraphicFramePr>
            <a:graphicFrameLocks noChangeAspect="1"/>
          </p:cNvGraphicFramePr>
          <p:nvPr/>
        </p:nvGraphicFramePr>
        <p:xfrm>
          <a:off x="2571736" y="2357430"/>
          <a:ext cx="4488395" cy="785818"/>
        </p:xfrm>
        <a:graphic>
          <a:graphicData uri="http://schemas.openxmlformats.org/presentationml/2006/ole">
            <p:oleObj spid="_x0000_s4098" name="Equation" r:id="rId3" imgW="2548489" imgH="446815" progId="Equation.3">
              <p:embed/>
            </p:oleObj>
          </a:graphicData>
        </a:graphic>
      </p:graphicFrame>
      <p:pic>
        <p:nvPicPr>
          <p:cNvPr id="4099" name="Picture 3"/>
          <p:cNvPicPr>
            <a:picLocks noChangeAspect="1" noChangeArrowheads="1"/>
          </p:cNvPicPr>
          <p:nvPr/>
        </p:nvPicPr>
        <p:blipFill>
          <a:blip r:embed="rId4"/>
          <a:srcRect/>
          <a:stretch>
            <a:fillRect/>
          </a:stretch>
        </p:blipFill>
        <p:spPr bwMode="auto">
          <a:xfrm>
            <a:off x="4143372" y="3143248"/>
            <a:ext cx="4785344" cy="2786082"/>
          </a:xfrm>
          <a:prstGeom prst="rect">
            <a:avLst/>
          </a:prstGeom>
          <a:noFill/>
          <a:ln w="9525">
            <a:noFill/>
            <a:miter lim="800000"/>
            <a:headEnd/>
            <a:tailEnd/>
          </a:ln>
        </p:spPr>
      </p:pic>
      <p:graphicFrame>
        <p:nvGraphicFramePr>
          <p:cNvPr id="4100" name="Object 4"/>
          <p:cNvGraphicFramePr>
            <a:graphicFrameLocks noChangeAspect="1"/>
          </p:cNvGraphicFramePr>
          <p:nvPr/>
        </p:nvGraphicFramePr>
        <p:xfrm>
          <a:off x="1285852" y="4214818"/>
          <a:ext cx="2445122" cy="1214446"/>
        </p:xfrm>
        <a:graphic>
          <a:graphicData uri="http://schemas.openxmlformats.org/presentationml/2006/ole">
            <p:oleObj spid="_x0000_s4100" name="Equation" r:id="rId5" imgW="1435075" imgH="713393"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229600" cy="1143000"/>
          </a:xfrm>
        </p:spPr>
        <p:txBody>
          <a:bodyPr/>
          <a:lstStyle/>
          <a:p>
            <a:r>
              <a:rPr lang="en-US" dirty="0" smtClean="0"/>
              <a:t>Test lattice (for an 8-GeV beam)</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41</a:t>
            </a:fld>
            <a:endParaRPr lang="en-US" dirty="0"/>
          </a:p>
        </p:txBody>
      </p:sp>
      <p:pic>
        <p:nvPicPr>
          <p:cNvPr id="105474" name="Picture 2" descr="C:\Documents and Settings\nsergei\Local Settings\Temp\Picture 16.png"/>
          <p:cNvPicPr>
            <a:picLocks noChangeAspect="1" noChangeArrowheads="1"/>
          </p:cNvPicPr>
          <p:nvPr/>
        </p:nvPicPr>
        <p:blipFill>
          <a:blip r:embed="rId3"/>
          <a:srcRect/>
          <a:stretch>
            <a:fillRect/>
          </a:stretch>
        </p:blipFill>
        <p:spPr bwMode="auto">
          <a:xfrm>
            <a:off x="2786050" y="2214554"/>
            <a:ext cx="5142864" cy="3982148"/>
          </a:xfrm>
          <a:prstGeom prst="rect">
            <a:avLst/>
          </a:prstGeom>
          <a:noFill/>
        </p:spPr>
      </p:pic>
      <p:sp>
        <p:nvSpPr>
          <p:cNvPr id="6" name="TextBox 5"/>
          <p:cNvSpPr txBox="1"/>
          <p:nvPr/>
        </p:nvSpPr>
        <p:spPr>
          <a:xfrm>
            <a:off x="214282" y="2357430"/>
            <a:ext cx="2577052" cy="1200329"/>
          </a:xfrm>
          <a:prstGeom prst="rect">
            <a:avLst/>
          </a:prstGeom>
          <a:noFill/>
        </p:spPr>
        <p:txBody>
          <a:bodyPr wrap="none" rtlCol="0">
            <a:spAutoFit/>
          </a:bodyPr>
          <a:lstStyle/>
          <a:p>
            <a:r>
              <a:rPr lang="en-US" dirty="0" smtClean="0"/>
              <a:t>Six </a:t>
            </a:r>
            <a:r>
              <a:rPr lang="en-US" dirty="0" err="1" smtClean="0"/>
              <a:t>quadrupoles</a:t>
            </a:r>
            <a:endParaRPr lang="en-US" dirty="0" smtClean="0"/>
          </a:p>
          <a:p>
            <a:r>
              <a:rPr lang="en-US" dirty="0" smtClean="0"/>
              <a:t>provide a phase advance</a:t>
            </a:r>
          </a:p>
          <a:p>
            <a:r>
              <a:rPr lang="en-US" dirty="0" smtClean="0"/>
              <a:t>of </a:t>
            </a:r>
            <a:r>
              <a:rPr lang="en-US" dirty="0" smtClean="0">
                <a:latin typeface="Comic Sans MS"/>
              </a:rPr>
              <a:t>π</a:t>
            </a:r>
            <a:endParaRPr lang="en-US" dirty="0" smtClean="0"/>
          </a:p>
          <a:p>
            <a:r>
              <a:rPr lang="en-US" dirty="0" smtClean="0"/>
              <a:t>Linear tune: 0.5 – 1.0</a:t>
            </a:r>
          </a:p>
        </p:txBody>
      </p:sp>
      <p:graphicFrame>
        <p:nvGraphicFramePr>
          <p:cNvPr id="105475" name="Object 3"/>
          <p:cNvGraphicFramePr>
            <a:graphicFrameLocks noChangeAspect="1"/>
          </p:cNvGraphicFramePr>
          <p:nvPr/>
        </p:nvGraphicFramePr>
        <p:xfrm>
          <a:off x="5214942" y="4929198"/>
          <a:ext cx="928694" cy="668660"/>
        </p:xfrm>
        <a:graphic>
          <a:graphicData uri="http://schemas.openxmlformats.org/presentationml/2006/ole">
            <p:oleObj spid="_x0000_s105475" name="Equation" r:id="rId4" imgW="634680" imgH="45720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Examples of time-independent</a:t>
            </a:r>
            <a:br>
              <a:rPr lang="en-US" dirty="0" smtClean="0"/>
            </a:br>
            <a:r>
              <a:rPr lang="en-US" dirty="0" smtClean="0"/>
              <a:t>Hamiltonians</a:t>
            </a:r>
            <a:endParaRPr lang="en-US" dirty="0"/>
          </a:p>
        </p:txBody>
      </p:sp>
      <p:sp>
        <p:nvSpPr>
          <p:cNvPr id="3" name="Content Placeholder 2"/>
          <p:cNvSpPr>
            <a:spLocks noGrp="1"/>
          </p:cNvSpPr>
          <p:nvPr>
            <p:ph idx="1"/>
          </p:nvPr>
        </p:nvSpPr>
        <p:spPr/>
        <p:txBody>
          <a:bodyPr/>
          <a:lstStyle/>
          <a:p>
            <a:r>
              <a:rPr lang="en-US" dirty="0" err="1" smtClean="0"/>
              <a:t>Quadrupole</a:t>
            </a:r>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smtClean="0"/>
          </a:p>
          <a:p>
            <a:endParaRPr lang="en-US" dirty="0" smtClean="0"/>
          </a:p>
        </p:txBody>
      </p:sp>
      <p:graphicFrame>
        <p:nvGraphicFramePr>
          <p:cNvPr id="21506" name="Object 2"/>
          <p:cNvGraphicFramePr>
            <a:graphicFrameLocks noChangeAspect="1"/>
          </p:cNvGraphicFramePr>
          <p:nvPr/>
        </p:nvGraphicFramePr>
        <p:xfrm>
          <a:off x="3357554" y="1857364"/>
          <a:ext cx="3067601" cy="785818"/>
        </p:xfrm>
        <a:graphic>
          <a:graphicData uri="http://schemas.openxmlformats.org/presentationml/2006/ole">
            <p:oleObj spid="_x0000_s21506" name="Equation" r:id="rId3" imgW="1673715" imgH="428828" progId="Equation.3">
              <p:embed/>
            </p:oleObj>
          </a:graphicData>
        </a:graphic>
      </p:graphicFrame>
      <p:graphicFrame>
        <p:nvGraphicFramePr>
          <p:cNvPr id="21507" name="Object 3"/>
          <p:cNvGraphicFramePr>
            <a:graphicFrameLocks noChangeAspect="1"/>
          </p:cNvGraphicFramePr>
          <p:nvPr/>
        </p:nvGraphicFramePr>
        <p:xfrm>
          <a:off x="3357554" y="2714620"/>
          <a:ext cx="3000397" cy="472752"/>
        </p:xfrm>
        <a:graphic>
          <a:graphicData uri="http://schemas.openxmlformats.org/presentationml/2006/ole">
            <p:oleObj spid="_x0000_s21507" name="Equation" r:id="rId4" imgW="1511267" imgH="238517" progId="Equation.3">
              <p:embed/>
            </p:oleObj>
          </a:graphicData>
        </a:graphic>
      </p:graphicFrame>
      <p:sp>
        <p:nvSpPr>
          <p:cNvPr id="8" name="Slide Number Placeholder 7"/>
          <p:cNvSpPr>
            <a:spLocks noGrp="1"/>
          </p:cNvSpPr>
          <p:nvPr>
            <p:ph type="sldNum" sz="quarter" idx="12"/>
          </p:nvPr>
        </p:nvSpPr>
        <p:spPr/>
        <p:txBody>
          <a:bodyPr/>
          <a:lstStyle/>
          <a:p>
            <a:fld id="{DF2624E8-AA2A-4C2A-A9A7-A3D54D2F5830}" type="slidenum">
              <a:rPr lang="en-US" smtClean="0"/>
              <a:pPr/>
              <a:t>42</a:t>
            </a:fld>
            <a:endParaRPr lang="en-US" dirty="0"/>
          </a:p>
        </p:txBody>
      </p:sp>
      <p:pic>
        <p:nvPicPr>
          <p:cNvPr id="21510" name="Picture 6"/>
          <p:cNvPicPr>
            <a:picLocks noChangeAspect="1" noChangeArrowheads="1"/>
          </p:cNvPicPr>
          <p:nvPr/>
        </p:nvPicPr>
        <p:blipFill>
          <a:blip r:embed="rId5"/>
          <a:srcRect/>
          <a:stretch>
            <a:fillRect/>
          </a:stretch>
        </p:blipFill>
        <p:spPr bwMode="auto">
          <a:xfrm>
            <a:off x="0" y="3743325"/>
            <a:ext cx="5019675" cy="3114675"/>
          </a:xfrm>
          <a:prstGeom prst="rect">
            <a:avLst/>
          </a:prstGeom>
          <a:noFill/>
          <a:ln w="9525">
            <a:noFill/>
            <a:miter lim="800000"/>
            <a:headEnd/>
            <a:tailEnd/>
          </a:ln>
          <a:effectLst/>
        </p:spPr>
      </p:pic>
      <p:sp>
        <p:nvSpPr>
          <p:cNvPr id="10" name="TextBox 9"/>
          <p:cNvSpPr txBox="1"/>
          <p:nvPr/>
        </p:nvSpPr>
        <p:spPr>
          <a:xfrm>
            <a:off x="2428860" y="5357826"/>
            <a:ext cx="577402" cy="369332"/>
          </a:xfrm>
          <a:prstGeom prst="rect">
            <a:avLst/>
          </a:prstGeom>
          <a:noFill/>
        </p:spPr>
        <p:txBody>
          <a:bodyPr wrap="none" rtlCol="0">
            <a:spAutoFit/>
          </a:bodyPr>
          <a:lstStyle/>
          <a:p>
            <a:r>
              <a:rPr lang="el-GR" i="1" dirty="0" smtClean="0"/>
              <a:t>β</a:t>
            </a:r>
            <a:r>
              <a:rPr lang="en-US" i="1" dirty="0" smtClean="0"/>
              <a:t>(s)</a:t>
            </a:r>
            <a:endParaRPr lang="en-US" i="1" dirty="0"/>
          </a:p>
        </p:txBody>
      </p:sp>
      <p:sp>
        <p:nvSpPr>
          <p:cNvPr id="11" name="TextBox 10"/>
          <p:cNvSpPr txBox="1"/>
          <p:nvPr/>
        </p:nvSpPr>
        <p:spPr>
          <a:xfrm>
            <a:off x="2000232" y="4143380"/>
            <a:ext cx="1335622" cy="646331"/>
          </a:xfrm>
          <a:prstGeom prst="rect">
            <a:avLst/>
          </a:prstGeom>
          <a:noFill/>
        </p:spPr>
        <p:txBody>
          <a:bodyPr wrap="none" rtlCol="0">
            <a:spAutoFit/>
          </a:bodyPr>
          <a:lstStyle/>
          <a:p>
            <a:r>
              <a:rPr lang="en-US" dirty="0" err="1" smtClean="0">
                <a:solidFill>
                  <a:schemeClr val="accent1">
                    <a:lumMod val="75000"/>
                  </a:schemeClr>
                </a:solidFill>
              </a:rPr>
              <a:t>quadrupole</a:t>
            </a:r>
            <a:endParaRPr lang="en-US" dirty="0" smtClean="0">
              <a:solidFill>
                <a:schemeClr val="accent1">
                  <a:lumMod val="75000"/>
                </a:schemeClr>
              </a:solidFill>
            </a:endParaRPr>
          </a:p>
          <a:p>
            <a:r>
              <a:rPr lang="en-US" dirty="0" smtClean="0">
                <a:solidFill>
                  <a:schemeClr val="accent1">
                    <a:lumMod val="75000"/>
                  </a:schemeClr>
                </a:solidFill>
              </a:rPr>
              <a:t>amplitude</a:t>
            </a:r>
            <a:endParaRPr lang="en-US" dirty="0">
              <a:solidFill>
                <a:schemeClr val="accent1">
                  <a:lumMod val="75000"/>
                </a:schemeClr>
              </a:solidFill>
            </a:endParaRPr>
          </a:p>
        </p:txBody>
      </p:sp>
      <p:graphicFrame>
        <p:nvGraphicFramePr>
          <p:cNvPr id="21511" name="Object 7"/>
          <p:cNvGraphicFramePr>
            <a:graphicFrameLocks noChangeAspect="1"/>
          </p:cNvGraphicFramePr>
          <p:nvPr/>
        </p:nvGraphicFramePr>
        <p:xfrm>
          <a:off x="4857752" y="3357562"/>
          <a:ext cx="4139202" cy="714380"/>
        </p:xfrm>
        <a:graphic>
          <a:graphicData uri="http://schemas.openxmlformats.org/presentationml/2006/ole">
            <p:oleObj spid="_x0000_s21511" name="Equation" r:id="rId6" imgW="2501640" imgH="431640" progId="Equation.3">
              <p:embed/>
            </p:oleObj>
          </a:graphicData>
        </a:graphic>
      </p:graphicFrame>
      <p:sp>
        <p:nvSpPr>
          <p:cNvPr id="13" name="TextBox 12"/>
          <p:cNvSpPr txBox="1"/>
          <p:nvPr/>
        </p:nvSpPr>
        <p:spPr>
          <a:xfrm>
            <a:off x="4643438" y="6488668"/>
            <a:ext cx="312906" cy="369332"/>
          </a:xfrm>
          <a:prstGeom prst="rect">
            <a:avLst/>
          </a:prstGeom>
          <a:noFill/>
        </p:spPr>
        <p:txBody>
          <a:bodyPr wrap="none" rtlCol="0">
            <a:spAutoFit/>
          </a:bodyPr>
          <a:lstStyle/>
          <a:p>
            <a:r>
              <a:rPr lang="en-US" i="1" dirty="0" smtClean="0"/>
              <a:t>L</a:t>
            </a:r>
            <a:endParaRPr lang="en-US" i="1" dirty="0"/>
          </a:p>
        </p:txBody>
      </p:sp>
      <p:sp>
        <p:nvSpPr>
          <p:cNvPr id="14" name="TextBox 13"/>
          <p:cNvSpPr txBox="1"/>
          <p:nvPr/>
        </p:nvSpPr>
        <p:spPr>
          <a:xfrm>
            <a:off x="5357818" y="4572008"/>
            <a:ext cx="834459" cy="369332"/>
          </a:xfrm>
          <a:prstGeom prst="rect">
            <a:avLst/>
          </a:prstGeom>
          <a:noFill/>
        </p:spPr>
        <p:txBody>
          <a:bodyPr wrap="none" rtlCol="0">
            <a:spAutoFit/>
          </a:bodyPr>
          <a:lstStyle/>
          <a:p>
            <a:r>
              <a:rPr lang="en-US" dirty="0" smtClean="0"/>
              <a:t>Tunes:</a:t>
            </a:r>
            <a:endParaRPr lang="en-US" dirty="0"/>
          </a:p>
        </p:txBody>
      </p:sp>
      <p:sp>
        <p:nvSpPr>
          <p:cNvPr id="215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12" name="Object 8"/>
          <p:cNvGraphicFramePr>
            <a:graphicFrameLocks noChangeAspect="1"/>
          </p:cNvGraphicFramePr>
          <p:nvPr/>
        </p:nvGraphicFramePr>
        <p:xfrm>
          <a:off x="6446838" y="4500563"/>
          <a:ext cx="1606550" cy="822325"/>
        </p:xfrm>
        <a:graphic>
          <a:graphicData uri="http://schemas.openxmlformats.org/presentationml/2006/ole">
            <p:oleObj spid="_x0000_s21512" name="Equation" r:id="rId7" imgW="952200" imgH="482400" progId="Equation.3">
              <p:embed/>
            </p:oleObj>
          </a:graphicData>
        </a:graphic>
      </p:graphicFrame>
      <p:sp>
        <p:nvSpPr>
          <p:cNvPr id="15" name="TextBox 14"/>
          <p:cNvSpPr txBox="1"/>
          <p:nvPr/>
        </p:nvSpPr>
        <p:spPr>
          <a:xfrm>
            <a:off x="5357818" y="5572140"/>
            <a:ext cx="1990673" cy="369332"/>
          </a:xfrm>
          <a:prstGeom prst="rect">
            <a:avLst/>
          </a:prstGeom>
          <a:noFill/>
        </p:spPr>
        <p:txBody>
          <a:bodyPr wrap="none" rtlCol="0">
            <a:spAutoFit/>
          </a:bodyPr>
          <a:lstStyle/>
          <a:p>
            <a:r>
              <a:rPr lang="en-US" dirty="0" smtClean="0"/>
              <a:t>Tune spread:  zero</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time-independent</a:t>
            </a:r>
            <a:br>
              <a:rPr lang="en-US" dirty="0" smtClean="0"/>
            </a:br>
            <a:r>
              <a:rPr lang="en-US" dirty="0" smtClean="0"/>
              <a:t>Hamiltonians</a:t>
            </a:r>
            <a:endParaRPr lang="en-US" dirty="0"/>
          </a:p>
        </p:txBody>
      </p:sp>
      <p:sp>
        <p:nvSpPr>
          <p:cNvPr id="3" name="Content Placeholder 2"/>
          <p:cNvSpPr>
            <a:spLocks noGrp="1"/>
          </p:cNvSpPr>
          <p:nvPr>
            <p:ph idx="1"/>
          </p:nvPr>
        </p:nvSpPr>
        <p:spPr/>
        <p:txBody>
          <a:bodyPr/>
          <a:lstStyle/>
          <a:p>
            <a:r>
              <a:rPr lang="en-US" dirty="0" err="1" smtClean="0"/>
              <a:t>Octupole</a:t>
            </a:r>
            <a:endParaRPr lang="en-US" dirty="0" smtClean="0"/>
          </a:p>
          <a:p>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43</a:t>
            </a:fld>
            <a:endParaRPr lang="en-US" dirty="0"/>
          </a:p>
        </p:txBody>
      </p:sp>
      <p:graphicFrame>
        <p:nvGraphicFramePr>
          <p:cNvPr id="106498" name="Object 2"/>
          <p:cNvGraphicFramePr>
            <a:graphicFrameLocks noChangeAspect="1"/>
          </p:cNvGraphicFramePr>
          <p:nvPr/>
        </p:nvGraphicFramePr>
        <p:xfrm>
          <a:off x="3143240" y="1928802"/>
          <a:ext cx="3857625" cy="801687"/>
        </p:xfrm>
        <a:graphic>
          <a:graphicData uri="http://schemas.openxmlformats.org/presentationml/2006/ole">
            <p:oleObj spid="_x0000_s106498" name="Equation" r:id="rId3" imgW="2330334" imgH="484949" progId="Equation.3">
              <p:embed/>
            </p:oleObj>
          </a:graphicData>
        </a:graphic>
      </p:graphicFrame>
      <p:graphicFrame>
        <p:nvGraphicFramePr>
          <p:cNvPr id="106499" name="Object 3"/>
          <p:cNvGraphicFramePr>
            <a:graphicFrameLocks noChangeAspect="1"/>
          </p:cNvGraphicFramePr>
          <p:nvPr/>
        </p:nvGraphicFramePr>
        <p:xfrm>
          <a:off x="3786182" y="2928934"/>
          <a:ext cx="3000375" cy="893763"/>
        </p:xfrm>
        <a:graphic>
          <a:graphicData uri="http://schemas.openxmlformats.org/presentationml/2006/ole">
            <p:oleObj spid="_x0000_s106499" name="Equation" r:id="rId4" imgW="1625556" imgH="484949" progId="Equation.3">
              <p:embed/>
            </p:oleObj>
          </a:graphicData>
        </a:graphic>
      </p:graphicFrame>
      <p:sp>
        <p:nvSpPr>
          <p:cNvPr id="10" name="Content Placeholder 2"/>
          <p:cNvSpPr txBox="1">
            <a:spLocks/>
          </p:cNvSpPr>
          <p:nvPr/>
        </p:nvSpPr>
        <p:spPr>
          <a:xfrm>
            <a:off x="3286116" y="1571612"/>
            <a:ext cx="5400684" cy="500066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This Hamiltonian is NOT </a:t>
            </a:r>
            <a:r>
              <a:rPr lang="en-US" sz="2600" dirty="0" err="1" smtClean="0"/>
              <a:t>integrable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Tune spread (in both x and y) is limited to </a:t>
            </a:r>
            <a:r>
              <a:rPr kumimoji="0" lang="en-US" sz="2600" b="0" i="0" u="none" strike="noStrike" kern="1200" cap="none" spc="0" normalizeH="0" baseline="0" noProof="0" dirty="0" smtClean="0">
                <a:ln>
                  <a:noFill/>
                </a:ln>
                <a:solidFill>
                  <a:schemeClr val="tx1"/>
                </a:solidFill>
                <a:effectLst/>
                <a:uLnTx/>
                <a:uFillTx/>
                <a:latin typeface="Cambria Math"/>
                <a:ea typeface="Cambria Math"/>
                <a:cs typeface="+mn-cs"/>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12%</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1" name="Object 2"/>
          <p:cNvGraphicFramePr>
            <a:graphicFrameLocks noChangeAspect="1"/>
          </p:cNvGraphicFramePr>
          <p:nvPr/>
        </p:nvGraphicFramePr>
        <p:xfrm>
          <a:off x="3132138" y="4000500"/>
          <a:ext cx="5762625" cy="714375"/>
        </p:xfrm>
        <a:graphic>
          <a:graphicData uri="http://schemas.openxmlformats.org/presentationml/2006/ole">
            <p:oleObj spid="_x0000_s106500" name="Equation" r:id="rId5" imgW="3111480" imgH="393480" progId="Equation.3">
              <p:embed/>
            </p:oleObj>
          </a:graphicData>
        </a:graphic>
      </p:graphicFrame>
      <p:pic>
        <p:nvPicPr>
          <p:cNvPr id="12" name="Picture 4"/>
          <p:cNvPicPr>
            <a:picLocks noChangeAspect="1" noChangeArrowheads="1"/>
          </p:cNvPicPr>
          <p:nvPr/>
        </p:nvPicPr>
        <p:blipFill>
          <a:blip r:embed="rId6"/>
          <a:srcRect/>
          <a:stretch>
            <a:fillRect/>
          </a:stretch>
        </p:blipFill>
        <p:spPr bwMode="auto">
          <a:xfrm>
            <a:off x="0" y="4031072"/>
            <a:ext cx="2857488" cy="2826927"/>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lstStyle/>
          <a:p>
            <a:r>
              <a:rPr lang="en-US" dirty="0" smtClean="0"/>
              <a:t>Tracking with </a:t>
            </a:r>
            <a:r>
              <a:rPr lang="en-US" dirty="0" err="1" smtClean="0"/>
              <a:t>octupoles</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44</a:t>
            </a:fld>
            <a:endParaRPr lang="en-US" dirty="0"/>
          </a:p>
        </p:txBody>
      </p:sp>
      <p:pic>
        <p:nvPicPr>
          <p:cNvPr id="138242" name="Picture 2" descr="C:\Documents and Settings\nsergei\Local Settings\Temp\Picture 14.png"/>
          <p:cNvPicPr>
            <a:picLocks noChangeAspect="1" noChangeArrowheads="1"/>
          </p:cNvPicPr>
          <p:nvPr/>
        </p:nvPicPr>
        <p:blipFill>
          <a:blip r:embed="rId2"/>
          <a:srcRect/>
          <a:stretch>
            <a:fillRect/>
          </a:stretch>
        </p:blipFill>
        <p:spPr bwMode="auto">
          <a:xfrm>
            <a:off x="3790145" y="1785926"/>
            <a:ext cx="5353855" cy="5072074"/>
          </a:xfrm>
          <a:prstGeom prst="rect">
            <a:avLst/>
          </a:prstGeom>
          <a:noFill/>
        </p:spPr>
      </p:pic>
      <p:sp>
        <p:nvSpPr>
          <p:cNvPr id="6" name="TextBox 5"/>
          <p:cNvSpPr txBox="1"/>
          <p:nvPr/>
        </p:nvSpPr>
        <p:spPr>
          <a:xfrm>
            <a:off x="357158" y="2071678"/>
            <a:ext cx="3962560" cy="1477328"/>
          </a:xfrm>
          <a:prstGeom prst="rect">
            <a:avLst/>
          </a:prstGeom>
          <a:noFill/>
        </p:spPr>
        <p:txBody>
          <a:bodyPr wrap="none" rtlCol="0">
            <a:spAutoFit/>
          </a:bodyPr>
          <a:lstStyle/>
          <a:p>
            <a:r>
              <a:rPr lang="en-US" dirty="0" smtClean="0"/>
              <a:t>Tracking with a test lattice</a:t>
            </a:r>
          </a:p>
          <a:p>
            <a:r>
              <a:rPr lang="en-US" dirty="0" smtClean="0"/>
              <a:t>10,000 particles for 10,000 turns</a:t>
            </a:r>
          </a:p>
          <a:p>
            <a:r>
              <a:rPr lang="en-US" dirty="0" smtClean="0"/>
              <a:t>No lost particles.</a:t>
            </a:r>
          </a:p>
          <a:p>
            <a:endParaRPr lang="en-US" dirty="0" smtClean="0"/>
          </a:p>
          <a:p>
            <a:r>
              <a:rPr lang="en-US" dirty="0" smtClean="0"/>
              <a:t>50 </a:t>
            </a:r>
            <a:r>
              <a:rPr lang="en-US" dirty="0" err="1" smtClean="0"/>
              <a:t>octupoles</a:t>
            </a:r>
            <a:r>
              <a:rPr lang="en-US" dirty="0" smtClean="0"/>
              <a:t> in a 10-m long drift space</a:t>
            </a:r>
            <a:endParaRPr lang="en-US" dirty="0"/>
          </a:p>
        </p:txBody>
      </p:sp>
      <p:sp>
        <p:nvSpPr>
          <p:cNvPr id="7" name="TextBox 6"/>
          <p:cNvSpPr txBox="1"/>
          <p:nvPr/>
        </p:nvSpPr>
        <p:spPr>
          <a:xfrm>
            <a:off x="3286116" y="6488668"/>
            <a:ext cx="2469137" cy="369332"/>
          </a:xfrm>
          <a:prstGeom prst="rect">
            <a:avLst/>
          </a:prstGeom>
          <a:noFill/>
        </p:spPr>
        <p:txBody>
          <a:bodyPr wrap="none" rtlCol="0">
            <a:spAutoFit/>
          </a:bodyPr>
          <a:lstStyle/>
          <a:p>
            <a:r>
              <a:rPr lang="en-US" dirty="0" smtClean="0"/>
              <a:t>Courtesy of A. </a:t>
            </a:r>
            <a:r>
              <a:rPr lang="en-US" dirty="0" err="1" smtClean="0"/>
              <a:t>Valishev</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n-US" dirty="0" err="1" smtClean="0"/>
              <a:t>Integrable</a:t>
            </a:r>
            <a:r>
              <a:rPr lang="en-US" dirty="0" smtClean="0"/>
              <a:t> 2-D Hamiltonians</a:t>
            </a:r>
            <a:endParaRPr lang="en-US" dirty="0"/>
          </a:p>
        </p:txBody>
      </p:sp>
      <p:sp>
        <p:nvSpPr>
          <p:cNvPr id="3" name="Content Placeholder 2"/>
          <p:cNvSpPr>
            <a:spLocks noGrp="1"/>
          </p:cNvSpPr>
          <p:nvPr>
            <p:ph idx="1"/>
          </p:nvPr>
        </p:nvSpPr>
        <p:spPr>
          <a:xfrm>
            <a:off x="457200" y="1571612"/>
            <a:ext cx="8229600" cy="4786346"/>
          </a:xfrm>
        </p:spPr>
        <p:txBody>
          <a:bodyPr/>
          <a:lstStyle/>
          <a:p>
            <a:r>
              <a:rPr lang="en-US" dirty="0" smtClean="0"/>
              <a:t>Look for second integrals quadratic in momentum</a:t>
            </a:r>
          </a:p>
          <a:p>
            <a:pPr lvl="1"/>
            <a:r>
              <a:rPr lang="en-US" dirty="0" smtClean="0"/>
              <a:t>All such potentials are separable in some variables (</a:t>
            </a:r>
            <a:r>
              <a:rPr lang="en-US" dirty="0" err="1" smtClean="0"/>
              <a:t>cartesian</a:t>
            </a:r>
            <a:r>
              <a:rPr lang="en-US" dirty="0" smtClean="0"/>
              <a:t>, polar, elliptic, parabolic)</a:t>
            </a:r>
          </a:p>
          <a:p>
            <a:pPr lvl="1"/>
            <a:r>
              <a:rPr lang="en-US" dirty="0" smtClean="0"/>
              <a:t>First comprehensive study by Gaston </a:t>
            </a:r>
            <a:r>
              <a:rPr lang="en-US" dirty="0" err="1" smtClean="0"/>
              <a:t>Darboux</a:t>
            </a:r>
            <a:r>
              <a:rPr lang="en-US" dirty="0" smtClean="0"/>
              <a:t> (1901)</a:t>
            </a:r>
          </a:p>
          <a:p>
            <a:r>
              <a:rPr lang="en-US" dirty="0" smtClean="0"/>
              <a:t>So, we are looking for </a:t>
            </a:r>
            <a:r>
              <a:rPr lang="en-US" dirty="0" err="1" smtClean="0"/>
              <a:t>integrable</a:t>
            </a:r>
            <a:r>
              <a:rPr lang="en-US" dirty="0" smtClean="0"/>
              <a:t> potentials such that</a:t>
            </a:r>
          </a:p>
          <a:p>
            <a:endParaRPr lang="en-US" dirty="0" smtClean="0"/>
          </a:p>
          <a:p>
            <a:endParaRPr lang="en-US" dirty="0" smtClean="0"/>
          </a:p>
          <a:p>
            <a:endParaRPr lang="en-US" dirty="0" smtClean="0"/>
          </a:p>
          <a:p>
            <a:endParaRPr lang="en-US" dirty="0" smtClean="0"/>
          </a:p>
          <a:p>
            <a:endParaRPr lang="en-US" dirty="0" smtClean="0"/>
          </a:p>
          <a:p>
            <a:pPr>
              <a:buNone/>
            </a:pPr>
            <a:endParaRPr lang="en-US" i="1" dirty="0"/>
          </a:p>
        </p:txBody>
      </p:sp>
      <p:graphicFrame>
        <p:nvGraphicFramePr>
          <p:cNvPr id="22530" name="Object 2"/>
          <p:cNvGraphicFramePr>
            <a:graphicFrameLocks noChangeAspect="1"/>
          </p:cNvGraphicFramePr>
          <p:nvPr/>
        </p:nvGraphicFramePr>
        <p:xfrm>
          <a:off x="2547938" y="3654425"/>
          <a:ext cx="3532187" cy="762000"/>
        </p:xfrm>
        <a:graphic>
          <a:graphicData uri="http://schemas.openxmlformats.org/presentationml/2006/ole">
            <p:oleObj spid="_x0000_s22530" name="Equation" r:id="rId3" imgW="2006280" imgH="431640" progId="Equation.3">
              <p:embed/>
            </p:oleObj>
          </a:graphicData>
        </a:graphic>
      </p:graphicFrame>
      <p:graphicFrame>
        <p:nvGraphicFramePr>
          <p:cNvPr id="22532" name="Object 4"/>
          <p:cNvGraphicFramePr>
            <a:graphicFrameLocks noChangeAspect="1"/>
          </p:cNvGraphicFramePr>
          <p:nvPr/>
        </p:nvGraphicFramePr>
        <p:xfrm>
          <a:off x="2408238" y="4432300"/>
          <a:ext cx="3686175" cy="463550"/>
        </p:xfrm>
        <a:graphic>
          <a:graphicData uri="http://schemas.openxmlformats.org/presentationml/2006/ole">
            <p:oleObj spid="_x0000_s22532" name="Equation" r:id="rId4" imgW="2019240" imgH="253800" progId="Equation.3">
              <p:embed/>
            </p:oleObj>
          </a:graphicData>
        </a:graphic>
      </p:graphicFrame>
      <p:graphicFrame>
        <p:nvGraphicFramePr>
          <p:cNvPr id="22533" name="Object 5"/>
          <p:cNvGraphicFramePr>
            <a:graphicFrameLocks noChangeAspect="1"/>
          </p:cNvGraphicFramePr>
          <p:nvPr/>
        </p:nvGraphicFramePr>
        <p:xfrm>
          <a:off x="3643306" y="4929198"/>
          <a:ext cx="1714512" cy="1405444"/>
        </p:xfrm>
        <a:graphic>
          <a:graphicData uri="http://schemas.openxmlformats.org/presentationml/2006/ole">
            <p:oleObj spid="_x0000_s22533" name="Equation" r:id="rId5" imgW="836678" imgH="685333"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45</a:t>
            </a:fld>
            <a:endParaRPr lang="en-US" dirty="0"/>
          </a:p>
        </p:txBody>
      </p:sp>
      <p:sp>
        <p:nvSpPr>
          <p:cNvPr id="8" name="TextBox 7"/>
          <p:cNvSpPr txBox="1"/>
          <p:nvPr/>
        </p:nvSpPr>
        <p:spPr>
          <a:xfrm>
            <a:off x="214282" y="4429132"/>
            <a:ext cx="1787028" cy="369332"/>
          </a:xfrm>
          <a:prstGeom prst="rect">
            <a:avLst/>
          </a:prstGeom>
          <a:noFill/>
        </p:spPr>
        <p:txBody>
          <a:bodyPr wrap="none" rtlCol="0">
            <a:spAutoFit/>
          </a:bodyPr>
          <a:lstStyle/>
          <a:p>
            <a:r>
              <a:rPr lang="en-US" dirty="0" smtClean="0"/>
              <a:t>Second integral: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Darboux</a:t>
            </a:r>
            <a:r>
              <a:rPr lang="en-US" dirty="0" smtClean="0"/>
              <a:t> equation (1901)</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a</a:t>
            </a:r>
            <a:r>
              <a:rPr lang="en-US" dirty="0" smtClean="0"/>
              <a:t> ≠ </a:t>
            </a:r>
            <a:r>
              <a:rPr lang="en-US" dirty="0" smtClean="0">
                <a:latin typeface="Times New Roman" pitchFamily="18" charset="0"/>
                <a:cs typeface="Times New Roman" pitchFamily="18" charset="0"/>
              </a:rPr>
              <a:t>0</a:t>
            </a:r>
            <a:r>
              <a:rPr lang="en-US" dirty="0" smtClean="0"/>
              <a:t> and </a:t>
            </a:r>
            <a:r>
              <a:rPr lang="en-US" i="1" dirty="0" smtClean="0"/>
              <a:t>c</a:t>
            </a:r>
            <a:r>
              <a:rPr lang="en-US" dirty="0" smtClean="0"/>
              <a:t> ≠ </a:t>
            </a:r>
            <a:r>
              <a:rPr lang="en-US" dirty="0" smtClean="0">
                <a:latin typeface="Times New Roman" pitchFamily="18" charset="0"/>
                <a:cs typeface="Times New Roman" pitchFamily="18" charset="0"/>
              </a:rPr>
              <a:t>0</a:t>
            </a:r>
            <a:r>
              <a:rPr lang="en-US" dirty="0" smtClean="0"/>
              <a:t>, then we will take </a:t>
            </a:r>
            <a:r>
              <a:rPr lang="en-US" i="1" dirty="0" smtClean="0"/>
              <a:t>a</a:t>
            </a:r>
            <a:r>
              <a:rPr lang="en-US" dirty="0" smtClean="0"/>
              <a:t> = </a:t>
            </a:r>
            <a:r>
              <a:rPr lang="en-US" dirty="0" smtClean="0">
                <a:latin typeface="Times New Roman" pitchFamily="18" charset="0"/>
                <a:cs typeface="Times New Roman" pitchFamily="18" charset="0"/>
              </a:rPr>
              <a:t>1</a:t>
            </a:r>
          </a:p>
          <a:p>
            <a:endParaRPr lang="en-US" dirty="0" smtClean="0">
              <a:latin typeface="Times New Roman" pitchFamily="18" charset="0"/>
              <a:cs typeface="Times New Roman" pitchFamily="18" charset="0"/>
            </a:endParaRPr>
          </a:p>
          <a:p>
            <a:r>
              <a:rPr lang="en-US" dirty="0" smtClean="0"/>
              <a:t>General solution</a:t>
            </a:r>
          </a:p>
          <a:p>
            <a:endParaRPr lang="en-US" dirty="0" smtClean="0"/>
          </a:p>
          <a:p>
            <a:endParaRPr lang="en-US" dirty="0" smtClean="0"/>
          </a:p>
          <a:p>
            <a:endParaRPr lang="en-US" dirty="0" smtClean="0"/>
          </a:p>
          <a:p>
            <a:endParaRPr lang="en-US" dirty="0" smtClean="0"/>
          </a:p>
          <a:p>
            <a:endParaRPr lang="en-US" dirty="0" smtClean="0"/>
          </a:p>
          <a:p>
            <a:pPr>
              <a:buNone/>
            </a:pPr>
            <a:r>
              <a:rPr lang="en-US" i="1" dirty="0" smtClean="0">
                <a:latin typeface="Times New Roman" pitchFamily="18" charset="0"/>
                <a:cs typeface="Times New Roman" pitchFamily="18" charset="0"/>
              </a:rPr>
              <a:t>ξ </a:t>
            </a:r>
            <a:r>
              <a:rPr lang="en-US" dirty="0" smtClean="0">
                <a:latin typeface="Times New Roman" pitchFamily="18" charset="0"/>
                <a:cs typeface="Times New Roman" pitchFamily="18" charset="0"/>
              </a:rPr>
              <a:t>: [1, ∞], </a:t>
            </a:r>
            <a:r>
              <a:rPr lang="el-GR" i="1" dirty="0" smtClean="0">
                <a:latin typeface="Times New Roman" pitchFamily="18" charset="0"/>
                <a:cs typeface="Times New Roman" pitchFamily="18" charset="0"/>
              </a:rPr>
              <a:t>η</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[-1, 1],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and </a:t>
            </a:r>
            <a:r>
              <a:rPr lang="en-US" i="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arbitrary functions</a:t>
            </a:r>
            <a:endParaRPr lang="en-US" i="1" dirty="0" smtClean="0">
              <a:latin typeface="Times New Roman" pitchFamily="18" charset="0"/>
              <a:cs typeface="Times New Roman" pitchFamily="18" charset="0"/>
            </a:endParaRPr>
          </a:p>
        </p:txBody>
      </p:sp>
      <p:graphicFrame>
        <p:nvGraphicFramePr>
          <p:cNvPr id="23554" name="Object 2"/>
          <p:cNvGraphicFramePr>
            <a:graphicFrameLocks noChangeAspect="1"/>
          </p:cNvGraphicFramePr>
          <p:nvPr/>
        </p:nvGraphicFramePr>
        <p:xfrm>
          <a:off x="1071538" y="2357430"/>
          <a:ext cx="6500858" cy="521614"/>
        </p:xfrm>
        <a:graphic>
          <a:graphicData uri="http://schemas.openxmlformats.org/presentationml/2006/ole">
            <p:oleObj spid="_x0000_s23554" name="Equation" r:id="rId3" imgW="3205108" imgH="256505" progId="Equation.3">
              <p:embed/>
            </p:oleObj>
          </a:graphicData>
        </a:graphic>
      </p:graphicFrame>
      <p:graphicFrame>
        <p:nvGraphicFramePr>
          <p:cNvPr id="23555" name="Object 3"/>
          <p:cNvGraphicFramePr>
            <a:graphicFrameLocks noChangeAspect="1"/>
          </p:cNvGraphicFramePr>
          <p:nvPr/>
        </p:nvGraphicFramePr>
        <p:xfrm>
          <a:off x="2857488" y="3429000"/>
          <a:ext cx="2571768" cy="782838"/>
        </p:xfrm>
        <a:graphic>
          <a:graphicData uri="http://schemas.openxmlformats.org/presentationml/2006/ole">
            <p:oleObj spid="_x0000_s23555" name="Equation" r:id="rId4" imgW="1407401" imgH="428828" progId="Equation.3">
              <p:embed/>
            </p:oleObj>
          </a:graphicData>
        </a:graphic>
      </p:graphicFrame>
      <p:graphicFrame>
        <p:nvGraphicFramePr>
          <p:cNvPr id="23556" name="Object 4"/>
          <p:cNvGraphicFramePr>
            <a:graphicFrameLocks noChangeAspect="1"/>
          </p:cNvGraphicFramePr>
          <p:nvPr/>
        </p:nvGraphicFramePr>
        <p:xfrm>
          <a:off x="2428860" y="4143380"/>
          <a:ext cx="3714776" cy="1510820"/>
        </p:xfrm>
        <a:graphic>
          <a:graphicData uri="http://schemas.openxmlformats.org/presentationml/2006/ole">
            <p:oleObj spid="_x0000_s23556" name="Equation" r:id="rId5" imgW="2178309" imgH="885716" progId="Equation.3">
              <p:embed/>
            </p:oleObj>
          </a:graphicData>
        </a:graphic>
      </p:graphicFrame>
      <p:pic>
        <p:nvPicPr>
          <p:cNvPr id="23557" name="Picture 5"/>
          <p:cNvPicPr>
            <a:picLocks noChangeAspect="1" noChangeArrowheads="1"/>
          </p:cNvPicPr>
          <p:nvPr/>
        </p:nvPicPr>
        <p:blipFill>
          <a:blip r:embed="rId6"/>
          <a:srcRect/>
          <a:stretch>
            <a:fillRect/>
          </a:stretch>
        </p:blipFill>
        <p:spPr bwMode="auto">
          <a:xfrm>
            <a:off x="7358082" y="-1"/>
            <a:ext cx="1785918" cy="2397099"/>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DF2624E8-AA2A-4C2A-A9A7-A3D54D2F5830}"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integral</a:t>
            </a:r>
            <a:endParaRPr lang="en-US" dirty="0"/>
          </a:p>
        </p:txBody>
      </p:sp>
      <p:sp>
        <p:nvSpPr>
          <p:cNvPr id="3" name="Content Placeholder 2"/>
          <p:cNvSpPr>
            <a:spLocks noGrp="1"/>
          </p:cNvSpPr>
          <p:nvPr>
            <p:ph idx="1"/>
          </p:nvPr>
        </p:nvSpPr>
        <p:spPr/>
        <p:txBody>
          <a:bodyPr/>
          <a:lstStyle/>
          <a:p>
            <a:r>
              <a:rPr lang="en-US" dirty="0" smtClean="0"/>
              <a:t>The 2</a:t>
            </a:r>
            <a:r>
              <a:rPr lang="en-US" baseline="30000" dirty="0" smtClean="0"/>
              <a:t>nd</a:t>
            </a:r>
            <a:r>
              <a:rPr lang="en-US" dirty="0" smtClean="0"/>
              <a:t> integral</a:t>
            </a:r>
          </a:p>
          <a:p>
            <a:endParaRPr lang="en-US" dirty="0" smtClean="0"/>
          </a:p>
          <a:p>
            <a:endParaRPr lang="en-US" dirty="0" smtClean="0"/>
          </a:p>
          <a:p>
            <a:r>
              <a:rPr lang="en-US" dirty="0" smtClean="0"/>
              <a:t>Example: </a:t>
            </a:r>
            <a:endParaRPr lang="en-US" dirty="0"/>
          </a:p>
        </p:txBody>
      </p:sp>
      <p:graphicFrame>
        <p:nvGraphicFramePr>
          <p:cNvPr id="25602" name="Object 2"/>
          <p:cNvGraphicFramePr>
            <a:graphicFrameLocks noChangeAspect="1"/>
          </p:cNvGraphicFramePr>
          <p:nvPr/>
        </p:nvGraphicFramePr>
        <p:xfrm>
          <a:off x="928662" y="2285992"/>
          <a:ext cx="7016694" cy="857256"/>
        </p:xfrm>
        <a:graphic>
          <a:graphicData uri="http://schemas.openxmlformats.org/presentationml/2006/ole">
            <p:oleObj spid="_x0000_s25602" name="Equation" r:id="rId3" imgW="3651480" imgH="446815" progId="Equation.3">
              <p:embed/>
            </p:oleObj>
          </a:graphicData>
        </a:graphic>
      </p:graphicFrame>
      <p:graphicFrame>
        <p:nvGraphicFramePr>
          <p:cNvPr id="25603" name="Object 3"/>
          <p:cNvGraphicFramePr>
            <a:graphicFrameLocks noChangeAspect="1"/>
          </p:cNvGraphicFramePr>
          <p:nvPr/>
        </p:nvGraphicFramePr>
        <p:xfrm>
          <a:off x="3071801" y="3286124"/>
          <a:ext cx="2657725" cy="785818"/>
        </p:xfrm>
        <a:graphic>
          <a:graphicData uri="http://schemas.openxmlformats.org/presentationml/2006/ole">
            <p:oleObj spid="_x0000_s25603" name="Equation" r:id="rId4" imgW="1321146" imgH="391053" progId="Equation.3">
              <p:embed/>
            </p:oleObj>
          </a:graphicData>
        </a:graphic>
      </p:graphicFrame>
      <p:graphicFrame>
        <p:nvGraphicFramePr>
          <p:cNvPr id="25604" name="Object 4"/>
          <p:cNvGraphicFramePr>
            <a:graphicFrameLocks noChangeAspect="1"/>
          </p:cNvGraphicFramePr>
          <p:nvPr/>
        </p:nvGraphicFramePr>
        <p:xfrm>
          <a:off x="1643041" y="4071942"/>
          <a:ext cx="2026241" cy="642942"/>
        </p:xfrm>
        <a:graphic>
          <a:graphicData uri="http://schemas.openxmlformats.org/presentationml/2006/ole">
            <p:oleObj spid="_x0000_s25604" name="Equation" r:id="rId5" imgW="1321146" imgH="418754" progId="Equation.3">
              <p:embed/>
            </p:oleObj>
          </a:graphicData>
        </a:graphic>
      </p:graphicFrame>
      <p:graphicFrame>
        <p:nvGraphicFramePr>
          <p:cNvPr id="25607" name="Object 7"/>
          <p:cNvGraphicFramePr>
            <a:graphicFrameLocks noChangeAspect="1"/>
          </p:cNvGraphicFramePr>
          <p:nvPr/>
        </p:nvGraphicFramePr>
        <p:xfrm>
          <a:off x="4243388" y="4071938"/>
          <a:ext cx="2012950" cy="657225"/>
        </p:xfrm>
        <a:graphic>
          <a:graphicData uri="http://schemas.openxmlformats.org/presentationml/2006/ole">
            <p:oleObj spid="_x0000_s25607" name="Equation" r:id="rId6" imgW="1282680" imgH="419040" progId="Equation.3">
              <p:embed/>
            </p:oleObj>
          </a:graphicData>
        </a:graphic>
      </p:graphicFrame>
      <p:graphicFrame>
        <p:nvGraphicFramePr>
          <p:cNvPr id="25608" name="Object 8"/>
          <p:cNvGraphicFramePr>
            <a:graphicFrameLocks noChangeAspect="1"/>
          </p:cNvGraphicFramePr>
          <p:nvPr/>
        </p:nvGraphicFramePr>
        <p:xfrm>
          <a:off x="1714480" y="4857760"/>
          <a:ext cx="5012566" cy="500066"/>
        </p:xfrm>
        <a:graphic>
          <a:graphicData uri="http://schemas.openxmlformats.org/presentationml/2006/ole">
            <p:oleObj spid="_x0000_s25608" name="Equation" r:id="rId7" imgW="2672840" imgH="266578" progId="Equation.3">
              <p:embed/>
            </p:oleObj>
          </a:graphicData>
        </a:graphic>
      </p:graphicFrame>
      <p:sp>
        <p:nvSpPr>
          <p:cNvPr id="9" name="Slide Number Placeholder 8"/>
          <p:cNvSpPr>
            <a:spLocks noGrp="1"/>
          </p:cNvSpPr>
          <p:nvPr>
            <p:ph type="sldNum" sz="quarter" idx="12"/>
          </p:nvPr>
        </p:nvSpPr>
        <p:spPr/>
        <p:txBody>
          <a:bodyPr/>
          <a:lstStyle/>
          <a:p>
            <a:fld id="{DF2624E8-AA2A-4C2A-A9A7-A3D54D2F5830}"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equation</a:t>
            </a:r>
            <a:endParaRPr lang="en-US" dirty="0"/>
          </a:p>
        </p:txBody>
      </p:sp>
      <p:sp>
        <p:nvSpPr>
          <p:cNvPr id="3" name="Content Placeholder 2"/>
          <p:cNvSpPr>
            <a:spLocks noGrp="1"/>
          </p:cNvSpPr>
          <p:nvPr>
            <p:ph idx="1"/>
          </p:nvPr>
        </p:nvSpPr>
        <p:spPr/>
        <p:txBody>
          <a:bodyPr/>
          <a:lstStyle/>
          <a:p>
            <a:r>
              <a:rPr lang="en-US" dirty="0" smtClean="0"/>
              <a:t>Now we look for potentials that also satisfy the Laplace equation (in addition to the </a:t>
            </a:r>
            <a:r>
              <a:rPr lang="en-US" dirty="0" err="1" smtClean="0"/>
              <a:t>Darboux</a:t>
            </a:r>
            <a:r>
              <a:rPr lang="en-US" dirty="0" smtClean="0"/>
              <a:t> equation):</a:t>
            </a:r>
          </a:p>
          <a:p>
            <a:endParaRPr lang="en-US" dirty="0" smtClean="0"/>
          </a:p>
          <a:p>
            <a:endParaRPr lang="en-US" dirty="0" smtClean="0"/>
          </a:p>
          <a:p>
            <a:r>
              <a:rPr lang="en-US" dirty="0" smtClean="0"/>
              <a:t>We found a family with 4 free parameters (b, c, d, t):</a:t>
            </a:r>
            <a:endParaRPr lang="en-US" dirty="0"/>
          </a:p>
        </p:txBody>
      </p:sp>
      <p:graphicFrame>
        <p:nvGraphicFramePr>
          <p:cNvPr id="24578" name="Object 2"/>
          <p:cNvGraphicFramePr>
            <a:graphicFrameLocks noChangeAspect="1"/>
          </p:cNvGraphicFramePr>
          <p:nvPr/>
        </p:nvGraphicFramePr>
        <p:xfrm>
          <a:off x="3000364" y="3071810"/>
          <a:ext cx="1857388" cy="505641"/>
        </p:xfrm>
        <a:graphic>
          <a:graphicData uri="http://schemas.openxmlformats.org/presentationml/2006/ole">
            <p:oleObj spid="_x0000_s24578" name="Equation" r:id="rId3" imgW="874774" imgH="238517" progId="Equation.3">
              <p:embed/>
            </p:oleObj>
          </a:graphicData>
        </a:graphic>
      </p:graphicFrame>
      <p:graphicFrame>
        <p:nvGraphicFramePr>
          <p:cNvPr id="24579" name="Object 3"/>
          <p:cNvGraphicFramePr>
            <a:graphicFrameLocks noChangeAspect="1"/>
          </p:cNvGraphicFramePr>
          <p:nvPr/>
        </p:nvGraphicFramePr>
        <p:xfrm>
          <a:off x="2285984" y="4357694"/>
          <a:ext cx="3726458" cy="928694"/>
        </p:xfrm>
        <a:graphic>
          <a:graphicData uri="http://schemas.openxmlformats.org/presentationml/2006/ole">
            <p:oleObj spid="_x0000_s24579" name="Equation" r:id="rId4" imgW="2025925" imgH="505096" progId="Equation.3">
              <p:embed/>
            </p:oleObj>
          </a:graphicData>
        </a:graphic>
      </p:graphicFrame>
      <p:graphicFrame>
        <p:nvGraphicFramePr>
          <p:cNvPr id="24580" name="Object 4"/>
          <p:cNvGraphicFramePr>
            <a:graphicFrameLocks noChangeAspect="1"/>
          </p:cNvGraphicFramePr>
          <p:nvPr/>
        </p:nvGraphicFramePr>
        <p:xfrm>
          <a:off x="2643174" y="5429264"/>
          <a:ext cx="2571750" cy="782638"/>
        </p:xfrm>
        <a:graphic>
          <a:graphicData uri="http://schemas.openxmlformats.org/presentationml/2006/ole">
            <p:oleObj spid="_x0000_s24580" name="Equation" r:id="rId5" imgW="1407401" imgH="428828"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lstStyle/>
          <a:p>
            <a:r>
              <a:rPr lang="en-US" dirty="0" smtClean="0"/>
              <a:t>The Hamiltonian</a:t>
            </a:r>
            <a:endParaRPr lang="en-US" dirty="0"/>
          </a:p>
        </p:txBody>
      </p:sp>
      <p:sp>
        <p:nvSpPr>
          <p:cNvPr id="3" name="Content Placeholder 2"/>
          <p:cNvSpPr>
            <a:spLocks noGrp="1"/>
          </p:cNvSpPr>
          <p:nvPr>
            <p:ph idx="1"/>
          </p:nvPr>
        </p:nvSpPr>
        <p:spPr>
          <a:xfrm>
            <a:off x="457200" y="1428736"/>
            <a:ext cx="8229600" cy="4895864"/>
          </a:xfrm>
        </p:spPr>
        <p:txBody>
          <a:bodyPr/>
          <a:lstStyle/>
          <a:p>
            <a:r>
              <a:rPr lang="en-US" dirty="0" smtClean="0"/>
              <a:t>So, we found the </a:t>
            </a:r>
            <a:r>
              <a:rPr lang="en-US" dirty="0" err="1" smtClean="0"/>
              <a:t>integrable</a:t>
            </a:r>
            <a:r>
              <a:rPr lang="en-US" dirty="0" smtClean="0"/>
              <a:t> Laplace potentials…</a:t>
            </a:r>
          </a:p>
          <a:p>
            <a:endParaRPr lang="en-US" dirty="0" smtClean="0"/>
          </a:p>
          <a:p>
            <a:endParaRPr lang="en-US" dirty="0" smtClean="0"/>
          </a:p>
          <a:p>
            <a:endParaRPr lang="en-US" dirty="0"/>
          </a:p>
        </p:txBody>
      </p:sp>
      <p:graphicFrame>
        <p:nvGraphicFramePr>
          <p:cNvPr id="26626" name="Object 2"/>
          <p:cNvGraphicFramePr>
            <a:graphicFrameLocks noChangeAspect="1"/>
          </p:cNvGraphicFramePr>
          <p:nvPr/>
        </p:nvGraphicFramePr>
        <p:xfrm>
          <a:off x="1500166" y="1857364"/>
          <a:ext cx="5877129" cy="857256"/>
        </p:xfrm>
        <a:graphic>
          <a:graphicData uri="http://schemas.openxmlformats.org/presentationml/2006/ole">
            <p:oleObj spid="_x0000_s26626" name="Equation" r:id="rId3" imgW="3319397" imgH="484949" progId="Equation.3">
              <p:embed/>
            </p:oleObj>
          </a:graphicData>
        </a:graphic>
      </p:graphicFrame>
      <p:pic>
        <p:nvPicPr>
          <p:cNvPr id="26627" name="Picture 3"/>
          <p:cNvPicPr>
            <a:picLocks noChangeAspect="1" noChangeArrowheads="1"/>
          </p:cNvPicPr>
          <p:nvPr/>
        </p:nvPicPr>
        <p:blipFill>
          <a:blip r:embed="rId4"/>
          <a:srcRect/>
          <a:stretch>
            <a:fillRect/>
          </a:stretch>
        </p:blipFill>
        <p:spPr bwMode="auto">
          <a:xfrm>
            <a:off x="0" y="4000504"/>
            <a:ext cx="2888387" cy="2857496"/>
          </a:xfrm>
          <a:prstGeom prst="rect">
            <a:avLst/>
          </a:prstGeom>
          <a:noFill/>
          <a:ln w="9525">
            <a:noFill/>
            <a:miter lim="800000"/>
            <a:headEnd/>
            <a:tailEnd/>
          </a:ln>
          <a:effectLst/>
        </p:spPr>
      </p:pic>
      <p:pic>
        <p:nvPicPr>
          <p:cNvPr id="26628" name="Picture 4"/>
          <p:cNvPicPr>
            <a:picLocks noChangeAspect="1" noChangeArrowheads="1"/>
          </p:cNvPicPr>
          <p:nvPr/>
        </p:nvPicPr>
        <p:blipFill>
          <a:blip r:embed="rId5"/>
          <a:srcRect/>
          <a:stretch>
            <a:fillRect/>
          </a:stretch>
        </p:blipFill>
        <p:spPr bwMode="auto">
          <a:xfrm>
            <a:off x="3000364" y="3998213"/>
            <a:ext cx="2890704" cy="2859787"/>
          </a:xfrm>
          <a:prstGeom prst="rect">
            <a:avLst/>
          </a:prstGeom>
          <a:noFill/>
          <a:ln w="9525">
            <a:noFill/>
            <a:miter lim="800000"/>
            <a:headEnd/>
            <a:tailEnd/>
          </a:ln>
          <a:effectLst/>
        </p:spPr>
      </p:pic>
      <p:pic>
        <p:nvPicPr>
          <p:cNvPr id="26629" name="Picture 5"/>
          <p:cNvPicPr>
            <a:picLocks noChangeAspect="1" noChangeArrowheads="1"/>
          </p:cNvPicPr>
          <p:nvPr/>
        </p:nvPicPr>
        <p:blipFill>
          <a:blip r:embed="rId6"/>
          <a:srcRect/>
          <a:stretch>
            <a:fillRect/>
          </a:stretch>
        </p:blipFill>
        <p:spPr bwMode="auto">
          <a:xfrm>
            <a:off x="6000760" y="4000504"/>
            <a:ext cx="2888388" cy="2857496"/>
          </a:xfrm>
          <a:prstGeom prst="rect">
            <a:avLst/>
          </a:prstGeom>
          <a:noFill/>
          <a:ln w="9525">
            <a:noFill/>
            <a:miter lim="800000"/>
            <a:headEnd/>
            <a:tailEnd/>
          </a:ln>
          <a:effectLst/>
        </p:spPr>
      </p:pic>
      <p:sp>
        <p:nvSpPr>
          <p:cNvPr id="8" name="TextBox 7"/>
          <p:cNvSpPr txBox="1"/>
          <p:nvPr/>
        </p:nvSpPr>
        <p:spPr>
          <a:xfrm>
            <a:off x="500034" y="3714752"/>
            <a:ext cx="2214578"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b=t</a:t>
            </a: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sp>
        <p:nvSpPr>
          <p:cNvPr id="9" name="TextBox 8"/>
          <p:cNvSpPr txBox="1"/>
          <p:nvPr/>
        </p:nvSpPr>
        <p:spPr>
          <a:xfrm>
            <a:off x="3428992" y="3714752"/>
            <a:ext cx="2214578"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d=t</a:t>
            </a: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sp>
        <p:nvSpPr>
          <p:cNvPr id="10" name="TextBox 9"/>
          <p:cNvSpPr txBox="1"/>
          <p:nvPr/>
        </p:nvSpPr>
        <p:spPr>
          <a:xfrm>
            <a:off x="6500826" y="3714752"/>
            <a:ext cx="2214578"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sp>
        <p:nvSpPr>
          <p:cNvPr id="11" name="TextBox 10"/>
          <p:cNvSpPr txBox="1"/>
          <p:nvPr/>
        </p:nvSpPr>
        <p:spPr>
          <a:xfrm>
            <a:off x="285720" y="3286124"/>
            <a:ext cx="235745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1 at </a:t>
            </a:r>
            <a:r>
              <a:rPr lang="en-US" sz="2400" i="1" dirty="0" err="1" smtClean="0">
                <a:latin typeface="Times New Roman" pitchFamily="18" charset="0"/>
                <a:cs typeface="Times New Roman" pitchFamily="18" charset="0"/>
              </a:rPr>
              <a:t>x,y</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3" name="TextBox 12"/>
          <p:cNvSpPr txBox="1"/>
          <p:nvPr/>
        </p:nvSpPr>
        <p:spPr>
          <a:xfrm>
            <a:off x="3286116" y="3286124"/>
            <a:ext cx="235745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0 at </a:t>
            </a:r>
            <a:r>
              <a:rPr lang="en-US" sz="2400" i="1" dirty="0" err="1" smtClean="0">
                <a:latin typeface="Times New Roman" pitchFamily="18" charset="0"/>
                <a:cs typeface="Times New Roman" pitchFamily="18" charset="0"/>
              </a:rPr>
              <a:t>x,y</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4" name="TextBox 13"/>
          <p:cNvSpPr txBox="1"/>
          <p:nvPr/>
        </p:nvSpPr>
        <p:spPr>
          <a:xfrm>
            <a:off x="6143636" y="3286124"/>
            <a:ext cx="278608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ln</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r</a:t>
            </a:r>
            <a:r>
              <a:rPr lang="en-US" sz="2400" dirty="0" smtClean="0">
                <a:latin typeface="Times New Roman" pitchFamily="18" charset="0"/>
                <a:cs typeface="Times New Roman" pitchFamily="18" charset="0"/>
              </a:rPr>
              <a:t>) at </a:t>
            </a:r>
            <a:r>
              <a:rPr lang="en-US" sz="2400" i="1" dirty="0" err="1" smtClean="0">
                <a:latin typeface="Times New Roman" pitchFamily="18" charset="0"/>
                <a:cs typeface="Times New Roman" pitchFamily="18" charset="0"/>
              </a:rPr>
              <a:t>x,y</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DF2624E8-AA2A-4C2A-A9A7-A3D54D2F5830}"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624E8-AA2A-4C2A-A9A7-A3D54D2F5830}" type="slidenum">
              <a:rPr lang="en-US" smtClean="0"/>
              <a:pPr/>
              <a:t>5</a:t>
            </a:fld>
            <a:endParaRPr lang="en-US" dirty="0"/>
          </a:p>
        </p:txBody>
      </p:sp>
      <p:sp>
        <p:nvSpPr>
          <p:cNvPr id="5"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Some history…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a:xfrm>
            <a:off x="457200" y="1935480"/>
            <a:ext cx="8229600" cy="43891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1957 the</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ре</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were 2 major scientific breakthroughs in the USSR</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First earth orbiting satellite “</a:t>
            </a:r>
            <a:r>
              <a:rPr kumimoji="0" lang="ru-RU" sz="2400" b="0" i="0" u="none" strike="noStrike" kern="1200" cap="none" spc="0" normalizeH="0" baseline="0" noProof="0" dirty="0" smtClean="0">
                <a:ln>
                  <a:noFill/>
                </a:ln>
                <a:solidFill>
                  <a:schemeClr val="tx1"/>
                </a:solidFill>
                <a:effectLst/>
                <a:uLnTx/>
                <a:uFillTx/>
                <a:latin typeface="+mn-lt"/>
                <a:ea typeface="+mn-ea"/>
                <a:cs typeface="+mn-cs"/>
              </a:rPr>
              <a:t>Спутник</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-1”</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2" cstate="print"/>
          <a:srcRect/>
          <a:stretch>
            <a:fillRect/>
          </a:stretch>
        </p:blipFill>
        <p:spPr bwMode="auto">
          <a:xfrm>
            <a:off x="6800858" y="2428868"/>
            <a:ext cx="2343142" cy="1920608"/>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8229600" cy="1143000"/>
          </a:xfrm>
        </p:spPr>
        <p:txBody>
          <a:bodyPr>
            <a:normAutofit fontScale="90000"/>
          </a:bodyPr>
          <a:lstStyle/>
          <a:p>
            <a:r>
              <a:rPr lang="en-US" dirty="0" smtClean="0"/>
              <a:t>The </a:t>
            </a:r>
            <a:r>
              <a:rPr lang="en-US" dirty="0" err="1" smtClean="0"/>
              <a:t>integrable</a:t>
            </a:r>
            <a:r>
              <a:rPr lang="en-US" dirty="0" smtClean="0"/>
              <a:t> Hamiltonian (elliptic coordinates)</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50</a:t>
            </a:fld>
            <a:endParaRPr lang="en-US" dirty="0"/>
          </a:p>
        </p:txBody>
      </p:sp>
      <p:pic>
        <p:nvPicPr>
          <p:cNvPr id="139266" name="Picture 2"/>
          <p:cNvPicPr>
            <a:picLocks noChangeAspect="1" noChangeArrowheads="1"/>
          </p:cNvPicPr>
          <p:nvPr/>
        </p:nvPicPr>
        <p:blipFill>
          <a:blip r:embed="rId3"/>
          <a:srcRect/>
          <a:stretch>
            <a:fillRect/>
          </a:stretch>
        </p:blipFill>
        <p:spPr bwMode="auto">
          <a:xfrm>
            <a:off x="0" y="2900290"/>
            <a:ext cx="4000496" cy="3957710"/>
          </a:xfrm>
          <a:prstGeom prst="rect">
            <a:avLst/>
          </a:prstGeom>
          <a:noFill/>
          <a:ln w="9525">
            <a:noFill/>
            <a:miter lim="800000"/>
            <a:headEnd/>
            <a:tailEnd/>
          </a:ln>
          <a:effectLst/>
        </p:spPr>
      </p:pic>
      <p:sp>
        <p:nvSpPr>
          <p:cNvPr id="6" name="TextBox 5"/>
          <p:cNvSpPr txBox="1"/>
          <p:nvPr/>
        </p:nvSpPr>
        <p:spPr>
          <a:xfrm>
            <a:off x="0" y="2571744"/>
            <a:ext cx="2252540" cy="369332"/>
          </a:xfrm>
          <a:prstGeom prst="rect">
            <a:avLst/>
          </a:prstGeom>
          <a:noFill/>
        </p:spPr>
        <p:txBody>
          <a:bodyPr wrap="none" rtlCol="0">
            <a:spAutoFit/>
          </a:bodyPr>
          <a:lstStyle/>
          <a:p>
            <a:r>
              <a:rPr lang="en-US" i="1" dirty="0" smtClean="0"/>
              <a:t>U(</a:t>
            </a:r>
            <a:r>
              <a:rPr lang="en-US" i="1" dirty="0" err="1" smtClean="0"/>
              <a:t>x,y</a:t>
            </a:r>
            <a:r>
              <a:rPr lang="en-US" i="1" dirty="0" smtClean="0"/>
              <a:t>): </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0,</a:t>
            </a:r>
          </a:p>
        </p:txBody>
      </p:sp>
      <p:graphicFrame>
        <p:nvGraphicFramePr>
          <p:cNvPr id="139267" name="Object 3"/>
          <p:cNvGraphicFramePr>
            <a:graphicFrameLocks noChangeAspect="1"/>
          </p:cNvGraphicFramePr>
          <p:nvPr/>
        </p:nvGraphicFramePr>
        <p:xfrm>
          <a:off x="0" y="1428736"/>
          <a:ext cx="3689350" cy="762000"/>
        </p:xfrm>
        <a:graphic>
          <a:graphicData uri="http://schemas.openxmlformats.org/presentationml/2006/ole">
            <p:oleObj spid="_x0000_s139267" name="Equation" r:id="rId4" imgW="2095200" imgH="431640" progId="Equation.3">
              <p:embed/>
            </p:oleObj>
          </a:graphicData>
        </a:graphic>
      </p:graphicFrame>
      <p:sp>
        <p:nvSpPr>
          <p:cNvPr id="1392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9268" name="Object 4"/>
          <p:cNvGraphicFramePr>
            <a:graphicFrameLocks noChangeAspect="1"/>
          </p:cNvGraphicFramePr>
          <p:nvPr/>
        </p:nvGraphicFramePr>
        <p:xfrm>
          <a:off x="2501854" y="2071678"/>
          <a:ext cx="6642146" cy="571504"/>
        </p:xfrm>
        <a:graphic>
          <a:graphicData uri="http://schemas.openxmlformats.org/presentationml/2006/ole">
            <p:oleObj spid="_x0000_s139268" name="Equation" r:id="rId5" imgW="4978400" imgH="431800" progId="Equation.3">
              <p:embed/>
            </p:oleObj>
          </a:graphicData>
        </a:graphic>
      </p:graphicFrame>
      <p:sp>
        <p:nvSpPr>
          <p:cNvPr id="10" name="TextBox 9"/>
          <p:cNvSpPr txBox="1"/>
          <p:nvPr/>
        </p:nvSpPr>
        <p:spPr>
          <a:xfrm>
            <a:off x="5072066" y="1785926"/>
            <a:ext cx="2218941" cy="369332"/>
          </a:xfrm>
          <a:prstGeom prst="rect">
            <a:avLst/>
          </a:prstGeom>
          <a:noFill/>
        </p:spPr>
        <p:txBody>
          <a:bodyPr wrap="none" rtlCol="0">
            <a:spAutoFit/>
          </a:bodyPr>
          <a:lstStyle/>
          <a:p>
            <a:r>
              <a:rPr lang="en-US" dirty="0" err="1" smtClean="0"/>
              <a:t>Multipole</a:t>
            </a:r>
            <a:r>
              <a:rPr lang="en-US" dirty="0" smtClean="0"/>
              <a:t> expansion</a:t>
            </a:r>
            <a:endParaRPr lang="en-US" dirty="0"/>
          </a:p>
        </p:txBody>
      </p:sp>
      <p:sp>
        <p:nvSpPr>
          <p:cNvPr id="11" name="TextBox 10"/>
          <p:cNvSpPr txBox="1"/>
          <p:nvPr/>
        </p:nvSpPr>
        <p:spPr>
          <a:xfrm>
            <a:off x="4214810" y="2928934"/>
            <a:ext cx="4722831" cy="707886"/>
          </a:xfrm>
          <a:prstGeom prst="rect">
            <a:avLst/>
          </a:prstGeom>
          <a:noFill/>
        </p:spPr>
        <p:txBody>
          <a:bodyPr wrap="none" rtlCol="0">
            <a:spAutoFit/>
          </a:bodyPr>
          <a:lstStyle/>
          <a:p>
            <a:r>
              <a:rPr lang="en-US" sz="2000" i="1" dirty="0" smtClean="0">
                <a:latin typeface="+mj-lt"/>
              </a:rPr>
              <a:t>|k| &lt; </a:t>
            </a:r>
            <a:r>
              <a:rPr lang="en-US" sz="2000" dirty="0" smtClean="0">
                <a:latin typeface="+mj-lt"/>
              </a:rPr>
              <a:t>0.5 to provide linear stability for small</a:t>
            </a:r>
          </a:p>
          <a:p>
            <a:r>
              <a:rPr lang="en-US" sz="2000" dirty="0" smtClean="0">
                <a:latin typeface="+mj-lt"/>
              </a:rPr>
              <a:t>amplitudes</a:t>
            </a:r>
            <a:endParaRPr lang="en-US" sz="2000" dirty="0">
              <a:latin typeface="+mj-lt"/>
            </a:endParaRPr>
          </a:p>
        </p:txBody>
      </p:sp>
      <p:sp>
        <p:nvSpPr>
          <p:cNvPr id="12" name="TextBox 11"/>
          <p:cNvSpPr txBox="1"/>
          <p:nvPr/>
        </p:nvSpPr>
        <p:spPr>
          <a:xfrm>
            <a:off x="4286248" y="3714752"/>
            <a:ext cx="1870833" cy="461665"/>
          </a:xfrm>
          <a:prstGeom prst="rect">
            <a:avLst/>
          </a:prstGeom>
          <a:noFill/>
        </p:spPr>
        <p:txBody>
          <a:bodyPr wrap="none" rtlCol="0">
            <a:spAutoFit/>
          </a:bodyPr>
          <a:lstStyle/>
          <a:p>
            <a:r>
              <a:rPr lang="en-US" sz="2400" dirty="0" smtClean="0"/>
              <a:t>Tune spread:</a:t>
            </a:r>
            <a:endParaRPr lang="en-US" sz="2400" dirty="0"/>
          </a:p>
        </p:txBody>
      </p:sp>
      <p:graphicFrame>
        <p:nvGraphicFramePr>
          <p:cNvPr id="139270" name="Object 6"/>
          <p:cNvGraphicFramePr>
            <a:graphicFrameLocks noChangeAspect="1"/>
          </p:cNvGraphicFramePr>
          <p:nvPr/>
        </p:nvGraphicFramePr>
        <p:xfrm>
          <a:off x="4425950" y="4214813"/>
          <a:ext cx="1606550" cy="822325"/>
        </p:xfrm>
        <a:graphic>
          <a:graphicData uri="http://schemas.openxmlformats.org/presentationml/2006/ole">
            <p:oleObj spid="_x0000_s139270" name="Equation" r:id="rId6" imgW="952200" imgH="482400" progId="Equation.3">
              <p:embed/>
            </p:oleObj>
          </a:graphicData>
        </a:graphic>
      </p:graphicFrame>
      <p:sp>
        <p:nvSpPr>
          <p:cNvPr id="14" name="TextBox 13"/>
          <p:cNvSpPr txBox="1"/>
          <p:nvPr/>
        </p:nvSpPr>
        <p:spPr>
          <a:xfrm>
            <a:off x="6215074" y="4357694"/>
            <a:ext cx="2347181" cy="400110"/>
          </a:xfrm>
          <a:prstGeom prst="rect">
            <a:avLst/>
          </a:prstGeom>
          <a:noFill/>
        </p:spPr>
        <p:txBody>
          <a:bodyPr wrap="none" rtlCol="0">
            <a:spAutoFit/>
          </a:bodyPr>
          <a:lstStyle/>
          <a:p>
            <a:r>
              <a:rPr lang="en-US" sz="2000" dirty="0" smtClean="0"/>
              <a:t>at small amplitudes</a:t>
            </a:r>
            <a:endParaRPr lang="en-US" sz="2000" dirty="0"/>
          </a:p>
        </p:txBody>
      </p:sp>
      <p:graphicFrame>
        <p:nvGraphicFramePr>
          <p:cNvPr id="139271" name="Object 7"/>
          <p:cNvGraphicFramePr>
            <a:graphicFrameLocks noChangeAspect="1"/>
          </p:cNvGraphicFramePr>
          <p:nvPr/>
        </p:nvGraphicFramePr>
        <p:xfrm>
          <a:off x="4811713" y="5214938"/>
          <a:ext cx="835025" cy="822325"/>
        </p:xfrm>
        <a:graphic>
          <a:graphicData uri="http://schemas.openxmlformats.org/presentationml/2006/ole">
            <p:oleObj spid="_x0000_s139271" name="Equation" r:id="rId7" imgW="495000" imgH="482400" progId="Equation.3">
              <p:embed/>
            </p:oleObj>
          </a:graphicData>
        </a:graphic>
      </p:graphicFrame>
      <p:sp>
        <p:nvSpPr>
          <p:cNvPr id="16" name="TextBox 15"/>
          <p:cNvSpPr txBox="1"/>
          <p:nvPr/>
        </p:nvSpPr>
        <p:spPr>
          <a:xfrm>
            <a:off x="6072198" y="5357826"/>
            <a:ext cx="2287742" cy="400110"/>
          </a:xfrm>
          <a:prstGeom prst="rect">
            <a:avLst/>
          </a:prstGeom>
          <a:noFill/>
        </p:spPr>
        <p:txBody>
          <a:bodyPr wrap="none" rtlCol="0">
            <a:spAutoFit/>
          </a:bodyPr>
          <a:lstStyle/>
          <a:p>
            <a:r>
              <a:rPr lang="en-US" sz="2000" dirty="0" smtClean="0"/>
              <a:t>at large amplitudes</a:t>
            </a:r>
            <a:endParaRPr lang="en-US" sz="2000" dirty="0"/>
          </a:p>
        </p:txBody>
      </p:sp>
      <p:sp>
        <p:nvSpPr>
          <p:cNvPr id="17" name="TextBox 16"/>
          <p:cNvSpPr txBox="1"/>
          <p:nvPr/>
        </p:nvSpPr>
        <p:spPr>
          <a:xfrm>
            <a:off x="4929190" y="6143644"/>
            <a:ext cx="3069558" cy="369332"/>
          </a:xfrm>
          <a:prstGeom prst="rect">
            <a:avLst/>
          </a:prstGeom>
          <a:noFill/>
        </p:spPr>
        <p:txBody>
          <a:bodyPr wrap="none" rtlCol="0">
            <a:spAutoFit/>
          </a:bodyPr>
          <a:lstStyle/>
          <a:p>
            <a:r>
              <a:rPr lang="en-US" dirty="0" smtClean="0">
                <a:latin typeface="+mj-lt"/>
                <a:ea typeface="Cambria Math"/>
              </a:rPr>
              <a:t>Max. ~100% in </a:t>
            </a:r>
            <a:r>
              <a:rPr lang="en-US" i="1" dirty="0" smtClean="0">
                <a:latin typeface="+mj-lt"/>
                <a:ea typeface="Cambria Math"/>
              </a:rPr>
              <a:t>y</a:t>
            </a:r>
            <a:r>
              <a:rPr lang="en-US" dirty="0" smtClean="0">
                <a:latin typeface="+mj-lt"/>
                <a:ea typeface="Cambria Math"/>
              </a:rPr>
              <a:t> and ~40% in </a:t>
            </a:r>
            <a:r>
              <a:rPr lang="en-US" i="1" dirty="0" smtClean="0">
                <a:latin typeface="+mj-lt"/>
                <a:ea typeface="Cambria Math"/>
              </a:rPr>
              <a:t>x</a:t>
            </a:r>
            <a:endParaRPr lang="en-US" dirty="0">
              <a:latin typeface="+mj-lt"/>
            </a:endParaRPr>
          </a:p>
        </p:txBody>
      </p:sp>
      <p:sp>
        <p:nvSpPr>
          <p:cNvPr id="13927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9272" name="Object 8"/>
          <p:cNvGraphicFramePr>
            <a:graphicFrameLocks noChangeAspect="1"/>
          </p:cNvGraphicFramePr>
          <p:nvPr/>
        </p:nvGraphicFramePr>
        <p:xfrm>
          <a:off x="2285984" y="2500306"/>
          <a:ext cx="714380" cy="563261"/>
        </p:xfrm>
        <a:graphic>
          <a:graphicData uri="http://schemas.openxmlformats.org/presentationml/2006/ole">
            <p:oleObj spid="_x0000_s139272" name="Equation" r:id="rId8" imgW="495085" imgH="393529"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n-US" dirty="0" smtClean="0"/>
              <a:t>Example of trajectories</a:t>
            </a:r>
            <a:endParaRPr lang="en-US" dirty="0"/>
          </a:p>
        </p:txBody>
      </p:sp>
      <p:sp>
        <p:nvSpPr>
          <p:cNvPr id="3" name="Content Placeholder 2"/>
          <p:cNvSpPr>
            <a:spLocks noGrp="1"/>
          </p:cNvSpPr>
          <p:nvPr>
            <p:ph idx="1"/>
          </p:nvPr>
        </p:nvSpPr>
        <p:spPr>
          <a:xfrm>
            <a:off x="457200" y="1500174"/>
            <a:ext cx="8229600" cy="1000132"/>
          </a:xfrm>
        </p:spPr>
        <p:txBody>
          <a:bodyPr/>
          <a:lstStyle/>
          <a:p>
            <a:r>
              <a:rPr lang="en-US" dirty="0" smtClean="0"/>
              <a:t>25 nonlinear lenses in a drift space</a:t>
            </a:r>
          </a:p>
          <a:p>
            <a:r>
              <a:rPr lang="en-US" dirty="0" smtClean="0"/>
              <a:t>Small amplitude trajectories</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51</a:t>
            </a:fld>
            <a:endParaRPr lang="en-US" dirty="0"/>
          </a:p>
        </p:txBody>
      </p:sp>
      <p:pic>
        <p:nvPicPr>
          <p:cNvPr id="143364" name="Picture 4"/>
          <p:cNvPicPr>
            <a:picLocks noChangeAspect="1" noChangeArrowheads="1"/>
          </p:cNvPicPr>
          <p:nvPr/>
        </p:nvPicPr>
        <p:blipFill>
          <a:blip r:embed="rId2"/>
          <a:srcRect/>
          <a:stretch>
            <a:fillRect/>
          </a:stretch>
        </p:blipFill>
        <p:spPr bwMode="auto">
          <a:xfrm>
            <a:off x="4143372" y="2151003"/>
            <a:ext cx="5000628" cy="4706997"/>
          </a:xfrm>
          <a:prstGeom prst="rect">
            <a:avLst/>
          </a:prstGeom>
          <a:noFill/>
          <a:ln w="9525">
            <a:noFill/>
            <a:miter lim="800000"/>
            <a:headEnd/>
            <a:tailEnd/>
          </a:ln>
          <a:effectLst/>
        </p:spPr>
      </p:pic>
      <p:sp>
        <p:nvSpPr>
          <p:cNvPr id="9" name="TextBox 8"/>
          <p:cNvSpPr txBox="1"/>
          <p:nvPr/>
        </p:nvSpPr>
        <p:spPr>
          <a:xfrm>
            <a:off x="5929322" y="5214950"/>
            <a:ext cx="1127168" cy="369332"/>
          </a:xfrm>
          <a:prstGeom prst="rect">
            <a:avLst/>
          </a:prstGeom>
          <a:noFill/>
        </p:spPr>
        <p:txBody>
          <a:bodyPr wrap="none" rtlCol="0">
            <a:spAutoFit/>
          </a:bodyPr>
          <a:lstStyle/>
          <a:p>
            <a:r>
              <a:rPr lang="en-US" dirty="0" smtClean="0">
                <a:solidFill>
                  <a:srgbClr val="FF0000"/>
                </a:solidFill>
              </a:rPr>
              <a:t>bare tune</a:t>
            </a:r>
            <a:endParaRPr lang="en-US" dirty="0">
              <a:solidFill>
                <a:srgbClr val="FF0000"/>
              </a:solidFill>
            </a:endParaRPr>
          </a:p>
        </p:txBody>
      </p:sp>
      <p:sp>
        <p:nvSpPr>
          <p:cNvPr id="10" name="TextBox 9"/>
          <p:cNvSpPr txBox="1"/>
          <p:nvPr/>
        </p:nvSpPr>
        <p:spPr>
          <a:xfrm>
            <a:off x="5286380" y="4572008"/>
            <a:ext cx="295274" cy="369332"/>
          </a:xfrm>
          <a:prstGeom prst="rect">
            <a:avLst/>
          </a:prstGeom>
          <a:noFill/>
        </p:spPr>
        <p:txBody>
          <a:bodyPr wrap="none" rtlCol="0">
            <a:spAutoFit/>
          </a:bodyPr>
          <a:lstStyle/>
          <a:p>
            <a:r>
              <a:rPr lang="en-US" i="1" dirty="0" smtClean="0"/>
              <a:t>y</a:t>
            </a:r>
            <a:endParaRPr lang="en-US" i="1" dirty="0"/>
          </a:p>
        </p:txBody>
      </p:sp>
      <p:sp>
        <p:nvSpPr>
          <p:cNvPr id="11" name="TextBox 10"/>
          <p:cNvSpPr txBox="1"/>
          <p:nvPr/>
        </p:nvSpPr>
        <p:spPr>
          <a:xfrm>
            <a:off x="7215206" y="5715016"/>
            <a:ext cx="298480" cy="369332"/>
          </a:xfrm>
          <a:prstGeom prst="rect">
            <a:avLst/>
          </a:prstGeom>
          <a:noFill/>
        </p:spPr>
        <p:txBody>
          <a:bodyPr wrap="none" rtlCol="0">
            <a:spAutoFit/>
          </a:bodyPr>
          <a:lstStyle/>
          <a:p>
            <a:r>
              <a:rPr lang="en-US" i="1" dirty="0" smtClean="0"/>
              <a:t>x</a:t>
            </a:r>
            <a:endParaRPr lang="en-US"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1143000"/>
          </a:xfrm>
        </p:spPr>
        <p:txBody>
          <a:bodyPr/>
          <a:lstStyle/>
          <a:p>
            <a:r>
              <a:rPr lang="en-US" dirty="0" smtClean="0"/>
              <a:t>Large amplitudes</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52</a:t>
            </a:fld>
            <a:endParaRPr lang="en-US" dirty="0"/>
          </a:p>
        </p:txBody>
      </p:sp>
      <p:pic>
        <p:nvPicPr>
          <p:cNvPr id="144388" name="Picture 4"/>
          <p:cNvPicPr>
            <a:picLocks noChangeAspect="1" noChangeArrowheads="1"/>
          </p:cNvPicPr>
          <p:nvPr/>
        </p:nvPicPr>
        <p:blipFill>
          <a:blip r:embed="rId2"/>
          <a:srcRect/>
          <a:stretch>
            <a:fillRect/>
          </a:stretch>
        </p:blipFill>
        <p:spPr bwMode="auto">
          <a:xfrm>
            <a:off x="857224" y="1743075"/>
            <a:ext cx="7429500" cy="5114925"/>
          </a:xfrm>
          <a:prstGeom prst="rect">
            <a:avLst/>
          </a:prstGeom>
          <a:noFill/>
          <a:ln w="9525">
            <a:noFill/>
            <a:miter lim="800000"/>
            <a:headEnd/>
            <a:tailEnd/>
          </a:ln>
          <a:effectLst/>
        </p:spPr>
      </p:pic>
      <p:sp>
        <p:nvSpPr>
          <p:cNvPr id="8" name="TextBox 7"/>
          <p:cNvSpPr txBox="1"/>
          <p:nvPr/>
        </p:nvSpPr>
        <p:spPr>
          <a:xfrm>
            <a:off x="3714744" y="4429132"/>
            <a:ext cx="295274" cy="369332"/>
          </a:xfrm>
          <a:prstGeom prst="rect">
            <a:avLst/>
          </a:prstGeom>
          <a:noFill/>
        </p:spPr>
        <p:txBody>
          <a:bodyPr wrap="none" rtlCol="0">
            <a:spAutoFit/>
          </a:bodyPr>
          <a:lstStyle/>
          <a:p>
            <a:r>
              <a:rPr lang="en-US" i="1" dirty="0" smtClean="0"/>
              <a:t>y</a:t>
            </a:r>
            <a:endParaRPr lang="en-US" i="1" dirty="0"/>
          </a:p>
        </p:txBody>
      </p:sp>
      <p:sp>
        <p:nvSpPr>
          <p:cNvPr id="9" name="TextBox 8"/>
          <p:cNvSpPr txBox="1"/>
          <p:nvPr/>
        </p:nvSpPr>
        <p:spPr>
          <a:xfrm>
            <a:off x="4572000" y="5357826"/>
            <a:ext cx="298480" cy="369332"/>
          </a:xfrm>
          <a:prstGeom prst="rect">
            <a:avLst/>
          </a:prstGeom>
          <a:noFill/>
        </p:spPr>
        <p:txBody>
          <a:bodyPr wrap="none" rtlCol="0">
            <a:spAutoFit/>
          </a:bodyPr>
          <a:lstStyle/>
          <a:p>
            <a:r>
              <a:rPr lang="en-US" i="1" dirty="0" smtClean="0"/>
              <a:t>x</a:t>
            </a:r>
            <a:endParaRPr lang="en-US" i="1" dirty="0"/>
          </a:p>
        </p:txBody>
      </p:sp>
      <p:sp>
        <p:nvSpPr>
          <p:cNvPr id="10" name="TextBox 9"/>
          <p:cNvSpPr txBox="1"/>
          <p:nvPr/>
        </p:nvSpPr>
        <p:spPr>
          <a:xfrm>
            <a:off x="4214810" y="4286256"/>
            <a:ext cx="1127168" cy="369332"/>
          </a:xfrm>
          <a:prstGeom prst="rect">
            <a:avLst/>
          </a:prstGeom>
          <a:noFill/>
        </p:spPr>
        <p:txBody>
          <a:bodyPr wrap="none" rtlCol="0">
            <a:spAutoFit/>
          </a:bodyPr>
          <a:lstStyle/>
          <a:p>
            <a:r>
              <a:rPr lang="en-US" dirty="0" smtClean="0">
                <a:solidFill>
                  <a:srgbClr val="FF0000"/>
                </a:solidFill>
              </a:rPr>
              <a:t>bare tune</a:t>
            </a:r>
            <a:endParaRPr lang="en-US"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trajectories</a:t>
            </a:r>
            <a:endParaRPr lang="en-US" dirty="0"/>
          </a:p>
        </p:txBody>
      </p:sp>
      <p:sp>
        <p:nvSpPr>
          <p:cNvPr id="3" name="Content Placeholder 2"/>
          <p:cNvSpPr>
            <a:spLocks noGrp="1"/>
          </p:cNvSpPr>
          <p:nvPr>
            <p:ph idx="1"/>
          </p:nvPr>
        </p:nvSpPr>
        <p:spPr>
          <a:xfrm>
            <a:off x="457200" y="5643578"/>
            <a:ext cx="8229600" cy="681022"/>
          </a:xfrm>
        </p:spPr>
        <p:txBody>
          <a:bodyPr>
            <a:normAutofit/>
          </a:bodyPr>
          <a:lstStyle/>
          <a:p>
            <a:r>
              <a:rPr lang="en-US" dirty="0" smtClean="0"/>
              <a:t>Trajectory encircles the singularities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 x=±</a:t>
            </a:r>
            <a:r>
              <a:rPr lang="en-US" dirty="0" smtClean="0">
                <a:latin typeface="Times New Roman" pitchFamily="18" charset="0"/>
                <a:cs typeface="Times New Roman" pitchFamily="18" charset="0"/>
              </a:rPr>
              <a:t>1)</a:t>
            </a:r>
            <a:endParaRPr lang="en-US" i="1" dirty="0">
              <a:latin typeface="Times New Roman" pitchFamily="18" charset="0"/>
              <a:cs typeface="Times New Roman" pitchFamily="18" charset="0"/>
            </a:endParaRPr>
          </a:p>
        </p:txBody>
      </p:sp>
      <p:graphicFrame>
        <p:nvGraphicFramePr>
          <p:cNvPr id="30723" name="Object 3"/>
          <p:cNvGraphicFramePr>
            <a:graphicFrameLocks noChangeAspect="1"/>
          </p:cNvGraphicFramePr>
          <p:nvPr/>
        </p:nvGraphicFramePr>
        <p:xfrm>
          <a:off x="214282" y="2214554"/>
          <a:ext cx="3444355" cy="571504"/>
        </p:xfrm>
        <a:graphic>
          <a:graphicData uri="http://schemas.openxmlformats.org/presentationml/2006/ole">
            <p:oleObj spid="_x0000_s30723" name="Equation" r:id="rId3" imgW="2497814" imgH="413718" progId="Equation.3">
              <p:embed/>
            </p:oleObj>
          </a:graphicData>
        </a:graphic>
      </p:graphicFrame>
      <p:sp>
        <p:nvSpPr>
          <p:cNvPr id="7" name="TextBox 6"/>
          <p:cNvSpPr txBox="1"/>
          <p:nvPr/>
        </p:nvSpPr>
        <p:spPr>
          <a:xfrm>
            <a:off x="285720" y="2857496"/>
            <a:ext cx="2214578"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=1, </a:t>
            </a:r>
            <a:r>
              <a:rPr lang="en-US" i="1" dirty="0" smtClean="0">
                <a:latin typeface="Times New Roman" pitchFamily="18" charset="0"/>
                <a:cs typeface="Times New Roman" pitchFamily="18" charset="0"/>
              </a:rPr>
              <a:t>b=t</a:t>
            </a: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DF2624E8-AA2A-4C2A-A9A7-A3D54D2F5830}" type="slidenum">
              <a:rPr lang="en-US" smtClean="0"/>
              <a:pPr/>
              <a:t>53</a:t>
            </a:fld>
            <a:endParaRPr lang="en-US" dirty="0"/>
          </a:p>
        </p:txBody>
      </p:sp>
      <p:pic>
        <p:nvPicPr>
          <p:cNvPr id="9" name="Picture 2"/>
          <p:cNvPicPr>
            <a:picLocks noChangeAspect="1" noChangeArrowheads="1"/>
          </p:cNvPicPr>
          <p:nvPr/>
        </p:nvPicPr>
        <p:blipFill>
          <a:blip r:embed="rId4"/>
          <a:srcRect/>
          <a:stretch>
            <a:fillRect/>
          </a:stretch>
        </p:blipFill>
        <p:spPr bwMode="auto">
          <a:xfrm>
            <a:off x="4071902" y="1857364"/>
            <a:ext cx="5072098" cy="3804232"/>
          </a:xfrm>
          <a:prstGeom prst="rect">
            <a:avLst/>
          </a:prstGeom>
          <a:noFill/>
          <a:ln w="9525">
            <a:noFill/>
            <a:miter lim="800000"/>
            <a:headEnd/>
            <a:tailEnd/>
          </a:ln>
          <a:effectLst/>
        </p:spPr>
      </p:pic>
      <p:sp>
        <p:nvSpPr>
          <p:cNvPr id="10" name="TextBox 9"/>
          <p:cNvSpPr txBox="1"/>
          <p:nvPr/>
        </p:nvSpPr>
        <p:spPr>
          <a:xfrm>
            <a:off x="428596" y="3857628"/>
            <a:ext cx="2631298" cy="369332"/>
          </a:xfrm>
          <a:prstGeom prst="rect">
            <a:avLst/>
          </a:prstGeom>
          <a:noFill/>
        </p:spPr>
        <p:txBody>
          <a:bodyPr wrap="none" rtlCol="0">
            <a:spAutoFit/>
          </a:bodyPr>
          <a:lstStyle/>
          <a:p>
            <a:r>
              <a:rPr lang="en-US" dirty="0" smtClean="0"/>
              <a:t>Normalized coordinates: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coordinates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a</a:t>
            </a:r>
            <a:r>
              <a:rPr lang="en-US" dirty="0" smtClean="0"/>
              <a:t> ≠ </a:t>
            </a:r>
            <a:r>
              <a:rPr lang="en-US" dirty="0" smtClean="0">
                <a:latin typeface="Times New Roman" pitchFamily="18" charset="0"/>
                <a:cs typeface="Times New Roman" pitchFamily="18" charset="0"/>
              </a:rPr>
              <a:t>0</a:t>
            </a:r>
            <a:r>
              <a:rPr lang="en-US" dirty="0" smtClean="0"/>
              <a:t> and </a:t>
            </a:r>
            <a:r>
              <a:rPr lang="en-US" i="1" dirty="0" smtClean="0"/>
              <a:t>c</a:t>
            </a:r>
            <a:r>
              <a:rPr lang="en-US" dirty="0" smtClean="0"/>
              <a:t> = </a:t>
            </a:r>
            <a:r>
              <a:rPr lang="en-US" dirty="0" smtClean="0">
                <a:latin typeface="Times New Roman" pitchFamily="18" charset="0"/>
                <a:cs typeface="Times New Roman" pitchFamily="18" charset="0"/>
              </a:rPr>
              <a:t>0</a:t>
            </a:r>
            <a:endParaRPr lang="en-US" dirty="0"/>
          </a:p>
        </p:txBody>
      </p:sp>
      <p:graphicFrame>
        <p:nvGraphicFramePr>
          <p:cNvPr id="27650" name="Object 2"/>
          <p:cNvGraphicFramePr>
            <a:graphicFrameLocks noChangeAspect="1"/>
          </p:cNvGraphicFramePr>
          <p:nvPr/>
        </p:nvGraphicFramePr>
        <p:xfrm>
          <a:off x="2428860" y="2285992"/>
          <a:ext cx="3685804" cy="785819"/>
        </p:xfrm>
        <a:graphic>
          <a:graphicData uri="http://schemas.openxmlformats.org/presentationml/2006/ole">
            <p:oleObj spid="_x0000_s27650" name="Equation" r:id="rId3" imgW="2092054" imgH="446815" progId="Equation.3">
              <p:embed/>
            </p:oleObj>
          </a:graphicData>
        </a:graphic>
      </p:graphicFrame>
      <p:graphicFrame>
        <p:nvGraphicFramePr>
          <p:cNvPr id="27652" name="Object 4"/>
          <p:cNvGraphicFramePr>
            <a:graphicFrameLocks noChangeAspect="1"/>
          </p:cNvGraphicFramePr>
          <p:nvPr/>
        </p:nvGraphicFramePr>
        <p:xfrm>
          <a:off x="3000364" y="3071810"/>
          <a:ext cx="3032668" cy="785816"/>
        </p:xfrm>
        <a:graphic>
          <a:graphicData uri="http://schemas.openxmlformats.org/presentationml/2006/ole">
            <p:oleObj spid="_x0000_s27652" name="Equation" r:id="rId4" imgW="1654667" imgH="428828" progId="Equation.3">
              <p:embed/>
            </p:oleObj>
          </a:graphicData>
        </a:graphic>
      </p:graphicFrame>
      <p:graphicFrame>
        <p:nvGraphicFramePr>
          <p:cNvPr id="27653" name="Object 5"/>
          <p:cNvGraphicFramePr>
            <a:graphicFrameLocks noChangeAspect="1"/>
          </p:cNvGraphicFramePr>
          <p:nvPr/>
        </p:nvGraphicFramePr>
        <p:xfrm>
          <a:off x="2786050" y="4071942"/>
          <a:ext cx="3320166" cy="571504"/>
        </p:xfrm>
        <a:graphic>
          <a:graphicData uri="http://schemas.openxmlformats.org/presentationml/2006/ole">
            <p:oleObj spid="_x0000_s27653" name="Equation" r:id="rId5" imgW="1549363" imgH="266578"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t>Two types of trajectories</a:t>
            </a:r>
            <a:endParaRPr lang="en-US" dirty="0"/>
          </a:p>
        </p:txBody>
      </p:sp>
      <p:sp>
        <p:nvSpPr>
          <p:cNvPr id="3" name="Content Placeholder 2"/>
          <p:cNvSpPr>
            <a:spLocks noGrp="1"/>
          </p:cNvSpPr>
          <p:nvPr>
            <p:ph idx="1"/>
          </p:nvPr>
        </p:nvSpPr>
        <p:spPr>
          <a:xfrm>
            <a:off x="457200" y="5857892"/>
            <a:ext cx="8229600" cy="466708"/>
          </a:xfrm>
        </p:spPr>
        <p:txBody>
          <a:bodyPr>
            <a:normAutofit lnSpcReduction="10000"/>
          </a:bodyPr>
          <a:lstStyle/>
          <a:p>
            <a:r>
              <a:rPr lang="en-US" i="1" dirty="0" smtClean="0">
                <a:latin typeface="Times New Roman" pitchFamily="18" charset="0"/>
                <a:cs typeface="Times New Roman" pitchFamily="18" charset="0"/>
              </a:rPr>
              <a:t>d = </a:t>
            </a:r>
            <a:r>
              <a:rPr lang="en-US"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b = </a:t>
            </a:r>
            <a:r>
              <a:rPr lang="en-US"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a:t>
            </a:r>
            <a:r>
              <a:rPr lang="en-US" i="1" dirty="0" smtClean="0">
                <a:latin typeface="Times New Roman" pitchFamily="18" charset="0"/>
                <a:cs typeface="Times New Roman" pitchFamily="18" charset="0"/>
              </a:rPr>
              <a:t> t </a:t>
            </a:r>
            <a:r>
              <a:rPr lang="en-US" dirty="0" smtClean="0">
                <a:latin typeface="Times New Roman" pitchFamily="18" charset="0"/>
                <a:cs typeface="Times New Roman" pitchFamily="18" charset="0"/>
              </a:rPr>
              <a:t>= 0.1</a:t>
            </a:r>
            <a:endParaRPr lang="en-US" dirty="0">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3"/>
          <a:srcRect/>
          <a:stretch>
            <a:fillRect/>
          </a:stretch>
        </p:blipFill>
        <p:spPr bwMode="auto">
          <a:xfrm>
            <a:off x="0" y="1142984"/>
            <a:ext cx="4714876" cy="3536304"/>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a:srcRect/>
          <a:stretch>
            <a:fillRect/>
          </a:stretch>
        </p:blipFill>
        <p:spPr bwMode="auto">
          <a:xfrm>
            <a:off x="4572000" y="1165345"/>
            <a:ext cx="4572000" cy="3429143"/>
          </a:xfrm>
          <a:prstGeom prst="rect">
            <a:avLst/>
          </a:prstGeom>
          <a:noFill/>
          <a:ln w="9525">
            <a:noFill/>
            <a:miter lim="800000"/>
            <a:headEnd/>
            <a:tailEnd/>
          </a:ln>
          <a:effectLst/>
        </p:spPr>
      </p:pic>
      <p:graphicFrame>
        <p:nvGraphicFramePr>
          <p:cNvPr id="32772" name="Object 4"/>
          <p:cNvGraphicFramePr>
            <a:graphicFrameLocks noChangeAspect="1"/>
          </p:cNvGraphicFramePr>
          <p:nvPr/>
        </p:nvGraphicFramePr>
        <p:xfrm>
          <a:off x="785786" y="4857760"/>
          <a:ext cx="3032125" cy="785812"/>
        </p:xfrm>
        <a:graphic>
          <a:graphicData uri="http://schemas.openxmlformats.org/presentationml/2006/ole">
            <p:oleObj spid="_x0000_s32772" name="Equation" r:id="rId5" imgW="1654667" imgH="428828"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Parabolic coordinates</a:t>
            </a:r>
            <a:endParaRPr lang="en-US" dirty="0"/>
          </a:p>
        </p:txBody>
      </p:sp>
      <p:sp>
        <p:nvSpPr>
          <p:cNvPr id="3" name="Content Placeholder 2"/>
          <p:cNvSpPr>
            <a:spLocks noGrp="1"/>
          </p:cNvSpPr>
          <p:nvPr>
            <p:ph idx="1"/>
          </p:nvPr>
        </p:nvSpPr>
        <p:spPr>
          <a:xfrm>
            <a:off x="457200" y="1935480"/>
            <a:ext cx="8543956" cy="4389120"/>
          </a:xfrm>
        </p:spPr>
        <p:txBody>
          <a:bodyPr/>
          <a:lstStyle/>
          <a:p>
            <a:r>
              <a:rPr lang="en-US" i="1" dirty="0" smtClean="0">
                <a:latin typeface="Times New Roman" pitchFamily="18" charset="0"/>
                <a:cs typeface="Times New Roman" pitchFamily="18" charset="0"/>
              </a:rPr>
              <a:t>a = 0</a:t>
            </a:r>
          </a:p>
          <a:p>
            <a:r>
              <a:rPr lang="en-US" dirty="0" smtClean="0"/>
              <a:t>Not considered by </a:t>
            </a:r>
            <a:r>
              <a:rPr lang="en-US" dirty="0" err="1" smtClean="0"/>
              <a:t>Darboux</a:t>
            </a:r>
            <a:r>
              <a:rPr lang="en-US" dirty="0" smtClean="0"/>
              <a:t> (but considered by Landau)</a:t>
            </a:r>
          </a:p>
          <a:p>
            <a:endParaRPr lang="en-US" dirty="0" smtClean="0"/>
          </a:p>
          <a:p>
            <a:endParaRPr lang="en-US" dirty="0" smtClean="0"/>
          </a:p>
          <a:p>
            <a:endParaRPr lang="en-US" dirty="0" smtClean="0"/>
          </a:p>
          <a:p>
            <a:r>
              <a:rPr lang="en-US" dirty="0" smtClean="0"/>
              <a:t>Equation for potential:</a:t>
            </a:r>
            <a:endParaRPr lang="en-US" dirty="0"/>
          </a:p>
        </p:txBody>
      </p:sp>
      <p:graphicFrame>
        <p:nvGraphicFramePr>
          <p:cNvPr id="28674" name="Object 2"/>
          <p:cNvGraphicFramePr>
            <a:graphicFrameLocks noChangeAspect="1"/>
          </p:cNvGraphicFramePr>
          <p:nvPr/>
        </p:nvGraphicFramePr>
        <p:xfrm>
          <a:off x="2571736" y="2928934"/>
          <a:ext cx="3686175" cy="463550"/>
        </p:xfrm>
        <a:graphic>
          <a:graphicData uri="http://schemas.openxmlformats.org/presentationml/2006/ole">
            <p:oleObj spid="_x0000_s28674" name="Equation" r:id="rId3" imgW="2019240" imgH="253800" progId="Equation.3">
              <p:embed/>
            </p:oleObj>
          </a:graphicData>
        </a:graphic>
      </p:graphicFrame>
      <p:graphicFrame>
        <p:nvGraphicFramePr>
          <p:cNvPr id="28677" name="Object 5"/>
          <p:cNvGraphicFramePr>
            <a:graphicFrameLocks noChangeAspect="1"/>
          </p:cNvGraphicFramePr>
          <p:nvPr/>
        </p:nvGraphicFramePr>
        <p:xfrm>
          <a:off x="3929058" y="3357562"/>
          <a:ext cx="785818" cy="1094993"/>
        </p:xfrm>
        <a:graphic>
          <a:graphicData uri="http://schemas.openxmlformats.org/presentationml/2006/ole">
            <p:oleObj spid="_x0000_s28677" name="Equation" r:id="rId4" imgW="484468" imgH="675259" progId="Equation.3">
              <p:embed/>
            </p:oleObj>
          </a:graphicData>
        </a:graphic>
      </p:graphicFrame>
      <p:graphicFrame>
        <p:nvGraphicFramePr>
          <p:cNvPr id="28678" name="Object 6"/>
          <p:cNvGraphicFramePr>
            <a:graphicFrameLocks noChangeAspect="1"/>
          </p:cNvGraphicFramePr>
          <p:nvPr/>
        </p:nvGraphicFramePr>
        <p:xfrm>
          <a:off x="2571736" y="4714884"/>
          <a:ext cx="4073871" cy="500066"/>
        </p:xfrm>
        <a:graphic>
          <a:graphicData uri="http://schemas.openxmlformats.org/presentationml/2006/ole">
            <p:oleObj spid="_x0000_s28678" name="Equation" r:id="rId5" imgW="1940029" imgH="238517"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Parabolic coordinates</a:t>
            </a:r>
            <a:endParaRPr lang="en-US" dirty="0"/>
          </a:p>
        </p:txBody>
      </p:sp>
      <p:sp>
        <p:nvSpPr>
          <p:cNvPr id="3" name="Content Placeholder 2"/>
          <p:cNvSpPr>
            <a:spLocks noGrp="1"/>
          </p:cNvSpPr>
          <p:nvPr>
            <p:ph idx="1"/>
          </p:nvPr>
        </p:nvSpPr>
        <p:spPr/>
        <p:txBody>
          <a:bodyPr/>
          <a:lstStyle/>
          <a:p>
            <a:r>
              <a:rPr lang="en-US" dirty="0" smtClean="0"/>
              <a:t>Solution</a:t>
            </a:r>
          </a:p>
          <a:p>
            <a:endParaRPr lang="en-US" dirty="0" smtClean="0"/>
          </a:p>
          <a:p>
            <a:endParaRPr lang="en-US" dirty="0" smtClean="0"/>
          </a:p>
          <a:p>
            <a:r>
              <a:rPr lang="en-US" dirty="0" smtClean="0"/>
              <a:t>The only parabolic solution is </a:t>
            </a:r>
            <a:r>
              <a:rPr lang="en-US" i="1" dirty="0" smtClean="0"/>
              <a:t>y</a:t>
            </a:r>
            <a:r>
              <a:rPr lang="en-US" baseline="30000" dirty="0" smtClean="0"/>
              <a:t>2</a:t>
            </a:r>
            <a:r>
              <a:rPr lang="en-US" dirty="0" smtClean="0"/>
              <a:t> + 4</a:t>
            </a:r>
            <a:r>
              <a:rPr lang="en-US" i="1" dirty="0" smtClean="0"/>
              <a:t>x</a:t>
            </a:r>
            <a:r>
              <a:rPr lang="en-US" baseline="30000" dirty="0" smtClean="0"/>
              <a:t>2</a:t>
            </a:r>
            <a:endParaRPr lang="en-US" dirty="0" smtClean="0"/>
          </a:p>
          <a:p>
            <a:endParaRPr lang="en-US" dirty="0" smtClean="0"/>
          </a:p>
          <a:p>
            <a:endParaRPr lang="en-US" dirty="0" smtClean="0"/>
          </a:p>
          <a:p>
            <a:r>
              <a:rPr lang="en-US" dirty="0" smtClean="0"/>
              <a:t>Potentials that satisfy the Laplace equation</a:t>
            </a:r>
            <a:endParaRPr lang="en-US" dirty="0"/>
          </a:p>
        </p:txBody>
      </p:sp>
      <p:graphicFrame>
        <p:nvGraphicFramePr>
          <p:cNvPr id="29698" name="Object 2"/>
          <p:cNvGraphicFramePr>
            <a:graphicFrameLocks noChangeAspect="1"/>
          </p:cNvGraphicFramePr>
          <p:nvPr/>
        </p:nvGraphicFramePr>
        <p:xfrm>
          <a:off x="2214546" y="2143116"/>
          <a:ext cx="4708413" cy="1071570"/>
        </p:xfrm>
        <a:graphic>
          <a:graphicData uri="http://schemas.openxmlformats.org/presentationml/2006/ole">
            <p:oleObj spid="_x0000_s29698" name="Equation" r:id="rId3" imgW="3223078" imgH="733540" progId="Equation.3">
              <p:embed/>
            </p:oleObj>
          </a:graphicData>
        </a:graphic>
      </p:graphicFrame>
      <p:graphicFrame>
        <p:nvGraphicFramePr>
          <p:cNvPr id="29700" name="Object 4"/>
          <p:cNvGraphicFramePr>
            <a:graphicFrameLocks noChangeAspect="1"/>
          </p:cNvGraphicFramePr>
          <p:nvPr/>
        </p:nvGraphicFramePr>
        <p:xfrm>
          <a:off x="1428728" y="3929066"/>
          <a:ext cx="6183441" cy="785818"/>
        </p:xfrm>
        <a:graphic>
          <a:graphicData uri="http://schemas.openxmlformats.org/presentationml/2006/ole">
            <p:oleObj spid="_x0000_s29700" name="Equation" r:id="rId4" imgW="3522097" imgH="447895" progId="Equation.3">
              <p:embed/>
            </p:oleObj>
          </a:graphicData>
        </a:graphic>
      </p:graphicFrame>
      <p:graphicFrame>
        <p:nvGraphicFramePr>
          <p:cNvPr id="29701" name="Object 5"/>
          <p:cNvGraphicFramePr>
            <a:graphicFrameLocks noChangeAspect="1"/>
          </p:cNvGraphicFramePr>
          <p:nvPr/>
        </p:nvGraphicFramePr>
        <p:xfrm>
          <a:off x="2428860" y="5357826"/>
          <a:ext cx="3422896" cy="928694"/>
        </p:xfrm>
        <a:graphic>
          <a:graphicData uri="http://schemas.openxmlformats.org/presentationml/2006/ole">
            <p:oleObj spid="_x0000_s29701" name="Equation" r:id="rId5" imgW="1843351" imgH="500059"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en-US" dirty="0" smtClean="0"/>
              <a:t>Example of trajectories</a:t>
            </a:r>
            <a:endParaRPr lang="en-US" dirty="0"/>
          </a:p>
        </p:txBody>
      </p:sp>
      <p:sp>
        <p:nvSpPr>
          <p:cNvPr id="3" name="Content Placeholder 2"/>
          <p:cNvSpPr>
            <a:spLocks noGrp="1"/>
          </p:cNvSpPr>
          <p:nvPr>
            <p:ph idx="1"/>
          </p:nvPr>
        </p:nvSpPr>
        <p:spPr>
          <a:xfrm>
            <a:off x="457200" y="5786454"/>
            <a:ext cx="8229600" cy="538146"/>
          </a:xfrm>
        </p:spPr>
        <p:txBody>
          <a:bodyPr/>
          <a:lstStyle/>
          <a:p>
            <a:r>
              <a:rPr lang="en-US" dirty="0" smtClean="0"/>
              <a:t>Trajectories never encircle the singularity</a:t>
            </a:r>
            <a:endParaRPr lang="en-US" dirty="0"/>
          </a:p>
        </p:txBody>
      </p:sp>
      <p:pic>
        <p:nvPicPr>
          <p:cNvPr id="33796" name="Picture 4"/>
          <p:cNvPicPr>
            <a:picLocks noChangeAspect="1" noChangeArrowheads="1"/>
          </p:cNvPicPr>
          <p:nvPr/>
        </p:nvPicPr>
        <p:blipFill>
          <a:blip r:embed="rId3"/>
          <a:srcRect/>
          <a:stretch>
            <a:fillRect/>
          </a:stretch>
        </p:blipFill>
        <p:spPr bwMode="auto">
          <a:xfrm>
            <a:off x="0" y="1357298"/>
            <a:ext cx="3656067" cy="3757624"/>
          </a:xfrm>
          <a:prstGeom prst="rect">
            <a:avLst/>
          </a:prstGeom>
          <a:noFill/>
          <a:ln w="9525">
            <a:noFill/>
            <a:miter lim="800000"/>
            <a:headEnd/>
            <a:tailEnd/>
          </a:ln>
          <a:effectLst/>
        </p:spPr>
      </p:pic>
      <p:graphicFrame>
        <p:nvGraphicFramePr>
          <p:cNvPr id="33797" name="Object 5"/>
          <p:cNvGraphicFramePr>
            <a:graphicFrameLocks noChangeAspect="1"/>
          </p:cNvGraphicFramePr>
          <p:nvPr/>
        </p:nvGraphicFramePr>
        <p:xfrm>
          <a:off x="250825" y="4927600"/>
          <a:ext cx="3162300" cy="647700"/>
        </p:xfrm>
        <a:graphic>
          <a:graphicData uri="http://schemas.openxmlformats.org/presentationml/2006/ole">
            <p:oleObj spid="_x0000_s33797" name="Equation" r:id="rId4" imgW="2108160" imgH="431640" progId="Equation.3">
              <p:embed/>
            </p:oleObj>
          </a:graphicData>
        </a:graphic>
      </p:graphicFrame>
      <p:sp>
        <p:nvSpPr>
          <p:cNvPr id="7" name="Slide Number Placeholder 6"/>
          <p:cNvSpPr>
            <a:spLocks noGrp="1"/>
          </p:cNvSpPr>
          <p:nvPr>
            <p:ph type="sldNum" sz="quarter" idx="12"/>
          </p:nvPr>
        </p:nvSpPr>
        <p:spPr/>
        <p:txBody>
          <a:bodyPr/>
          <a:lstStyle/>
          <a:p>
            <a:fld id="{DF2624E8-AA2A-4C2A-A9A7-A3D54D2F5830}" type="slidenum">
              <a:rPr lang="en-US" smtClean="0"/>
              <a:pPr/>
              <a:t>58</a:t>
            </a:fld>
            <a:endParaRPr lang="en-US" dirty="0"/>
          </a:p>
        </p:txBody>
      </p:sp>
      <p:pic>
        <p:nvPicPr>
          <p:cNvPr id="4" name="Picture 6" descr="sepParabolic2"/>
          <p:cNvPicPr>
            <a:picLocks noChangeAspect="1" noChangeArrowheads="1"/>
          </p:cNvPicPr>
          <p:nvPr/>
        </p:nvPicPr>
        <p:blipFill>
          <a:blip r:embed="rId5"/>
          <a:srcRect/>
          <a:stretch>
            <a:fillRect/>
          </a:stretch>
        </p:blipFill>
        <p:spPr bwMode="auto">
          <a:xfrm>
            <a:off x="3643306" y="1357297"/>
            <a:ext cx="5500694" cy="4127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85728"/>
            <a:ext cx="3257544" cy="1143000"/>
          </a:xfrm>
        </p:spPr>
        <p:txBody>
          <a:bodyPr/>
          <a:lstStyle/>
          <a:p>
            <a:r>
              <a:rPr lang="en-US" dirty="0" smtClean="0"/>
              <a:t>Summary</a:t>
            </a:r>
            <a:endParaRPr lang="en-US" dirty="0"/>
          </a:p>
        </p:txBody>
      </p:sp>
      <p:sp>
        <p:nvSpPr>
          <p:cNvPr id="3" name="Content Placeholder 2"/>
          <p:cNvSpPr>
            <a:spLocks noGrp="1"/>
          </p:cNvSpPr>
          <p:nvPr>
            <p:ph idx="1"/>
          </p:nvPr>
        </p:nvSpPr>
        <p:spPr>
          <a:xfrm>
            <a:off x="428596" y="1428736"/>
            <a:ext cx="8229600" cy="4817748"/>
          </a:xfrm>
        </p:spPr>
        <p:txBody>
          <a:bodyPr>
            <a:normAutofit fontScale="92500" lnSpcReduction="20000"/>
          </a:bodyPr>
          <a:lstStyle/>
          <a:p>
            <a:r>
              <a:rPr lang="en-US" dirty="0" smtClean="0"/>
              <a:t>The lattice can be realized by both</a:t>
            </a:r>
          </a:p>
          <a:p>
            <a:pPr>
              <a:buNone/>
            </a:pPr>
            <a:r>
              <a:rPr lang="en-US" dirty="0" smtClean="0"/>
              <a:t>				      and  </a:t>
            </a:r>
          </a:p>
          <a:p>
            <a:pPr>
              <a:buNone/>
            </a:pPr>
            <a:endParaRPr lang="en-US" dirty="0" smtClean="0"/>
          </a:p>
          <a:p>
            <a:endParaRPr lang="en-US" dirty="0" smtClean="0"/>
          </a:p>
          <a:p>
            <a:r>
              <a:rPr lang="en-US" dirty="0" smtClean="0"/>
              <a:t>Found nonlinear lattices (e.g. </a:t>
            </a:r>
            <a:r>
              <a:rPr lang="en-US" dirty="0" err="1" smtClean="0"/>
              <a:t>octupoles</a:t>
            </a:r>
            <a:r>
              <a:rPr lang="en-US" dirty="0" smtClean="0"/>
              <a:t>) with one integral of motion and no resonances that come from time-dependent force. Tune spread 5-10% possible.</a:t>
            </a:r>
          </a:p>
          <a:p>
            <a:r>
              <a:rPr lang="en-US" dirty="0" smtClean="0"/>
              <a:t>Found first examples of completely </a:t>
            </a:r>
            <a:r>
              <a:rPr lang="en-US" dirty="0" err="1" smtClean="0"/>
              <a:t>integrable</a:t>
            </a:r>
            <a:r>
              <a:rPr lang="en-US" dirty="0" smtClean="0"/>
              <a:t> non-linear optics.</a:t>
            </a:r>
          </a:p>
          <a:p>
            <a:pPr lvl="1"/>
            <a:r>
              <a:rPr lang="en-US" dirty="0" err="1" smtClean="0"/>
              <a:t>Betatron</a:t>
            </a:r>
            <a:r>
              <a:rPr lang="en-US" dirty="0" smtClean="0"/>
              <a:t> tune spreads of 50% are possible.</a:t>
            </a:r>
          </a:p>
          <a:p>
            <a:pPr lvl="1"/>
            <a:r>
              <a:rPr lang="en-US" dirty="0" smtClean="0"/>
              <a:t>We used quadratic integrals but there are might be other functions.</a:t>
            </a:r>
          </a:p>
          <a:p>
            <a:r>
              <a:rPr lang="en-US" dirty="0" smtClean="0"/>
              <a:t>Beyond </a:t>
            </a:r>
            <a:r>
              <a:rPr lang="en-US" dirty="0" err="1" smtClean="0"/>
              <a:t>integrable</a:t>
            </a:r>
            <a:r>
              <a:rPr lang="en-US" dirty="0" smtClean="0"/>
              <a:t> optics: possibly there exist realizable lattices with bound but </a:t>
            </a:r>
            <a:r>
              <a:rPr lang="en-US" dirty="0" err="1" smtClean="0"/>
              <a:t>ergodic</a:t>
            </a:r>
            <a:r>
              <a:rPr lang="en-US" dirty="0" smtClean="0"/>
              <a:t> trajectories</a:t>
            </a:r>
            <a:endParaRPr lang="en-US" dirty="0"/>
          </a:p>
        </p:txBody>
      </p:sp>
      <p:graphicFrame>
        <p:nvGraphicFramePr>
          <p:cNvPr id="34818" name="Object 2"/>
          <p:cNvGraphicFramePr>
            <a:graphicFrameLocks noChangeAspect="1"/>
          </p:cNvGraphicFramePr>
          <p:nvPr/>
        </p:nvGraphicFramePr>
        <p:xfrm>
          <a:off x="1357290" y="1785926"/>
          <a:ext cx="1967521" cy="857256"/>
        </p:xfrm>
        <a:graphic>
          <a:graphicData uri="http://schemas.openxmlformats.org/presentationml/2006/ole">
            <p:oleObj spid="_x0000_s34818" name="Equation" r:id="rId3" imgW="1049801" imgH="456888" progId="Equation.3">
              <p:embed/>
            </p:oleObj>
          </a:graphicData>
        </a:graphic>
      </p:graphicFrame>
      <p:graphicFrame>
        <p:nvGraphicFramePr>
          <p:cNvPr id="34819" name="Object 3"/>
          <p:cNvGraphicFramePr>
            <a:graphicFrameLocks noChangeAspect="1"/>
          </p:cNvGraphicFramePr>
          <p:nvPr/>
        </p:nvGraphicFramePr>
        <p:xfrm>
          <a:off x="4500562" y="1785926"/>
          <a:ext cx="2071702" cy="858489"/>
        </p:xfrm>
        <a:graphic>
          <a:graphicData uri="http://schemas.openxmlformats.org/presentationml/2006/ole">
            <p:oleObj spid="_x0000_s34819" name="Equation" r:id="rId4" imgW="1102991" imgH="456888" progId="Equation.3">
              <p:embed/>
            </p:oleObj>
          </a:graphicData>
        </a:graphic>
      </p:graphicFrame>
      <p:sp>
        <p:nvSpPr>
          <p:cNvPr id="6" name="Slide Number Placeholder 5"/>
          <p:cNvSpPr>
            <a:spLocks noGrp="1"/>
          </p:cNvSpPr>
          <p:nvPr>
            <p:ph type="sldNum" sz="quarter" idx="12"/>
          </p:nvPr>
        </p:nvSpPr>
        <p:spPr/>
        <p:txBody>
          <a:bodyPr/>
          <a:lstStyle/>
          <a:p>
            <a:fld id="{DF2624E8-AA2A-4C2A-A9A7-A3D54D2F5830}"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624E8-AA2A-4C2A-A9A7-A3D54D2F5830}" type="slidenum">
              <a:rPr lang="en-US" smtClean="0"/>
              <a:pPr/>
              <a:t>6</a:t>
            </a:fld>
            <a:endParaRPr lang="en-US" dirty="0"/>
          </a:p>
        </p:txBody>
      </p:sp>
      <p:sp>
        <p:nvSpPr>
          <p:cNvPr id="3"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Some history…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457200" y="1935480"/>
            <a:ext cx="8229600" cy="43891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In 1957 the</a:t>
            </a:r>
            <a:r>
              <a:rPr kumimoji="0" lang="ru-RU" sz="2600" b="0" i="0" u="none" strike="noStrike" kern="1200" cap="none" spc="0" normalizeH="0" baseline="0" noProof="0" smtClean="0">
                <a:ln>
                  <a:noFill/>
                </a:ln>
                <a:solidFill>
                  <a:schemeClr val="tx1"/>
                </a:solidFill>
                <a:effectLst/>
                <a:uLnTx/>
                <a:uFillTx/>
                <a:latin typeface="+mn-lt"/>
                <a:ea typeface="+mn-ea"/>
                <a:cs typeface="+mn-cs"/>
              </a:rPr>
              <a:t>ре</a:t>
            </a:r>
            <a:r>
              <a:rPr kumimoji="0" lang="en-US" sz="2600" b="0" i="0" u="none" strike="noStrike" kern="1200" cap="none" spc="0" normalizeH="0" baseline="0" noProof="0" smtClean="0">
                <a:ln>
                  <a:noFill/>
                </a:ln>
                <a:solidFill>
                  <a:schemeClr val="tx1"/>
                </a:solidFill>
                <a:effectLst/>
                <a:uLnTx/>
                <a:uFillTx/>
                <a:latin typeface="+mn-lt"/>
                <a:ea typeface="+mn-ea"/>
                <a:cs typeface="+mn-cs"/>
              </a:rPr>
              <a:t> were 2 major scientific breakthroughs in the USSR</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First earth orbiting satellite “</a:t>
            </a:r>
            <a:r>
              <a:rPr kumimoji="0" lang="ru-RU" sz="2400" b="0" i="0" u="none" strike="noStrike" kern="1200" cap="none" spc="0" normalizeH="0" baseline="0" noProof="0" smtClean="0">
                <a:ln>
                  <a:noFill/>
                </a:ln>
                <a:solidFill>
                  <a:schemeClr val="tx1"/>
                </a:solidFill>
                <a:effectLst/>
                <a:uLnTx/>
                <a:uFillTx/>
                <a:latin typeface="+mn-lt"/>
                <a:ea typeface="+mn-ea"/>
                <a:cs typeface="+mn-cs"/>
              </a:rPr>
              <a:t>Спутник</a:t>
            </a:r>
            <a:r>
              <a:rPr kumimoji="0" lang="en-US" sz="2400" b="0" i="0" u="none" strike="noStrike" kern="1200" cap="none" spc="0" normalizeH="0" baseline="0" noProof="0" smtClean="0">
                <a:ln>
                  <a:noFill/>
                </a:ln>
                <a:solidFill>
                  <a:schemeClr val="tx1"/>
                </a:solidFill>
                <a:effectLst/>
                <a:uLnTx/>
                <a:uFillTx/>
                <a:latin typeface="+mn-lt"/>
                <a:ea typeface="+mn-ea"/>
                <a:cs typeface="+mn-cs"/>
              </a:rPr>
              <a:t>-1”</a:t>
            </a:r>
            <a:endParaRPr kumimoji="0" lang="ru-RU" sz="24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ru-RU" sz="24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ru-RU" sz="24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Start of operations at “</a:t>
            </a:r>
            <a:r>
              <a:rPr kumimoji="0" lang="ru-RU" sz="2400" b="0" i="0" u="none" strike="noStrike" kern="1200" cap="none" spc="0" normalizeH="0" baseline="0" noProof="0" smtClean="0">
                <a:ln>
                  <a:noFill/>
                </a:ln>
                <a:solidFill>
                  <a:schemeClr val="tx1"/>
                </a:solidFill>
                <a:effectLst/>
                <a:uLnTx/>
                <a:uFillTx/>
                <a:latin typeface="+mn-lt"/>
                <a:ea typeface="+mn-ea"/>
                <a:cs typeface="+mn-cs"/>
              </a:rPr>
              <a:t>Синхрофазотрон</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r>
              <a:rPr kumimoji="0" lang="ru-RU" sz="2400" b="0" i="0" u="none" strike="noStrike" kern="1200" cap="none" spc="0" normalizeH="0" baseline="0" noProof="0" smtClean="0">
                <a:ln>
                  <a:noFill/>
                </a:ln>
                <a:solidFill>
                  <a:schemeClr val="tx1"/>
                </a:solidFill>
                <a:effectLst/>
                <a:uLnTx/>
                <a:uFillTx/>
                <a:latin typeface="+mn-lt"/>
                <a:ea typeface="+mn-ea"/>
                <a:cs typeface="+mn-cs"/>
              </a:rPr>
              <a:t> (Дубна)</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Accelerated protons to 10 GeV – world</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	highest energy accelerator  until 1959</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6800858" y="2428868"/>
            <a:ext cx="2343142" cy="1920608"/>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6115689" y="5000636"/>
            <a:ext cx="3028311" cy="1857364"/>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dirty="0" smtClean="0"/>
              <a:t>Nonlinear “</a:t>
            </a:r>
            <a:r>
              <a:rPr lang="en-US" sz="2800" dirty="0" err="1" smtClean="0"/>
              <a:t>integrable</a:t>
            </a:r>
            <a:r>
              <a:rPr lang="en-US" sz="2800" dirty="0" smtClean="0"/>
              <a:t>” accelerator optics has advanced to possible practical implementations </a:t>
            </a:r>
          </a:p>
          <a:p>
            <a:pPr lvl="1"/>
            <a:r>
              <a:rPr lang="en-US" dirty="0" smtClean="0"/>
              <a:t>Provides “infinite” Landau damping</a:t>
            </a:r>
          </a:p>
          <a:p>
            <a:pPr lvl="1"/>
            <a:r>
              <a:rPr lang="en-US" dirty="0" smtClean="0"/>
              <a:t>Potential to make an order of magnitude jump in beam brightness and intensity</a:t>
            </a:r>
          </a:p>
          <a:p>
            <a:r>
              <a:rPr lang="en-US" sz="2400" dirty="0" err="1" smtClean="0"/>
              <a:t>Fermilab</a:t>
            </a:r>
            <a:r>
              <a:rPr lang="en-US" sz="2400" dirty="0" smtClean="0"/>
              <a:t> is in a good position to use of all these developments for next accelerator projects</a:t>
            </a:r>
            <a:endParaRPr lang="en-US" dirty="0" smtClean="0"/>
          </a:p>
          <a:p>
            <a:pPr lvl="1"/>
            <a:r>
              <a:rPr lang="en-US" dirty="0" smtClean="0"/>
              <a:t>Rings or </a:t>
            </a:r>
            <a:r>
              <a:rPr lang="en-US" dirty="0" err="1" smtClean="0"/>
              <a:t>linacs</a:t>
            </a:r>
            <a:endParaRPr lang="en-US" dirty="0" smtClean="0"/>
          </a:p>
          <a:p>
            <a:r>
              <a:rPr lang="en-US" dirty="0" smtClean="0"/>
              <a:t>Could be retrofitted into existing machines</a:t>
            </a:r>
          </a:p>
        </p:txBody>
      </p:sp>
      <p:sp>
        <p:nvSpPr>
          <p:cNvPr id="4" name="Slide Number Placeholder 3"/>
          <p:cNvSpPr>
            <a:spLocks noGrp="1"/>
          </p:cNvSpPr>
          <p:nvPr>
            <p:ph type="sldNum" sz="quarter" idx="12"/>
          </p:nvPr>
        </p:nvSpPr>
        <p:spPr/>
        <p:txBody>
          <a:bodyPr/>
          <a:lstStyle/>
          <a:p>
            <a:fld id="{DF2624E8-AA2A-4C2A-A9A7-A3D54D2F5830}"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357166"/>
            <a:ext cx="7429520" cy="1143000"/>
          </a:xfrm>
        </p:spPr>
        <p:txBody>
          <a:bodyPr/>
          <a:lstStyle/>
          <a:p>
            <a:r>
              <a:rPr lang="en-US" dirty="0" smtClean="0"/>
              <a:t>Joseph </a:t>
            </a:r>
            <a:r>
              <a:rPr lang="en-US" dirty="0" err="1" smtClean="0"/>
              <a:t>Liouville</a:t>
            </a:r>
            <a:r>
              <a:rPr lang="en-US" dirty="0" smtClean="0"/>
              <a:t> </a:t>
            </a:r>
            <a:r>
              <a:rPr lang="en-US" sz="4000" dirty="0" smtClean="0"/>
              <a:t>(1809-1882)</a:t>
            </a:r>
            <a:endParaRPr lang="en-US" dirty="0"/>
          </a:p>
        </p:txBody>
      </p:sp>
      <p:sp>
        <p:nvSpPr>
          <p:cNvPr id="3" name="Content Placeholder 2"/>
          <p:cNvSpPr>
            <a:spLocks noGrp="1"/>
          </p:cNvSpPr>
          <p:nvPr>
            <p:ph idx="1"/>
          </p:nvPr>
        </p:nvSpPr>
        <p:spPr>
          <a:xfrm>
            <a:off x="3500430" y="1935480"/>
            <a:ext cx="5643570" cy="4708230"/>
          </a:xfrm>
        </p:spPr>
        <p:txBody>
          <a:bodyPr>
            <a:normAutofit fontScale="92500" lnSpcReduction="10000"/>
          </a:bodyPr>
          <a:lstStyle/>
          <a:p>
            <a:r>
              <a:rPr lang="en-US" dirty="0" err="1" smtClean="0"/>
              <a:t>Liouville</a:t>
            </a:r>
            <a:r>
              <a:rPr lang="en-US" dirty="0" smtClean="0"/>
              <a:t> (1846)  observed that if the Hamiltonian function admitted a special form</a:t>
            </a:r>
          </a:p>
          <a:p>
            <a:endParaRPr lang="en-US" dirty="0" smtClean="0"/>
          </a:p>
          <a:p>
            <a:endParaRPr lang="en-US" dirty="0" smtClean="0"/>
          </a:p>
          <a:p>
            <a:r>
              <a:rPr lang="en-US" dirty="0" smtClean="0"/>
              <a:t>in some system of coordinates (u, v), the Hamiltonian system could be solved in </a:t>
            </a:r>
            <a:r>
              <a:rPr lang="en-US" dirty="0" err="1" smtClean="0"/>
              <a:t>quadratures</a:t>
            </a:r>
            <a:r>
              <a:rPr lang="en-US" dirty="0" smtClean="0"/>
              <a:t>.  The form of the Hamiltonian function also implies additive separation of variables</a:t>
            </a:r>
          </a:p>
          <a:p>
            <a:r>
              <a:rPr lang="en-US" dirty="0" smtClean="0"/>
              <a:t>for the associated Hamilton-Jacobi equation. </a:t>
            </a:r>
            <a:endParaRPr lang="en-US" dirty="0"/>
          </a:p>
        </p:txBody>
      </p:sp>
      <p:pic>
        <p:nvPicPr>
          <p:cNvPr id="35842" name="Picture 2"/>
          <p:cNvPicPr>
            <a:picLocks noChangeAspect="1" noChangeArrowheads="1"/>
          </p:cNvPicPr>
          <p:nvPr/>
        </p:nvPicPr>
        <p:blipFill>
          <a:blip r:embed="rId2"/>
          <a:srcRect/>
          <a:stretch>
            <a:fillRect/>
          </a:stretch>
        </p:blipFill>
        <p:spPr bwMode="auto">
          <a:xfrm>
            <a:off x="0" y="2600325"/>
            <a:ext cx="3724275" cy="4257675"/>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0" y="785794"/>
            <a:ext cx="1511263" cy="1838327"/>
          </a:xfrm>
          <a:prstGeom prst="rect">
            <a:avLst/>
          </a:prstGeom>
          <a:noFill/>
          <a:ln w="9525">
            <a:noFill/>
            <a:miter lim="800000"/>
            <a:headEnd/>
            <a:tailEnd/>
          </a:ln>
          <a:effectLst/>
        </p:spPr>
      </p:pic>
      <p:pic>
        <p:nvPicPr>
          <p:cNvPr id="35844" name="Picture 4"/>
          <p:cNvPicPr>
            <a:picLocks noChangeAspect="1" noChangeArrowheads="1"/>
          </p:cNvPicPr>
          <p:nvPr/>
        </p:nvPicPr>
        <p:blipFill>
          <a:blip r:embed="rId4"/>
          <a:srcRect/>
          <a:stretch>
            <a:fillRect/>
          </a:stretch>
        </p:blipFill>
        <p:spPr bwMode="auto">
          <a:xfrm>
            <a:off x="4143372" y="3000372"/>
            <a:ext cx="4332870" cy="71438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DF2624E8-AA2A-4C2A-A9A7-A3D54D2F5830}"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8229600" cy="1143000"/>
          </a:xfrm>
        </p:spPr>
        <p:txBody>
          <a:bodyPr/>
          <a:lstStyle/>
          <a:p>
            <a:r>
              <a:rPr lang="en-US" dirty="0" smtClean="0"/>
              <a:t>McMillan nonlinear optics</a:t>
            </a:r>
            <a:endParaRPr lang="en-US" dirty="0"/>
          </a:p>
        </p:txBody>
      </p:sp>
      <p:sp>
        <p:nvSpPr>
          <p:cNvPr id="3" name="Content Placeholder 2"/>
          <p:cNvSpPr>
            <a:spLocks noGrp="1"/>
          </p:cNvSpPr>
          <p:nvPr>
            <p:ph idx="1"/>
          </p:nvPr>
        </p:nvSpPr>
        <p:spPr/>
        <p:txBody>
          <a:bodyPr/>
          <a:lstStyle/>
          <a:p>
            <a:r>
              <a:rPr lang="en-US" dirty="0" smtClean="0"/>
              <a:t>In 1967 E. McMillan published a paper</a:t>
            </a:r>
          </a:p>
          <a:p>
            <a:endParaRPr lang="en-US" dirty="0" smtClean="0"/>
          </a:p>
          <a:p>
            <a:endParaRPr lang="en-US" dirty="0" smtClean="0"/>
          </a:p>
          <a:p>
            <a:endParaRPr lang="en-US" dirty="0" smtClean="0"/>
          </a:p>
          <a:p>
            <a:r>
              <a:rPr lang="en-US" dirty="0" smtClean="0"/>
              <a:t>Final report in 1971.  This is what later became known as the “McMillan mapping”:</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63</a:t>
            </a:fld>
            <a:endParaRPr lang="en-US" dirty="0"/>
          </a:p>
        </p:txBody>
      </p:sp>
      <p:pic>
        <p:nvPicPr>
          <p:cNvPr id="71681" name="Picture 1"/>
          <p:cNvPicPr>
            <a:picLocks noChangeAspect="1" noChangeArrowheads="1"/>
          </p:cNvPicPr>
          <p:nvPr/>
        </p:nvPicPr>
        <p:blipFill>
          <a:blip r:embed="rId3"/>
          <a:srcRect/>
          <a:stretch>
            <a:fillRect/>
          </a:stretch>
        </p:blipFill>
        <p:spPr bwMode="auto">
          <a:xfrm>
            <a:off x="7229475" y="0"/>
            <a:ext cx="1914525" cy="2438400"/>
          </a:xfrm>
          <a:prstGeom prst="rect">
            <a:avLst/>
          </a:prstGeom>
          <a:noFill/>
          <a:ln w="9525">
            <a:noFill/>
            <a:miter lim="800000"/>
            <a:headEnd/>
            <a:tailEnd/>
          </a:ln>
          <a:effectLst/>
        </p:spPr>
      </p:pic>
      <p:pic>
        <p:nvPicPr>
          <p:cNvPr id="71682" name="Picture 2"/>
          <p:cNvPicPr>
            <a:picLocks noChangeAspect="1" noChangeArrowheads="1"/>
          </p:cNvPicPr>
          <p:nvPr/>
        </p:nvPicPr>
        <p:blipFill>
          <a:blip r:embed="rId4"/>
          <a:srcRect/>
          <a:stretch>
            <a:fillRect/>
          </a:stretch>
        </p:blipFill>
        <p:spPr bwMode="auto">
          <a:xfrm>
            <a:off x="1142976" y="2428868"/>
            <a:ext cx="4572000" cy="1352550"/>
          </a:xfrm>
          <a:prstGeom prst="rect">
            <a:avLst/>
          </a:prstGeom>
          <a:noFill/>
          <a:ln w="9525">
            <a:noFill/>
            <a:miter lim="800000"/>
            <a:headEnd/>
            <a:tailEnd/>
          </a:ln>
          <a:effectLst/>
        </p:spPr>
      </p:pic>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3" name="Object 3"/>
          <p:cNvGraphicFramePr>
            <a:graphicFrameLocks noChangeAspect="1"/>
          </p:cNvGraphicFramePr>
          <p:nvPr/>
        </p:nvGraphicFramePr>
        <p:xfrm>
          <a:off x="850900" y="4786313"/>
          <a:ext cx="2244725" cy="928687"/>
        </p:xfrm>
        <a:graphic>
          <a:graphicData uri="http://schemas.openxmlformats.org/presentationml/2006/ole">
            <p:oleObj spid="_x0000_s71683" name="Equation" r:id="rId5" imgW="1104840" imgH="457200" progId="Equation.3">
              <p:embed/>
            </p:oleObj>
          </a:graphicData>
        </a:graphic>
      </p:graphicFrame>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5" name="Object 5"/>
          <p:cNvGraphicFramePr>
            <a:graphicFrameLocks noChangeAspect="1"/>
          </p:cNvGraphicFramePr>
          <p:nvPr/>
        </p:nvGraphicFramePr>
        <p:xfrm>
          <a:off x="4643438" y="4786313"/>
          <a:ext cx="2643187" cy="785812"/>
        </p:xfrm>
        <a:graphic>
          <a:graphicData uri="http://schemas.openxmlformats.org/presentationml/2006/ole">
            <p:oleObj spid="_x0000_s71685" name="Equation" r:id="rId6" imgW="1409400" imgH="419040" progId="Equation.3">
              <p:embed/>
            </p:oleObj>
          </a:graphicData>
        </a:graphic>
      </p:graphicFrame>
      <p:sp>
        <p:nvSpPr>
          <p:cNvPr id="716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7" name="Object 7"/>
          <p:cNvGraphicFramePr>
            <a:graphicFrameLocks noChangeAspect="1"/>
          </p:cNvGraphicFramePr>
          <p:nvPr/>
        </p:nvGraphicFramePr>
        <p:xfrm>
          <a:off x="3357554" y="5715016"/>
          <a:ext cx="5357850" cy="405642"/>
        </p:xfrm>
        <a:graphic>
          <a:graphicData uri="http://schemas.openxmlformats.org/presentationml/2006/ole">
            <p:oleObj spid="_x0000_s71687" name="Equation" r:id="rId7" imgW="3022600" imgH="228600" progId="Equation.3">
              <p:embed/>
            </p:oleObj>
          </a:graphicData>
        </a:graphic>
      </p:graphicFrame>
      <p:sp>
        <p:nvSpPr>
          <p:cNvPr id="13" name="TextBox 12"/>
          <p:cNvSpPr txBox="1"/>
          <p:nvPr/>
        </p:nvSpPr>
        <p:spPr>
          <a:xfrm>
            <a:off x="1071538" y="6215082"/>
            <a:ext cx="5441041" cy="369332"/>
          </a:xfrm>
          <a:prstGeom prst="rect">
            <a:avLst/>
          </a:prstGeom>
          <a:noFill/>
        </p:spPr>
        <p:txBody>
          <a:bodyPr wrap="none" rtlCol="0">
            <a:spAutoFit/>
          </a:bodyPr>
          <a:lstStyle/>
          <a:p>
            <a:r>
              <a:rPr lang="en-US" dirty="0" smtClean="0"/>
              <a:t>If </a:t>
            </a:r>
            <a:r>
              <a:rPr lang="en-US" i="1" dirty="0" smtClean="0"/>
              <a:t>A = B </a:t>
            </a:r>
            <a:r>
              <a:rPr lang="en-US" dirty="0" smtClean="0"/>
              <a:t>= </a:t>
            </a:r>
            <a:r>
              <a:rPr lang="en-US" dirty="0" smtClean="0">
                <a:latin typeface="+mj-lt"/>
              </a:rPr>
              <a:t>0</a:t>
            </a:r>
            <a:r>
              <a:rPr lang="en-US" dirty="0" smtClean="0"/>
              <a:t> one obtains the Courant-Snyder invariant</a:t>
            </a:r>
            <a:endParaRPr lang="en-US"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a:bodyPr>
          <a:lstStyle/>
          <a:p>
            <a:r>
              <a:rPr lang="en-US" dirty="0" smtClean="0"/>
              <a:t>McMillan 1D mapping</a:t>
            </a:r>
            <a:endParaRPr lang="en-US" dirty="0"/>
          </a:p>
        </p:txBody>
      </p:sp>
      <p:sp>
        <p:nvSpPr>
          <p:cNvPr id="3" name="Content Placeholder 2"/>
          <p:cNvSpPr>
            <a:spLocks noGrp="1"/>
          </p:cNvSpPr>
          <p:nvPr>
            <p:ph idx="1"/>
          </p:nvPr>
        </p:nvSpPr>
        <p:spPr>
          <a:xfrm>
            <a:off x="0" y="1357298"/>
            <a:ext cx="8229600" cy="4895864"/>
          </a:xfrm>
        </p:spPr>
        <p:txBody>
          <a:bodyPr/>
          <a:lstStyle/>
          <a:p>
            <a:r>
              <a:rPr lang="en-US" dirty="0" smtClean="0"/>
              <a:t>At small </a:t>
            </a:r>
            <a:r>
              <a:rPr lang="en-US" i="1" dirty="0" smtClean="0"/>
              <a:t>x</a:t>
            </a:r>
            <a:r>
              <a:rPr lang="en-US" dirty="0" smtClean="0"/>
              <a:t>:</a:t>
            </a:r>
          </a:p>
          <a:p>
            <a:endParaRPr lang="en-US" dirty="0" smtClean="0"/>
          </a:p>
          <a:p>
            <a:pPr>
              <a:buNone/>
            </a:pPr>
            <a:r>
              <a:rPr lang="en-US" dirty="0" smtClean="0"/>
              <a:t>	Linear matrix:                    Bare tune:</a:t>
            </a:r>
          </a:p>
          <a:p>
            <a:pPr>
              <a:buNone/>
            </a:pPr>
            <a:endParaRPr lang="en-US" dirty="0" smtClean="0"/>
          </a:p>
          <a:p>
            <a:r>
              <a:rPr lang="en-US" dirty="0" smtClean="0"/>
              <a:t>At large </a:t>
            </a:r>
            <a:r>
              <a:rPr lang="en-US" i="1" dirty="0" smtClean="0"/>
              <a:t>x:</a:t>
            </a:r>
          </a:p>
          <a:p>
            <a:endParaRPr lang="en-US" i="1" dirty="0" smtClean="0"/>
          </a:p>
          <a:p>
            <a:pPr>
              <a:buNone/>
            </a:pPr>
            <a:r>
              <a:rPr lang="en-US" i="1" dirty="0" smtClean="0"/>
              <a:t>	</a:t>
            </a:r>
            <a:r>
              <a:rPr lang="en-US" dirty="0" smtClean="0"/>
              <a:t>Linear matrix:                  Tune: </a:t>
            </a:r>
            <a:r>
              <a:rPr lang="en-US" dirty="0" smtClean="0">
                <a:latin typeface="+mj-lt"/>
              </a:rPr>
              <a:t>0.25</a:t>
            </a:r>
          </a:p>
          <a:p>
            <a:pPr>
              <a:buNone/>
            </a:pPr>
            <a:endParaRPr lang="en-US" dirty="0" smtClean="0">
              <a:latin typeface="+mj-lt"/>
            </a:endParaRPr>
          </a:p>
          <a:p>
            <a:r>
              <a:rPr lang="en-US" dirty="0" smtClean="0">
                <a:solidFill>
                  <a:srgbClr val="FF0000"/>
                </a:solidFill>
                <a:latin typeface="+mj-lt"/>
              </a:rPr>
              <a:t>Thus, a tune spread of  50-100% is</a:t>
            </a:r>
          </a:p>
          <a:p>
            <a:pPr>
              <a:buNone/>
            </a:pPr>
            <a:r>
              <a:rPr lang="en-US" dirty="0" smtClean="0">
                <a:solidFill>
                  <a:srgbClr val="FF0000"/>
                </a:solidFill>
                <a:latin typeface="+mj-lt"/>
              </a:rPr>
              <a:t>	possible!</a:t>
            </a:r>
            <a:endParaRPr lang="en-US" dirty="0">
              <a:solidFill>
                <a:srgbClr val="FF0000"/>
              </a:solidFill>
              <a:latin typeface="+mj-lt"/>
            </a:endParaRPr>
          </a:p>
        </p:txBody>
      </p:sp>
      <p:sp>
        <p:nvSpPr>
          <p:cNvPr id="4" name="Slide Number Placeholder 3"/>
          <p:cNvSpPr>
            <a:spLocks noGrp="1"/>
          </p:cNvSpPr>
          <p:nvPr>
            <p:ph type="sldNum" sz="quarter" idx="12"/>
          </p:nvPr>
        </p:nvSpPr>
        <p:spPr/>
        <p:txBody>
          <a:bodyPr/>
          <a:lstStyle/>
          <a:p>
            <a:fld id="{DF2624E8-AA2A-4C2A-A9A7-A3D54D2F5830}" type="slidenum">
              <a:rPr lang="en-US" smtClean="0"/>
              <a:pPr/>
              <a:t>64</a:t>
            </a:fld>
            <a:endParaRPr lang="en-US" dirty="0"/>
          </a:p>
        </p:txBody>
      </p:sp>
      <p:graphicFrame>
        <p:nvGraphicFramePr>
          <p:cNvPr id="84994" name="Object 2"/>
          <p:cNvGraphicFramePr>
            <a:graphicFrameLocks noChangeAspect="1"/>
          </p:cNvGraphicFramePr>
          <p:nvPr/>
        </p:nvGraphicFramePr>
        <p:xfrm>
          <a:off x="6500813" y="642918"/>
          <a:ext cx="2643187" cy="785812"/>
        </p:xfrm>
        <a:graphic>
          <a:graphicData uri="http://schemas.openxmlformats.org/presentationml/2006/ole">
            <p:oleObj spid="_x0000_s84994" name="Equation" r:id="rId3" imgW="1409400" imgH="419040" progId="Equation.3">
              <p:embed/>
            </p:oleObj>
          </a:graphicData>
        </a:graphic>
      </p:graphicFrame>
      <p:graphicFrame>
        <p:nvGraphicFramePr>
          <p:cNvPr id="84995" name="Object 3"/>
          <p:cNvGraphicFramePr>
            <a:graphicFrameLocks noChangeAspect="1"/>
          </p:cNvGraphicFramePr>
          <p:nvPr/>
        </p:nvGraphicFramePr>
        <p:xfrm>
          <a:off x="2043098" y="1285860"/>
          <a:ext cx="1472545" cy="642942"/>
        </p:xfrm>
        <a:graphic>
          <a:graphicData uri="http://schemas.openxmlformats.org/presentationml/2006/ole">
            <p:oleObj spid="_x0000_s84995" name="Equation" r:id="rId4" imgW="901440" imgH="393480" progId="Equation.3">
              <p:embed/>
            </p:oleObj>
          </a:graphicData>
        </a:graphic>
      </p:graphicFrame>
      <p:sp>
        <p:nvSpPr>
          <p:cNvPr id="849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6" name="Object 4"/>
          <p:cNvGraphicFramePr>
            <a:graphicFrameLocks noChangeAspect="1"/>
          </p:cNvGraphicFramePr>
          <p:nvPr/>
        </p:nvGraphicFramePr>
        <p:xfrm>
          <a:off x="2471726" y="2071678"/>
          <a:ext cx="1147851" cy="857256"/>
        </p:xfrm>
        <a:graphic>
          <a:graphicData uri="http://schemas.openxmlformats.org/presentationml/2006/ole">
            <p:oleObj spid="_x0000_s84996" name="Equation" r:id="rId5" imgW="749300" imgH="558800" progId="Equation.3">
              <p:embed/>
            </p:oleObj>
          </a:graphicData>
        </a:graphic>
      </p:graphicFrame>
      <p:sp>
        <p:nvSpPr>
          <p:cNvPr id="850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9" name="Object 7"/>
          <p:cNvGraphicFramePr>
            <a:graphicFrameLocks noChangeAspect="1"/>
          </p:cNvGraphicFramePr>
          <p:nvPr/>
        </p:nvGraphicFramePr>
        <p:xfrm>
          <a:off x="5857884" y="2214554"/>
          <a:ext cx="1666887" cy="714380"/>
        </p:xfrm>
        <a:graphic>
          <a:graphicData uri="http://schemas.openxmlformats.org/presentationml/2006/ole">
            <p:oleObj spid="_x0000_s84999" name="Equation" r:id="rId6" imgW="1002865" imgH="431613" progId="Equation.3">
              <p:embed/>
            </p:oleObj>
          </a:graphicData>
        </a:graphic>
      </p:graphicFrame>
      <p:graphicFrame>
        <p:nvGraphicFramePr>
          <p:cNvPr id="85001" name="Object 9"/>
          <p:cNvGraphicFramePr>
            <a:graphicFrameLocks noChangeAspect="1"/>
          </p:cNvGraphicFramePr>
          <p:nvPr/>
        </p:nvGraphicFramePr>
        <p:xfrm>
          <a:off x="2271713" y="3370262"/>
          <a:ext cx="1016000" cy="331788"/>
        </p:xfrm>
        <a:graphic>
          <a:graphicData uri="http://schemas.openxmlformats.org/presentationml/2006/ole">
            <p:oleObj spid="_x0000_s85001" name="Equation" r:id="rId7" imgW="622080" imgH="203040" progId="Equation.3">
              <p:embed/>
            </p:oleObj>
          </a:graphicData>
        </a:graphic>
      </p:graphicFrame>
      <p:graphicFrame>
        <p:nvGraphicFramePr>
          <p:cNvPr id="85003" name="Object 11"/>
          <p:cNvGraphicFramePr>
            <a:graphicFrameLocks noChangeAspect="1"/>
          </p:cNvGraphicFramePr>
          <p:nvPr/>
        </p:nvGraphicFramePr>
        <p:xfrm>
          <a:off x="2687638" y="4078287"/>
          <a:ext cx="857250" cy="700088"/>
        </p:xfrm>
        <a:graphic>
          <a:graphicData uri="http://schemas.openxmlformats.org/presentationml/2006/ole">
            <p:oleObj spid="_x0000_s85003" name="Equation" r:id="rId8" imgW="558720" imgH="457200" progId="Equation.3">
              <p:embed/>
            </p:oleObj>
          </a:graphicData>
        </a:graphic>
      </p:graphicFrame>
      <p:pic>
        <p:nvPicPr>
          <p:cNvPr id="85004" name="Picture 12"/>
          <p:cNvPicPr>
            <a:picLocks noChangeAspect="1" noChangeArrowheads="1"/>
          </p:cNvPicPr>
          <p:nvPr/>
        </p:nvPicPr>
        <p:blipFill>
          <a:blip r:embed="rId9"/>
          <a:srcRect/>
          <a:stretch>
            <a:fillRect/>
          </a:stretch>
        </p:blipFill>
        <p:spPr bwMode="auto">
          <a:xfrm>
            <a:off x="4991100" y="3419475"/>
            <a:ext cx="4152900" cy="3438525"/>
          </a:xfrm>
          <a:prstGeom prst="rect">
            <a:avLst/>
          </a:prstGeom>
          <a:noFill/>
          <a:ln w="9525">
            <a:noFill/>
            <a:miter lim="800000"/>
            <a:headEnd/>
            <a:tailEnd/>
          </a:ln>
          <a:effectLst/>
        </p:spPr>
      </p:pic>
      <p:sp>
        <p:nvSpPr>
          <p:cNvPr id="16" name="TextBox 15"/>
          <p:cNvSpPr txBox="1"/>
          <p:nvPr/>
        </p:nvSpPr>
        <p:spPr>
          <a:xfrm>
            <a:off x="6215074" y="3286124"/>
            <a:ext cx="2354491" cy="369332"/>
          </a:xfrm>
          <a:prstGeom prst="rect">
            <a:avLst/>
          </a:prstGeom>
          <a:noFill/>
        </p:spPr>
        <p:txBody>
          <a:bodyPr wrap="none" rtlCol="0">
            <a:spAutoFit/>
          </a:bodyPr>
          <a:lstStyle/>
          <a:p>
            <a:r>
              <a:rPr lang="en-US" i="1" dirty="0" smtClean="0">
                <a:latin typeface="+mj-lt"/>
              </a:rPr>
              <a:t>A</a:t>
            </a:r>
            <a:r>
              <a:rPr lang="en-US" dirty="0" smtClean="0">
                <a:latin typeface="+mj-lt"/>
              </a:rPr>
              <a:t>=1, </a:t>
            </a:r>
            <a:r>
              <a:rPr lang="en-US" i="1" dirty="0" smtClean="0">
                <a:latin typeface="+mj-lt"/>
              </a:rPr>
              <a:t>B</a:t>
            </a:r>
            <a:r>
              <a:rPr lang="en-US" dirty="0" smtClean="0">
                <a:latin typeface="+mj-lt"/>
              </a:rPr>
              <a:t> = 0, </a:t>
            </a:r>
            <a:r>
              <a:rPr lang="en-US" i="1" dirty="0" smtClean="0">
                <a:latin typeface="+mj-lt"/>
              </a:rPr>
              <a:t>C </a:t>
            </a:r>
            <a:r>
              <a:rPr lang="en-US" dirty="0" smtClean="0">
                <a:latin typeface="+mj-lt"/>
              </a:rPr>
              <a:t>= 1</a:t>
            </a:r>
            <a:r>
              <a:rPr lang="en-US" i="1" dirty="0" smtClean="0">
                <a:latin typeface="+mj-lt"/>
              </a:rPr>
              <a:t>, </a:t>
            </a:r>
            <a:r>
              <a:rPr lang="en-US" dirty="0" smtClean="0">
                <a:latin typeface="+mj-lt"/>
              </a:rPr>
              <a:t>D = 2</a:t>
            </a:r>
            <a:endParaRPr lang="en-US" dirty="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2D optics?</a:t>
            </a:r>
            <a:endParaRPr lang="en-US" dirty="0"/>
          </a:p>
        </p:txBody>
      </p:sp>
      <p:sp>
        <p:nvSpPr>
          <p:cNvPr id="3" name="Content Placeholder 2"/>
          <p:cNvSpPr>
            <a:spLocks noGrp="1"/>
          </p:cNvSpPr>
          <p:nvPr>
            <p:ph idx="1"/>
          </p:nvPr>
        </p:nvSpPr>
        <p:spPr>
          <a:xfrm>
            <a:off x="457200" y="1935480"/>
            <a:ext cx="8543956" cy="4389120"/>
          </a:xfrm>
        </p:spPr>
        <p:txBody>
          <a:bodyPr/>
          <a:lstStyle/>
          <a:p>
            <a:r>
              <a:rPr lang="en-US" dirty="0" smtClean="0"/>
              <a:t>How to extend McMillan mapping into 2-D?</a:t>
            </a:r>
          </a:p>
          <a:p>
            <a:r>
              <a:rPr lang="en-US" dirty="0" err="1" smtClean="0"/>
              <a:t>Danilov</a:t>
            </a:r>
            <a:r>
              <a:rPr lang="en-US" dirty="0" smtClean="0"/>
              <a:t>, </a:t>
            </a:r>
            <a:r>
              <a:rPr lang="en-US" dirty="0" err="1" smtClean="0"/>
              <a:t>Perevedentsev</a:t>
            </a:r>
            <a:r>
              <a:rPr lang="en-US" dirty="0" smtClean="0"/>
              <a:t> found two 2-D examples:</a:t>
            </a:r>
          </a:p>
          <a:p>
            <a:pPr marL="850392" lvl="1" indent="-457200"/>
            <a:r>
              <a:rPr lang="en-US" dirty="0" smtClean="0"/>
              <a:t>Round beam: </a:t>
            </a:r>
            <a:r>
              <a:rPr lang="en-US" i="1" dirty="0" err="1" smtClean="0"/>
              <a:t>xp</a:t>
            </a:r>
            <a:r>
              <a:rPr lang="en-US" i="1" baseline="-25000" dirty="0" err="1" smtClean="0"/>
              <a:t>y</a:t>
            </a:r>
            <a:r>
              <a:rPr lang="en-US" i="1" baseline="-25000" dirty="0" smtClean="0"/>
              <a:t> </a:t>
            </a:r>
            <a:r>
              <a:rPr lang="en-US" i="1" dirty="0" smtClean="0"/>
              <a:t>- </a:t>
            </a:r>
            <a:r>
              <a:rPr lang="en-US" i="1" dirty="0" err="1" smtClean="0"/>
              <a:t>yp</a:t>
            </a:r>
            <a:r>
              <a:rPr lang="en-US" i="1" baseline="-25000" dirty="0" err="1" smtClean="0"/>
              <a:t>x</a:t>
            </a:r>
            <a:r>
              <a:rPr lang="en-US" i="1" dirty="0" smtClean="0"/>
              <a:t> = const</a:t>
            </a:r>
            <a:endParaRPr lang="en-US" dirty="0" smtClean="0"/>
          </a:p>
          <a:p>
            <a:pPr marL="850392" lvl="1" indent="-457200">
              <a:buFont typeface="+mj-lt"/>
              <a:buAutoNum type="arabicPeriod"/>
            </a:pPr>
            <a:r>
              <a:rPr lang="en-US" dirty="0" smtClean="0"/>
              <a:t>Radial McMillan kick: </a:t>
            </a:r>
            <a:r>
              <a:rPr lang="en-US" i="1" dirty="0" smtClean="0"/>
              <a:t>r</a:t>
            </a:r>
            <a:r>
              <a:rPr lang="en-US" dirty="0" smtClean="0"/>
              <a:t>/(1 + </a:t>
            </a:r>
            <a:r>
              <a:rPr lang="en-US" i="1" dirty="0" smtClean="0"/>
              <a:t>r</a:t>
            </a:r>
            <a:r>
              <a:rPr lang="en-US" baseline="30000" dirty="0" smtClean="0"/>
              <a:t>2</a:t>
            </a:r>
            <a:r>
              <a:rPr lang="en-US" dirty="0" smtClean="0"/>
              <a:t>) -- Can be realized with  an “Electron lens” or in beam-beam head-on collisions</a:t>
            </a:r>
          </a:p>
          <a:p>
            <a:pPr marL="850392" lvl="1" indent="-457200">
              <a:buFont typeface="+mj-lt"/>
              <a:buAutoNum type="arabicPeriod"/>
            </a:pPr>
            <a:r>
              <a:rPr lang="en-US" dirty="0" smtClean="0"/>
              <a:t>Radial McMillan kick: </a:t>
            </a:r>
            <a:r>
              <a:rPr lang="en-US" i="1" dirty="0" smtClean="0"/>
              <a:t>r</a:t>
            </a:r>
            <a:r>
              <a:rPr lang="en-US" dirty="0" smtClean="0"/>
              <a:t>/(1 - </a:t>
            </a:r>
            <a:r>
              <a:rPr lang="en-US" i="1" dirty="0" smtClean="0"/>
              <a:t>r</a:t>
            </a:r>
            <a:r>
              <a:rPr lang="en-US" baseline="30000" dirty="0" smtClean="0"/>
              <a:t>2</a:t>
            </a:r>
            <a:r>
              <a:rPr lang="en-US" dirty="0" smtClean="0"/>
              <a:t>) -- Can be realized with solenoids (may be useful for </a:t>
            </a:r>
            <a:r>
              <a:rPr lang="en-US" dirty="0" err="1" smtClean="0"/>
              <a:t>linacs</a:t>
            </a:r>
            <a:r>
              <a:rPr lang="en-US" dirty="0" smtClean="0"/>
              <a:t>)</a:t>
            </a:r>
          </a:p>
          <a:p>
            <a:pPr marL="484632" indent="-457200"/>
            <a:r>
              <a:rPr lang="en-US" dirty="0" smtClean="0"/>
              <a:t>In general, the problem is that the Laplace equation couples </a:t>
            </a:r>
            <a:r>
              <a:rPr lang="en-US" i="1" dirty="0" smtClean="0"/>
              <a:t>x </a:t>
            </a:r>
            <a:r>
              <a:rPr lang="en-US" dirty="0" smtClean="0"/>
              <a:t>and </a:t>
            </a:r>
            <a:r>
              <a:rPr lang="en-US" i="1" dirty="0" smtClean="0"/>
              <a:t>y</a:t>
            </a:r>
            <a:r>
              <a:rPr lang="en-US" dirty="0" smtClean="0"/>
              <a:t> fields of the non-linear thin lens</a:t>
            </a:r>
            <a:endParaRPr lang="en-US" i="1"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0"/>
            <a:ext cx="7929586" cy="1143000"/>
          </a:xfrm>
        </p:spPr>
        <p:txBody>
          <a:bodyPr>
            <a:normAutofit fontScale="90000"/>
          </a:bodyPr>
          <a:lstStyle/>
          <a:p>
            <a:r>
              <a:rPr lang="en-US" dirty="0" err="1" smtClean="0"/>
              <a:t>Danilov’s</a:t>
            </a:r>
            <a:r>
              <a:rPr lang="en-US" dirty="0" smtClean="0"/>
              <a:t> approximate solution</a:t>
            </a:r>
            <a:endParaRPr lang="en-US" dirty="0"/>
          </a:p>
        </p:txBody>
      </p:sp>
      <p:sp>
        <p:nvSpPr>
          <p:cNvPr id="3" name="Content Placeholder 2"/>
          <p:cNvSpPr>
            <a:spLocks noGrp="1"/>
          </p:cNvSpPr>
          <p:nvPr>
            <p:ph idx="1"/>
          </p:nvPr>
        </p:nvSpPr>
        <p:spPr>
          <a:xfrm>
            <a:off x="457200" y="2428868"/>
            <a:ext cx="8229600" cy="3895732"/>
          </a:xfrm>
        </p:spPr>
        <p:txBody>
          <a:bodyPr/>
          <a:lstStyle/>
          <a:p>
            <a:r>
              <a:rPr lang="en-US" dirty="0" smtClean="0"/>
              <a:t>McMillan 1-D kick can be obtained by using</a:t>
            </a:r>
          </a:p>
          <a:p>
            <a:endParaRPr lang="en-US" dirty="0" smtClean="0"/>
          </a:p>
          <a:p>
            <a:pPr marL="3313113" indent="-439738"/>
            <a:r>
              <a:rPr lang="en-US" dirty="0" smtClean="0"/>
              <a:t>Then, </a:t>
            </a:r>
          </a:p>
          <a:p>
            <a:pPr marL="3313113" indent="-439738"/>
            <a:endParaRPr lang="en-US" dirty="0" smtClean="0"/>
          </a:p>
          <a:p>
            <a:pPr marL="3313113" indent="-439738"/>
            <a:r>
              <a:rPr lang="en-US" dirty="0" smtClean="0"/>
              <a:t>Make beam size small in one direction in the non-linear lens (by making large ratio of beta-functions)</a:t>
            </a:r>
          </a:p>
        </p:txBody>
      </p:sp>
      <p:sp>
        <p:nvSpPr>
          <p:cNvPr id="4" name="Slide Number Placeholder 3"/>
          <p:cNvSpPr>
            <a:spLocks noGrp="1"/>
          </p:cNvSpPr>
          <p:nvPr>
            <p:ph type="sldNum" sz="quarter" idx="12"/>
          </p:nvPr>
        </p:nvSpPr>
        <p:spPr/>
        <p:txBody>
          <a:bodyPr/>
          <a:lstStyle/>
          <a:p>
            <a:fld id="{DF2624E8-AA2A-4C2A-A9A7-A3D54D2F5830}" type="slidenum">
              <a:rPr lang="en-US" smtClean="0"/>
              <a:pPr/>
              <a:t>66</a:t>
            </a:fld>
            <a:endParaRPr lang="en-US" dirty="0"/>
          </a:p>
        </p:txBody>
      </p:sp>
      <p:pic>
        <p:nvPicPr>
          <p:cNvPr id="91139" name="Picture 3"/>
          <p:cNvPicPr>
            <a:picLocks noChangeAspect="1" noChangeArrowheads="1"/>
          </p:cNvPicPr>
          <p:nvPr/>
        </p:nvPicPr>
        <p:blipFill>
          <a:blip r:embed="rId3"/>
          <a:srcRect/>
          <a:stretch>
            <a:fillRect/>
          </a:stretch>
        </p:blipFill>
        <p:spPr bwMode="auto">
          <a:xfrm>
            <a:off x="1214414" y="1142984"/>
            <a:ext cx="6619875" cy="1381125"/>
          </a:xfrm>
          <a:prstGeom prst="rect">
            <a:avLst/>
          </a:prstGeom>
          <a:noFill/>
          <a:ln w="9525">
            <a:noFill/>
            <a:miter lim="800000"/>
            <a:headEnd/>
            <a:tailEnd/>
          </a:ln>
          <a:effectLst/>
        </p:spPr>
      </p:pic>
      <p:sp>
        <p:nvSpPr>
          <p:cNvPr id="911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40" name="Object 4"/>
          <p:cNvGraphicFramePr>
            <a:graphicFrameLocks noChangeAspect="1"/>
          </p:cNvGraphicFramePr>
          <p:nvPr/>
        </p:nvGraphicFramePr>
        <p:xfrm>
          <a:off x="1714481" y="2928934"/>
          <a:ext cx="3429024" cy="468446"/>
        </p:xfrm>
        <a:graphic>
          <a:graphicData uri="http://schemas.openxmlformats.org/presentationml/2006/ole">
            <p:oleObj spid="_x0000_s91140" name="Equation" r:id="rId4" imgW="1739900" imgH="241300" progId="Equation.3">
              <p:embed/>
            </p:oleObj>
          </a:graphicData>
        </a:graphic>
      </p:graphicFrame>
      <p:pic>
        <p:nvPicPr>
          <p:cNvPr id="91143" name="Picture 7"/>
          <p:cNvPicPr>
            <a:picLocks noChangeAspect="1" noChangeArrowheads="1"/>
          </p:cNvPicPr>
          <p:nvPr/>
        </p:nvPicPr>
        <p:blipFill>
          <a:blip r:embed="rId5"/>
          <a:srcRect/>
          <a:stretch>
            <a:fillRect/>
          </a:stretch>
        </p:blipFill>
        <p:spPr bwMode="auto">
          <a:xfrm>
            <a:off x="0" y="3429000"/>
            <a:ext cx="3466070" cy="3429000"/>
          </a:xfrm>
          <a:prstGeom prst="rect">
            <a:avLst/>
          </a:prstGeom>
          <a:noFill/>
          <a:ln w="9525">
            <a:noFill/>
            <a:miter lim="800000"/>
            <a:headEnd/>
            <a:tailEnd/>
          </a:ln>
          <a:effectLst/>
        </p:spPr>
      </p:pic>
      <p:graphicFrame>
        <p:nvGraphicFramePr>
          <p:cNvPr id="91144" name="Object 8"/>
          <p:cNvGraphicFramePr>
            <a:graphicFrameLocks noChangeAspect="1"/>
          </p:cNvGraphicFramePr>
          <p:nvPr/>
        </p:nvGraphicFramePr>
        <p:xfrm>
          <a:off x="5357818" y="3286124"/>
          <a:ext cx="1643074" cy="670202"/>
        </p:xfrm>
        <a:graphic>
          <a:graphicData uri="http://schemas.openxmlformats.org/presentationml/2006/ole">
            <p:oleObj spid="_x0000_s91144" name="Equation" r:id="rId6" imgW="965160" imgH="393480"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lstStyle/>
          <a:p>
            <a:r>
              <a:rPr lang="en-US" dirty="0" err="1" smtClean="0"/>
              <a:t>Danilov’s</a:t>
            </a:r>
            <a:r>
              <a:rPr lang="en-US" dirty="0" smtClean="0"/>
              <a:t> approximate solution</a:t>
            </a:r>
            <a:endParaRPr lang="en-US" dirty="0"/>
          </a:p>
        </p:txBody>
      </p:sp>
      <p:sp>
        <p:nvSpPr>
          <p:cNvPr id="4" name="Slide Number Placeholder 3"/>
          <p:cNvSpPr>
            <a:spLocks noGrp="1"/>
          </p:cNvSpPr>
          <p:nvPr>
            <p:ph type="sldNum" sz="quarter" idx="12"/>
          </p:nvPr>
        </p:nvSpPr>
        <p:spPr/>
        <p:txBody>
          <a:bodyPr/>
          <a:lstStyle/>
          <a:p>
            <a:fld id="{DF2624E8-AA2A-4C2A-A9A7-A3D54D2F5830}" type="slidenum">
              <a:rPr lang="en-US" smtClean="0"/>
              <a:pPr/>
              <a:t>67</a:t>
            </a:fld>
            <a:endParaRPr lang="en-US" dirty="0"/>
          </a:p>
        </p:txBody>
      </p:sp>
      <p:pic>
        <p:nvPicPr>
          <p:cNvPr id="93186" name="Picture 2"/>
          <p:cNvPicPr>
            <a:picLocks noGrp="1" noChangeAspect="1" noChangeArrowheads="1"/>
          </p:cNvPicPr>
          <p:nvPr>
            <p:ph idx="1"/>
          </p:nvPr>
        </p:nvPicPr>
        <p:blipFill>
          <a:blip r:embed="rId2"/>
          <a:srcRect/>
          <a:stretch>
            <a:fillRect/>
          </a:stretch>
        </p:blipFill>
        <p:spPr bwMode="auto">
          <a:xfrm>
            <a:off x="963879" y="1928802"/>
            <a:ext cx="8180121" cy="4929198"/>
          </a:xfrm>
          <a:prstGeom prst="rect">
            <a:avLst/>
          </a:prstGeom>
          <a:noFill/>
          <a:ln w="9525">
            <a:noFill/>
            <a:miter lim="800000"/>
            <a:headEnd/>
            <a:tailEnd/>
          </a:ln>
          <a:effectLst/>
        </p:spPr>
      </p:pic>
      <p:sp>
        <p:nvSpPr>
          <p:cNvPr id="6" name="TextBox 5"/>
          <p:cNvSpPr txBox="1"/>
          <p:nvPr/>
        </p:nvSpPr>
        <p:spPr>
          <a:xfrm>
            <a:off x="0" y="2143116"/>
            <a:ext cx="2214578" cy="3416320"/>
          </a:xfrm>
          <a:prstGeom prst="rect">
            <a:avLst/>
          </a:prstGeom>
          <a:noFill/>
        </p:spPr>
        <p:txBody>
          <a:bodyPr wrap="square" rtlCol="0">
            <a:spAutoFit/>
          </a:bodyPr>
          <a:lstStyle/>
          <a:p>
            <a:r>
              <a:rPr lang="en-US" dirty="0" smtClean="0"/>
              <a:t>FODO lattice, 0.25,0.75 bare tunes</a:t>
            </a:r>
          </a:p>
          <a:p>
            <a:r>
              <a:rPr lang="en-US" dirty="0" smtClean="0"/>
              <a:t>2 nonlinear, 4 linear lenses.</a:t>
            </a:r>
          </a:p>
          <a:p>
            <a:endParaRPr lang="en-US" dirty="0" smtClean="0"/>
          </a:p>
          <a:p>
            <a:r>
              <a:rPr lang="en-US" dirty="0" smtClean="0"/>
              <a:t>For beta ratio &gt; 50,</a:t>
            </a:r>
          </a:p>
          <a:p>
            <a:r>
              <a:rPr lang="en-US" dirty="0" smtClean="0"/>
              <a:t>nearly regular decoupled motion</a:t>
            </a:r>
          </a:p>
          <a:p>
            <a:endParaRPr lang="en-US" dirty="0" smtClean="0"/>
          </a:p>
          <a:p>
            <a:r>
              <a:rPr lang="en-US" dirty="0" smtClean="0"/>
              <a:t>Tune spread is around 30%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fontScale="90000"/>
          </a:bodyPr>
          <a:lstStyle/>
          <a:p>
            <a:r>
              <a:rPr lang="en-US" dirty="0" err="1" smtClean="0"/>
              <a:t>Bevatron</a:t>
            </a:r>
            <a:r>
              <a:rPr lang="en-US" dirty="0" smtClean="0"/>
              <a:t> and </a:t>
            </a:r>
            <a:r>
              <a:rPr lang="en-US" dirty="0" err="1" smtClean="0"/>
              <a:t>Synchrophasatron</a:t>
            </a:r>
            <a:endParaRPr lang="en-US" dirty="0"/>
          </a:p>
        </p:txBody>
      </p:sp>
      <p:sp>
        <p:nvSpPr>
          <p:cNvPr id="3" name="Content Placeholder 2"/>
          <p:cNvSpPr>
            <a:spLocks noGrp="1"/>
          </p:cNvSpPr>
          <p:nvPr>
            <p:ph idx="1"/>
          </p:nvPr>
        </p:nvSpPr>
        <p:spPr>
          <a:xfrm>
            <a:off x="428596" y="1000108"/>
            <a:ext cx="8229600" cy="5500726"/>
          </a:xfrm>
        </p:spPr>
        <p:txBody>
          <a:bodyPr>
            <a:normAutofit/>
          </a:bodyPr>
          <a:lstStyle/>
          <a:p>
            <a:r>
              <a:rPr lang="en-US" dirty="0" err="1" smtClean="0"/>
              <a:t>Bevatron</a:t>
            </a:r>
            <a:r>
              <a:rPr lang="en-US" dirty="0" smtClean="0"/>
              <a:t> (Berkeley) – 6.3 </a:t>
            </a:r>
            <a:r>
              <a:rPr lang="en-US" dirty="0" err="1" smtClean="0"/>
              <a:t>GeV</a:t>
            </a:r>
            <a:r>
              <a:rPr lang="en-US" dirty="0" smtClean="0"/>
              <a:t> weak-focusing proton synchrotron</a:t>
            </a:r>
          </a:p>
          <a:p>
            <a:pPr lvl="1"/>
            <a:r>
              <a:rPr lang="en-US" dirty="0" smtClean="0"/>
              <a:t>Discovery of antiproton in 1955</a:t>
            </a:r>
          </a:p>
          <a:p>
            <a:pPr lvl="1"/>
            <a:endParaRPr lang="en-US" dirty="0" smtClean="0"/>
          </a:p>
          <a:p>
            <a:r>
              <a:rPr lang="en-US" dirty="0" err="1" smtClean="0"/>
              <a:t>Synchrophasatron</a:t>
            </a:r>
            <a:r>
              <a:rPr lang="en-US" dirty="0" smtClean="0"/>
              <a:t> – 10 </a:t>
            </a:r>
            <a:r>
              <a:rPr lang="en-US" dirty="0" err="1" smtClean="0"/>
              <a:t>GeV</a:t>
            </a:r>
            <a:r>
              <a:rPr lang="en-US" dirty="0" smtClean="0"/>
              <a:t> weak-</a:t>
            </a:r>
          </a:p>
          <a:p>
            <a:pPr>
              <a:buNone/>
            </a:pPr>
            <a:r>
              <a:rPr lang="en-US" dirty="0" smtClean="0"/>
              <a:t>	focusing </a:t>
            </a:r>
            <a:r>
              <a:rPr lang="en-US" dirty="0" err="1" smtClean="0"/>
              <a:t>synchrotoron</a:t>
            </a:r>
            <a:endParaRPr lang="en-US" dirty="0" smtClean="0"/>
          </a:p>
          <a:p>
            <a:pPr>
              <a:buNone/>
            </a:pPr>
            <a:endParaRPr lang="en-US" dirty="0" smtClean="0"/>
          </a:p>
          <a:p>
            <a:pPr lvl="6">
              <a:buNone/>
            </a:pPr>
            <a:endParaRPr lang="en-US" sz="2000" dirty="0" smtClean="0"/>
          </a:p>
          <a:p>
            <a:pPr lvl="6">
              <a:buNone/>
            </a:pPr>
            <a:endParaRPr lang="en-US" sz="2000" dirty="0" smtClean="0"/>
          </a:p>
          <a:p>
            <a:pPr lvl="6">
              <a:buNone/>
            </a:pPr>
            <a:endParaRPr lang="en-US" sz="2000" dirty="0" smtClean="0"/>
          </a:p>
          <a:p>
            <a:pPr lvl="6">
              <a:buNone/>
            </a:pPr>
            <a:r>
              <a:rPr lang="en-US" sz="2000" dirty="0" smtClean="0"/>
              <a:t>Both were based on a discovery of </a:t>
            </a:r>
          </a:p>
          <a:p>
            <a:pPr>
              <a:buNone/>
            </a:pPr>
            <a:r>
              <a:rPr lang="en-US" sz="2000" dirty="0" smtClean="0"/>
              <a:t>			phase focusing by </a:t>
            </a:r>
            <a:r>
              <a:rPr lang="en-US" sz="2000" dirty="0" err="1" smtClean="0"/>
              <a:t>Veksler</a:t>
            </a:r>
            <a:r>
              <a:rPr lang="en-US" sz="2000" dirty="0" smtClean="0"/>
              <a:t> (JINR) and </a:t>
            </a:r>
          </a:p>
          <a:p>
            <a:pPr>
              <a:buNone/>
            </a:pPr>
            <a:r>
              <a:rPr lang="en-US" sz="2000" dirty="0" smtClean="0"/>
              <a:t>			McMillan (Berkeley)</a:t>
            </a:r>
          </a:p>
        </p:txBody>
      </p:sp>
      <p:sp>
        <p:nvSpPr>
          <p:cNvPr id="4" name="Slide Number Placeholder 3"/>
          <p:cNvSpPr>
            <a:spLocks noGrp="1"/>
          </p:cNvSpPr>
          <p:nvPr>
            <p:ph type="sldNum" sz="quarter" idx="12"/>
          </p:nvPr>
        </p:nvSpPr>
        <p:spPr/>
        <p:txBody>
          <a:bodyPr/>
          <a:lstStyle/>
          <a:p>
            <a:fld id="{DF2624E8-AA2A-4C2A-A9A7-A3D54D2F5830}" type="slidenum">
              <a:rPr lang="en-US" smtClean="0"/>
              <a:pPr/>
              <a:t>7</a:t>
            </a:fld>
            <a:endParaRPr lang="en-US" dirty="0"/>
          </a:p>
        </p:txBody>
      </p:sp>
      <p:pic>
        <p:nvPicPr>
          <p:cNvPr id="145410" name="Picture 2"/>
          <p:cNvPicPr>
            <a:picLocks noChangeAspect="1" noChangeArrowheads="1"/>
          </p:cNvPicPr>
          <p:nvPr/>
        </p:nvPicPr>
        <p:blipFill>
          <a:blip r:embed="rId2"/>
          <a:srcRect/>
          <a:stretch>
            <a:fillRect/>
          </a:stretch>
        </p:blipFill>
        <p:spPr bwMode="auto">
          <a:xfrm>
            <a:off x="6276975" y="1428736"/>
            <a:ext cx="2867025" cy="2209800"/>
          </a:xfrm>
          <a:prstGeom prst="rect">
            <a:avLst/>
          </a:prstGeom>
          <a:noFill/>
          <a:ln w="9525">
            <a:noFill/>
            <a:miter lim="800000"/>
            <a:headEnd/>
            <a:tailEnd/>
          </a:ln>
          <a:effectLst/>
        </p:spPr>
      </p:pic>
      <p:pic>
        <p:nvPicPr>
          <p:cNvPr id="145411" name="Picture 3"/>
          <p:cNvPicPr>
            <a:picLocks noChangeAspect="1" noChangeArrowheads="1"/>
          </p:cNvPicPr>
          <p:nvPr/>
        </p:nvPicPr>
        <p:blipFill>
          <a:blip r:embed="rId3" cstate="print"/>
          <a:srcRect/>
          <a:stretch>
            <a:fillRect/>
          </a:stretch>
        </p:blipFill>
        <p:spPr bwMode="auto">
          <a:xfrm>
            <a:off x="6286512" y="3643314"/>
            <a:ext cx="2857488" cy="1905412"/>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4"/>
          <a:srcRect/>
          <a:stretch>
            <a:fillRect/>
          </a:stretch>
        </p:blipFill>
        <p:spPr bwMode="auto">
          <a:xfrm>
            <a:off x="357158" y="4238625"/>
            <a:ext cx="1743075" cy="26193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624E8-AA2A-4C2A-A9A7-A3D54D2F5830}" type="slidenum">
              <a:rPr lang="en-US" smtClean="0"/>
              <a:pPr/>
              <a:t>8</a:t>
            </a:fld>
            <a:endParaRPr lang="en-US" dirty="0"/>
          </a:p>
        </p:txBody>
      </p:sp>
      <p:pic>
        <p:nvPicPr>
          <p:cNvPr id="147458" name="Picture 2"/>
          <p:cNvPicPr>
            <a:picLocks noChangeAspect="1" noChangeArrowheads="1"/>
          </p:cNvPicPr>
          <p:nvPr/>
        </p:nvPicPr>
        <p:blipFill>
          <a:blip r:embed="rId2"/>
          <a:srcRect/>
          <a:stretch>
            <a:fillRect/>
          </a:stretch>
        </p:blipFill>
        <p:spPr bwMode="auto">
          <a:xfrm>
            <a:off x="142844" y="214290"/>
            <a:ext cx="7515246" cy="5612652"/>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7324725" y="2714620"/>
            <a:ext cx="1819275" cy="2105025"/>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5969020" y="5072074"/>
            <a:ext cx="3174980" cy="178592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2624E8-AA2A-4C2A-A9A7-A3D54D2F5830}" type="slidenum">
              <a:rPr lang="en-US" smtClean="0"/>
              <a:pPr/>
              <a:t>9</a:t>
            </a:fld>
            <a:endParaRPr lang="en-US" dirty="0"/>
          </a:p>
        </p:txBody>
      </p:sp>
      <p:pic>
        <p:nvPicPr>
          <p:cNvPr id="148482" name="Picture 2"/>
          <p:cNvPicPr>
            <a:picLocks noChangeAspect="1" noChangeArrowheads="1"/>
          </p:cNvPicPr>
          <p:nvPr/>
        </p:nvPicPr>
        <p:blipFill>
          <a:blip r:embed="rId2"/>
          <a:srcRect/>
          <a:stretch>
            <a:fillRect/>
          </a:stretch>
        </p:blipFill>
        <p:spPr bwMode="auto">
          <a:xfrm>
            <a:off x="714551" y="642918"/>
            <a:ext cx="7500756" cy="562755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IS ONE 2.0">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THIS ONE 2.0</Template>
  <TotalTime>11381</TotalTime>
  <Words>2332</Words>
  <Application>Microsoft Office PowerPoint</Application>
  <PresentationFormat>On-screen Show (4:3)</PresentationFormat>
  <Paragraphs>484</Paragraphs>
  <Slides>67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THIS ONE 2.0</vt:lpstr>
      <vt:lpstr>Equation</vt:lpstr>
      <vt:lpstr>Microsoft Equation 3.0</vt:lpstr>
      <vt:lpstr>Integrable nonlinear accelerators  Sergei Nagaitsev (FNAL) Aug 10, 2010</vt:lpstr>
      <vt:lpstr>Acknowledgements</vt:lpstr>
      <vt:lpstr>Preliminaries</vt:lpstr>
      <vt:lpstr>Some history…</vt:lpstr>
      <vt:lpstr>Slide 5</vt:lpstr>
      <vt:lpstr>Slide 6</vt:lpstr>
      <vt:lpstr>Bevatron and Synchrophasatron</vt:lpstr>
      <vt:lpstr>Slide 8</vt:lpstr>
      <vt:lpstr>Slide 9</vt:lpstr>
      <vt:lpstr>Slide 10</vt:lpstr>
      <vt:lpstr>Slide 11</vt:lpstr>
      <vt:lpstr>Weak focusing</vt:lpstr>
      <vt:lpstr>PS at CERN</vt:lpstr>
      <vt:lpstr>Strong focusing (history)</vt:lpstr>
      <vt:lpstr>Strong focusing</vt:lpstr>
      <vt:lpstr>Courant-Snyder Invariant</vt:lpstr>
      <vt:lpstr>Vasily P. Ermakov (1845-1922)</vt:lpstr>
      <vt:lpstr>Normalized variables</vt:lpstr>
      <vt:lpstr>Resonances</vt:lpstr>
      <vt:lpstr>First synchrotrons</vt:lpstr>
      <vt:lpstr>Yuri Orlov </vt:lpstr>
      <vt:lpstr>Concerns about resonances</vt:lpstr>
      <vt:lpstr>Non-linear oscillator (example)</vt:lpstr>
      <vt:lpstr>Specific problem of particle accelerators</vt:lpstr>
      <vt:lpstr>First non-linear accelerator proposals</vt:lpstr>
      <vt:lpstr>Henon-Heiles paper (1964)</vt:lpstr>
      <vt:lpstr>Henon-Heiles model</vt:lpstr>
      <vt:lpstr>KAM theory</vt:lpstr>
      <vt:lpstr>KAM theory</vt:lpstr>
      <vt:lpstr>KAM for Henon-Heiles potential</vt:lpstr>
      <vt:lpstr>E = 0.113, trajectory projections</vt:lpstr>
      <vt:lpstr>E = 0.144, trajectory projections</vt:lpstr>
      <vt:lpstr>Accelerators and KAM theory</vt:lpstr>
      <vt:lpstr>Octupoles and sextupoles enter</vt:lpstr>
      <vt:lpstr>Tune spread from an octupole potential</vt:lpstr>
      <vt:lpstr>Tune spread from a single  octupole in a linear latice</vt:lpstr>
      <vt:lpstr>1 octupole in a linear 2-D lattice</vt:lpstr>
      <vt:lpstr>New approach</vt:lpstr>
      <vt:lpstr>Special time-dependent potential</vt:lpstr>
      <vt:lpstr>Three main ideas</vt:lpstr>
      <vt:lpstr>Test lattice (for an 8-GeV beam)</vt:lpstr>
      <vt:lpstr>Examples of time-independent Hamiltonians</vt:lpstr>
      <vt:lpstr>Examples of time-independent Hamiltonians</vt:lpstr>
      <vt:lpstr>Tracking with octupoles</vt:lpstr>
      <vt:lpstr>Integrable 2-D Hamiltonians</vt:lpstr>
      <vt:lpstr>Darboux equation (1901)</vt:lpstr>
      <vt:lpstr>The second integral</vt:lpstr>
      <vt:lpstr>Laplace equation</vt:lpstr>
      <vt:lpstr>The Hamiltonian</vt:lpstr>
      <vt:lpstr>The integrable Hamiltonian (elliptic coordinates)</vt:lpstr>
      <vt:lpstr>Example of trajectories</vt:lpstr>
      <vt:lpstr>Large amplitudes</vt:lpstr>
      <vt:lpstr>More examples of trajectories</vt:lpstr>
      <vt:lpstr>Polar coordinates</vt:lpstr>
      <vt:lpstr>Two types of trajectories</vt:lpstr>
      <vt:lpstr>Parabolic coordinates</vt:lpstr>
      <vt:lpstr>Parabolic coordinates</vt:lpstr>
      <vt:lpstr>Example of trajectories</vt:lpstr>
      <vt:lpstr>Summary</vt:lpstr>
      <vt:lpstr>Conclusions</vt:lpstr>
      <vt:lpstr>Extra slides</vt:lpstr>
      <vt:lpstr>Joseph Liouville (1809-1882)</vt:lpstr>
      <vt:lpstr>McMillan nonlinear optics</vt:lpstr>
      <vt:lpstr>McMillan 1D mapping</vt:lpstr>
      <vt:lpstr>What about 2D optics?</vt:lpstr>
      <vt:lpstr>Danilov’s approximate solution</vt:lpstr>
      <vt:lpstr>Danilov’s approximate solution</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lattices  </dc:title>
  <dc:creator>Sergei Nagaitsev</dc:creator>
  <cp:lastModifiedBy>Sergei Nagaitsev</cp:lastModifiedBy>
  <cp:revision>75</cp:revision>
  <dcterms:created xsi:type="dcterms:W3CDTF">2010-02-08T01:23:46Z</dcterms:created>
  <dcterms:modified xsi:type="dcterms:W3CDTF">2010-08-11T17:13:47Z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TC300058121033</vt:lpwstr>
  </property>
</Properties>
</file>