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Default Extension="tiff" ContentType="image/tif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42" r:id="rId2"/>
    <p:sldId id="685" r:id="rId3"/>
    <p:sldId id="686" r:id="rId4"/>
    <p:sldId id="646" r:id="rId5"/>
    <p:sldId id="647" r:id="rId6"/>
    <p:sldId id="648" r:id="rId7"/>
    <p:sldId id="649" r:id="rId8"/>
    <p:sldId id="652" r:id="rId9"/>
    <p:sldId id="691" r:id="rId10"/>
    <p:sldId id="654" r:id="rId11"/>
    <p:sldId id="651" r:id="rId12"/>
    <p:sldId id="660" r:id="rId13"/>
    <p:sldId id="655" r:id="rId14"/>
    <p:sldId id="678" r:id="rId15"/>
    <p:sldId id="679" r:id="rId16"/>
    <p:sldId id="681" r:id="rId17"/>
    <p:sldId id="667" r:id="rId18"/>
    <p:sldId id="672" r:id="rId19"/>
    <p:sldId id="669" r:id="rId20"/>
    <p:sldId id="682" r:id="rId21"/>
    <p:sldId id="676" r:id="rId22"/>
    <p:sldId id="677" r:id="rId23"/>
    <p:sldId id="687" r:id="rId24"/>
    <p:sldId id="688" r:id="rId25"/>
    <p:sldId id="689" r:id="rId26"/>
    <p:sldId id="690" r:id="rId27"/>
    <p:sldId id="692" r:id="rId2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3300"/>
    <a:srgbClr val="006600"/>
    <a:srgbClr val="00FFFF"/>
    <a:srgbClr val="FFFF00"/>
    <a:srgbClr val="FF3300"/>
    <a:srgbClr val="FFFF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9" autoAdjust="0"/>
    <p:restoredTop sz="69345" autoAdjust="0"/>
  </p:normalViewPr>
  <p:slideViewPr>
    <p:cSldViewPr>
      <p:cViewPr varScale="1">
        <p:scale>
          <a:sx n="69" d="100"/>
          <a:sy n="69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9A4E1A6-1649-4849-ABE0-1C6288058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D55B5F9-892D-40B2-97D6-A7D9B09E7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660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382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/>
              <a:t>September 9, </a:t>
            </a:r>
            <a:r>
              <a:rPr lang="en-US" sz="1400" dirty="0"/>
              <a:t>2010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016375" y="6257925"/>
            <a:ext cx="11763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Bob </a:t>
            </a:r>
            <a:r>
              <a:rPr lang="en-US" sz="1400" dirty="0"/>
              <a:t>Zwaska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APC Seminar</a:t>
            </a:r>
            <a:endParaRPr lang="en-US" sz="1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696200" y="6400800"/>
            <a:ext cx="790575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BF79ED41-8B43-4338-AD2D-BD8FF394F91C}" type="slidenum">
              <a:rPr lang="en-US" sz="1400"/>
              <a:pPr algn="r">
                <a:defRPr/>
              </a:pPr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668338"/>
            <a:ext cx="8240712" cy="4543425"/>
          </a:xfrm>
        </p:spPr>
        <p:txBody>
          <a:bodyPr anchor="t"/>
          <a:lstStyle/>
          <a:p>
            <a:pPr eaLnBrk="1" hangingPunct="1">
              <a:lnSpc>
                <a:spcPct val="120000"/>
              </a:lnSpc>
            </a:pPr>
            <a:r>
              <a:rPr lang="en-US" sz="4000" smtClean="0">
                <a:solidFill>
                  <a:srgbClr val="006600"/>
                </a:solidFill>
              </a:rPr>
              <a:t>Electron Cloud </a:t>
            </a:r>
            <a:br>
              <a:rPr lang="en-US" sz="4000" smtClean="0">
                <a:solidFill>
                  <a:srgbClr val="006600"/>
                </a:solidFill>
              </a:rPr>
            </a:br>
            <a:r>
              <a:rPr lang="en-US" sz="4000" smtClean="0">
                <a:solidFill>
                  <a:srgbClr val="006600"/>
                </a:solidFill>
              </a:rPr>
              <a:t>Measurements and Plans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3200" i="1" smtClean="0">
                <a:solidFill>
                  <a:srgbClr val="663300"/>
                </a:solidFill>
              </a:rPr>
              <a:t>Bob Zwaska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600" smtClean="0">
                <a:solidFill>
                  <a:srgbClr val="CC6600"/>
                </a:solidFill>
              </a:rPr>
              <a:t/>
            </a:r>
            <a:br>
              <a:rPr lang="en-US" sz="3600" smtClean="0">
                <a:solidFill>
                  <a:srgbClr val="CC6600"/>
                </a:solidFill>
              </a:rPr>
            </a:br>
            <a:r>
              <a:rPr lang="en-US" sz="3600" smtClean="0">
                <a:solidFill>
                  <a:srgbClr val="CC6600"/>
                </a:solidFill>
              </a:rPr>
              <a:t/>
            </a:r>
            <a:br>
              <a:rPr lang="en-US" sz="3600" smtClean="0">
                <a:solidFill>
                  <a:srgbClr val="CC6600"/>
                </a:solidFill>
              </a:rPr>
            </a:br>
            <a:r>
              <a:rPr lang="en-US" sz="2400" smtClean="0">
                <a:solidFill>
                  <a:srgbClr val="CC6600"/>
                </a:solidFill>
              </a:rPr>
              <a:t>September 9, 2010</a:t>
            </a:r>
            <a:br>
              <a:rPr lang="en-US" sz="2400" smtClean="0">
                <a:solidFill>
                  <a:srgbClr val="CC6600"/>
                </a:solidFill>
              </a:rPr>
            </a:br>
            <a:r>
              <a:rPr lang="en-US" sz="2400" smtClean="0">
                <a:solidFill>
                  <a:srgbClr val="CC6600"/>
                </a:solidFill>
              </a:rPr>
              <a:t>APC Seminar</a:t>
            </a:r>
            <a:endParaRPr lang="en-US" sz="18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813"/>
            <a:ext cx="8763000" cy="550862"/>
          </a:xfrm>
        </p:spPr>
        <p:txBody>
          <a:bodyPr/>
          <a:lstStyle/>
          <a:p>
            <a:r>
              <a:rPr lang="en-US" sz="3600" smtClean="0"/>
              <a:t>Electron Cloud Experimental Upgrade - 2009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8013"/>
            <a:ext cx="4397375" cy="2744787"/>
          </a:xfrm>
        </p:spPr>
        <p:txBody>
          <a:bodyPr/>
          <a:lstStyle/>
          <a:p>
            <a:pPr marL="176213" indent="-176213">
              <a:lnSpc>
                <a:spcPct val="90000"/>
              </a:lnSpc>
              <a:buFontTx/>
              <a:buNone/>
            </a:pPr>
            <a:r>
              <a:rPr lang="en-US" sz="1800" smtClean="0"/>
              <a:t>Major upgrade installed summer 2009 </a:t>
            </a:r>
          </a:p>
          <a:p>
            <a:pPr marL="176213" indent="-176213">
              <a:lnSpc>
                <a:spcPct val="90000"/>
              </a:lnSpc>
            </a:pPr>
            <a:r>
              <a:rPr lang="en-US" sz="1800" smtClean="0"/>
              <a:t>2 New experimental Chambers</a:t>
            </a:r>
          </a:p>
          <a:p>
            <a:pPr marL="568325" lvl="1" indent="-231775">
              <a:lnSpc>
                <a:spcPct val="90000"/>
              </a:lnSpc>
            </a:pPr>
            <a:r>
              <a:rPr lang="en-US" sz="1600" smtClean="0"/>
              <a:t>Identical 1 m SS sections, except that one is coated with TiN</a:t>
            </a:r>
          </a:p>
          <a:p>
            <a:pPr marL="176213" indent="-176213">
              <a:lnSpc>
                <a:spcPct val="90000"/>
              </a:lnSpc>
            </a:pPr>
            <a:r>
              <a:rPr lang="en-US" sz="1800" smtClean="0"/>
              <a:t>4 RFAs (3 Fermilab &amp; 1 Argonne)</a:t>
            </a:r>
          </a:p>
          <a:p>
            <a:pPr marL="176213" indent="-176213">
              <a:lnSpc>
                <a:spcPct val="90000"/>
              </a:lnSpc>
            </a:pPr>
            <a:r>
              <a:rPr lang="en-US" sz="1800" smtClean="0"/>
              <a:t>3 microwave antennas and 2 absorbers</a:t>
            </a:r>
          </a:p>
          <a:p>
            <a:pPr marL="568325" lvl="1" indent="-231775">
              <a:lnSpc>
                <a:spcPct val="90000"/>
              </a:lnSpc>
            </a:pPr>
            <a:r>
              <a:rPr lang="en-US" sz="1600" smtClean="0"/>
              <a:t>Measure ECloud density by phase delay of microwaves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38150" y="3462338"/>
            <a:ext cx="1317625" cy="527050"/>
          </a:xfrm>
          <a:prstGeom prst="rect">
            <a:avLst/>
          </a:prstGeom>
          <a:solidFill>
            <a:srgbClr val="FFCC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</a:rPr>
              <a:t>TiN Coated Chamber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7235825" y="3467100"/>
            <a:ext cx="1317625" cy="527050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</a:rPr>
              <a:t>Uncoated Chamber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3783013" y="5526088"/>
            <a:ext cx="1317625" cy="527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Microwave Antennas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6858000" y="5745163"/>
            <a:ext cx="1317625" cy="527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Microwave Absorbers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3998913" y="3429000"/>
            <a:ext cx="1392237" cy="31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Fermilab RFAs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5386388" y="5691188"/>
            <a:ext cx="1317625" cy="31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Argonne RFA</a:t>
            </a:r>
          </a:p>
        </p:txBody>
      </p:sp>
      <p:grpSp>
        <p:nvGrpSpPr>
          <p:cNvPr id="24585" name="Group 10"/>
          <p:cNvGrpSpPr>
            <a:grpSpLocks/>
          </p:cNvGrpSpPr>
          <p:nvPr/>
        </p:nvGrpSpPr>
        <p:grpSpPr bwMode="auto">
          <a:xfrm>
            <a:off x="2286000" y="4165600"/>
            <a:ext cx="1909763" cy="1123950"/>
            <a:chOff x="720" y="3600"/>
            <a:chExt cx="816" cy="480"/>
          </a:xfrm>
        </p:grpSpPr>
        <p:sp>
          <p:nvSpPr>
            <p:cNvPr id="24664" name="Rectangle 11"/>
            <p:cNvSpPr>
              <a:spLocks noChangeArrowheads="1"/>
            </p:cNvSpPr>
            <p:nvPr/>
          </p:nvSpPr>
          <p:spPr bwMode="auto">
            <a:xfrm>
              <a:off x="720" y="3744"/>
              <a:ext cx="816" cy="192"/>
            </a:xfrm>
            <a:prstGeom prst="rect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en-US" sz="10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4665" name="Group 12"/>
            <p:cNvGrpSpPr>
              <a:grpSpLocks/>
            </p:cNvGrpSpPr>
            <p:nvPr/>
          </p:nvGrpSpPr>
          <p:grpSpPr bwMode="auto">
            <a:xfrm>
              <a:off x="1008" y="3600"/>
              <a:ext cx="192" cy="144"/>
              <a:chOff x="1008" y="3600"/>
              <a:chExt cx="192" cy="144"/>
            </a:xfrm>
          </p:grpSpPr>
          <p:sp>
            <p:nvSpPr>
              <p:cNvPr id="24672" name="Rectangle 13"/>
              <p:cNvSpPr>
                <a:spLocks noChangeArrowheads="1"/>
              </p:cNvSpPr>
              <p:nvPr/>
            </p:nvSpPr>
            <p:spPr bwMode="auto">
              <a:xfrm>
                <a:off x="1056" y="3648"/>
                <a:ext cx="96" cy="96"/>
              </a:xfrm>
              <a:prstGeom prst="rect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4673" name="Rectangle 14"/>
              <p:cNvSpPr>
                <a:spLocks noChangeArrowheads="1"/>
              </p:cNvSpPr>
              <p:nvPr/>
            </p:nvSpPr>
            <p:spPr bwMode="auto">
              <a:xfrm>
                <a:off x="1008" y="3600"/>
                <a:ext cx="192" cy="48"/>
              </a:xfrm>
              <a:prstGeom prst="rect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666" name="Group 15"/>
            <p:cNvGrpSpPr>
              <a:grpSpLocks/>
            </p:cNvGrpSpPr>
            <p:nvPr/>
          </p:nvGrpSpPr>
          <p:grpSpPr bwMode="auto">
            <a:xfrm rot="10800000">
              <a:off x="1008" y="3936"/>
              <a:ext cx="192" cy="144"/>
              <a:chOff x="1008" y="3600"/>
              <a:chExt cx="192" cy="144"/>
            </a:xfrm>
          </p:grpSpPr>
          <p:sp>
            <p:nvSpPr>
              <p:cNvPr id="24670" name="Rectangle 16"/>
              <p:cNvSpPr>
                <a:spLocks noChangeArrowheads="1"/>
              </p:cNvSpPr>
              <p:nvPr/>
            </p:nvSpPr>
            <p:spPr bwMode="auto">
              <a:xfrm>
                <a:off x="1056" y="3648"/>
                <a:ext cx="96" cy="96"/>
              </a:xfrm>
              <a:prstGeom prst="rect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4671" name="Rectangle 17"/>
              <p:cNvSpPr>
                <a:spLocks noChangeArrowheads="1"/>
              </p:cNvSpPr>
              <p:nvPr/>
            </p:nvSpPr>
            <p:spPr bwMode="auto">
              <a:xfrm>
                <a:off x="1008" y="3600"/>
                <a:ext cx="192" cy="48"/>
              </a:xfrm>
              <a:prstGeom prst="rect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667" name="Group 18"/>
            <p:cNvGrpSpPr>
              <a:grpSpLocks/>
            </p:cNvGrpSpPr>
            <p:nvPr/>
          </p:nvGrpSpPr>
          <p:grpSpPr bwMode="auto">
            <a:xfrm>
              <a:off x="1296" y="3600"/>
              <a:ext cx="192" cy="144"/>
              <a:chOff x="1008" y="3600"/>
              <a:chExt cx="192" cy="144"/>
            </a:xfrm>
          </p:grpSpPr>
          <p:sp>
            <p:nvSpPr>
              <p:cNvPr id="24668" name="Rectangle 19"/>
              <p:cNvSpPr>
                <a:spLocks noChangeArrowheads="1"/>
              </p:cNvSpPr>
              <p:nvPr/>
            </p:nvSpPr>
            <p:spPr bwMode="auto">
              <a:xfrm>
                <a:off x="1056" y="3648"/>
                <a:ext cx="96" cy="96"/>
              </a:xfrm>
              <a:prstGeom prst="rect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4669" name="Rectangle 20"/>
              <p:cNvSpPr>
                <a:spLocks noChangeArrowheads="1"/>
              </p:cNvSpPr>
              <p:nvPr/>
            </p:nvSpPr>
            <p:spPr bwMode="auto">
              <a:xfrm>
                <a:off x="1008" y="3600"/>
                <a:ext cx="192" cy="48"/>
              </a:xfrm>
              <a:prstGeom prst="rect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586" name="Rectangle 21"/>
          <p:cNvSpPr>
            <a:spLocks noChangeArrowheads="1"/>
          </p:cNvSpPr>
          <p:nvPr/>
        </p:nvSpPr>
        <p:spPr bwMode="auto">
          <a:xfrm>
            <a:off x="4197350" y="4500563"/>
            <a:ext cx="673100" cy="4508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4587" name="Group 22"/>
          <p:cNvGrpSpPr>
            <a:grpSpLocks/>
          </p:cNvGrpSpPr>
          <p:nvPr/>
        </p:nvGrpSpPr>
        <p:grpSpPr bwMode="auto">
          <a:xfrm>
            <a:off x="4262438" y="4276725"/>
            <a:ext cx="541337" cy="893763"/>
            <a:chOff x="2380" y="3456"/>
            <a:chExt cx="231" cy="382"/>
          </a:xfrm>
        </p:grpSpPr>
        <p:grpSp>
          <p:nvGrpSpPr>
            <p:cNvPr id="24654" name="Group 23"/>
            <p:cNvGrpSpPr>
              <a:grpSpLocks/>
            </p:cNvGrpSpPr>
            <p:nvPr/>
          </p:nvGrpSpPr>
          <p:grpSpPr bwMode="auto">
            <a:xfrm>
              <a:off x="2380" y="3456"/>
              <a:ext cx="226" cy="147"/>
              <a:chOff x="2380" y="3456"/>
              <a:chExt cx="226" cy="147"/>
            </a:xfrm>
          </p:grpSpPr>
          <p:grpSp>
            <p:nvGrpSpPr>
              <p:cNvPr id="24660" name="Group 24"/>
              <p:cNvGrpSpPr>
                <a:grpSpLocks/>
              </p:cNvGrpSpPr>
              <p:nvPr/>
            </p:nvGrpSpPr>
            <p:grpSpPr bwMode="auto">
              <a:xfrm>
                <a:off x="2380" y="3576"/>
                <a:ext cx="226" cy="27"/>
                <a:chOff x="2304" y="3312"/>
                <a:chExt cx="288" cy="48"/>
              </a:xfrm>
            </p:grpSpPr>
            <p:sp>
              <p:nvSpPr>
                <p:cNvPr id="24662" name="Arc 25"/>
                <p:cNvSpPr>
                  <a:spLocks/>
                </p:cNvSpPr>
                <p:nvPr/>
              </p:nvSpPr>
              <p:spPr bwMode="auto">
                <a:xfrm>
                  <a:off x="2448" y="3312"/>
                  <a:ext cx="144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144 w 21600"/>
                    <a:gd name="T3" fmla="*/ 48 h 21600"/>
                    <a:gd name="T4" fmla="*/ 0 w 21600"/>
                    <a:gd name="T5" fmla="*/ 4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63" name="Arc 26"/>
                <p:cNvSpPr>
                  <a:spLocks/>
                </p:cNvSpPr>
                <p:nvPr/>
              </p:nvSpPr>
              <p:spPr bwMode="auto">
                <a:xfrm flipH="1">
                  <a:off x="2304" y="3312"/>
                  <a:ext cx="144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144 w 21600"/>
                    <a:gd name="T3" fmla="*/ 48 h 21600"/>
                    <a:gd name="T4" fmla="*/ 0 w 21600"/>
                    <a:gd name="T5" fmla="*/ 4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61" name="Line 27"/>
              <p:cNvSpPr>
                <a:spLocks noChangeShapeType="1"/>
              </p:cNvSpPr>
              <p:nvPr/>
            </p:nvSpPr>
            <p:spPr bwMode="auto">
              <a:xfrm flipV="1">
                <a:off x="2491" y="3456"/>
                <a:ext cx="0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55" name="Group 28"/>
            <p:cNvGrpSpPr>
              <a:grpSpLocks/>
            </p:cNvGrpSpPr>
            <p:nvPr/>
          </p:nvGrpSpPr>
          <p:grpSpPr bwMode="auto">
            <a:xfrm rot="10800000">
              <a:off x="2385" y="3691"/>
              <a:ext cx="226" cy="147"/>
              <a:chOff x="2380" y="3456"/>
              <a:chExt cx="226" cy="147"/>
            </a:xfrm>
          </p:grpSpPr>
          <p:grpSp>
            <p:nvGrpSpPr>
              <p:cNvPr id="24656" name="Group 29"/>
              <p:cNvGrpSpPr>
                <a:grpSpLocks/>
              </p:cNvGrpSpPr>
              <p:nvPr/>
            </p:nvGrpSpPr>
            <p:grpSpPr bwMode="auto">
              <a:xfrm>
                <a:off x="2380" y="3576"/>
                <a:ext cx="226" cy="27"/>
                <a:chOff x="2304" y="3312"/>
                <a:chExt cx="288" cy="48"/>
              </a:xfrm>
            </p:grpSpPr>
            <p:sp>
              <p:nvSpPr>
                <p:cNvPr id="24658" name="Arc 30"/>
                <p:cNvSpPr>
                  <a:spLocks/>
                </p:cNvSpPr>
                <p:nvPr/>
              </p:nvSpPr>
              <p:spPr bwMode="auto">
                <a:xfrm>
                  <a:off x="2448" y="3312"/>
                  <a:ext cx="144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144 w 21600"/>
                    <a:gd name="T3" fmla="*/ 48 h 21600"/>
                    <a:gd name="T4" fmla="*/ 0 w 21600"/>
                    <a:gd name="T5" fmla="*/ 4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9" name="Arc 31"/>
                <p:cNvSpPr>
                  <a:spLocks/>
                </p:cNvSpPr>
                <p:nvPr/>
              </p:nvSpPr>
              <p:spPr bwMode="auto">
                <a:xfrm flipH="1">
                  <a:off x="2304" y="3312"/>
                  <a:ext cx="144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144 w 21600"/>
                    <a:gd name="T3" fmla="*/ 48 h 21600"/>
                    <a:gd name="T4" fmla="*/ 0 w 21600"/>
                    <a:gd name="T5" fmla="*/ 4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57" name="Line 32"/>
              <p:cNvSpPr>
                <a:spLocks noChangeShapeType="1"/>
              </p:cNvSpPr>
              <p:nvPr/>
            </p:nvSpPr>
            <p:spPr bwMode="auto">
              <a:xfrm flipV="1">
                <a:off x="2491" y="3456"/>
                <a:ext cx="0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588" name="Rectangle 33"/>
          <p:cNvSpPr>
            <a:spLocks noChangeArrowheads="1"/>
          </p:cNvSpPr>
          <p:nvPr/>
        </p:nvSpPr>
        <p:spPr bwMode="auto">
          <a:xfrm>
            <a:off x="6780213" y="4500563"/>
            <a:ext cx="674687" cy="4508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4589" name="Group 34"/>
          <p:cNvGrpSpPr>
            <a:grpSpLocks/>
          </p:cNvGrpSpPr>
          <p:nvPr/>
        </p:nvGrpSpPr>
        <p:grpSpPr bwMode="auto">
          <a:xfrm>
            <a:off x="6862763" y="4267200"/>
            <a:ext cx="541337" cy="893763"/>
            <a:chOff x="2380" y="3456"/>
            <a:chExt cx="231" cy="382"/>
          </a:xfrm>
        </p:grpSpPr>
        <p:grpSp>
          <p:nvGrpSpPr>
            <p:cNvPr id="24644" name="Group 35"/>
            <p:cNvGrpSpPr>
              <a:grpSpLocks/>
            </p:cNvGrpSpPr>
            <p:nvPr/>
          </p:nvGrpSpPr>
          <p:grpSpPr bwMode="auto">
            <a:xfrm>
              <a:off x="2380" y="3456"/>
              <a:ext cx="226" cy="147"/>
              <a:chOff x="2380" y="3456"/>
              <a:chExt cx="226" cy="147"/>
            </a:xfrm>
          </p:grpSpPr>
          <p:grpSp>
            <p:nvGrpSpPr>
              <p:cNvPr id="24650" name="Group 36"/>
              <p:cNvGrpSpPr>
                <a:grpSpLocks/>
              </p:cNvGrpSpPr>
              <p:nvPr/>
            </p:nvGrpSpPr>
            <p:grpSpPr bwMode="auto">
              <a:xfrm>
                <a:off x="2380" y="3576"/>
                <a:ext cx="226" cy="27"/>
                <a:chOff x="2304" y="3312"/>
                <a:chExt cx="288" cy="48"/>
              </a:xfrm>
            </p:grpSpPr>
            <p:sp>
              <p:nvSpPr>
                <p:cNvPr id="24652" name="Arc 37"/>
                <p:cNvSpPr>
                  <a:spLocks/>
                </p:cNvSpPr>
                <p:nvPr/>
              </p:nvSpPr>
              <p:spPr bwMode="auto">
                <a:xfrm>
                  <a:off x="2448" y="3312"/>
                  <a:ext cx="144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144 w 21600"/>
                    <a:gd name="T3" fmla="*/ 48 h 21600"/>
                    <a:gd name="T4" fmla="*/ 0 w 21600"/>
                    <a:gd name="T5" fmla="*/ 4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3" name="Arc 38"/>
                <p:cNvSpPr>
                  <a:spLocks/>
                </p:cNvSpPr>
                <p:nvPr/>
              </p:nvSpPr>
              <p:spPr bwMode="auto">
                <a:xfrm flipH="1">
                  <a:off x="2304" y="3312"/>
                  <a:ext cx="144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144 w 21600"/>
                    <a:gd name="T3" fmla="*/ 48 h 21600"/>
                    <a:gd name="T4" fmla="*/ 0 w 21600"/>
                    <a:gd name="T5" fmla="*/ 4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51" name="Line 39"/>
              <p:cNvSpPr>
                <a:spLocks noChangeShapeType="1"/>
              </p:cNvSpPr>
              <p:nvPr/>
            </p:nvSpPr>
            <p:spPr bwMode="auto">
              <a:xfrm flipV="1">
                <a:off x="2491" y="3456"/>
                <a:ext cx="0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45" name="Group 40"/>
            <p:cNvGrpSpPr>
              <a:grpSpLocks/>
            </p:cNvGrpSpPr>
            <p:nvPr/>
          </p:nvGrpSpPr>
          <p:grpSpPr bwMode="auto">
            <a:xfrm rot="10800000">
              <a:off x="2385" y="3691"/>
              <a:ext cx="226" cy="147"/>
              <a:chOff x="2380" y="3456"/>
              <a:chExt cx="226" cy="147"/>
            </a:xfrm>
          </p:grpSpPr>
          <p:grpSp>
            <p:nvGrpSpPr>
              <p:cNvPr id="24646" name="Group 41"/>
              <p:cNvGrpSpPr>
                <a:grpSpLocks/>
              </p:cNvGrpSpPr>
              <p:nvPr/>
            </p:nvGrpSpPr>
            <p:grpSpPr bwMode="auto">
              <a:xfrm>
                <a:off x="2380" y="3576"/>
                <a:ext cx="226" cy="27"/>
                <a:chOff x="2304" y="3312"/>
                <a:chExt cx="288" cy="48"/>
              </a:xfrm>
            </p:grpSpPr>
            <p:sp>
              <p:nvSpPr>
                <p:cNvPr id="24648" name="Arc 42"/>
                <p:cNvSpPr>
                  <a:spLocks/>
                </p:cNvSpPr>
                <p:nvPr/>
              </p:nvSpPr>
              <p:spPr bwMode="auto">
                <a:xfrm>
                  <a:off x="2448" y="3312"/>
                  <a:ext cx="144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144 w 21600"/>
                    <a:gd name="T3" fmla="*/ 48 h 21600"/>
                    <a:gd name="T4" fmla="*/ 0 w 21600"/>
                    <a:gd name="T5" fmla="*/ 4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9" name="Arc 43"/>
                <p:cNvSpPr>
                  <a:spLocks/>
                </p:cNvSpPr>
                <p:nvPr/>
              </p:nvSpPr>
              <p:spPr bwMode="auto">
                <a:xfrm flipH="1">
                  <a:off x="2304" y="3312"/>
                  <a:ext cx="144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144 w 21600"/>
                    <a:gd name="T3" fmla="*/ 48 h 21600"/>
                    <a:gd name="T4" fmla="*/ 0 w 21600"/>
                    <a:gd name="T5" fmla="*/ 4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47" name="Line 44"/>
              <p:cNvSpPr>
                <a:spLocks noChangeShapeType="1"/>
              </p:cNvSpPr>
              <p:nvPr/>
            </p:nvSpPr>
            <p:spPr bwMode="auto">
              <a:xfrm flipV="1">
                <a:off x="2491" y="3456"/>
                <a:ext cx="0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590" name="Rectangle 45"/>
          <p:cNvSpPr>
            <a:spLocks noChangeArrowheads="1"/>
          </p:cNvSpPr>
          <p:nvPr/>
        </p:nvSpPr>
        <p:spPr bwMode="auto">
          <a:xfrm>
            <a:off x="1612900" y="4500563"/>
            <a:ext cx="674688" cy="4508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4591" name="Group 46"/>
          <p:cNvGrpSpPr>
            <a:grpSpLocks/>
          </p:cNvGrpSpPr>
          <p:nvPr/>
        </p:nvGrpSpPr>
        <p:grpSpPr bwMode="auto">
          <a:xfrm>
            <a:off x="1677988" y="4281488"/>
            <a:ext cx="541337" cy="893762"/>
            <a:chOff x="2380" y="3456"/>
            <a:chExt cx="231" cy="382"/>
          </a:xfrm>
        </p:grpSpPr>
        <p:grpSp>
          <p:nvGrpSpPr>
            <p:cNvPr id="24634" name="Group 47"/>
            <p:cNvGrpSpPr>
              <a:grpSpLocks/>
            </p:cNvGrpSpPr>
            <p:nvPr/>
          </p:nvGrpSpPr>
          <p:grpSpPr bwMode="auto">
            <a:xfrm>
              <a:off x="2380" y="3456"/>
              <a:ext cx="226" cy="147"/>
              <a:chOff x="2380" y="3456"/>
              <a:chExt cx="226" cy="147"/>
            </a:xfrm>
          </p:grpSpPr>
          <p:grpSp>
            <p:nvGrpSpPr>
              <p:cNvPr id="24640" name="Group 48"/>
              <p:cNvGrpSpPr>
                <a:grpSpLocks/>
              </p:cNvGrpSpPr>
              <p:nvPr/>
            </p:nvGrpSpPr>
            <p:grpSpPr bwMode="auto">
              <a:xfrm>
                <a:off x="2380" y="3576"/>
                <a:ext cx="226" cy="27"/>
                <a:chOff x="2304" y="3312"/>
                <a:chExt cx="288" cy="48"/>
              </a:xfrm>
            </p:grpSpPr>
            <p:sp>
              <p:nvSpPr>
                <p:cNvPr id="24642" name="Arc 49"/>
                <p:cNvSpPr>
                  <a:spLocks/>
                </p:cNvSpPr>
                <p:nvPr/>
              </p:nvSpPr>
              <p:spPr bwMode="auto">
                <a:xfrm>
                  <a:off x="2448" y="3312"/>
                  <a:ext cx="144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144 w 21600"/>
                    <a:gd name="T3" fmla="*/ 48 h 21600"/>
                    <a:gd name="T4" fmla="*/ 0 w 21600"/>
                    <a:gd name="T5" fmla="*/ 4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3" name="Arc 50"/>
                <p:cNvSpPr>
                  <a:spLocks/>
                </p:cNvSpPr>
                <p:nvPr/>
              </p:nvSpPr>
              <p:spPr bwMode="auto">
                <a:xfrm flipH="1">
                  <a:off x="2304" y="3312"/>
                  <a:ext cx="144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144 w 21600"/>
                    <a:gd name="T3" fmla="*/ 48 h 21600"/>
                    <a:gd name="T4" fmla="*/ 0 w 21600"/>
                    <a:gd name="T5" fmla="*/ 4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41" name="Line 51"/>
              <p:cNvSpPr>
                <a:spLocks noChangeShapeType="1"/>
              </p:cNvSpPr>
              <p:nvPr/>
            </p:nvSpPr>
            <p:spPr bwMode="auto">
              <a:xfrm flipV="1">
                <a:off x="2491" y="3456"/>
                <a:ext cx="0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35" name="Group 52"/>
            <p:cNvGrpSpPr>
              <a:grpSpLocks/>
            </p:cNvGrpSpPr>
            <p:nvPr/>
          </p:nvGrpSpPr>
          <p:grpSpPr bwMode="auto">
            <a:xfrm rot="10800000">
              <a:off x="2385" y="3691"/>
              <a:ext cx="226" cy="147"/>
              <a:chOff x="2380" y="3456"/>
              <a:chExt cx="226" cy="147"/>
            </a:xfrm>
          </p:grpSpPr>
          <p:grpSp>
            <p:nvGrpSpPr>
              <p:cNvPr id="24636" name="Group 53"/>
              <p:cNvGrpSpPr>
                <a:grpSpLocks/>
              </p:cNvGrpSpPr>
              <p:nvPr/>
            </p:nvGrpSpPr>
            <p:grpSpPr bwMode="auto">
              <a:xfrm>
                <a:off x="2380" y="3576"/>
                <a:ext cx="226" cy="27"/>
                <a:chOff x="2304" y="3312"/>
                <a:chExt cx="288" cy="48"/>
              </a:xfrm>
            </p:grpSpPr>
            <p:sp>
              <p:nvSpPr>
                <p:cNvPr id="24638" name="Arc 54"/>
                <p:cNvSpPr>
                  <a:spLocks/>
                </p:cNvSpPr>
                <p:nvPr/>
              </p:nvSpPr>
              <p:spPr bwMode="auto">
                <a:xfrm>
                  <a:off x="2448" y="3312"/>
                  <a:ext cx="144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144 w 21600"/>
                    <a:gd name="T3" fmla="*/ 48 h 21600"/>
                    <a:gd name="T4" fmla="*/ 0 w 21600"/>
                    <a:gd name="T5" fmla="*/ 4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9" name="Arc 55"/>
                <p:cNvSpPr>
                  <a:spLocks/>
                </p:cNvSpPr>
                <p:nvPr/>
              </p:nvSpPr>
              <p:spPr bwMode="auto">
                <a:xfrm flipH="1">
                  <a:off x="2304" y="3312"/>
                  <a:ext cx="144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144 w 21600"/>
                    <a:gd name="T3" fmla="*/ 48 h 21600"/>
                    <a:gd name="T4" fmla="*/ 0 w 21600"/>
                    <a:gd name="T5" fmla="*/ 4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37" name="Line 56"/>
              <p:cNvSpPr>
                <a:spLocks noChangeShapeType="1"/>
              </p:cNvSpPr>
              <p:nvPr/>
            </p:nvSpPr>
            <p:spPr bwMode="auto">
              <a:xfrm flipV="1">
                <a:off x="2491" y="3456"/>
                <a:ext cx="0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592" name="Line 57"/>
          <p:cNvSpPr>
            <a:spLocks noChangeShapeType="1"/>
          </p:cNvSpPr>
          <p:nvPr/>
        </p:nvSpPr>
        <p:spPr bwMode="auto">
          <a:xfrm flipH="1">
            <a:off x="601663" y="4500563"/>
            <a:ext cx="1011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58"/>
          <p:cNvSpPr>
            <a:spLocks noChangeShapeType="1"/>
          </p:cNvSpPr>
          <p:nvPr/>
        </p:nvSpPr>
        <p:spPr bwMode="auto">
          <a:xfrm flipH="1">
            <a:off x="601663" y="4951413"/>
            <a:ext cx="1011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59"/>
          <p:cNvSpPr>
            <a:spLocks noChangeShapeType="1"/>
          </p:cNvSpPr>
          <p:nvPr/>
        </p:nvSpPr>
        <p:spPr bwMode="auto">
          <a:xfrm flipH="1">
            <a:off x="7454900" y="4500563"/>
            <a:ext cx="1011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60"/>
          <p:cNvSpPr>
            <a:spLocks noChangeShapeType="1"/>
          </p:cNvSpPr>
          <p:nvPr/>
        </p:nvSpPr>
        <p:spPr bwMode="auto">
          <a:xfrm flipH="1">
            <a:off x="7454900" y="4951413"/>
            <a:ext cx="1011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61"/>
          <p:cNvSpPr>
            <a:spLocks noChangeShapeType="1"/>
          </p:cNvSpPr>
          <p:nvPr/>
        </p:nvSpPr>
        <p:spPr bwMode="auto">
          <a:xfrm flipH="1">
            <a:off x="152400" y="4500563"/>
            <a:ext cx="4492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62"/>
          <p:cNvSpPr>
            <a:spLocks noChangeShapeType="1"/>
          </p:cNvSpPr>
          <p:nvPr/>
        </p:nvSpPr>
        <p:spPr bwMode="auto">
          <a:xfrm flipH="1">
            <a:off x="152400" y="4951413"/>
            <a:ext cx="4492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63"/>
          <p:cNvSpPr>
            <a:spLocks noChangeShapeType="1"/>
          </p:cNvSpPr>
          <p:nvPr/>
        </p:nvSpPr>
        <p:spPr bwMode="auto">
          <a:xfrm flipH="1">
            <a:off x="8466138" y="4500563"/>
            <a:ext cx="4492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Line 64"/>
          <p:cNvSpPr>
            <a:spLocks noChangeShapeType="1"/>
          </p:cNvSpPr>
          <p:nvPr/>
        </p:nvSpPr>
        <p:spPr bwMode="auto">
          <a:xfrm flipH="1">
            <a:off x="8466138" y="4951413"/>
            <a:ext cx="4492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Rectangle 65"/>
          <p:cNvSpPr>
            <a:spLocks noChangeArrowheads="1"/>
          </p:cNvSpPr>
          <p:nvPr/>
        </p:nvSpPr>
        <p:spPr bwMode="auto">
          <a:xfrm>
            <a:off x="1163638" y="4500563"/>
            <a:ext cx="336550" cy="112712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01" name="Rectangle 66"/>
          <p:cNvSpPr>
            <a:spLocks noChangeArrowheads="1"/>
          </p:cNvSpPr>
          <p:nvPr/>
        </p:nvSpPr>
        <p:spPr bwMode="auto">
          <a:xfrm>
            <a:off x="1163638" y="4838700"/>
            <a:ext cx="336550" cy="1127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02" name="Rectangle 67"/>
          <p:cNvSpPr>
            <a:spLocks noChangeArrowheads="1"/>
          </p:cNvSpPr>
          <p:nvPr/>
        </p:nvSpPr>
        <p:spPr bwMode="auto">
          <a:xfrm>
            <a:off x="7567613" y="4500563"/>
            <a:ext cx="336550" cy="112712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03" name="Rectangle 68"/>
          <p:cNvSpPr>
            <a:spLocks noChangeArrowheads="1"/>
          </p:cNvSpPr>
          <p:nvPr/>
        </p:nvSpPr>
        <p:spPr bwMode="auto">
          <a:xfrm>
            <a:off x="7567613" y="4838700"/>
            <a:ext cx="336550" cy="1127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04" name="Line 69"/>
          <p:cNvSpPr>
            <a:spLocks noChangeShapeType="1"/>
          </p:cNvSpPr>
          <p:nvPr/>
        </p:nvSpPr>
        <p:spPr bwMode="auto">
          <a:xfrm flipV="1">
            <a:off x="4557713" y="5059363"/>
            <a:ext cx="14287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70"/>
          <p:cNvSpPr>
            <a:spLocks noChangeShapeType="1"/>
          </p:cNvSpPr>
          <p:nvPr/>
        </p:nvSpPr>
        <p:spPr bwMode="auto">
          <a:xfrm flipV="1">
            <a:off x="5087938" y="5059363"/>
            <a:ext cx="2074862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71"/>
          <p:cNvSpPr>
            <a:spLocks noChangeShapeType="1"/>
          </p:cNvSpPr>
          <p:nvPr/>
        </p:nvSpPr>
        <p:spPr bwMode="auto">
          <a:xfrm flipH="1" flipV="1">
            <a:off x="1981200" y="5135563"/>
            <a:ext cx="179070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72"/>
          <p:cNvSpPr>
            <a:spLocks noChangeShapeType="1"/>
          </p:cNvSpPr>
          <p:nvPr/>
        </p:nvSpPr>
        <p:spPr bwMode="auto">
          <a:xfrm flipH="1" flipV="1">
            <a:off x="5924550" y="5310188"/>
            <a:ext cx="29845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Line 73"/>
          <p:cNvSpPr>
            <a:spLocks noChangeShapeType="1"/>
          </p:cNvSpPr>
          <p:nvPr/>
        </p:nvSpPr>
        <p:spPr bwMode="auto">
          <a:xfrm flipH="1">
            <a:off x="3119438" y="3605213"/>
            <a:ext cx="890587" cy="55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Line 74"/>
          <p:cNvSpPr>
            <a:spLocks noChangeShapeType="1"/>
          </p:cNvSpPr>
          <p:nvPr/>
        </p:nvSpPr>
        <p:spPr bwMode="auto">
          <a:xfrm flipH="1">
            <a:off x="3910013" y="3765550"/>
            <a:ext cx="466725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Line 75"/>
          <p:cNvSpPr>
            <a:spLocks noChangeShapeType="1"/>
          </p:cNvSpPr>
          <p:nvPr/>
        </p:nvSpPr>
        <p:spPr bwMode="auto">
          <a:xfrm>
            <a:off x="5000625" y="3738563"/>
            <a:ext cx="892175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76"/>
          <p:cNvSpPr>
            <a:spLocks noChangeShapeType="1"/>
          </p:cNvSpPr>
          <p:nvPr/>
        </p:nvSpPr>
        <p:spPr bwMode="auto">
          <a:xfrm flipV="1">
            <a:off x="7543800" y="4983163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Line 77"/>
          <p:cNvSpPr>
            <a:spLocks noChangeShapeType="1"/>
          </p:cNvSpPr>
          <p:nvPr/>
        </p:nvSpPr>
        <p:spPr bwMode="auto">
          <a:xfrm flipH="1" flipV="1">
            <a:off x="1447800" y="6126163"/>
            <a:ext cx="541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Line 78"/>
          <p:cNvSpPr>
            <a:spLocks noChangeShapeType="1"/>
          </p:cNvSpPr>
          <p:nvPr/>
        </p:nvSpPr>
        <p:spPr bwMode="auto">
          <a:xfrm flipH="1" flipV="1">
            <a:off x="1371600" y="4983163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Line 79"/>
          <p:cNvSpPr>
            <a:spLocks noChangeShapeType="1"/>
          </p:cNvSpPr>
          <p:nvPr/>
        </p:nvSpPr>
        <p:spPr bwMode="auto">
          <a:xfrm>
            <a:off x="1752600" y="3992563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Line 80"/>
          <p:cNvSpPr>
            <a:spLocks noChangeShapeType="1"/>
          </p:cNvSpPr>
          <p:nvPr/>
        </p:nvSpPr>
        <p:spPr bwMode="auto">
          <a:xfrm flipH="1">
            <a:off x="8077200" y="4732338"/>
            <a:ext cx="838200" cy="0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Text Box 81"/>
          <p:cNvSpPr txBox="1">
            <a:spLocks noChangeArrowheads="1"/>
          </p:cNvSpPr>
          <p:nvPr/>
        </p:nvSpPr>
        <p:spPr bwMode="auto">
          <a:xfrm>
            <a:off x="8240713" y="4462463"/>
            <a:ext cx="647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Beam</a:t>
            </a:r>
          </a:p>
        </p:txBody>
      </p:sp>
      <p:grpSp>
        <p:nvGrpSpPr>
          <p:cNvPr id="24617" name="Group 82"/>
          <p:cNvGrpSpPr>
            <a:grpSpLocks/>
          </p:cNvGrpSpPr>
          <p:nvPr/>
        </p:nvGrpSpPr>
        <p:grpSpPr bwMode="auto">
          <a:xfrm rot="10800000" flipV="1">
            <a:off x="4865688" y="4165600"/>
            <a:ext cx="1909762" cy="1123950"/>
            <a:chOff x="720" y="3600"/>
            <a:chExt cx="816" cy="480"/>
          </a:xfrm>
        </p:grpSpPr>
        <p:sp>
          <p:nvSpPr>
            <p:cNvPr id="24624" name="Rectangle 83"/>
            <p:cNvSpPr>
              <a:spLocks noChangeArrowheads="1"/>
            </p:cNvSpPr>
            <p:nvPr/>
          </p:nvSpPr>
          <p:spPr bwMode="auto">
            <a:xfrm>
              <a:off x="720" y="3744"/>
              <a:ext cx="816" cy="192"/>
            </a:xfrm>
            <a:prstGeom prst="rect">
              <a:avLst/>
            </a:prstGeom>
            <a:solidFill>
              <a:srgbClr val="CC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4625" name="Group 84"/>
            <p:cNvGrpSpPr>
              <a:grpSpLocks/>
            </p:cNvGrpSpPr>
            <p:nvPr/>
          </p:nvGrpSpPr>
          <p:grpSpPr bwMode="auto">
            <a:xfrm>
              <a:off x="1008" y="3600"/>
              <a:ext cx="192" cy="144"/>
              <a:chOff x="1008" y="3600"/>
              <a:chExt cx="192" cy="144"/>
            </a:xfrm>
          </p:grpSpPr>
          <p:sp>
            <p:nvSpPr>
              <p:cNvPr id="24632" name="Rectangle 85"/>
              <p:cNvSpPr>
                <a:spLocks noChangeArrowheads="1"/>
              </p:cNvSpPr>
              <p:nvPr/>
            </p:nvSpPr>
            <p:spPr bwMode="auto">
              <a:xfrm>
                <a:off x="1056" y="3648"/>
                <a:ext cx="96" cy="96"/>
              </a:xfrm>
              <a:prstGeom prst="rect">
                <a:avLst/>
              </a:prstGeom>
              <a:solidFill>
                <a:srgbClr val="CC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4633" name="Rectangle 86"/>
              <p:cNvSpPr>
                <a:spLocks noChangeArrowheads="1"/>
              </p:cNvSpPr>
              <p:nvPr/>
            </p:nvSpPr>
            <p:spPr bwMode="auto">
              <a:xfrm>
                <a:off x="1008" y="3600"/>
                <a:ext cx="192" cy="48"/>
              </a:xfrm>
              <a:prstGeom prst="rect">
                <a:avLst/>
              </a:prstGeom>
              <a:solidFill>
                <a:srgbClr val="CC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626" name="Group 87"/>
            <p:cNvGrpSpPr>
              <a:grpSpLocks/>
            </p:cNvGrpSpPr>
            <p:nvPr/>
          </p:nvGrpSpPr>
          <p:grpSpPr bwMode="auto">
            <a:xfrm rot="10800000">
              <a:off x="1008" y="3936"/>
              <a:ext cx="192" cy="144"/>
              <a:chOff x="1008" y="3600"/>
              <a:chExt cx="192" cy="144"/>
            </a:xfrm>
          </p:grpSpPr>
          <p:sp>
            <p:nvSpPr>
              <p:cNvPr id="24630" name="Rectangle 88"/>
              <p:cNvSpPr>
                <a:spLocks noChangeArrowheads="1"/>
              </p:cNvSpPr>
              <p:nvPr/>
            </p:nvSpPr>
            <p:spPr bwMode="auto">
              <a:xfrm>
                <a:off x="1056" y="3648"/>
                <a:ext cx="96" cy="96"/>
              </a:xfrm>
              <a:prstGeom prst="rect">
                <a:avLst/>
              </a:prstGeom>
              <a:solidFill>
                <a:srgbClr val="CC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4631" name="Rectangle 89"/>
              <p:cNvSpPr>
                <a:spLocks noChangeArrowheads="1"/>
              </p:cNvSpPr>
              <p:nvPr/>
            </p:nvSpPr>
            <p:spPr bwMode="auto">
              <a:xfrm>
                <a:off x="1008" y="3600"/>
                <a:ext cx="192" cy="48"/>
              </a:xfrm>
              <a:prstGeom prst="rect">
                <a:avLst/>
              </a:prstGeom>
              <a:solidFill>
                <a:srgbClr val="CC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627" name="Group 90"/>
            <p:cNvGrpSpPr>
              <a:grpSpLocks/>
            </p:cNvGrpSpPr>
            <p:nvPr/>
          </p:nvGrpSpPr>
          <p:grpSpPr bwMode="auto">
            <a:xfrm>
              <a:off x="1296" y="3600"/>
              <a:ext cx="192" cy="144"/>
              <a:chOff x="1008" y="3600"/>
              <a:chExt cx="192" cy="144"/>
            </a:xfrm>
          </p:grpSpPr>
          <p:sp>
            <p:nvSpPr>
              <p:cNvPr id="24628" name="Rectangle 91"/>
              <p:cNvSpPr>
                <a:spLocks noChangeArrowheads="1"/>
              </p:cNvSpPr>
              <p:nvPr/>
            </p:nvSpPr>
            <p:spPr bwMode="auto">
              <a:xfrm>
                <a:off x="1056" y="3648"/>
                <a:ext cx="96" cy="96"/>
              </a:xfrm>
              <a:prstGeom prst="rect">
                <a:avLst/>
              </a:prstGeom>
              <a:solidFill>
                <a:srgbClr val="CC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4629" name="Rectangle 92"/>
              <p:cNvSpPr>
                <a:spLocks noChangeArrowheads="1"/>
              </p:cNvSpPr>
              <p:nvPr/>
            </p:nvSpPr>
            <p:spPr bwMode="auto">
              <a:xfrm>
                <a:off x="1008" y="3600"/>
                <a:ext cx="192" cy="48"/>
              </a:xfrm>
              <a:prstGeom prst="rect">
                <a:avLst/>
              </a:prstGeom>
              <a:solidFill>
                <a:srgbClr val="CC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618" name="Line 93"/>
          <p:cNvSpPr>
            <a:spLocks noChangeShapeType="1"/>
          </p:cNvSpPr>
          <p:nvPr/>
        </p:nvSpPr>
        <p:spPr bwMode="auto">
          <a:xfrm flipH="1">
            <a:off x="6629400" y="3992563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Rectangle 94"/>
          <p:cNvSpPr>
            <a:spLocks noGrp="1" noChangeArrowheads="1"/>
          </p:cNvSpPr>
          <p:nvPr>
            <p:ph type="body" sz="half" idx="2"/>
          </p:nvPr>
        </p:nvSpPr>
        <p:spPr>
          <a:xfrm>
            <a:off x="4543425" y="627063"/>
            <a:ext cx="4332288" cy="2822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Primary Goal: validate TiN as a potential solution for Project X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Secondary Goals: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Remeasure threshold and conditioning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Further investigate energy-dependence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Measure energy spectrum of electrons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Test new instrumentation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Directly compare RFA and Microwave 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Measure spatial extinction of ECloud</a:t>
            </a:r>
          </a:p>
          <a:p>
            <a:pPr lvl="1"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endParaRPr lang="en-US" sz="1800" smtClean="0"/>
          </a:p>
        </p:txBody>
      </p:sp>
      <p:sp>
        <p:nvSpPr>
          <p:cNvPr id="24620" name="Text Box 95"/>
          <p:cNvSpPr txBox="1">
            <a:spLocks noChangeArrowheads="1"/>
          </p:cNvSpPr>
          <p:nvPr/>
        </p:nvSpPr>
        <p:spPr bwMode="auto">
          <a:xfrm>
            <a:off x="5791200" y="3892550"/>
            <a:ext cx="793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ourier New" pitchFamily="49" charset="0"/>
              </a:rPr>
              <a:t>E:CLOUD1</a:t>
            </a:r>
          </a:p>
        </p:txBody>
      </p:sp>
      <p:sp>
        <p:nvSpPr>
          <p:cNvPr id="24621" name="Text Box 96"/>
          <p:cNvSpPr txBox="1">
            <a:spLocks noChangeArrowheads="1"/>
          </p:cNvSpPr>
          <p:nvPr/>
        </p:nvSpPr>
        <p:spPr bwMode="auto">
          <a:xfrm>
            <a:off x="4038600" y="3959225"/>
            <a:ext cx="793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ourier New" pitchFamily="49" charset="0"/>
              </a:rPr>
              <a:t>E:CLOUD2</a:t>
            </a:r>
          </a:p>
        </p:txBody>
      </p:sp>
      <p:sp>
        <p:nvSpPr>
          <p:cNvPr id="24622" name="Text Box 97"/>
          <p:cNvSpPr txBox="1">
            <a:spLocks noChangeArrowheads="1"/>
          </p:cNvSpPr>
          <p:nvPr/>
        </p:nvSpPr>
        <p:spPr bwMode="auto">
          <a:xfrm>
            <a:off x="2438400" y="3806825"/>
            <a:ext cx="793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ourier New" pitchFamily="49" charset="0"/>
              </a:rPr>
              <a:t>E:CLOUD3</a:t>
            </a:r>
          </a:p>
        </p:txBody>
      </p:sp>
      <p:sp>
        <p:nvSpPr>
          <p:cNvPr id="24623" name="Text Box 98"/>
          <p:cNvSpPr txBox="1">
            <a:spLocks noChangeArrowheads="1"/>
          </p:cNvSpPr>
          <p:nvPr/>
        </p:nvSpPr>
        <p:spPr bwMode="auto">
          <a:xfrm>
            <a:off x="6019800" y="4949825"/>
            <a:ext cx="793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ourier New" pitchFamily="49" charset="0"/>
              </a:rPr>
              <a:t>E:CLOUD4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 Detectors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036638"/>
            <a:ext cx="5284787" cy="5145087"/>
          </a:xfrm>
        </p:spPr>
        <p:txBody>
          <a:bodyPr/>
          <a:lstStyle/>
          <a:p>
            <a:r>
              <a:rPr lang="en-US" sz="2000" smtClean="0"/>
              <a:t>Retarding field analyzers</a:t>
            </a:r>
          </a:p>
          <a:p>
            <a:pPr lvl="1"/>
            <a:r>
              <a:rPr lang="en-US" sz="1800" smtClean="0"/>
              <a:t>Collect electron flux on chamber wall</a:t>
            </a:r>
          </a:p>
          <a:p>
            <a:pPr lvl="1"/>
            <a:r>
              <a:rPr lang="en-US" sz="1800" smtClean="0"/>
              <a:t>Electric field can filter out low-energy electrons</a:t>
            </a:r>
          </a:p>
          <a:p>
            <a:pPr lvl="1"/>
            <a:r>
              <a:rPr lang="en-US" sz="1800" smtClean="0"/>
              <a:t>Based on Argonne design</a:t>
            </a:r>
          </a:p>
          <a:p>
            <a:r>
              <a:rPr lang="en-US" sz="2000" smtClean="0"/>
              <a:t>Maximize signal with enlarged area and by removing ground grid</a:t>
            </a:r>
          </a:p>
          <a:p>
            <a:pPr lvl="1"/>
            <a:r>
              <a:rPr lang="en-US" sz="1800" smtClean="0"/>
              <a:t>Ground is provided by the beam pipe</a:t>
            </a:r>
          </a:p>
          <a:p>
            <a:r>
              <a:rPr lang="en-US" sz="2000" smtClean="0"/>
              <a:t>Shaping of electrodes optimizes energy filter performance</a:t>
            </a:r>
          </a:p>
          <a:p>
            <a:pPr lvl="1"/>
            <a:r>
              <a:rPr lang="en-US" sz="1800" smtClean="0"/>
              <a:t>Also, more hermetic</a:t>
            </a:r>
          </a:p>
          <a:p>
            <a:r>
              <a:rPr lang="en-US" sz="2000" smtClean="0"/>
              <a:t>Amplifier/filter in tunnel</a:t>
            </a:r>
          </a:p>
          <a:p>
            <a:pPr lvl="1"/>
            <a:r>
              <a:rPr lang="en-US" sz="1800" smtClean="0"/>
              <a:t>Better-quality cables to surface</a:t>
            </a:r>
          </a:p>
        </p:txBody>
      </p:sp>
      <p:pic>
        <p:nvPicPr>
          <p:cNvPr id="26627" name="Picture 4" descr="DSC015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4813" y="1042988"/>
            <a:ext cx="3484562" cy="4897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Early Data - 9/16/09: 12e12 on 6-batch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247775"/>
            <a:ext cx="3365500" cy="17732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smtClean="0"/>
              <a:t>Uncoated (FNAL): 280 nA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Uncoated (ANL): 110 nA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Coated (5”): 25 nA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Coated (mid): 15 nA</a:t>
            </a:r>
          </a:p>
          <a:p>
            <a:pPr>
              <a:lnSpc>
                <a:spcPct val="80000"/>
              </a:lnSpc>
            </a:pPr>
            <a:endParaRPr lang="en-US" sz="1600" smtClean="0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92700" y="1247775"/>
            <a:ext cx="3365500" cy="1703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smtClean="0"/>
              <a:t>FNAL/ANL </a:t>
            </a:r>
            <a:r>
              <a:rPr lang="en-US" sz="1600" smtClean="0">
                <a:cs typeface="Times New Roman" pitchFamily="18" charset="0"/>
              </a:rPr>
              <a:t>≈ 2.5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cs typeface="Times New Roman" pitchFamily="18" charset="0"/>
              </a:rPr>
              <a:t>TiN Uncoated/Coated ≈ 18</a:t>
            </a:r>
          </a:p>
          <a:p>
            <a:pPr>
              <a:lnSpc>
                <a:spcPct val="80000"/>
              </a:lnSpc>
            </a:pPr>
            <a:endParaRPr lang="en-US" sz="160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600" smtClean="0">
                <a:cs typeface="Times New Roman" pitchFamily="18" charset="0"/>
              </a:rPr>
              <a:t>Ratio may seem unremarkable, but it entirely depends on where you are with respect to a transition</a:t>
            </a:r>
          </a:p>
        </p:txBody>
      </p:sp>
      <p:pic>
        <p:nvPicPr>
          <p:cNvPr id="27652" name="Picture 5" descr="tek0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02895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2536825" y="5805488"/>
            <a:ext cx="8747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MI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305800" cy="1371600"/>
          </a:xfrm>
        </p:spPr>
        <p:txBody>
          <a:bodyPr/>
          <a:lstStyle/>
          <a:p>
            <a:r>
              <a:rPr lang="en-US" sz="2200" smtClean="0"/>
              <a:t>By datalogging our signals at a time that will give us a sample of the maximum signal achieved, and then plotting the data vs  beam intensity we can see how the signal changes with an increase in beam intensity.  </a:t>
            </a:r>
          </a:p>
        </p:txBody>
      </p:sp>
      <p:pic>
        <p:nvPicPr>
          <p:cNvPr id="28674" name="Content Placeholder 6" descr="All detectors vs IBeam.gif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163" t="4756" r="2325" b="2802"/>
          <a:stretch>
            <a:fillRect/>
          </a:stretch>
        </p:blipFill>
        <p:spPr>
          <a:xfrm>
            <a:off x="1447800" y="1295400"/>
            <a:ext cx="6132513" cy="4876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Threshold Measurement</a:t>
            </a:r>
          </a:p>
        </p:txBody>
      </p:sp>
      <p:pic>
        <p:nvPicPr>
          <p:cNvPr id="29698" name="Content Placeholder 6" descr="RFA1 with fit.gif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28800"/>
            <a:ext cx="4114800" cy="2606675"/>
          </a:xfrm>
        </p:spPr>
      </p:pic>
      <p:sp>
        <p:nvSpPr>
          <p:cNvPr id="29699" name="Content Placeholder 7"/>
          <p:cNvSpPr>
            <a:spLocks noGrp="1"/>
          </p:cNvSpPr>
          <p:nvPr>
            <p:ph sz="half" idx="2"/>
          </p:nvPr>
        </p:nvSpPr>
        <p:spPr>
          <a:xfrm>
            <a:off x="152400" y="1066800"/>
            <a:ext cx="4114800" cy="5135563"/>
          </a:xfrm>
        </p:spPr>
        <p:txBody>
          <a:bodyPr/>
          <a:lstStyle/>
          <a:p>
            <a:r>
              <a:rPr lang="en-US" sz="2400" b="1" smtClean="0"/>
              <a:t>Many cycles are sampled individually</a:t>
            </a:r>
          </a:p>
          <a:p>
            <a:pPr lvl="1"/>
            <a:r>
              <a:rPr lang="en-US" sz="2000" b="1" smtClean="0"/>
              <a:t>Data over 1 week shown here</a:t>
            </a:r>
          </a:p>
          <a:p>
            <a:pPr lvl="1"/>
            <a:r>
              <a:rPr lang="en-US" sz="2000" b="1" smtClean="0"/>
              <a:t>Cloud current compared to beam intensity</a:t>
            </a:r>
          </a:p>
          <a:p>
            <a:r>
              <a:rPr lang="en-US" sz="2400" b="1" smtClean="0"/>
              <a:t>Strong threshold is found</a:t>
            </a:r>
          </a:p>
          <a:p>
            <a:pPr lvl="1"/>
            <a:r>
              <a:rPr lang="en-US" sz="2000" b="1" smtClean="0"/>
              <a:t>Fit to empirical formula</a:t>
            </a:r>
          </a:p>
          <a:p>
            <a:pPr lvl="1"/>
            <a:r>
              <a:rPr lang="en-US" sz="2000" b="1" smtClean="0"/>
              <a:t>Threshold evolution is monitored</a:t>
            </a:r>
            <a:br>
              <a:rPr lang="en-US" sz="2000" b="1" smtClean="0"/>
            </a:br>
            <a:r>
              <a:rPr lang="en-US" sz="2000" b="1" smtClean="0"/>
              <a:t/>
            </a:r>
            <a:br>
              <a:rPr lang="en-US" sz="2000" b="1" smtClean="0"/>
            </a:br>
            <a:endParaRPr lang="en-US" sz="2000" smtClean="0"/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5791200" y="4572000"/>
            <a:ext cx="222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Beam Intensity (e12)</a:t>
            </a:r>
            <a:endParaRPr lang="en-US"/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 rot="-5400000">
            <a:off x="3450431" y="2950369"/>
            <a:ext cx="200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Amplifier Current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Evolution of thresholds</a:t>
            </a:r>
          </a:p>
        </p:txBody>
      </p:sp>
      <p:pic>
        <p:nvPicPr>
          <p:cNvPr id="30722" name="Content Placeholder 4" descr="X0 evlolution over charge RFA1.t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24000"/>
            <a:ext cx="4440238" cy="4419600"/>
          </a:xfrm>
        </p:spPr>
      </p:pic>
      <p:pic>
        <p:nvPicPr>
          <p:cNvPr id="30723" name="Content Placeholder 5" descr="X0 evlolution over charge RFA3.tif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13288" y="1524000"/>
            <a:ext cx="4430712" cy="4343400"/>
          </a:xfrm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1474788" y="4171950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Uncoated</a:t>
            </a:r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6148388" y="4267200"/>
            <a:ext cx="911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Coated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Carbon Pipe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CERN is very interested in amorphous carbon</a:t>
            </a:r>
          </a:p>
          <a:p>
            <a:pPr lvl="1"/>
            <a:r>
              <a:rPr lang="en-US" smtClean="0"/>
              <a:t>See it as superior to TiN in not requiring as much conditioning</a:t>
            </a:r>
          </a:p>
          <a:p>
            <a:r>
              <a:rPr lang="en-US" smtClean="0"/>
              <a:t>They built a chamber for us in short order and we installed it in MI this summer</a:t>
            </a:r>
          </a:p>
          <a:p>
            <a:r>
              <a:rPr lang="en-US" smtClean="0"/>
              <a:t>Some early results here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Carbon Measurements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Less signal on Carbon (x6)</a:t>
            </a:r>
          </a:p>
          <a:p>
            <a:r>
              <a:rPr lang="en-US" sz="2400" smtClean="0"/>
              <a:t>Temporal shift is similar to before</a:t>
            </a:r>
          </a:p>
        </p:txBody>
      </p:sp>
      <p:pic>
        <p:nvPicPr>
          <p:cNvPr id="32771" name="Picture 2" descr="C:\Documents and Settings\zwaska\My Documents\cloud\Studies\20100820\ScreenCap_ 2010-08-20_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049463"/>
            <a:ext cx="533400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smtClean="0"/>
              <a:t>Vacuum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1905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Vacuum leak started to effect measurements</a:t>
            </a:r>
          </a:p>
          <a:p>
            <a:pPr>
              <a:defRPr/>
            </a:pPr>
            <a:r>
              <a:rPr lang="en-US" dirty="0" smtClean="0"/>
              <a:t>Complicated correlation with Vacuum</a:t>
            </a:r>
          </a:p>
          <a:p>
            <a:pPr lvl="1">
              <a:defRPr/>
            </a:pPr>
            <a:r>
              <a:rPr lang="en-US" dirty="0" smtClean="0"/>
              <a:t>Reset material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Still being understood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743200"/>
            <a:ext cx="4419600" cy="347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1300"/>
            <a:ext cx="4648200" cy="348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Fields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Time-dependent field of ~ 3 Ga</a:t>
            </a:r>
          </a:p>
          <a:p>
            <a:pPr lvl="1"/>
            <a:r>
              <a:rPr lang="en-US" sz="2400" smtClean="0"/>
              <a:t>Static fields ~ 1 Ga</a:t>
            </a:r>
          </a:p>
        </p:txBody>
      </p:sp>
      <p:pic>
        <p:nvPicPr>
          <p:cNvPr id="34819" name="Picture 2" descr="C:\Documents and Settings\zwaska\My Documents\cloud\Studies\20100820\ScreenCap_ 2010-08-20_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81200"/>
            <a:ext cx="5240338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http://www.staff.uni-mainz.de/othegrav/lhc-underground_gif_1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9688" y="0"/>
            <a:ext cx="362426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862513" cy="792163"/>
          </a:xfrm>
        </p:spPr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999038" cy="5456238"/>
          </a:xfrm>
        </p:spPr>
        <p:txBody>
          <a:bodyPr/>
          <a:lstStyle/>
          <a:p>
            <a:r>
              <a:rPr lang="en-US" sz="2400" smtClean="0"/>
              <a:t>New accelerators / brighter beams</a:t>
            </a:r>
          </a:p>
          <a:p>
            <a:pPr lvl="1"/>
            <a:r>
              <a:rPr lang="en-US" sz="2000" smtClean="0"/>
              <a:t>LHC/ILC/PrX</a:t>
            </a:r>
          </a:p>
          <a:p>
            <a:r>
              <a:rPr lang="en-US" sz="2400" smtClean="0"/>
              <a:t>Collective effects scale strongly</a:t>
            </a:r>
          </a:p>
          <a:p>
            <a:pPr lvl="1"/>
            <a:r>
              <a:rPr lang="en-US" sz="2000" smtClean="0"/>
              <a:t>Space Charge, Impedance</a:t>
            </a:r>
          </a:p>
          <a:p>
            <a:pPr lvl="1"/>
            <a:r>
              <a:rPr lang="en-US" sz="2000" b="1" smtClean="0"/>
              <a:t>Electron Cloud</a:t>
            </a:r>
          </a:p>
          <a:p>
            <a:r>
              <a:rPr lang="en-US" sz="2400" smtClean="0"/>
              <a:t>ECloud is a mostly new instability</a:t>
            </a:r>
          </a:p>
          <a:p>
            <a:pPr lvl="1"/>
            <a:r>
              <a:rPr lang="en-US" sz="2000" smtClean="0"/>
              <a:t>Doesn’t form at all for low-intensities</a:t>
            </a:r>
          </a:p>
          <a:p>
            <a:pPr lvl="1"/>
            <a:r>
              <a:rPr lang="en-US" sz="2000" smtClean="0"/>
              <a:t>No obvious signature in conventional beam instrumentation</a:t>
            </a:r>
          </a:p>
          <a:p>
            <a:pPr lvl="1"/>
            <a:endParaRPr lang="en-US" sz="2000" smtClean="0"/>
          </a:p>
          <a:p>
            <a:pPr lvl="1">
              <a:buFont typeface="Wingdings" pitchFamily="2" charset="2"/>
              <a:buNone/>
            </a:pPr>
            <a:r>
              <a:rPr lang="en-US" sz="2000" smtClean="0"/>
              <a:t>Generally, with any intense positive beam, a plasma of electrons can form within the vacuum vessel – degrading the performance</a:t>
            </a:r>
          </a:p>
          <a:p>
            <a:pPr lvl="1"/>
            <a:endParaRPr lang="en-US" sz="2000" smtClean="0"/>
          </a:p>
        </p:txBody>
      </p:sp>
      <p:pic>
        <p:nvPicPr>
          <p:cNvPr id="16388" name="Picture 4" descr="http://athome.web.cern.ch/athome/images/LH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5763" y="1228725"/>
            <a:ext cx="409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1375" y="2471738"/>
            <a:ext cx="44926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Content Placeholder 5" descr="ICD2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0038" y="4191000"/>
            <a:ext cx="33829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SEY Measurement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5105400" cy="5334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000" dirty="0" smtClean="0"/>
              <a:t>Developed SEY measurement station with Cornell</a:t>
            </a:r>
          </a:p>
          <a:p>
            <a:pPr lvl="1">
              <a:defRPr/>
            </a:pPr>
            <a:r>
              <a:rPr lang="en-US" sz="1600" dirty="0" smtClean="0"/>
              <a:t>Allows in situ measurement of SEY on samples</a:t>
            </a:r>
          </a:p>
          <a:p>
            <a:pPr>
              <a:defRPr/>
            </a:pPr>
            <a:r>
              <a:rPr lang="en-US" sz="2000" dirty="0" smtClean="0"/>
              <a:t>Place </a:t>
            </a:r>
            <a:r>
              <a:rPr lang="en-US" sz="2000" dirty="0"/>
              <a:t>sample “buttons” of materials as portion of </a:t>
            </a:r>
            <a:r>
              <a:rPr lang="en-US" sz="2000" dirty="0" err="1"/>
              <a:t>beampipe</a:t>
            </a:r>
            <a:r>
              <a:rPr lang="en-US" sz="2000" dirty="0"/>
              <a:t> circumference</a:t>
            </a:r>
          </a:p>
          <a:p>
            <a:pPr lvl="1">
              <a:defRPr/>
            </a:pPr>
            <a:r>
              <a:rPr lang="en-US" sz="1800" dirty="0" err="1"/>
              <a:t>Beampipe</a:t>
            </a:r>
            <a:r>
              <a:rPr lang="en-US" sz="1800" dirty="0"/>
              <a:t> made of standard materials – for us: Stainless 416L</a:t>
            </a:r>
          </a:p>
          <a:p>
            <a:pPr>
              <a:defRPr/>
            </a:pPr>
            <a:r>
              <a:rPr lang="en-US" sz="2000" dirty="0"/>
              <a:t>Directly measure the SEY of the sample</a:t>
            </a:r>
          </a:p>
          <a:p>
            <a:pPr lvl="1">
              <a:defRPr/>
            </a:pPr>
            <a:r>
              <a:rPr lang="en-US" sz="1800" dirty="0"/>
              <a:t>SLAC did this by removing the button and testing in a surface physics lab</a:t>
            </a:r>
          </a:p>
          <a:p>
            <a:pPr lvl="1">
              <a:defRPr/>
            </a:pPr>
            <a:r>
              <a:rPr lang="en-US" sz="1800" dirty="0"/>
              <a:t>At Cornell, it has been modified for </a:t>
            </a:r>
            <a:r>
              <a:rPr lang="en-US" sz="1800" i="1" dirty="0"/>
              <a:t>in situ</a:t>
            </a:r>
            <a:r>
              <a:rPr lang="en-US" sz="1800" dirty="0"/>
              <a:t> </a:t>
            </a:r>
            <a:r>
              <a:rPr lang="en-US" sz="1800" dirty="0" smtClean="0"/>
              <a:t>measurement</a:t>
            </a:r>
          </a:p>
          <a:p>
            <a:pPr>
              <a:defRPr/>
            </a:pPr>
            <a:r>
              <a:rPr lang="en-US" sz="2200" dirty="0" smtClean="0"/>
              <a:t>Will allow comparison between conditioning in electron/positron ring, and our proton ring</a:t>
            </a:r>
            <a:endParaRPr lang="en-US" sz="2200" dirty="0"/>
          </a:p>
          <a:p>
            <a:pPr>
              <a:defRPr/>
            </a:pPr>
            <a:r>
              <a:rPr lang="en-US" sz="2000" dirty="0"/>
              <a:t>Other considerations:</a:t>
            </a:r>
          </a:p>
          <a:p>
            <a:pPr lvl="1">
              <a:defRPr/>
            </a:pPr>
            <a:r>
              <a:rPr lang="en-US" sz="1800" dirty="0"/>
              <a:t>Change pieces without breaking vacuum</a:t>
            </a:r>
          </a:p>
          <a:p>
            <a:pPr lvl="1">
              <a:defRPr/>
            </a:pPr>
            <a:r>
              <a:rPr lang="en-US" sz="1800" dirty="0"/>
              <a:t>Monitor electron flux</a:t>
            </a:r>
          </a:p>
          <a:p>
            <a:pPr lvl="1">
              <a:defRPr/>
            </a:pPr>
            <a:r>
              <a:rPr lang="en-US" sz="1800" dirty="0"/>
              <a:t>Differential scrubbing can be factored </a:t>
            </a:r>
            <a:r>
              <a:rPr lang="en-US" sz="1800" dirty="0" smtClean="0"/>
              <a:t>out</a:t>
            </a:r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>
            <a:off x="5867400" y="2514600"/>
            <a:ext cx="2209800" cy="2209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4" name="Arc 5"/>
          <p:cNvSpPr>
            <a:spLocks/>
          </p:cNvSpPr>
          <p:nvPr/>
        </p:nvSpPr>
        <p:spPr bwMode="auto">
          <a:xfrm flipH="1">
            <a:off x="5867400" y="3376613"/>
            <a:ext cx="1066800" cy="458787"/>
          </a:xfrm>
          <a:custGeom>
            <a:avLst/>
            <a:gdLst>
              <a:gd name="T0" fmla="*/ 1046649 w 21600"/>
              <a:gd name="T1" fmla="*/ 0 h 9300"/>
              <a:gd name="T2" fmla="*/ 1036376 w 21600"/>
              <a:gd name="T3" fmla="*/ 458787 h 9300"/>
              <a:gd name="T4" fmla="*/ 0 w 21600"/>
              <a:gd name="T5" fmla="*/ 206158 h 9300"/>
              <a:gd name="T6" fmla="*/ 0 60000 65536"/>
              <a:gd name="T7" fmla="*/ 0 60000 65536"/>
              <a:gd name="T8" fmla="*/ 0 60000 65536"/>
              <a:gd name="T9" fmla="*/ 0 w 21600"/>
              <a:gd name="T10" fmla="*/ 0 h 9300"/>
              <a:gd name="T11" fmla="*/ 21600 w 21600"/>
              <a:gd name="T12" fmla="*/ 9300 h 9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9300" fill="none" extrusionOk="0">
                <a:moveTo>
                  <a:pt x="21191" y="0"/>
                </a:moveTo>
                <a:cubicBezTo>
                  <a:pt x="21463" y="1376"/>
                  <a:pt x="21600" y="2776"/>
                  <a:pt x="21600" y="4179"/>
                </a:cubicBezTo>
                <a:cubicBezTo>
                  <a:pt x="21600" y="5904"/>
                  <a:pt x="21393" y="7623"/>
                  <a:pt x="20984" y="9300"/>
                </a:cubicBezTo>
              </a:path>
              <a:path w="21600" h="9300" stroke="0" extrusionOk="0">
                <a:moveTo>
                  <a:pt x="21191" y="0"/>
                </a:moveTo>
                <a:cubicBezTo>
                  <a:pt x="21463" y="1376"/>
                  <a:pt x="21600" y="2776"/>
                  <a:pt x="21600" y="4179"/>
                </a:cubicBezTo>
                <a:cubicBezTo>
                  <a:pt x="21600" y="5904"/>
                  <a:pt x="21393" y="7623"/>
                  <a:pt x="20984" y="9300"/>
                </a:cubicBezTo>
                <a:lnTo>
                  <a:pt x="0" y="4179"/>
                </a:lnTo>
                <a:close/>
              </a:path>
            </a:pathLst>
          </a:custGeom>
          <a:noFill/>
          <a:ln w="1143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6629400" y="32766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>
            <a:off x="6934200" y="3886200"/>
            <a:ext cx="0" cy="685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9"/>
          <p:cNvSpPr>
            <a:spLocks noChangeShapeType="1"/>
          </p:cNvSpPr>
          <p:nvPr/>
        </p:nvSpPr>
        <p:spPr bwMode="auto">
          <a:xfrm>
            <a:off x="7239000" y="3581400"/>
            <a:ext cx="6096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10"/>
          <p:cNvSpPr>
            <a:spLocks noChangeShapeType="1"/>
          </p:cNvSpPr>
          <p:nvPr/>
        </p:nvSpPr>
        <p:spPr bwMode="auto">
          <a:xfrm flipH="1">
            <a:off x="6019800" y="3581400"/>
            <a:ext cx="6096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11"/>
          <p:cNvSpPr>
            <a:spLocks noChangeShapeType="1"/>
          </p:cNvSpPr>
          <p:nvPr/>
        </p:nvSpPr>
        <p:spPr bwMode="auto">
          <a:xfrm flipH="1" flipV="1">
            <a:off x="6934200" y="2667000"/>
            <a:ext cx="0" cy="609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2"/>
          <p:cNvSpPr>
            <a:spLocks noChangeShapeType="1"/>
          </p:cNvSpPr>
          <p:nvPr/>
        </p:nvSpPr>
        <p:spPr bwMode="auto">
          <a:xfrm>
            <a:off x="7162800" y="3810000"/>
            <a:ext cx="457200" cy="45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3"/>
          <p:cNvSpPr>
            <a:spLocks noChangeShapeType="1"/>
          </p:cNvSpPr>
          <p:nvPr/>
        </p:nvSpPr>
        <p:spPr bwMode="auto">
          <a:xfrm flipV="1">
            <a:off x="7162800" y="2895600"/>
            <a:ext cx="457200" cy="45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4"/>
          <p:cNvSpPr>
            <a:spLocks noChangeShapeType="1"/>
          </p:cNvSpPr>
          <p:nvPr/>
        </p:nvSpPr>
        <p:spPr bwMode="auto">
          <a:xfrm flipH="1">
            <a:off x="6248400" y="3810000"/>
            <a:ext cx="457200" cy="45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5"/>
          <p:cNvSpPr>
            <a:spLocks noChangeShapeType="1"/>
          </p:cNvSpPr>
          <p:nvPr/>
        </p:nvSpPr>
        <p:spPr bwMode="auto">
          <a:xfrm flipH="1" flipV="1">
            <a:off x="6248400" y="2895600"/>
            <a:ext cx="457200" cy="45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/>
          <p:cNvGrpSpPr>
            <a:grpSpLocks/>
          </p:cNvGrpSpPr>
          <p:nvPr/>
        </p:nvGrpSpPr>
        <p:grpSpPr bwMode="auto">
          <a:xfrm>
            <a:off x="1625600" y="711200"/>
            <a:ext cx="7024688" cy="5851525"/>
            <a:chOff x="1024" y="448"/>
            <a:chExt cx="4425" cy="3686"/>
          </a:xfrm>
        </p:grpSpPr>
        <p:pic>
          <p:nvPicPr>
            <p:cNvPr id="3687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4" y="448"/>
              <a:ext cx="4368" cy="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0" name="Rectangle 4"/>
            <p:cNvSpPr>
              <a:spLocks noChangeArrowheads="1"/>
            </p:cNvSpPr>
            <p:nvPr/>
          </p:nvSpPr>
          <p:spPr bwMode="auto">
            <a:xfrm>
              <a:off x="4224" y="2736"/>
              <a:ext cx="1225" cy="13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686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278688" cy="571500"/>
          </a:xfrm>
        </p:spPr>
        <p:txBody>
          <a:bodyPr/>
          <a:lstStyle/>
          <a:p>
            <a:r>
              <a:rPr lang="en-US" sz="4000" smtClean="0"/>
              <a:t>In Situ SEY TestStand</a:t>
            </a: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990600" y="3962400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Sample</a:t>
            </a:r>
          </a:p>
        </p:txBody>
      </p:sp>
      <p:sp>
        <p:nvSpPr>
          <p:cNvPr id="36868" name="Line 7"/>
          <p:cNvSpPr>
            <a:spLocks noChangeShapeType="1"/>
          </p:cNvSpPr>
          <p:nvPr/>
        </p:nvSpPr>
        <p:spPr bwMode="auto">
          <a:xfrm>
            <a:off x="1524000" y="4419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Line 8"/>
          <p:cNvSpPr>
            <a:spLocks noChangeShapeType="1"/>
          </p:cNvSpPr>
          <p:nvPr/>
        </p:nvSpPr>
        <p:spPr bwMode="auto">
          <a:xfrm flipV="1">
            <a:off x="5334000" y="914400"/>
            <a:ext cx="2514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 rot="-1825787">
            <a:off x="4724400" y="1219200"/>
            <a:ext cx="3303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Linear Motion in vacuum</a:t>
            </a: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609600" y="5791200"/>
            <a:ext cx="181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Electron Gun</a:t>
            </a:r>
          </a:p>
        </p:txBody>
      </p:sp>
      <p:sp>
        <p:nvSpPr>
          <p:cNvPr id="36872" name="Line 11"/>
          <p:cNvSpPr>
            <a:spLocks noChangeShapeType="1"/>
          </p:cNvSpPr>
          <p:nvPr/>
        </p:nvSpPr>
        <p:spPr bwMode="auto">
          <a:xfrm flipV="1">
            <a:off x="2362200" y="5486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Text Box 12"/>
          <p:cNvSpPr txBox="1">
            <a:spLocks noChangeArrowheads="1"/>
          </p:cNvSpPr>
          <p:nvPr/>
        </p:nvSpPr>
        <p:spPr bwMode="auto">
          <a:xfrm>
            <a:off x="381000" y="11430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Isolation Valve</a:t>
            </a:r>
          </a:p>
        </p:txBody>
      </p:sp>
      <p:sp>
        <p:nvSpPr>
          <p:cNvPr id="36874" name="Line 13"/>
          <p:cNvSpPr>
            <a:spLocks noChangeShapeType="1"/>
          </p:cNvSpPr>
          <p:nvPr/>
        </p:nvSpPr>
        <p:spPr bwMode="auto">
          <a:xfrm>
            <a:off x="2362200" y="1524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Text Box 14"/>
          <p:cNvSpPr txBox="1">
            <a:spLocks noChangeArrowheads="1"/>
          </p:cNvSpPr>
          <p:nvPr/>
        </p:nvSpPr>
        <p:spPr bwMode="auto">
          <a:xfrm>
            <a:off x="3048000" y="990600"/>
            <a:ext cx="178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Test Position</a:t>
            </a:r>
          </a:p>
        </p:txBody>
      </p:sp>
      <p:sp>
        <p:nvSpPr>
          <p:cNvPr id="36876" name="Line 15"/>
          <p:cNvSpPr>
            <a:spLocks noChangeShapeType="1"/>
          </p:cNvSpPr>
          <p:nvPr/>
        </p:nvSpPr>
        <p:spPr bwMode="auto">
          <a:xfrm>
            <a:off x="4038600" y="1524000"/>
            <a:ext cx="152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Text Box 16"/>
          <p:cNvSpPr txBox="1">
            <a:spLocks noChangeArrowheads="1"/>
          </p:cNvSpPr>
          <p:nvPr/>
        </p:nvSpPr>
        <p:spPr bwMode="auto">
          <a:xfrm>
            <a:off x="6019800" y="4038600"/>
            <a:ext cx="247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Electrical isolation</a:t>
            </a:r>
          </a:p>
        </p:txBody>
      </p:sp>
      <p:sp>
        <p:nvSpPr>
          <p:cNvPr id="36878" name="Line 17"/>
          <p:cNvSpPr>
            <a:spLocks noChangeShapeType="1"/>
          </p:cNvSpPr>
          <p:nvPr/>
        </p:nvSpPr>
        <p:spPr bwMode="auto">
          <a:xfrm flipH="1" flipV="1">
            <a:off x="5181600" y="3581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Outlook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dirty="0" err="1" smtClean="0"/>
              <a:t>TiN</a:t>
            </a:r>
            <a:r>
              <a:rPr lang="en-US" sz="2800" dirty="0" smtClean="0"/>
              <a:t> and Carbon have been tested with present MI intensities</a:t>
            </a:r>
          </a:p>
          <a:p>
            <a:pPr lvl="1">
              <a:defRPr/>
            </a:pPr>
            <a:r>
              <a:rPr lang="en-US" sz="2400" dirty="0" err="1" smtClean="0"/>
              <a:t>TiN</a:t>
            </a:r>
            <a:r>
              <a:rPr lang="en-US" sz="2400" dirty="0" smtClean="0"/>
              <a:t> shows good conditioning over time with no obvious limit</a:t>
            </a:r>
          </a:p>
          <a:p>
            <a:pPr lvl="2">
              <a:defRPr/>
            </a:pPr>
            <a:r>
              <a:rPr lang="en-US" sz="2000" dirty="0" smtClean="0"/>
              <a:t>Better than SS</a:t>
            </a:r>
          </a:p>
          <a:p>
            <a:pPr lvl="1">
              <a:defRPr/>
            </a:pPr>
            <a:r>
              <a:rPr lang="en-US" sz="2400" dirty="0" smtClean="0"/>
              <a:t>Carbon, so far, appears similar to </a:t>
            </a:r>
            <a:r>
              <a:rPr lang="en-US" sz="2400" dirty="0" err="1" smtClean="0"/>
              <a:t>TiN</a:t>
            </a:r>
            <a:endParaRPr lang="en-US" dirty="0" smtClean="0"/>
          </a:p>
          <a:p>
            <a:pPr lvl="1">
              <a:defRPr/>
            </a:pPr>
            <a:r>
              <a:rPr lang="en-US" sz="2400" dirty="0" smtClean="0"/>
              <a:t>Measurements will be refined and continued</a:t>
            </a:r>
          </a:p>
          <a:p>
            <a:pPr>
              <a:defRPr/>
            </a:pPr>
            <a:r>
              <a:rPr lang="en-US" dirty="0" smtClean="0"/>
              <a:t>SEY Test Stand built with Cornell</a:t>
            </a:r>
          </a:p>
          <a:p>
            <a:pPr lvl="1">
              <a:defRPr/>
            </a:pPr>
            <a:r>
              <a:rPr lang="en-US" dirty="0" smtClean="0"/>
              <a:t>Will be here at Fermilab this year and tested in lab</a:t>
            </a:r>
          </a:p>
          <a:p>
            <a:pPr lvl="1">
              <a:defRPr/>
            </a:pPr>
            <a:r>
              <a:rPr lang="en-US" dirty="0" smtClean="0"/>
              <a:t>Plan to install in MI next year</a:t>
            </a:r>
          </a:p>
          <a:p>
            <a:pPr>
              <a:defRPr/>
            </a:pPr>
            <a:r>
              <a:rPr lang="en-US" dirty="0" smtClean="0"/>
              <a:t>Need to be confident in an approach for Project X</a:t>
            </a:r>
          </a:p>
          <a:p>
            <a:pPr lvl="1">
              <a:defRPr/>
            </a:pPr>
            <a:r>
              <a:rPr lang="en-US" dirty="0" err="1" smtClean="0"/>
              <a:t>TiN</a:t>
            </a:r>
            <a:r>
              <a:rPr lang="en-US" dirty="0" smtClean="0"/>
              <a:t> appears to be an adequate approach</a:t>
            </a:r>
          </a:p>
          <a:p>
            <a:pPr lvl="2">
              <a:defRPr/>
            </a:pPr>
            <a:r>
              <a:rPr lang="en-US" dirty="0" smtClean="0"/>
              <a:t>But, it is still rather expensive</a:t>
            </a:r>
          </a:p>
          <a:p>
            <a:pPr lvl="2">
              <a:defRPr/>
            </a:pPr>
            <a:r>
              <a:rPr lang="en-US" dirty="0" smtClean="0"/>
              <a:t>Dipoles? Quads? Drifts? Recycler? RCS?</a:t>
            </a:r>
          </a:p>
          <a:p>
            <a:pPr lvl="1">
              <a:defRPr/>
            </a:pPr>
            <a:r>
              <a:rPr lang="en-US" dirty="0" smtClean="0"/>
              <a:t>Simulations are needed</a:t>
            </a:r>
          </a:p>
          <a:p>
            <a:pPr lvl="2">
              <a:defRPr/>
            </a:pPr>
            <a:r>
              <a:rPr lang="en-US" dirty="0" smtClean="0"/>
              <a:t>Too complicated for an analytical model</a:t>
            </a:r>
          </a:p>
          <a:p>
            <a:pPr lvl="2">
              <a:defRPr/>
            </a:pPr>
            <a:r>
              <a:rPr lang="en-US" dirty="0" smtClean="0"/>
              <a:t>Don’t fully understand  buildup or beam effects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668338"/>
            <a:ext cx="8240712" cy="4543425"/>
          </a:xfrm>
        </p:spPr>
        <p:txBody>
          <a:bodyPr anchor="t"/>
          <a:lstStyle/>
          <a:p>
            <a:pPr eaLnBrk="1" hangingPunct="1">
              <a:lnSpc>
                <a:spcPct val="120000"/>
              </a:lnSpc>
            </a:pPr>
            <a:r>
              <a:rPr lang="en-US" sz="4000" smtClean="0">
                <a:solidFill>
                  <a:srgbClr val="006600"/>
                </a:solidFill>
              </a:rPr>
              <a:t>Electron Cloud </a:t>
            </a:r>
            <a:br>
              <a:rPr lang="en-US" sz="4000" smtClean="0">
                <a:solidFill>
                  <a:srgbClr val="006600"/>
                </a:solidFill>
              </a:rPr>
            </a:br>
            <a:r>
              <a:rPr lang="en-US" sz="4000" smtClean="0">
                <a:solidFill>
                  <a:srgbClr val="006600"/>
                </a:solidFill>
              </a:rPr>
              <a:t>Measurements and Plans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3200" i="1" smtClean="0">
                <a:solidFill>
                  <a:srgbClr val="663300"/>
                </a:solidFill>
              </a:rPr>
              <a:t>Bob Zwaska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600" smtClean="0">
                <a:solidFill>
                  <a:srgbClr val="CC6600"/>
                </a:solidFill>
              </a:rPr>
              <a:t/>
            </a:r>
            <a:br>
              <a:rPr lang="en-US" sz="3600" smtClean="0">
                <a:solidFill>
                  <a:srgbClr val="CC6600"/>
                </a:solidFill>
              </a:rPr>
            </a:br>
            <a:r>
              <a:rPr lang="en-US" sz="3600" smtClean="0">
                <a:solidFill>
                  <a:srgbClr val="CC6600"/>
                </a:solidFill>
              </a:rPr>
              <a:t/>
            </a:r>
            <a:br>
              <a:rPr lang="en-US" sz="3600" smtClean="0">
                <a:solidFill>
                  <a:srgbClr val="CC6600"/>
                </a:solidFill>
              </a:rPr>
            </a:br>
            <a:r>
              <a:rPr lang="en-US" sz="2400" smtClean="0">
                <a:solidFill>
                  <a:srgbClr val="CC6600"/>
                </a:solidFill>
              </a:rPr>
              <a:t>September 9, 2010</a:t>
            </a:r>
            <a:br>
              <a:rPr lang="en-US" sz="2400" smtClean="0">
                <a:solidFill>
                  <a:srgbClr val="CC6600"/>
                </a:solidFill>
              </a:rPr>
            </a:br>
            <a:r>
              <a:rPr lang="en-US" sz="2400" smtClean="0">
                <a:solidFill>
                  <a:srgbClr val="CC6600"/>
                </a:solidFill>
              </a:rPr>
              <a:t>APC Seminar</a:t>
            </a:r>
            <a:endParaRPr lang="en-US" sz="18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Model of Threshold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4191000" cy="5135563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 smtClean="0"/>
              <a:t>Electrons mostly start nearly at rest, near the beam pipe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Beam gives impulse to electrons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Characteristic energy with characteristic SEY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At saturation SEY must be ~ 1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No change in density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Primary forcing is a much smaller effect at saturation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Obviously, there may be multiple absorptions, so effective SEY curve may be lower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Electron cloud must screen beam impulse so that electron energy corresponds to SEY = 1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Threshold occurs when the characteristic SEY = 1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Electron density increases rapidly above that to a sizeable fraction of proton density</a:t>
            </a:r>
          </a:p>
          <a:p>
            <a:pPr lvl="1">
              <a:spcBef>
                <a:spcPts val="600"/>
              </a:spcBef>
              <a:defRPr/>
            </a:pPr>
            <a:endParaRPr lang="en-US" dirty="0" smtClean="0"/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I can come up with parameterizations that roughly match our thresholds, but more guidance from simulation would be nice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495800" cy="343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 rot="5400000">
            <a:off x="4876800" y="3429000"/>
            <a:ext cx="1981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rot="5400000">
            <a:off x="4953000" y="3886200"/>
            <a:ext cx="106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942" name="Straight Arrow Connector 11"/>
          <p:cNvCxnSpPr>
            <a:cxnSpLocks noChangeShapeType="1"/>
          </p:cNvCxnSpPr>
          <p:nvPr/>
        </p:nvCxnSpPr>
        <p:spPr bwMode="auto">
          <a:xfrm rot="10800000">
            <a:off x="5486400" y="3810000"/>
            <a:ext cx="304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SEY Measurement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8700"/>
            <a:ext cx="4114800" cy="5097463"/>
          </a:xfrm>
        </p:spPr>
        <p:txBody>
          <a:bodyPr/>
          <a:lstStyle/>
          <a:p>
            <a:r>
              <a:rPr lang="en-US" sz="1800" smtClean="0"/>
              <a:t>Sample is withdrawn from beampipe</a:t>
            </a:r>
          </a:p>
          <a:p>
            <a:r>
              <a:rPr lang="en-US" sz="1800" smtClean="0"/>
              <a:t>Sample holder is electrically isolated from ground</a:t>
            </a:r>
          </a:p>
          <a:p>
            <a:pPr lvl="1"/>
            <a:r>
              <a:rPr lang="en-US" sz="1600" smtClean="0"/>
              <a:t>Attached to picoammeter</a:t>
            </a:r>
          </a:p>
          <a:p>
            <a:pPr lvl="1"/>
            <a:r>
              <a:rPr lang="en-US" sz="1600" smtClean="0"/>
              <a:t>Biased at -20 V to repel secondaries</a:t>
            </a:r>
          </a:p>
          <a:p>
            <a:r>
              <a:rPr lang="en-US" sz="1800" smtClean="0"/>
              <a:t>Gun is permanently installed in setup</a:t>
            </a:r>
          </a:p>
          <a:p>
            <a:r>
              <a:rPr lang="en-US" sz="1800" smtClean="0"/>
              <a:t>Power supply brought in for measurements</a:t>
            </a:r>
          </a:p>
          <a:p>
            <a:r>
              <a:rPr lang="en-US" sz="1800" smtClean="0"/>
              <a:t>LabView controls the gun through the SEY scan</a:t>
            </a:r>
          </a:p>
          <a:p>
            <a:pPr lvl="1"/>
            <a:r>
              <a:rPr lang="en-US" sz="1600" smtClean="0"/>
              <a:t>Can include rastering across surface</a:t>
            </a:r>
          </a:p>
          <a:p>
            <a:pPr lvl="1"/>
            <a:r>
              <a:rPr lang="en-US" sz="1600" smtClean="0"/>
              <a:t>Picoammeter read out simultaneously</a:t>
            </a:r>
          </a:p>
          <a:p>
            <a:r>
              <a:rPr lang="en-US" sz="1800" smtClean="0"/>
              <a:t>Scan should take ~ 30 minutes</a:t>
            </a:r>
          </a:p>
          <a:p>
            <a:pPr lvl="1"/>
            <a:r>
              <a:rPr lang="en-US" sz="1600" smtClean="0"/>
              <a:t>Still being optimized, could be longer or shorter</a:t>
            </a:r>
          </a:p>
          <a:p>
            <a:pPr lvl="1"/>
            <a:r>
              <a:rPr lang="en-US" sz="1600" smtClean="0"/>
              <a:t>Need to understand gun cathode heating time</a:t>
            </a:r>
          </a:p>
          <a:p>
            <a:pPr lvl="1"/>
            <a:endParaRPr lang="en-US" sz="1600" smtClean="0"/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143000"/>
            <a:ext cx="4833938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Prototype Pictures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7" name="Picture 4" descr="DSC016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7155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Example: Strong Signal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8700"/>
            <a:ext cx="2743200" cy="50974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smtClean="0"/>
              <a:t>Unamplified signals</a:t>
            </a:r>
          </a:p>
          <a:p>
            <a:pPr lvl="1">
              <a:lnSpc>
                <a:spcPct val="110000"/>
              </a:lnSpc>
            </a:pPr>
            <a:r>
              <a:rPr lang="en-US" sz="1400" smtClean="0"/>
              <a:t>Overloaded amplifier</a:t>
            </a:r>
          </a:p>
          <a:p>
            <a:pPr>
              <a:lnSpc>
                <a:spcPct val="110000"/>
              </a:lnSpc>
            </a:pPr>
            <a:r>
              <a:rPr lang="en-US" sz="1800" smtClean="0"/>
              <a:t>Ratio is only ~ 2</a:t>
            </a:r>
          </a:p>
          <a:p>
            <a:pPr lvl="1">
              <a:lnSpc>
                <a:spcPct val="110000"/>
              </a:lnSpc>
            </a:pPr>
            <a:r>
              <a:rPr lang="en-US" sz="1400" smtClean="0"/>
              <a:t>Uncoated / coated</a:t>
            </a:r>
            <a:endParaRPr lang="en-US" sz="1800" smtClean="0"/>
          </a:p>
          <a:p>
            <a:pPr>
              <a:lnSpc>
                <a:spcPct val="110000"/>
              </a:lnSpc>
            </a:pPr>
            <a:r>
              <a:rPr lang="en-US" sz="1800" smtClean="0"/>
              <a:t>Ratio changes with time, intensity</a:t>
            </a:r>
          </a:p>
          <a:p>
            <a:pPr>
              <a:lnSpc>
                <a:spcPct val="110000"/>
              </a:lnSpc>
            </a:pPr>
            <a:endParaRPr lang="en-US" sz="1800" smtClean="0"/>
          </a:p>
          <a:p>
            <a:pPr>
              <a:lnSpc>
                <a:spcPct val="110000"/>
              </a:lnSpc>
            </a:pPr>
            <a:r>
              <a:rPr lang="en-US" sz="1800" smtClean="0"/>
              <a:t>At the end of the run, we would see a small amount of cloud on the uncoated</a:t>
            </a:r>
          </a:p>
          <a:p>
            <a:pPr lvl="1">
              <a:lnSpc>
                <a:spcPct val="110000"/>
              </a:lnSpc>
            </a:pPr>
            <a:r>
              <a:rPr lang="en-US" sz="1400" smtClean="0"/>
              <a:t>No cloud on the coated</a:t>
            </a:r>
          </a:p>
          <a:p>
            <a:pPr lvl="1">
              <a:lnSpc>
                <a:spcPct val="110000"/>
              </a:lnSpc>
            </a:pPr>
            <a:r>
              <a:rPr lang="en-US" sz="1400" smtClean="0"/>
              <a:t>Infinite ratio</a:t>
            </a:r>
          </a:p>
        </p:txBody>
      </p:sp>
      <p:pic>
        <p:nvPicPr>
          <p:cNvPr id="43011" name="Picture 5" descr="ecloud13_snap"/>
          <p:cNvPicPr>
            <a:picLocks noChangeAspect="1" noChangeArrowheads="1"/>
          </p:cNvPicPr>
          <p:nvPr/>
        </p:nvPicPr>
        <p:blipFill>
          <a:blip r:embed="rId3"/>
          <a:srcRect l="2141" t="4420" r="2446" b="1289"/>
          <a:stretch>
            <a:fillRect/>
          </a:stretch>
        </p:blipFill>
        <p:spPr bwMode="auto">
          <a:xfrm>
            <a:off x="3581400" y="1371600"/>
            <a:ext cx="53863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3"/>
          <p:cNvGrpSpPr>
            <a:grpSpLocks/>
          </p:cNvGrpSpPr>
          <p:nvPr/>
        </p:nvGrpSpPr>
        <p:grpSpPr bwMode="auto">
          <a:xfrm>
            <a:off x="4549775" y="1468438"/>
            <a:ext cx="4594225" cy="4321175"/>
            <a:chOff x="2413" y="776"/>
            <a:chExt cx="3057" cy="2887"/>
          </a:xfrm>
        </p:grpSpPr>
        <p:pic>
          <p:nvPicPr>
            <p:cNvPr id="17413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13" y="776"/>
              <a:ext cx="1870" cy="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Rectangle 9"/>
            <p:cNvSpPr>
              <a:spLocks noChangeArrowheads="1"/>
            </p:cNvSpPr>
            <p:nvPr/>
          </p:nvSpPr>
          <p:spPr bwMode="auto">
            <a:xfrm>
              <a:off x="4089" y="2562"/>
              <a:ext cx="274" cy="90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15" name="Text Box 10"/>
            <p:cNvSpPr txBox="1">
              <a:spLocks noChangeArrowheads="1"/>
            </p:cNvSpPr>
            <p:nvPr/>
          </p:nvSpPr>
          <p:spPr bwMode="auto">
            <a:xfrm>
              <a:off x="3722" y="3459"/>
              <a:ext cx="908" cy="2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Time (Minutes)</a:t>
              </a:r>
            </a:p>
          </p:txBody>
        </p:sp>
        <p:pic>
          <p:nvPicPr>
            <p:cNvPr id="17416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36" y="798"/>
              <a:ext cx="1434" cy="2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Example: RHIC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786313" cy="5668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smtClean="0"/>
              <a:t>Experienced substantial pressure rises as beam was injected</a:t>
            </a:r>
          </a:p>
          <a:p>
            <a:pPr lvl="1">
              <a:lnSpc>
                <a:spcPct val="120000"/>
              </a:lnSpc>
            </a:pPr>
            <a:r>
              <a:rPr lang="en-US" sz="1800" smtClean="0"/>
              <a:t>Residual gas caused significant backgrounds in the detectors</a:t>
            </a:r>
          </a:p>
          <a:p>
            <a:pPr lvl="1">
              <a:lnSpc>
                <a:spcPct val="120000"/>
              </a:lnSpc>
            </a:pPr>
            <a:r>
              <a:rPr lang="en-US" sz="1800" smtClean="0"/>
              <a:t>Sometimes even shut off the machine</a:t>
            </a:r>
          </a:p>
          <a:p>
            <a:pPr>
              <a:lnSpc>
                <a:spcPct val="120000"/>
              </a:lnSpc>
            </a:pPr>
            <a:r>
              <a:rPr lang="en-US" sz="2000" smtClean="0"/>
              <a:t>Electron cloud was causing the rise</a:t>
            </a:r>
          </a:p>
          <a:p>
            <a:pPr lvl="1">
              <a:lnSpc>
                <a:spcPct val="120000"/>
              </a:lnSpc>
            </a:pPr>
            <a:r>
              <a:rPr lang="en-US" sz="1800" smtClean="0"/>
              <a:t>Bombardment of vessel materials with electrons desorbed gas</a:t>
            </a:r>
          </a:p>
          <a:p>
            <a:pPr>
              <a:lnSpc>
                <a:spcPct val="120000"/>
              </a:lnSpc>
            </a:pPr>
            <a:r>
              <a:rPr lang="en-US" sz="2000" smtClean="0"/>
              <a:t>Extensive effort to mitigate the cloud</a:t>
            </a:r>
          </a:p>
          <a:p>
            <a:pPr lvl="1">
              <a:lnSpc>
                <a:spcPct val="120000"/>
              </a:lnSpc>
            </a:pPr>
            <a:r>
              <a:rPr lang="en-US" sz="1800" smtClean="0"/>
              <a:t>Replacement of beam pipes</a:t>
            </a:r>
          </a:p>
          <a:p>
            <a:pPr lvl="1">
              <a:lnSpc>
                <a:spcPct val="120000"/>
              </a:lnSpc>
            </a:pPr>
            <a:r>
              <a:rPr lang="en-US" sz="1800" smtClean="0"/>
              <a:t>Beamline inserts</a:t>
            </a:r>
          </a:p>
          <a:p>
            <a:pPr lvl="1">
              <a:lnSpc>
                <a:spcPct val="120000"/>
              </a:lnSpc>
            </a:pPr>
            <a:r>
              <a:rPr lang="en-US" sz="1800" smtClean="0"/>
              <a:t>Solenoids</a:t>
            </a:r>
          </a:p>
          <a:p>
            <a:pPr>
              <a:lnSpc>
                <a:spcPct val="120000"/>
              </a:lnSpc>
            </a:pPr>
            <a:r>
              <a:rPr lang="en-US" sz="2000" smtClean="0"/>
              <a:t>Performance has improved, but the cloud was never completely excised</a:t>
            </a:r>
          </a:p>
        </p:txBody>
      </p:sp>
      <p:sp>
        <p:nvSpPr>
          <p:cNvPr id="17412" name="Text Box 14"/>
          <p:cNvSpPr txBox="1">
            <a:spLocks noChangeArrowheads="1"/>
          </p:cNvSpPr>
          <p:nvPr/>
        </p:nvSpPr>
        <p:spPr bwMode="auto">
          <a:xfrm>
            <a:off x="5794375" y="5800725"/>
            <a:ext cx="2495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003300"/>
                </a:solidFill>
              </a:rPr>
              <a:t>Zhang et al.</a:t>
            </a:r>
            <a:r>
              <a:rPr lang="en-US">
                <a:solidFill>
                  <a:srgbClr val="003300"/>
                </a:solidFill>
              </a:rPr>
              <a:t>  EPAC 2006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 Cloud Model at Fermilab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990600"/>
            <a:ext cx="4230687" cy="5135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Considering the Main Injector beam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1-8 ns long bunches every 19 ns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1-5 mm transverse sigma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Bunch intensities of ~10</a:t>
            </a:r>
            <a:r>
              <a:rPr lang="en-US" sz="1600" baseline="30000" smtClean="0"/>
              <a:t>11 </a:t>
            </a:r>
            <a:r>
              <a:rPr lang="en-US" sz="1600" smtClean="0"/>
              <a:t>protons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Produce a few initial/primary electrons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Residual gas ionization</a:t>
            </a:r>
          </a:p>
          <a:p>
            <a:pPr lvl="2">
              <a:lnSpc>
                <a:spcPct val="90000"/>
              </a:lnSpc>
            </a:pPr>
            <a:r>
              <a:rPr lang="en-US" sz="1400" i="1" smtClean="0"/>
              <a:t>O</a:t>
            </a:r>
            <a:r>
              <a:rPr lang="en-US" sz="1400" smtClean="0"/>
              <a:t>( e</a:t>
            </a:r>
            <a:r>
              <a:rPr lang="en-US" sz="1400" baseline="30000" smtClean="0"/>
              <a:t>-</a:t>
            </a:r>
            <a:r>
              <a:rPr lang="en-US" sz="1400" smtClean="0"/>
              <a:t> / m / torr / proton)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Lost protons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Can produce 100’s in beam pipe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Beam produces strong potential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Nonadiabatic appearance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Electrons Accelerate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Beam disappears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Electrons collide with wall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Produce more electrons through secondary emission</a:t>
            </a:r>
          </a:p>
          <a:p>
            <a:pPr lvl="1">
              <a:lnSpc>
                <a:spcPct val="90000"/>
              </a:lnSpc>
            </a:pPr>
            <a:endParaRPr lang="en-US" sz="1600" smtClean="0"/>
          </a:p>
        </p:txBody>
      </p:sp>
      <p:sp>
        <p:nvSpPr>
          <p:cNvPr id="18435" name="Oval 4"/>
          <p:cNvSpPr>
            <a:spLocks noChangeArrowheads="1"/>
          </p:cNvSpPr>
          <p:nvPr/>
        </p:nvSpPr>
        <p:spPr bwMode="auto">
          <a:xfrm>
            <a:off x="5562600" y="1079500"/>
            <a:ext cx="2517775" cy="2517775"/>
          </a:xfrm>
          <a:prstGeom prst="ellipse">
            <a:avLst/>
          </a:prstGeom>
          <a:noFill/>
          <a:ln w="57150" algn="ctr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40400" y="1214438"/>
            <a:ext cx="1701800" cy="2235200"/>
            <a:chOff x="3616" y="765"/>
            <a:chExt cx="1072" cy="1408"/>
          </a:xfrm>
        </p:grpSpPr>
        <p:grpSp>
          <p:nvGrpSpPr>
            <p:cNvPr id="18481" name="Group 6"/>
            <p:cNvGrpSpPr>
              <a:grpSpLocks/>
            </p:cNvGrpSpPr>
            <p:nvPr/>
          </p:nvGrpSpPr>
          <p:grpSpPr bwMode="auto">
            <a:xfrm>
              <a:off x="3616" y="1458"/>
              <a:ext cx="266" cy="327"/>
              <a:chOff x="3608" y="3091"/>
              <a:chExt cx="266" cy="327"/>
            </a:xfrm>
          </p:grpSpPr>
          <p:sp>
            <p:nvSpPr>
              <p:cNvPr id="18488" name="Oval 7"/>
              <p:cNvSpPr>
                <a:spLocks noChangeArrowheads="1"/>
              </p:cNvSpPr>
              <p:nvPr/>
            </p:nvSpPr>
            <p:spPr bwMode="auto">
              <a:xfrm>
                <a:off x="3653" y="3196"/>
                <a:ext cx="166" cy="166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8489" name="Text Box 8"/>
              <p:cNvSpPr txBox="1">
                <a:spLocks noChangeArrowheads="1"/>
              </p:cNvSpPr>
              <p:nvPr/>
            </p:nvSpPr>
            <p:spPr bwMode="auto">
              <a:xfrm>
                <a:off x="3608" y="3091"/>
                <a:ext cx="266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2"/>
                    </a:solidFill>
                  </a:rPr>
                  <a:t>e</a:t>
                </a:r>
                <a:r>
                  <a:rPr lang="en-US" sz="2800" b="1" baseline="30000">
                    <a:solidFill>
                      <a:schemeClr val="accent2"/>
                    </a:solidFill>
                  </a:rPr>
                  <a:t>-</a:t>
                </a:r>
                <a:endParaRPr lang="en-US" sz="28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8482" name="Group 9"/>
            <p:cNvGrpSpPr>
              <a:grpSpLocks/>
            </p:cNvGrpSpPr>
            <p:nvPr/>
          </p:nvGrpSpPr>
          <p:grpSpPr bwMode="auto">
            <a:xfrm>
              <a:off x="4422" y="1846"/>
              <a:ext cx="266" cy="327"/>
              <a:chOff x="3608" y="3091"/>
              <a:chExt cx="266" cy="327"/>
            </a:xfrm>
          </p:grpSpPr>
          <p:sp>
            <p:nvSpPr>
              <p:cNvPr id="18486" name="Oval 10"/>
              <p:cNvSpPr>
                <a:spLocks noChangeArrowheads="1"/>
              </p:cNvSpPr>
              <p:nvPr/>
            </p:nvSpPr>
            <p:spPr bwMode="auto">
              <a:xfrm>
                <a:off x="3653" y="3196"/>
                <a:ext cx="166" cy="166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8487" name="Text Box 11"/>
              <p:cNvSpPr txBox="1">
                <a:spLocks noChangeArrowheads="1"/>
              </p:cNvSpPr>
              <p:nvPr/>
            </p:nvSpPr>
            <p:spPr bwMode="auto">
              <a:xfrm>
                <a:off x="3608" y="3091"/>
                <a:ext cx="266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2"/>
                    </a:solidFill>
                  </a:rPr>
                  <a:t>e</a:t>
                </a:r>
                <a:r>
                  <a:rPr lang="en-US" sz="2800" b="1" baseline="30000">
                    <a:solidFill>
                      <a:schemeClr val="accent2"/>
                    </a:solidFill>
                  </a:rPr>
                  <a:t>-</a:t>
                </a:r>
                <a:endParaRPr lang="en-US" sz="28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8483" name="Group 12"/>
            <p:cNvGrpSpPr>
              <a:grpSpLocks/>
            </p:cNvGrpSpPr>
            <p:nvPr/>
          </p:nvGrpSpPr>
          <p:grpSpPr bwMode="auto">
            <a:xfrm>
              <a:off x="4359" y="765"/>
              <a:ext cx="266" cy="327"/>
              <a:chOff x="3608" y="3091"/>
              <a:chExt cx="266" cy="327"/>
            </a:xfrm>
          </p:grpSpPr>
          <p:sp>
            <p:nvSpPr>
              <p:cNvPr id="18484" name="Oval 13"/>
              <p:cNvSpPr>
                <a:spLocks noChangeArrowheads="1"/>
              </p:cNvSpPr>
              <p:nvPr/>
            </p:nvSpPr>
            <p:spPr bwMode="auto">
              <a:xfrm>
                <a:off x="3653" y="3196"/>
                <a:ext cx="166" cy="166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8485" name="Text Box 14"/>
              <p:cNvSpPr txBox="1">
                <a:spLocks noChangeArrowheads="1"/>
              </p:cNvSpPr>
              <p:nvPr/>
            </p:nvSpPr>
            <p:spPr bwMode="auto">
              <a:xfrm>
                <a:off x="3608" y="3091"/>
                <a:ext cx="266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2"/>
                    </a:solidFill>
                  </a:rPr>
                  <a:t>e</a:t>
                </a:r>
                <a:r>
                  <a:rPr lang="en-US" sz="2800" b="1" baseline="30000">
                    <a:solidFill>
                      <a:schemeClr val="accent2"/>
                    </a:solidFill>
                  </a:rPr>
                  <a:t>-</a:t>
                </a:r>
                <a:endParaRPr lang="en-US" sz="2800" b="1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062663" y="1628775"/>
            <a:ext cx="1089025" cy="1490663"/>
            <a:chOff x="3819" y="1026"/>
            <a:chExt cx="686" cy="939"/>
          </a:xfrm>
        </p:grpSpPr>
        <p:sp>
          <p:nvSpPr>
            <p:cNvPr id="18478" name="Line 16"/>
            <p:cNvSpPr>
              <a:spLocks noChangeShapeType="1"/>
            </p:cNvSpPr>
            <p:nvPr/>
          </p:nvSpPr>
          <p:spPr bwMode="auto">
            <a:xfrm flipV="1">
              <a:off x="3819" y="1562"/>
              <a:ext cx="150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Line 17"/>
            <p:cNvSpPr>
              <a:spLocks noChangeShapeType="1"/>
            </p:cNvSpPr>
            <p:nvPr/>
          </p:nvSpPr>
          <p:spPr bwMode="auto">
            <a:xfrm flipH="1" flipV="1">
              <a:off x="4450" y="1854"/>
              <a:ext cx="55" cy="11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Line 18"/>
            <p:cNvSpPr>
              <a:spLocks noChangeShapeType="1"/>
            </p:cNvSpPr>
            <p:nvPr/>
          </p:nvSpPr>
          <p:spPr bwMode="auto">
            <a:xfrm flipH="1">
              <a:off x="4403" y="1026"/>
              <a:ext cx="47" cy="11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8" name="Group 19"/>
          <p:cNvGrpSpPr>
            <a:grpSpLocks/>
          </p:cNvGrpSpPr>
          <p:nvPr/>
        </p:nvGrpSpPr>
        <p:grpSpPr bwMode="auto">
          <a:xfrm>
            <a:off x="5511800" y="4333875"/>
            <a:ext cx="2379663" cy="1665288"/>
            <a:chOff x="3401" y="2738"/>
            <a:chExt cx="1499" cy="1049"/>
          </a:xfrm>
        </p:grpSpPr>
        <p:sp>
          <p:nvSpPr>
            <p:cNvPr id="18476" name="Line 20"/>
            <p:cNvSpPr>
              <a:spLocks noChangeShapeType="1"/>
            </p:cNvSpPr>
            <p:nvPr/>
          </p:nvSpPr>
          <p:spPr bwMode="auto">
            <a:xfrm>
              <a:off x="3401" y="3787"/>
              <a:ext cx="1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Line 21"/>
            <p:cNvSpPr>
              <a:spLocks noChangeShapeType="1"/>
            </p:cNvSpPr>
            <p:nvPr/>
          </p:nvSpPr>
          <p:spPr bwMode="auto">
            <a:xfrm flipV="1">
              <a:off x="3401" y="2738"/>
              <a:ext cx="0" cy="10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9" name="Text Box 23"/>
          <p:cNvSpPr txBox="1">
            <a:spLocks noChangeArrowheads="1"/>
          </p:cNvSpPr>
          <p:nvPr/>
        </p:nvSpPr>
        <p:spPr bwMode="auto">
          <a:xfrm>
            <a:off x="5124450" y="43561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V</a:t>
            </a: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604000" y="1981200"/>
            <a:ext cx="450850" cy="641350"/>
            <a:chOff x="4160" y="1824"/>
            <a:chExt cx="284" cy="404"/>
          </a:xfrm>
        </p:grpSpPr>
        <p:sp>
          <p:nvSpPr>
            <p:cNvPr id="18474" name="Oval 25"/>
            <p:cNvSpPr>
              <a:spLocks noChangeArrowheads="1"/>
            </p:cNvSpPr>
            <p:nvPr/>
          </p:nvSpPr>
          <p:spPr bwMode="auto">
            <a:xfrm flipV="1">
              <a:off x="4178" y="1922"/>
              <a:ext cx="238" cy="238"/>
            </a:xfrm>
            <a:prstGeom prst="ellipse">
              <a:avLst/>
            </a:prstGeom>
            <a:noFill/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0090" name="Text Box 26"/>
            <p:cNvSpPr txBox="1">
              <a:spLocks noChangeArrowheads="1"/>
            </p:cNvSpPr>
            <p:nvPr/>
          </p:nvSpPr>
          <p:spPr bwMode="auto">
            <a:xfrm>
              <a:off x="4160" y="1824"/>
              <a:ext cx="284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+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637213" y="1114425"/>
            <a:ext cx="2405062" cy="2443163"/>
            <a:chOff x="3551" y="1278"/>
            <a:chExt cx="1515" cy="1539"/>
          </a:xfrm>
        </p:grpSpPr>
        <p:sp>
          <p:nvSpPr>
            <p:cNvPr id="18466" name="Line 28"/>
            <p:cNvSpPr>
              <a:spLocks noChangeShapeType="1"/>
            </p:cNvSpPr>
            <p:nvPr/>
          </p:nvSpPr>
          <p:spPr bwMode="auto">
            <a:xfrm>
              <a:off x="4419" y="2044"/>
              <a:ext cx="647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Line 29"/>
            <p:cNvSpPr>
              <a:spLocks noChangeShapeType="1"/>
            </p:cNvSpPr>
            <p:nvPr/>
          </p:nvSpPr>
          <p:spPr bwMode="auto">
            <a:xfrm>
              <a:off x="4292" y="2154"/>
              <a:ext cx="0" cy="663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Line 30"/>
            <p:cNvSpPr>
              <a:spLocks noChangeShapeType="1"/>
            </p:cNvSpPr>
            <p:nvPr/>
          </p:nvSpPr>
          <p:spPr bwMode="auto">
            <a:xfrm>
              <a:off x="4379" y="2123"/>
              <a:ext cx="442" cy="442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Line 31"/>
            <p:cNvSpPr>
              <a:spLocks noChangeShapeType="1"/>
            </p:cNvSpPr>
            <p:nvPr/>
          </p:nvSpPr>
          <p:spPr bwMode="auto">
            <a:xfrm flipV="1">
              <a:off x="4371" y="1507"/>
              <a:ext cx="442" cy="442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Line 32"/>
            <p:cNvSpPr>
              <a:spLocks noChangeShapeType="1"/>
            </p:cNvSpPr>
            <p:nvPr/>
          </p:nvSpPr>
          <p:spPr bwMode="auto">
            <a:xfrm flipV="1">
              <a:off x="4300" y="1278"/>
              <a:ext cx="0" cy="631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Line 33"/>
            <p:cNvSpPr>
              <a:spLocks noChangeShapeType="1"/>
            </p:cNvSpPr>
            <p:nvPr/>
          </p:nvSpPr>
          <p:spPr bwMode="auto">
            <a:xfrm flipH="1" flipV="1">
              <a:off x="3772" y="1507"/>
              <a:ext cx="434" cy="434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Line 34"/>
            <p:cNvSpPr>
              <a:spLocks noChangeShapeType="1"/>
            </p:cNvSpPr>
            <p:nvPr/>
          </p:nvSpPr>
          <p:spPr bwMode="auto">
            <a:xfrm flipH="1">
              <a:off x="3551" y="2036"/>
              <a:ext cx="615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Line 35"/>
            <p:cNvSpPr>
              <a:spLocks noChangeShapeType="1"/>
            </p:cNvSpPr>
            <p:nvPr/>
          </p:nvSpPr>
          <p:spPr bwMode="auto">
            <a:xfrm flipH="1">
              <a:off x="3732" y="2123"/>
              <a:ext cx="466" cy="46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0100" name="Freeform 36"/>
          <p:cNvSpPr>
            <a:spLocks/>
          </p:cNvSpPr>
          <p:nvPr/>
        </p:nvSpPr>
        <p:spPr bwMode="auto">
          <a:xfrm>
            <a:off x="5499100" y="4597400"/>
            <a:ext cx="2103438" cy="1390650"/>
          </a:xfrm>
          <a:custGeom>
            <a:avLst/>
            <a:gdLst>
              <a:gd name="T0" fmla="*/ 0 w 1325"/>
              <a:gd name="T1" fmla="*/ 876 h 876"/>
              <a:gd name="T2" fmla="*/ 284 w 1325"/>
              <a:gd name="T3" fmla="*/ 718 h 876"/>
              <a:gd name="T4" fmla="*/ 473 w 1325"/>
              <a:gd name="T5" fmla="*/ 355 h 876"/>
              <a:gd name="T6" fmla="*/ 757 w 1325"/>
              <a:gd name="T7" fmla="*/ 142 h 876"/>
              <a:gd name="T8" fmla="*/ 1325 w 1325"/>
              <a:gd name="T9" fmla="*/ 0 h 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5"/>
              <a:gd name="T16" fmla="*/ 0 h 876"/>
              <a:gd name="T17" fmla="*/ 1325 w 1325"/>
              <a:gd name="T18" fmla="*/ 876 h 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5" h="876">
                <a:moveTo>
                  <a:pt x="0" y="876"/>
                </a:moveTo>
                <a:cubicBezTo>
                  <a:pt x="102" y="840"/>
                  <a:pt x="205" y="805"/>
                  <a:pt x="284" y="718"/>
                </a:cubicBezTo>
                <a:cubicBezTo>
                  <a:pt x="363" y="631"/>
                  <a:pt x="394" y="451"/>
                  <a:pt x="473" y="355"/>
                </a:cubicBezTo>
                <a:cubicBezTo>
                  <a:pt x="552" y="259"/>
                  <a:pt x="615" y="201"/>
                  <a:pt x="757" y="142"/>
                </a:cubicBezTo>
                <a:cubicBezTo>
                  <a:pt x="899" y="83"/>
                  <a:pt x="1112" y="41"/>
                  <a:pt x="1325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6908800" y="4249738"/>
            <a:ext cx="422275" cy="519112"/>
            <a:chOff x="3608" y="3091"/>
            <a:chExt cx="266" cy="327"/>
          </a:xfrm>
        </p:grpSpPr>
        <p:sp>
          <p:nvSpPr>
            <p:cNvPr id="18464" name="Oval 38"/>
            <p:cNvSpPr>
              <a:spLocks noChangeArrowheads="1"/>
            </p:cNvSpPr>
            <p:nvPr/>
          </p:nvSpPr>
          <p:spPr bwMode="auto">
            <a:xfrm>
              <a:off x="3653" y="3196"/>
              <a:ext cx="166" cy="166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65" name="Text Box 39"/>
            <p:cNvSpPr txBox="1">
              <a:spLocks noChangeArrowheads="1"/>
            </p:cNvSpPr>
            <p:nvPr/>
          </p:nvSpPr>
          <p:spPr bwMode="auto">
            <a:xfrm>
              <a:off x="3608" y="3091"/>
              <a:ext cx="26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solidFill>
                    <a:schemeClr val="accent2"/>
                  </a:solidFill>
                </a:rPr>
                <a:t>e</a:t>
              </a:r>
              <a:r>
                <a:rPr lang="en-US" sz="2800" b="1" baseline="30000">
                  <a:solidFill>
                    <a:schemeClr val="accent2"/>
                  </a:solidFill>
                </a:rPr>
                <a:t>-</a:t>
              </a:r>
              <a:endParaRPr lang="en-US" sz="2800" b="1">
                <a:solidFill>
                  <a:schemeClr val="accent2"/>
                </a:solidFill>
              </a:endParaRPr>
            </a:p>
          </p:txBody>
        </p:sp>
      </p:grpSp>
      <p:sp>
        <p:nvSpPr>
          <p:cNvPr id="600104" name="Line 40"/>
          <p:cNvSpPr>
            <a:spLocks noChangeShapeType="1"/>
          </p:cNvSpPr>
          <p:nvPr/>
        </p:nvSpPr>
        <p:spPr bwMode="auto">
          <a:xfrm flipH="1">
            <a:off x="6791325" y="4564063"/>
            <a:ext cx="174625" cy="1111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4973638" y="5310188"/>
            <a:ext cx="979487" cy="725487"/>
            <a:chOff x="3133" y="3345"/>
            <a:chExt cx="617" cy="457"/>
          </a:xfrm>
        </p:grpSpPr>
        <p:grpSp>
          <p:nvGrpSpPr>
            <p:cNvPr id="18460" name="Group 42"/>
            <p:cNvGrpSpPr>
              <a:grpSpLocks/>
            </p:cNvGrpSpPr>
            <p:nvPr/>
          </p:nvGrpSpPr>
          <p:grpSpPr bwMode="auto">
            <a:xfrm>
              <a:off x="3484" y="3345"/>
              <a:ext cx="266" cy="327"/>
              <a:chOff x="3608" y="3091"/>
              <a:chExt cx="266" cy="327"/>
            </a:xfrm>
          </p:grpSpPr>
          <p:sp>
            <p:nvSpPr>
              <p:cNvPr id="18462" name="Oval 43"/>
              <p:cNvSpPr>
                <a:spLocks noChangeArrowheads="1"/>
              </p:cNvSpPr>
              <p:nvPr/>
            </p:nvSpPr>
            <p:spPr bwMode="auto">
              <a:xfrm>
                <a:off x="3653" y="3196"/>
                <a:ext cx="166" cy="166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8463" name="Text Box 44"/>
              <p:cNvSpPr txBox="1">
                <a:spLocks noChangeArrowheads="1"/>
              </p:cNvSpPr>
              <p:nvPr/>
            </p:nvSpPr>
            <p:spPr bwMode="auto">
              <a:xfrm>
                <a:off x="3608" y="3091"/>
                <a:ext cx="266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2"/>
                    </a:solidFill>
                  </a:rPr>
                  <a:t>e</a:t>
                </a:r>
                <a:r>
                  <a:rPr lang="en-US" sz="2800" b="1" baseline="30000">
                    <a:solidFill>
                      <a:schemeClr val="accent2"/>
                    </a:solidFill>
                  </a:rPr>
                  <a:t>-</a:t>
                </a:r>
                <a:endParaRPr lang="en-US" sz="28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8461" name="Line 45"/>
            <p:cNvSpPr>
              <a:spLocks noChangeShapeType="1"/>
            </p:cNvSpPr>
            <p:nvPr/>
          </p:nvSpPr>
          <p:spPr bwMode="auto">
            <a:xfrm flipH="1">
              <a:off x="3133" y="3574"/>
              <a:ext cx="402" cy="2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6281738" y="1589088"/>
            <a:ext cx="1225550" cy="1227137"/>
            <a:chOff x="1921" y="3298"/>
            <a:chExt cx="772" cy="773"/>
          </a:xfrm>
        </p:grpSpPr>
        <p:grpSp>
          <p:nvGrpSpPr>
            <p:cNvPr id="18448" name="Group 47"/>
            <p:cNvGrpSpPr>
              <a:grpSpLocks/>
            </p:cNvGrpSpPr>
            <p:nvPr/>
          </p:nvGrpSpPr>
          <p:grpSpPr bwMode="auto">
            <a:xfrm>
              <a:off x="1921" y="3620"/>
              <a:ext cx="266" cy="327"/>
              <a:chOff x="3608" y="3091"/>
              <a:chExt cx="266" cy="327"/>
            </a:xfrm>
          </p:grpSpPr>
          <p:sp>
            <p:nvSpPr>
              <p:cNvPr id="18458" name="Oval 48"/>
              <p:cNvSpPr>
                <a:spLocks noChangeArrowheads="1"/>
              </p:cNvSpPr>
              <p:nvPr/>
            </p:nvSpPr>
            <p:spPr bwMode="auto">
              <a:xfrm>
                <a:off x="3653" y="3196"/>
                <a:ext cx="166" cy="166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8459" name="Text Box 49"/>
              <p:cNvSpPr txBox="1">
                <a:spLocks noChangeArrowheads="1"/>
              </p:cNvSpPr>
              <p:nvPr/>
            </p:nvSpPr>
            <p:spPr bwMode="auto">
              <a:xfrm>
                <a:off x="3608" y="3091"/>
                <a:ext cx="266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2"/>
                    </a:solidFill>
                  </a:rPr>
                  <a:t>e</a:t>
                </a:r>
                <a:r>
                  <a:rPr lang="en-US" sz="2800" b="1" baseline="30000">
                    <a:solidFill>
                      <a:schemeClr val="accent2"/>
                    </a:solidFill>
                  </a:rPr>
                  <a:t>-</a:t>
                </a:r>
                <a:endParaRPr lang="en-US" sz="28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8449" name="Group 50"/>
            <p:cNvGrpSpPr>
              <a:grpSpLocks/>
            </p:cNvGrpSpPr>
            <p:nvPr/>
          </p:nvGrpSpPr>
          <p:grpSpPr bwMode="auto">
            <a:xfrm>
              <a:off x="2253" y="3298"/>
              <a:ext cx="266" cy="327"/>
              <a:chOff x="3608" y="3091"/>
              <a:chExt cx="266" cy="327"/>
            </a:xfrm>
          </p:grpSpPr>
          <p:sp>
            <p:nvSpPr>
              <p:cNvPr id="18456" name="Oval 51"/>
              <p:cNvSpPr>
                <a:spLocks noChangeArrowheads="1"/>
              </p:cNvSpPr>
              <p:nvPr/>
            </p:nvSpPr>
            <p:spPr bwMode="auto">
              <a:xfrm>
                <a:off x="3653" y="3196"/>
                <a:ext cx="166" cy="166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8457" name="Text Box 52"/>
              <p:cNvSpPr txBox="1">
                <a:spLocks noChangeArrowheads="1"/>
              </p:cNvSpPr>
              <p:nvPr/>
            </p:nvSpPr>
            <p:spPr bwMode="auto">
              <a:xfrm>
                <a:off x="3608" y="3091"/>
                <a:ext cx="266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2"/>
                    </a:solidFill>
                  </a:rPr>
                  <a:t>e</a:t>
                </a:r>
                <a:r>
                  <a:rPr lang="en-US" sz="2800" b="1" baseline="30000">
                    <a:solidFill>
                      <a:schemeClr val="accent2"/>
                    </a:solidFill>
                  </a:rPr>
                  <a:t>-</a:t>
                </a:r>
                <a:endParaRPr lang="en-US" sz="28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8450" name="Line 53"/>
            <p:cNvSpPr>
              <a:spLocks noChangeShapeType="1"/>
            </p:cNvSpPr>
            <p:nvPr/>
          </p:nvSpPr>
          <p:spPr bwMode="auto">
            <a:xfrm flipV="1">
              <a:off x="2187" y="3622"/>
              <a:ext cx="506" cy="17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Line 54"/>
            <p:cNvSpPr>
              <a:spLocks noChangeShapeType="1"/>
            </p:cNvSpPr>
            <p:nvPr/>
          </p:nvSpPr>
          <p:spPr bwMode="auto">
            <a:xfrm flipH="1">
              <a:off x="2132" y="3598"/>
              <a:ext cx="212" cy="47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Line 55"/>
            <p:cNvSpPr>
              <a:spLocks noChangeShapeType="1"/>
            </p:cNvSpPr>
            <p:nvPr/>
          </p:nvSpPr>
          <p:spPr bwMode="auto">
            <a:xfrm flipH="1" flipV="1">
              <a:off x="2092" y="3300"/>
              <a:ext cx="237" cy="48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53" name="Group 56"/>
            <p:cNvGrpSpPr>
              <a:grpSpLocks/>
            </p:cNvGrpSpPr>
            <p:nvPr/>
          </p:nvGrpSpPr>
          <p:grpSpPr bwMode="auto">
            <a:xfrm>
              <a:off x="2270" y="3686"/>
              <a:ext cx="266" cy="327"/>
              <a:chOff x="3608" y="3091"/>
              <a:chExt cx="266" cy="327"/>
            </a:xfrm>
          </p:grpSpPr>
          <p:sp>
            <p:nvSpPr>
              <p:cNvPr id="18454" name="Oval 57"/>
              <p:cNvSpPr>
                <a:spLocks noChangeArrowheads="1"/>
              </p:cNvSpPr>
              <p:nvPr/>
            </p:nvSpPr>
            <p:spPr bwMode="auto">
              <a:xfrm>
                <a:off x="3653" y="3196"/>
                <a:ext cx="166" cy="166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8455" name="Text Box 58"/>
              <p:cNvSpPr txBox="1">
                <a:spLocks noChangeArrowheads="1"/>
              </p:cNvSpPr>
              <p:nvPr/>
            </p:nvSpPr>
            <p:spPr bwMode="auto">
              <a:xfrm>
                <a:off x="3608" y="3091"/>
                <a:ext cx="266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2"/>
                    </a:solidFill>
                  </a:rPr>
                  <a:t>e</a:t>
                </a:r>
                <a:r>
                  <a:rPr lang="en-US" sz="2800" b="1" baseline="30000">
                    <a:solidFill>
                      <a:schemeClr val="accent2"/>
                    </a:solidFill>
                  </a:rPr>
                  <a:t>-</a:t>
                </a:r>
                <a:endParaRPr lang="en-US" sz="2800" b="1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600123" name="Text Box 59"/>
          <p:cNvSpPr txBox="1">
            <a:spLocks noChangeArrowheads="1"/>
          </p:cNvSpPr>
          <p:nvPr/>
        </p:nvSpPr>
        <p:spPr bwMode="auto">
          <a:xfrm>
            <a:off x="7704138" y="4379913"/>
            <a:ext cx="6508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</a:rPr>
              <a:t>~ kV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0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0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0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0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0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0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0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0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00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0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00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0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00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100" grpId="0" animBg="1"/>
      <p:bldP spid="600100" grpId="1" animBg="1"/>
      <p:bldP spid="600104" grpId="0" animBg="1"/>
      <p:bldP spid="600104" grpId="1" animBg="1"/>
      <p:bldP spid="600123" grpId="0"/>
      <p:bldP spid="6001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Secondary Emission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3" y="939800"/>
            <a:ext cx="4964112" cy="51355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000" smtClean="0"/>
              <a:t>Electrons produced upon collision with wall</a:t>
            </a:r>
          </a:p>
          <a:p>
            <a:pPr lvl="1">
              <a:lnSpc>
                <a:spcPct val="130000"/>
              </a:lnSpc>
            </a:pPr>
            <a:r>
              <a:rPr lang="en-US" sz="1800" smtClean="0"/>
              <a:t>Conversion of energy to multiplicity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On average, 2 electrons produced per incident 400 eV electron on unconditioned MI pipe</a:t>
            </a:r>
          </a:p>
          <a:p>
            <a:pPr lvl="1">
              <a:lnSpc>
                <a:spcPct val="130000"/>
              </a:lnSpc>
            </a:pPr>
            <a:r>
              <a:rPr lang="en-US" sz="1800" smtClean="0"/>
              <a:t>Over time, this number decreases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Secondary electron yield (SEY) depends on incident electron’s energy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Different materials and geometries can have different SEYs</a:t>
            </a:r>
          </a:p>
          <a:p>
            <a:pPr>
              <a:lnSpc>
                <a:spcPct val="130000"/>
              </a:lnSpc>
            </a:pPr>
            <a:r>
              <a:rPr lang="en-US" sz="2000" smtClean="0"/>
              <a:t>Produced electrons have much lower energies, typically 1-10 eV</a:t>
            </a:r>
          </a:p>
          <a:p>
            <a:pPr>
              <a:lnSpc>
                <a:spcPct val="130000"/>
              </a:lnSpc>
            </a:pPr>
            <a:endParaRPr lang="en-US" sz="2000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76400"/>
            <a:ext cx="4106863" cy="3138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Secondary Electrons Reheated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4073525" cy="51355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800" smtClean="0"/>
              <a:t>Secondaries are reheated in the same way as the primaries</a:t>
            </a:r>
          </a:p>
          <a:p>
            <a:pPr lvl="1">
              <a:lnSpc>
                <a:spcPct val="120000"/>
              </a:lnSpc>
            </a:pPr>
            <a:r>
              <a:rPr lang="en-US" sz="1600" smtClean="0"/>
              <a:t>Bunches must reappear before secondaries are reabsorbed</a:t>
            </a:r>
          </a:p>
          <a:p>
            <a:pPr lvl="1">
              <a:lnSpc>
                <a:spcPct val="120000"/>
              </a:lnSpc>
            </a:pPr>
            <a:r>
              <a:rPr lang="en-US" sz="1600" smtClean="0"/>
              <a:t>Potential for exponential growth</a:t>
            </a:r>
          </a:p>
          <a:p>
            <a:pPr>
              <a:lnSpc>
                <a:spcPct val="120000"/>
              </a:lnSpc>
            </a:pPr>
            <a:r>
              <a:rPr lang="en-US" sz="1800" smtClean="0"/>
              <a:t>Collective electron charge can increase heating effect</a:t>
            </a:r>
          </a:p>
          <a:p>
            <a:pPr>
              <a:lnSpc>
                <a:spcPct val="120000"/>
              </a:lnSpc>
            </a:pPr>
            <a:r>
              <a:rPr lang="en-US" sz="1800" smtClean="0"/>
              <a:t>Eventually, electrons will screen the proton’s charge leading to a saturation density</a:t>
            </a:r>
          </a:p>
          <a:p>
            <a:pPr lvl="1">
              <a:lnSpc>
                <a:spcPct val="120000"/>
              </a:lnSpc>
            </a:pPr>
            <a:r>
              <a:rPr lang="en-US" sz="1600" smtClean="0"/>
              <a:t>Peak electron linear density significant fraction of peak proton density</a:t>
            </a:r>
          </a:p>
        </p:txBody>
      </p:sp>
      <p:sp>
        <p:nvSpPr>
          <p:cNvPr id="20483" name="Oval 4"/>
          <p:cNvSpPr>
            <a:spLocks noChangeArrowheads="1"/>
          </p:cNvSpPr>
          <p:nvPr/>
        </p:nvSpPr>
        <p:spPr bwMode="auto">
          <a:xfrm>
            <a:off x="5562600" y="1079500"/>
            <a:ext cx="2517775" cy="2517775"/>
          </a:xfrm>
          <a:prstGeom prst="ellipse">
            <a:avLst/>
          </a:prstGeom>
          <a:noFill/>
          <a:ln w="57150" algn="ctr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40400" y="1214438"/>
            <a:ext cx="1701800" cy="2235200"/>
            <a:chOff x="3616" y="765"/>
            <a:chExt cx="1072" cy="1408"/>
          </a:xfrm>
        </p:grpSpPr>
        <p:grpSp>
          <p:nvGrpSpPr>
            <p:cNvPr id="20531" name="Group 6"/>
            <p:cNvGrpSpPr>
              <a:grpSpLocks/>
            </p:cNvGrpSpPr>
            <p:nvPr/>
          </p:nvGrpSpPr>
          <p:grpSpPr bwMode="auto">
            <a:xfrm>
              <a:off x="3616" y="1458"/>
              <a:ext cx="266" cy="327"/>
              <a:chOff x="3608" y="3091"/>
              <a:chExt cx="266" cy="327"/>
            </a:xfrm>
          </p:grpSpPr>
          <p:sp>
            <p:nvSpPr>
              <p:cNvPr id="20538" name="Oval 7"/>
              <p:cNvSpPr>
                <a:spLocks noChangeArrowheads="1"/>
              </p:cNvSpPr>
              <p:nvPr/>
            </p:nvSpPr>
            <p:spPr bwMode="auto">
              <a:xfrm>
                <a:off x="3653" y="3196"/>
                <a:ext cx="166" cy="166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539" name="Text Box 8"/>
              <p:cNvSpPr txBox="1">
                <a:spLocks noChangeArrowheads="1"/>
              </p:cNvSpPr>
              <p:nvPr/>
            </p:nvSpPr>
            <p:spPr bwMode="auto">
              <a:xfrm>
                <a:off x="3608" y="3091"/>
                <a:ext cx="266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2"/>
                    </a:solidFill>
                  </a:rPr>
                  <a:t>e</a:t>
                </a:r>
                <a:r>
                  <a:rPr lang="en-US" sz="2800" b="1" baseline="30000">
                    <a:solidFill>
                      <a:schemeClr val="accent2"/>
                    </a:solidFill>
                  </a:rPr>
                  <a:t>-</a:t>
                </a:r>
                <a:endParaRPr lang="en-US" sz="28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20532" name="Group 9"/>
            <p:cNvGrpSpPr>
              <a:grpSpLocks/>
            </p:cNvGrpSpPr>
            <p:nvPr/>
          </p:nvGrpSpPr>
          <p:grpSpPr bwMode="auto">
            <a:xfrm>
              <a:off x="4422" y="1846"/>
              <a:ext cx="266" cy="327"/>
              <a:chOff x="3608" y="3091"/>
              <a:chExt cx="266" cy="327"/>
            </a:xfrm>
          </p:grpSpPr>
          <p:sp>
            <p:nvSpPr>
              <p:cNvPr id="20536" name="Oval 10"/>
              <p:cNvSpPr>
                <a:spLocks noChangeArrowheads="1"/>
              </p:cNvSpPr>
              <p:nvPr/>
            </p:nvSpPr>
            <p:spPr bwMode="auto">
              <a:xfrm>
                <a:off x="3653" y="3196"/>
                <a:ext cx="166" cy="166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537" name="Text Box 11"/>
              <p:cNvSpPr txBox="1">
                <a:spLocks noChangeArrowheads="1"/>
              </p:cNvSpPr>
              <p:nvPr/>
            </p:nvSpPr>
            <p:spPr bwMode="auto">
              <a:xfrm>
                <a:off x="3608" y="3091"/>
                <a:ext cx="266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2"/>
                    </a:solidFill>
                  </a:rPr>
                  <a:t>e</a:t>
                </a:r>
                <a:r>
                  <a:rPr lang="en-US" sz="2800" b="1" baseline="30000">
                    <a:solidFill>
                      <a:schemeClr val="accent2"/>
                    </a:solidFill>
                  </a:rPr>
                  <a:t>-</a:t>
                </a:r>
                <a:endParaRPr lang="en-US" sz="28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20533" name="Group 12"/>
            <p:cNvGrpSpPr>
              <a:grpSpLocks/>
            </p:cNvGrpSpPr>
            <p:nvPr/>
          </p:nvGrpSpPr>
          <p:grpSpPr bwMode="auto">
            <a:xfrm>
              <a:off x="4359" y="765"/>
              <a:ext cx="266" cy="327"/>
              <a:chOff x="3608" y="3091"/>
              <a:chExt cx="266" cy="327"/>
            </a:xfrm>
          </p:grpSpPr>
          <p:sp>
            <p:nvSpPr>
              <p:cNvPr id="20534" name="Oval 13"/>
              <p:cNvSpPr>
                <a:spLocks noChangeArrowheads="1"/>
              </p:cNvSpPr>
              <p:nvPr/>
            </p:nvSpPr>
            <p:spPr bwMode="auto">
              <a:xfrm>
                <a:off x="3653" y="3196"/>
                <a:ext cx="166" cy="166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535" name="Text Box 14"/>
              <p:cNvSpPr txBox="1">
                <a:spLocks noChangeArrowheads="1"/>
              </p:cNvSpPr>
              <p:nvPr/>
            </p:nvSpPr>
            <p:spPr bwMode="auto">
              <a:xfrm>
                <a:off x="3608" y="3091"/>
                <a:ext cx="266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2"/>
                    </a:solidFill>
                  </a:rPr>
                  <a:t>e</a:t>
                </a:r>
                <a:r>
                  <a:rPr lang="en-US" sz="2800" b="1" baseline="30000">
                    <a:solidFill>
                      <a:schemeClr val="accent2"/>
                    </a:solidFill>
                  </a:rPr>
                  <a:t>-</a:t>
                </a:r>
                <a:endParaRPr lang="en-US" sz="2800" b="1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062663" y="1628775"/>
            <a:ext cx="1089025" cy="1490663"/>
            <a:chOff x="3819" y="1026"/>
            <a:chExt cx="686" cy="939"/>
          </a:xfrm>
        </p:grpSpPr>
        <p:sp>
          <p:nvSpPr>
            <p:cNvPr id="20528" name="Line 16"/>
            <p:cNvSpPr>
              <a:spLocks noChangeShapeType="1"/>
            </p:cNvSpPr>
            <p:nvPr/>
          </p:nvSpPr>
          <p:spPr bwMode="auto">
            <a:xfrm flipV="1">
              <a:off x="3819" y="1562"/>
              <a:ext cx="150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Line 17"/>
            <p:cNvSpPr>
              <a:spLocks noChangeShapeType="1"/>
            </p:cNvSpPr>
            <p:nvPr/>
          </p:nvSpPr>
          <p:spPr bwMode="auto">
            <a:xfrm flipH="1" flipV="1">
              <a:off x="4450" y="1854"/>
              <a:ext cx="55" cy="11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Line 18"/>
            <p:cNvSpPr>
              <a:spLocks noChangeShapeType="1"/>
            </p:cNvSpPr>
            <p:nvPr/>
          </p:nvSpPr>
          <p:spPr bwMode="auto">
            <a:xfrm flipH="1">
              <a:off x="4403" y="1026"/>
              <a:ext cx="47" cy="11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6" name="Group 19"/>
          <p:cNvGrpSpPr>
            <a:grpSpLocks/>
          </p:cNvGrpSpPr>
          <p:nvPr/>
        </p:nvGrpSpPr>
        <p:grpSpPr bwMode="auto">
          <a:xfrm>
            <a:off x="5511800" y="4333875"/>
            <a:ext cx="2379663" cy="1665288"/>
            <a:chOff x="3401" y="2738"/>
            <a:chExt cx="1499" cy="1049"/>
          </a:xfrm>
        </p:grpSpPr>
        <p:sp>
          <p:nvSpPr>
            <p:cNvPr id="20526" name="Line 20"/>
            <p:cNvSpPr>
              <a:spLocks noChangeShapeType="1"/>
            </p:cNvSpPr>
            <p:nvPr/>
          </p:nvSpPr>
          <p:spPr bwMode="auto">
            <a:xfrm>
              <a:off x="3401" y="3787"/>
              <a:ext cx="1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21"/>
            <p:cNvSpPr>
              <a:spLocks noChangeShapeType="1"/>
            </p:cNvSpPr>
            <p:nvPr/>
          </p:nvSpPr>
          <p:spPr bwMode="auto">
            <a:xfrm flipV="1">
              <a:off x="3401" y="2738"/>
              <a:ext cx="0" cy="10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7" name="Text Box 23"/>
          <p:cNvSpPr txBox="1">
            <a:spLocks noChangeArrowheads="1"/>
          </p:cNvSpPr>
          <p:nvPr/>
        </p:nvSpPr>
        <p:spPr bwMode="auto">
          <a:xfrm>
            <a:off x="5124450" y="4356100"/>
            <a:ext cx="34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V</a:t>
            </a: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604000" y="1981200"/>
            <a:ext cx="450850" cy="641350"/>
            <a:chOff x="4160" y="1824"/>
            <a:chExt cx="284" cy="404"/>
          </a:xfrm>
        </p:grpSpPr>
        <p:sp>
          <p:nvSpPr>
            <p:cNvPr id="20524" name="Oval 25"/>
            <p:cNvSpPr>
              <a:spLocks noChangeArrowheads="1"/>
            </p:cNvSpPr>
            <p:nvPr/>
          </p:nvSpPr>
          <p:spPr bwMode="auto">
            <a:xfrm flipV="1">
              <a:off x="4178" y="1922"/>
              <a:ext cx="238" cy="238"/>
            </a:xfrm>
            <a:prstGeom prst="ellipse">
              <a:avLst/>
            </a:prstGeom>
            <a:noFill/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2138" name="Text Box 26"/>
            <p:cNvSpPr txBox="1">
              <a:spLocks noChangeArrowheads="1"/>
            </p:cNvSpPr>
            <p:nvPr/>
          </p:nvSpPr>
          <p:spPr bwMode="auto">
            <a:xfrm>
              <a:off x="4160" y="1824"/>
              <a:ext cx="284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+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637213" y="1114425"/>
            <a:ext cx="2405062" cy="2443163"/>
            <a:chOff x="3551" y="1278"/>
            <a:chExt cx="1515" cy="1539"/>
          </a:xfrm>
        </p:grpSpPr>
        <p:sp>
          <p:nvSpPr>
            <p:cNvPr id="20516" name="Line 28"/>
            <p:cNvSpPr>
              <a:spLocks noChangeShapeType="1"/>
            </p:cNvSpPr>
            <p:nvPr/>
          </p:nvSpPr>
          <p:spPr bwMode="auto">
            <a:xfrm>
              <a:off x="4419" y="2044"/>
              <a:ext cx="647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Line 29"/>
            <p:cNvSpPr>
              <a:spLocks noChangeShapeType="1"/>
            </p:cNvSpPr>
            <p:nvPr/>
          </p:nvSpPr>
          <p:spPr bwMode="auto">
            <a:xfrm>
              <a:off x="4292" y="2154"/>
              <a:ext cx="0" cy="663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30"/>
            <p:cNvSpPr>
              <a:spLocks noChangeShapeType="1"/>
            </p:cNvSpPr>
            <p:nvPr/>
          </p:nvSpPr>
          <p:spPr bwMode="auto">
            <a:xfrm>
              <a:off x="4379" y="2123"/>
              <a:ext cx="442" cy="442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Line 31"/>
            <p:cNvSpPr>
              <a:spLocks noChangeShapeType="1"/>
            </p:cNvSpPr>
            <p:nvPr/>
          </p:nvSpPr>
          <p:spPr bwMode="auto">
            <a:xfrm flipV="1">
              <a:off x="4371" y="1507"/>
              <a:ext cx="442" cy="442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Line 32"/>
            <p:cNvSpPr>
              <a:spLocks noChangeShapeType="1"/>
            </p:cNvSpPr>
            <p:nvPr/>
          </p:nvSpPr>
          <p:spPr bwMode="auto">
            <a:xfrm flipV="1">
              <a:off x="4300" y="1278"/>
              <a:ext cx="0" cy="631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33"/>
            <p:cNvSpPr>
              <a:spLocks noChangeShapeType="1"/>
            </p:cNvSpPr>
            <p:nvPr/>
          </p:nvSpPr>
          <p:spPr bwMode="auto">
            <a:xfrm flipH="1" flipV="1">
              <a:off x="3772" y="1507"/>
              <a:ext cx="434" cy="434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Line 34"/>
            <p:cNvSpPr>
              <a:spLocks noChangeShapeType="1"/>
            </p:cNvSpPr>
            <p:nvPr/>
          </p:nvSpPr>
          <p:spPr bwMode="auto">
            <a:xfrm flipH="1">
              <a:off x="3551" y="2036"/>
              <a:ext cx="615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Line 35"/>
            <p:cNvSpPr>
              <a:spLocks noChangeShapeType="1"/>
            </p:cNvSpPr>
            <p:nvPr/>
          </p:nvSpPr>
          <p:spPr bwMode="auto">
            <a:xfrm flipH="1">
              <a:off x="3732" y="2123"/>
              <a:ext cx="466" cy="46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2148" name="Freeform 36"/>
          <p:cNvSpPr>
            <a:spLocks/>
          </p:cNvSpPr>
          <p:nvPr/>
        </p:nvSpPr>
        <p:spPr bwMode="auto">
          <a:xfrm>
            <a:off x="5499100" y="4597400"/>
            <a:ext cx="2103438" cy="1390650"/>
          </a:xfrm>
          <a:custGeom>
            <a:avLst/>
            <a:gdLst>
              <a:gd name="T0" fmla="*/ 0 w 1325"/>
              <a:gd name="T1" fmla="*/ 876 h 876"/>
              <a:gd name="T2" fmla="*/ 284 w 1325"/>
              <a:gd name="T3" fmla="*/ 718 h 876"/>
              <a:gd name="T4" fmla="*/ 473 w 1325"/>
              <a:gd name="T5" fmla="*/ 355 h 876"/>
              <a:gd name="T6" fmla="*/ 757 w 1325"/>
              <a:gd name="T7" fmla="*/ 142 h 876"/>
              <a:gd name="T8" fmla="*/ 1325 w 1325"/>
              <a:gd name="T9" fmla="*/ 0 h 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5"/>
              <a:gd name="T16" fmla="*/ 0 h 876"/>
              <a:gd name="T17" fmla="*/ 1325 w 1325"/>
              <a:gd name="T18" fmla="*/ 876 h 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5" h="876">
                <a:moveTo>
                  <a:pt x="0" y="876"/>
                </a:moveTo>
                <a:cubicBezTo>
                  <a:pt x="102" y="840"/>
                  <a:pt x="205" y="805"/>
                  <a:pt x="284" y="718"/>
                </a:cubicBezTo>
                <a:cubicBezTo>
                  <a:pt x="363" y="631"/>
                  <a:pt x="394" y="451"/>
                  <a:pt x="473" y="355"/>
                </a:cubicBezTo>
                <a:cubicBezTo>
                  <a:pt x="552" y="259"/>
                  <a:pt x="615" y="201"/>
                  <a:pt x="757" y="142"/>
                </a:cubicBezTo>
                <a:cubicBezTo>
                  <a:pt x="899" y="83"/>
                  <a:pt x="1112" y="41"/>
                  <a:pt x="1325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6908800" y="4249738"/>
            <a:ext cx="422275" cy="519112"/>
            <a:chOff x="3608" y="3091"/>
            <a:chExt cx="266" cy="327"/>
          </a:xfrm>
        </p:grpSpPr>
        <p:sp>
          <p:nvSpPr>
            <p:cNvPr id="20514" name="Oval 38"/>
            <p:cNvSpPr>
              <a:spLocks noChangeArrowheads="1"/>
            </p:cNvSpPr>
            <p:nvPr/>
          </p:nvSpPr>
          <p:spPr bwMode="auto">
            <a:xfrm>
              <a:off x="3653" y="3196"/>
              <a:ext cx="166" cy="166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5" name="Text Box 39"/>
            <p:cNvSpPr txBox="1">
              <a:spLocks noChangeArrowheads="1"/>
            </p:cNvSpPr>
            <p:nvPr/>
          </p:nvSpPr>
          <p:spPr bwMode="auto">
            <a:xfrm>
              <a:off x="3608" y="3091"/>
              <a:ext cx="26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solidFill>
                    <a:schemeClr val="accent2"/>
                  </a:solidFill>
                </a:rPr>
                <a:t>e</a:t>
              </a:r>
              <a:r>
                <a:rPr lang="en-US" sz="2800" b="1" baseline="30000">
                  <a:solidFill>
                    <a:schemeClr val="accent2"/>
                  </a:solidFill>
                </a:rPr>
                <a:t>-</a:t>
              </a:r>
              <a:endParaRPr lang="en-US" sz="2800" b="1">
                <a:solidFill>
                  <a:schemeClr val="accent2"/>
                </a:solidFill>
              </a:endParaRPr>
            </a:p>
          </p:txBody>
        </p:sp>
      </p:grpSp>
      <p:sp>
        <p:nvSpPr>
          <p:cNvPr id="602152" name="Line 40"/>
          <p:cNvSpPr>
            <a:spLocks noChangeShapeType="1"/>
          </p:cNvSpPr>
          <p:nvPr/>
        </p:nvSpPr>
        <p:spPr bwMode="auto">
          <a:xfrm flipH="1">
            <a:off x="6791325" y="4564063"/>
            <a:ext cx="174625" cy="1111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4973638" y="5310188"/>
            <a:ext cx="979487" cy="725487"/>
            <a:chOff x="3133" y="3345"/>
            <a:chExt cx="617" cy="457"/>
          </a:xfrm>
        </p:grpSpPr>
        <p:grpSp>
          <p:nvGrpSpPr>
            <p:cNvPr id="20510" name="Group 42"/>
            <p:cNvGrpSpPr>
              <a:grpSpLocks/>
            </p:cNvGrpSpPr>
            <p:nvPr/>
          </p:nvGrpSpPr>
          <p:grpSpPr bwMode="auto">
            <a:xfrm>
              <a:off x="3484" y="3345"/>
              <a:ext cx="266" cy="327"/>
              <a:chOff x="3608" y="3091"/>
              <a:chExt cx="266" cy="327"/>
            </a:xfrm>
          </p:grpSpPr>
          <p:sp>
            <p:nvSpPr>
              <p:cNvPr id="20512" name="Oval 43"/>
              <p:cNvSpPr>
                <a:spLocks noChangeArrowheads="1"/>
              </p:cNvSpPr>
              <p:nvPr/>
            </p:nvSpPr>
            <p:spPr bwMode="auto">
              <a:xfrm>
                <a:off x="3653" y="3196"/>
                <a:ext cx="166" cy="166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513" name="Text Box 44"/>
              <p:cNvSpPr txBox="1">
                <a:spLocks noChangeArrowheads="1"/>
              </p:cNvSpPr>
              <p:nvPr/>
            </p:nvSpPr>
            <p:spPr bwMode="auto">
              <a:xfrm>
                <a:off x="3608" y="3091"/>
                <a:ext cx="266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2"/>
                    </a:solidFill>
                  </a:rPr>
                  <a:t>e</a:t>
                </a:r>
                <a:r>
                  <a:rPr lang="en-US" sz="2800" b="1" baseline="30000">
                    <a:solidFill>
                      <a:schemeClr val="accent2"/>
                    </a:solidFill>
                  </a:rPr>
                  <a:t>-</a:t>
                </a:r>
                <a:endParaRPr lang="en-US" sz="28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0511" name="Line 45"/>
            <p:cNvSpPr>
              <a:spLocks noChangeShapeType="1"/>
            </p:cNvSpPr>
            <p:nvPr/>
          </p:nvSpPr>
          <p:spPr bwMode="auto">
            <a:xfrm flipH="1">
              <a:off x="3133" y="3574"/>
              <a:ext cx="402" cy="2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6281738" y="1589088"/>
            <a:ext cx="1225550" cy="1227137"/>
            <a:chOff x="1921" y="3298"/>
            <a:chExt cx="772" cy="773"/>
          </a:xfrm>
        </p:grpSpPr>
        <p:grpSp>
          <p:nvGrpSpPr>
            <p:cNvPr id="20498" name="Group 47"/>
            <p:cNvGrpSpPr>
              <a:grpSpLocks/>
            </p:cNvGrpSpPr>
            <p:nvPr/>
          </p:nvGrpSpPr>
          <p:grpSpPr bwMode="auto">
            <a:xfrm>
              <a:off x="1921" y="3620"/>
              <a:ext cx="266" cy="327"/>
              <a:chOff x="3608" y="3091"/>
              <a:chExt cx="266" cy="327"/>
            </a:xfrm>
          </p:grpSpPr>
          <p:sp>
            <p:nvSpPr>
              <p:cNvPr id="20508" name="Oval 48"/>
              <p:cNvSpPr>
                <a:spLocks noChangeArrowheads="1"/>
              </p:cNvSpPr>
              <p:nvPr/>
            </p:nvSpPr>
            <p:spPr bwMode="auto">
              <a:xfrm>
                <a:off x="3653" y="3196"/>
                <a:ext cx="166" cy="166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509" name="Text Box 49"/>
              <p:cNvSpPr txBox="1">
                <a:spLocks noChangeArrowheads="1"/>
              </p:cNvSpPr>
              <p:nvPr/>
            </p:nvSpPr>
            <p:spPr bwMode="auto">
              <a:xfrm>
                <a:off x="3608" y="3091"/>
                <a:ext cx="266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2"/>
                    </a:solidFill>
                  </a:rPr>
                  <a:t>e</a:t>
                </a:r>
                <a:r>
                  <a:rPr lang="en-US" sz="2800" b="1" baseline="30000">
                    <a:solidFill>
                      <a:schemeClr val="accent2"/>
                    </a:solidFill>
                  </a:rPr>
                  <a:t>-</a:t>
                </a:r>
                <a:endParaRPr lang="en-US" sz="28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20499" name="Group 50"/>
            <p:cNvGrpSpPr>
              <a:grpSpLocks/>
            </p:cNvGrpSpPr>
            <p:nvPr/>
          </p:nvGrpSpPr>
          <p:grpSpPr bwMode="auto">
            <a:xfrm>
              <a:off x="2253" y="3298"/>
              <a:ext cx="266" cy="327"/>
              <a:chOff x="3608" y="3091"/>
              <a:chExt cx="266" cy="327"/>
            </a:xfrm>
          </p:grpSpPr>
          <p:sp>
            <p:nvSpPr>
              <p:cNvPr id="20506" name="Oval 51"/>
              <p:cNvSpPr>
                <a:spLocks noChangeArrowheads="1"/>
              </p:cNvSpPr>
              <p:nvPr/>
            </p:nvSpPr>
            <p:spPr bwMode="auto">
              <a:xfrm>
                <a:off x="3653" y="3196"/>
                <a:ext cx="166" cy="166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507" name="Text Box 52"/>
              <p:cNvSpPr txBox="1">
                <a:spLocks noChangeArrowheads="1"/>
              </p:cNvSpPr>
              <p:nvPr/>
            </p:nvSpPr>
            <p:spPr bwMode="auto">
              <a:xfrm>
                <a:off x="3608" y="3091"/>
                <a:ext cx="266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2"/>
                    </a:solidFill>
                  </a:rPr>
                  <a:t>e</a:t>
                </a:r>
                <a:r>
                  <a:rPr lang="en-US" sz="2800" b="1" baseline="30000">
                    <a:solidFill>
                      <a:schemeClr val="accent2"/>
                    </a:solidFill>
                  </a:rPr>
                  <a:t>-</a:t>
                </a:r>
                <a:endParaRPr lang="en-US" sz="28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0500" name="Line 53"/>
            <p:cNvSpPr>
              <a:spLocks noChangeShapeType="1"/>
            </p:cNvSpPr>
            <p:nvPr/>
          </p:nvSpPr>
          <p:spPr bwMode="auto">
            <a:xfrm flipV="1">
              <a:off x="2187" y="3622"/>
              <a:ext cx="506" cy="17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Line 54"/>
            <p:cNvSpPr>
              <a:spLocks noChangeShapeType="1"/>
            </p:cNvSpPr>
            <p:nvPr/>
          </p:nvSpPr>
          <p:spPr bwMode="auto">
            <a:xfrm flipH="1">
              <a:off x="2132" y="3598"/>
              <a:ext cx="212" cy="47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Line 55"/>
            <p:cNvSpPr>
              <a:spLocks noChangeShapeType="1"/>
            </p:cNvSpPr>
            <p:nvPr/>
          </p:nvSpPr>
          <p:spPr bwMode="auto">
            <a:xfrm flipH="1" flipV="1">
              <a:off x="2092" y="3300"/>
              <a:ext cx="237" cy="48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03" name="Group 56"/>
            <p:cNvGrpSpPr>
              <a:grpSpLocks/>
            </p:cNvGrpSpPr>
            <p:nvPr/>
          </p:nvGrpSpPr>
          <p:grpSpPr bwMode="auto">
            <a:xfrm>
              <a:off x="2270" y="3686"/>
              <a:ext cx="266" cy="327"/>
              <a:chOff x="3608" y="3091"/>
              <a:chExt cx="266" cy="327"/>
            </a:xfrm>
          </p:grpSpPr>
          <p:sp>
            <p:nvSpPr>
              <p:cNvPr id="20504" name="Oval 57"/>
              <p:cNvSpPr>
                <a:spLocks noChangeArrowheads="1"/>
              </p:cNvSpPr>
              <p:nvPr/>
            </p:nvSpPr>
            <p:spPr bwMode="auto">
              <a:xfrm>
                <a:off x="3653" y="3196"/>
                <a:ext cx="166" cy="166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505" name="Text Box 58"/>
              <p:cNvSpPr txBox="1">
                <a:spLocks noChangeArrowheads="1"/>
              </p:cNvSpPr>
              <p:nvPr/>
            </p:nvSpPr>
            <p:spPr bwMode="auto">
              <a:xfrm>
                <a:off x="3608" y="3091"/>
                <a:ext cx="266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2"/>
                    </a:solidFill>
                  </a:rPr>
                  <a:t>e</a:t>
                </a:r>
                <a:r>
                  <a:rPr lang="en-US" sz="2800" b="1" baseline="30000">
                    <a:solidFill>
                      <a:schemeClr val="accent2"/>
                    </a:solidFill>
                  </a:rPr>
                  <a:t>-</a:t>
                </a:r>
                <a:endParaRPr lang="en-US" sz="2800" b="1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602171" name="Text Box 59"/>
          <p:cNvSpPr txBox="1">
            <a:spLocks noChangeArrowheads="1"/>
          </p:cNvSpPr>
          <p:nvPr/>
        </p:nvSpPr>
        <p:spPr bwMode="auto">
          <a:xfrm>
            <a:off x="7597775" y="4379913"/>
            <a:ext cx="863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</a:rPr>
              <a:t>few kV</a:t>
            </a:r>
          </a:p>
        </p:txBody>
      </p:sp>
      <p:sp>
        <p:nvSpPr>
          <p:cNvPr id="602172" name="Freeform 60"/>
          <p:cNvSpPr>
            <a:spLocks/>
          </p:cNvSpPr>
          <p:nvPr/>
        </p:nvSpPr>
        <p:spPr bwMode="auto">
          <a:xfrm>
            <a:off x="5499100" y="4984750"/>
            <a:ext cx="914400" cy="514350"/>
          </a:xfrm>
          <a:custGeom>
            <a:avLst/>
            <a:gdLst>
              <a:gd name="T0" fmla="*/ 0 w 576"/>
              <a:gd name="T1" fmla="*/ 324 h 324"/>
              <a:gd name="T2" fmla="*/ 252 w 576"/>
              <a:gd name="T3" fmla="*/ 166 h 324"/>
              <a:gd name="T4" fmla="*/ 576 w 576"/>
              <a:gd name="T5" fmla="*/ 0 h 324"/>
              <a:gd name="T6" fmla="*/ 0 60000 65536"/>
              <a:gd name="T7" fmla="*/ 0 60000 65536"/>
              <a:gd name="T8" fmla="*/ 0 60000 65536"/>
              <a:gd name="T9" fmla="*/ 0 w 576"/>
              <a:gd name="T10" fmla="*/ 0 h 324"/>
              <a:gd name="T11" fmla="*/ 576 w 576"/>
              <a:gd name="T12" fmla="*/ 324 h 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324">
                <a:moveTo>
                  <a:pt x="0" y="324"/>
                </a:moveTo>
                <a:cubicBezTo>
                  <a:pt x="78" y="272"/>
                  <a:pt x="156" y="220"/>
                  <a:pt x="252" y="166"/>
                </a:cubicBezTo>
                <a:cubicBezTo>
                  <a:pt x="348" y="112"/>
                  <a:pt x="462" y="56"/>
                  <a:pt x="576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2173" name="Freeform 61"/>
          <p:cNvSpPr>
            <a:spLocks/>
          </p:cNvSpPr>
          <p:nvPr/>
        </p:nvSpPr>
        <p:spPr bwMode="auto">
          <a:xfrm>
            <a:off x="5511800" y="5073650"/>
            <a:ext cx="2079625" cy="901700"/>
          </a:xfrm>
          <a:custGeom>
            <a:avLst/>
            <a:gdLst>
              <a:gd name="T0" fmla="*/ 0 w 1310"/>
              <a:gd name="T1" fmla="*/ 0 h 568"/>
              <a:gd name="T2" fmla="*/ 300 w 1310"/>
              <a:gd name="T3" fmla="*/ 205 h 568"/>
              <a:gd name="T4" fmla="*/ 521 w 1310"/>
              <a:gd name="T5" fmla="*/ 489 h 568"/>
              <a:gd name="T6" fmla="*/ 1310 w 1310"/>
              <a:gd name="T7" fmla="*/ 568 h 568"/>
              <a:gd name="T8" fmla="*/ 0 60000 65536"/>
              <a:gd name="T9" fmla="*/ 0 60000 65536"/>
              <a:gd name="T10" fmla="*/ 0 60000 65536"/>
              <a:gd name="T11" fmla="*/ 0 60000 65536"/>
              <a:gd name="T12" fmla="*/ 0 w 1310"/>
              <a:gd name="T13" fmla="*/ 0 h 568"/>
              <a:gd name="T14" fmla="*/ 1310 w 1310"/>
              <a:gd name="T15" fmla="*/ 568 h 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0" h="568">
                <a:moveTo>
                  <a:pt x="0" y="0"/>
                </a:moveTo>
                <a:cubicBezTo>
                  <a:pt x="50" y="34"/>
                  <a:pt x="213" y="124"/>
                  <a:pt x="300" y="205"/>
                </a:cubicBezTo>
                <a:cubicBezTo>
                  <a:pt x="387" y="286"/>
                  <a:pt x="353" y="429"/>
                  <a:pt x="521" y="489"/>
                </a:cubicBezTo>
                <a:cubicBezTo>
                  <a:pt x="689" y="549"/>
                  <a:pt x="1146" y="552"/>
                  <a:pt x="1310" y="568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02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02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02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02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2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48" grpId="0" animBg="1"/>
      <p:bldP spid="602148" grpId="1" animBg="1"/>
      <p:bldP spid="602152" grpId="0" animBg="1"/>
      <p:bldP spid="602171" grpId="0"/>
      <p:bldP spid="602171" grpId="1"/>
      <p:bldP spid="602172" grpId="0" animBg="1"/>
      <p:bldP spid="602173" grpId="0" animBg="1"/>
      <p:bldP spid="60217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571500"/>
          </a:xfrm>
        </p:spPr>
        <p:txBody>
          <a:bodyPr/>
          <a:lstStyle/>
          <a:p>
            <a:r>
              <a:rPr lang="en-US" sz="4000" smtClean="0"/>
              <a:t>The Cloud at the Main Injector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20034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600" smtClean="0"/>
              <a:t>Simulations suggest that MI might be near a threshold</a:t>
            </a:r>
          </a:p>
          <a:p>
            <a:pPr lvl="1">
              <a:lnSpc>
                <a:spcPct val="110000"/>
              </a:lnSpc>
            </a:pPr>
            <a:r>
              <a:rPr lang="en-US" sz="1400" smtClean="0"/>
              <a:t>4-5 orders or magnitude increase of cloud density with a doubling of bunch intensity</a:t>
            </a:r>
          </a:p>
          <a:p>
            <a:pPr>
              <a:lnSpc>
                <a:spcPct val="110000"/>
              </a:lnSpc>
            </a:pPr>
            <a:r>
              <a:rPr lang="en-US" sz="1600" smtClean="0"/>
              <a:t>Not yet established:</a:t>
            </a:r>
          </a:p>
          <a:p>
            <a:pPr lvl="1">
              <a:lnSpc>
                <a:spcPct val="110000"/>
              </a:lnSpc>
            </a:pPr>
            <a:r>
              <a:rPr lang="en-US" sz="1400" smtClean="0"/>
              <a:t>How well the simulation pertains to Main Injector (question of SEY)</a:t>
            </a:r>
          </a:p>
          <a:p>
            <a:pPr lvl="1">
              <a:lnSpc>
                <a:spcPct val="110000"/>
              </a:lnSpc>
            </a:pPr>
            <a:r>
              <a:rPr lang="en-US" sz="1400" smtClean="0"/>
              <a:t>What the effects of electron neutralization will be on the beam</a:t>
            </a:r>
          </a:p>
          <a:p>
            <a:pPr>
              <a:lnSpc>
                <a:spcPct val="110000"/>
              </a:lnSpc>
            </a:pPr>
            <a:r>
              <a:rPr lang="en-US" sz="1600" smtClean="0"/>
              <a:t>There is an imperfect record for the correspondence of data and simulation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74963"/>
            <a:ext cx="449580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egrow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038725" y="1971675"/>
            <a:ext cx="3867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5400" y="2662238"/>
            <a:ext cx="468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M. </a:t>
            </a:r>
            <a:r>
              <a:rPr lang="en-US">
                <a:solidFill>
                  <a:srgbClr val="663300"/>
                </a:solidFill>
              </a:rPr>
              <a:t>Furman (LBL) </a:t>
            </a:r>
            <a:r>
              <a:rPr lang="en-US" i="1">
                <a:solidFill>
                  <a:srgbClr val="663300"/>
                </a:solidFill>
              </a:rPr>
              <a:t>FERMILAB-PUB-05-258-AD</a:t>
            </a:r>
            <a:r>
              <a:rPr lang="en-US" i="1"/>
              <a:t> 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248400" y="2586038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3300"/>
                </a:solidFill>
              </a:rPr>
              <a:t>Bill Ng (FNAL)</a:t>
            </a:r>
            <a:endParaRPr lang="en-US" i="1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Data - Threshold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1039813"/>
            <a:ext cx="4060825" cy="54086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smtClean="0"/>
              <a:t>Installed a single Argonne RFA in straight section</a:t>
            </a:r>
          </a:p>
          <a:p>
            <a:pPr>
              <a:lnSpc>
                <a:spcPct val="110000"/>
              </a:lnSpc>
            </a:pPr>
            <a:endParaRPr lang="en-US" sz="2000" smtClean="0"/>
          </a:p>
          <a:p>
            <a:pPr>
              <a:lnSpc>
                <a:spcPct val="110000"/>
              </a:lnSpc>
            </a:pPr>
            <a:r>
              <a:rPr lang="en-US" sz="2000" smtClean="0"/>
              <a:t>Large number of cycles sampled at maximum current</a:t>
            </a:r>
          </a:p>
          <a:p>
            <a:pPr>
              <a:lnSpc>
                <a:spcPct val="110000"/>
              </a:lnSpc>
            </a:pPr>
            <a:endParaRPr lang="en-US" sz="2000" smtClean="0"/>
          </a:p>
          <a:p>
            <a:pPr>
              <a:lnSpc>
                <a:spcPct val="110000"/>
              </a:lnSpc>
            </a:pPr>
            <a:r>
              <a:rPr lang="en-US" sz="2000" smtClean="0"/>
              <a:t>Clear turn-on at  higher intensities</a:t>
            </a:r>
          </a:p>
          <a:p>
            <a:pPr lvl="1">
              <a:lnSpc>
                <a:spcPct val="110000"/>
              </a:lnSpc>
            </a:pPr>
            <a:r>
              <a:rPr lang="en-US" sz="1800" smtClean="0"/>
              <a:t>Threshold at ~ 26e12 protons</a:t>
            </a:r>
          </a:p>
          <a:p>
            <a:pPr lvl="1">
              <a:lnSpc>
                <a:spcPct val="110000"/>
              </a:lnSpc>
            </a:pPr>
            <a:r>
              <a:rPr lang="en-US" sz="1800" smtClean="0"/>
              <a:t>Threshold later moved higher</a:t>
            </a:r>
          </a:p>
          <a:p>
            <a:pPr>
              <a:lnSpc>
                <a:spcPct val="110000"/>
              </a:lnSpc>
            </a:pPr>
            <a:endParaRPr lang="en-US" sz="2000" smtClean="0"/>
          </a:p>
          <a:p>
            <a:pPr>
              <a:lnSpc>
                <a:spcPct val="110000"/>
              </a:lnSpc>
            </a:pPr>
            <a:r>
              <a:rPr lang="en-US" sz="2000" smtClean="0"/>
              <a:t>Allowed fitting of simulation to data, giving an SEY</a:t>
            </a:r>
          </a:p>
          <a:p>
            <a:pPr lvl="1">
              <a:lnSpc>
                <a:spcPct val="110000"/>
              </a:lnSpc>
            </a:pPr>
            <a:r>
              <a:rPr lang="en-US" sz="1800" smtClean="0"/>
              <a:t>Furman’s results</a:t>
            </a:r>
          </a:p>
          <a:p>
            <a:pPr>
              <a:lnSpc>
                <a:spcPct val="110000"/>
              </a:lnSpc>
            </a:pPr>
            <a:endParaRPr lang="en-US" sz="2000" smtClean="0"/>
          </a:p>
          <a:p>
            <a:pPr>
              <a:lnSpc>
                <a:spcPct val="110000"/>
              </a:lnSpc>
            </a:pPr>
            <a:endParaRPr lang="en-US" sz="2000" smtClean="0"/>
          </a:p>
          <a:p>
            <a:pPr>
              <a:lnSpc>
                <a:spcPct val="110000"/>
              </a:lnSpc>
            </a:pPr>
            <a:endParaRPr lang="en-US" sz="2000" smtClean="0"/>
          </a:p>
        </p:txBody>
      </p:sp>
      <p:pic>
        <p:nvPicPr>
          <p:cNvPr id="22531" name="Picture 4" descr="hist_zo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257300"/>
            <a:ext cx="44989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4854575" cy="30940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smtClean="0"/>
              <a:t>TiN is a standard coating for Ecloud mitigation</a:t>
            </a:r>
          </a:p>
          <a:p>
            <a:pPr lvl="1">
              <a:lnSpc>
                <a:spcPct val="120000"/>
              </a:lnSpc>
            </a:pPr>
            <a:r>
              <a:rPr lang="en-US" sz="1600" smtClean="0"/>
              <a:t>Lower SEY than stainless</a:t>
            </a:r>
          </a:p>
          <a:p>
            <a:pPr lvl="1">
              <a:lnSpc>
                <a:spcPct val="120000"/>
              </a:lnSpc>
            </a:pPr>
            <a:r>
              <a:rPr lang="en-US" sz="1600" smtClean="0"/>
              <a:t>Good material properties</a:t>
            </a:r>
          </a:p>
          <a:p>
            <a:pPr>
              <a:lnSpc>
                <a:spcPct val="120000"/>
              </a:lnSpc>
            </a:pPr>
            <a:r>
              <a:rPr lang="en-US" sz="2000" smtClean="0"/>
              <a:t>Coating of test chambers performed at BNL</a:t>
            </a:r>
          </a:p>
          <a:p>
            <a:pPr>
              <a:lnSpc>
                <a:spcPct val="120000"/>
              </a:lnSpc>
            </a:pPr>
            <a:r>
              <a:rPr lang="en-US" sz="2000" smtClean="0"/>
              <a:t>Will need to adapt this procedure for </a:t>
            </a:r>
            <a:r>
              <a:rPr lang="en-US" sz="2000" i="1" smtClean="0"/>
              <a:t>in situ </a:t>
            </a:r>
            <a:r>
              <a:rPr lang="en-US" sz="2000" smtClean="0"/>
              <a:t> coating of 3000 m of Main Injector</a:t>
            </a:r>
          </a:p>
          <a:p>
            <a:pPr>
              <a:lnSpc>
                <a:spcPct val="120000"/>
              </a:lnSpc>
            </a:pPr>
            <a:endParaRPr lang="en-US" sz="2000" smtClean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78438" y="754063"/>
            <a:ext cx="3865562" cy="5154612"/>
          </a:xfrm>
          <a:ln w="12700">
            <a:solidFill>
              <a:schemeClr val="tx1"/>
            </a:solidFill>
          </a:ln>
        </p:spPr>
      </p:pic>
      <p:sp>
        <p:nvSpPr>
          <p:cNvPr id="23555" name="Rectangle 10"/>
          <p:cNvSpPr>
            <a:spLocks noChangeArrowheads="1"/>
          </p:cNvSpPr>
          <p:nvPr/>
        </p:nvSpPr>
        <p:spPr bwMode="auto">
          <a:xfrm>
            <a:off x="1600200" y="295275"/>
            <a:ext cx="6858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3556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800600" cy="792163"/>
          </a:xfrm>
        </p:spPr>
        <p:txBody>
          <a:bodyPr/>
          <a:lstStyle/>
          <a:p>
            <a:r>
              <a:rPr lang="en-US" sz="3200" smtClean="0"/>
              <a:t>TiN Coating</a:t>
            </a:r>
            <a:endParaRPr lang="en-US" sz="2800" smtClean="0"/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888" y="4086225"/>
            <a:ext cx="3694112" cy="2771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anchor="ctr"/>
      <a:lstStyle>
        <a:defPPr algn="l">
          <a:defRPr sz="14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21491</TotalTime>
  <Words>1310</Words>
  <Application>Microsoft Office PowerPoint</Application>
  <PresentationFormat>On-screen Show (4:3)</PresentationFormat>
  <Paragraphs>255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Times New Roman</vt:lpstr>
      <vt:lpstr>Arial</vt:lpstr>
      <vt:lpstr>Wingdings</vt:lpstr>
      <vt:lpstr>Courier New</vt:lpstr>
      <vt:lpstr>Default Design</vt:lpstr>
      <vt:lpstr>Electron Cloud  Measurements and Plans  Bob Zwaska   September 9, 2010 APC Seminar</vt:lpstr>
      <vt:lpstr>Introduction</vt:lpstr>
      <vt:lpstr>An Example: RHIC</vt:lpstr>
      <vt:lpstr>Electron Cloud Model at Fermilab</vt:lpstr>
      <vt:lpstr>Secondary Emission</vt:lpstr>
      <vt:lpstr>Secondary Electrons Reheated</vt:lpstr>
      <vt:lpstr>The Cloud at the Main Injector</vt:lpstr>
      <vt:lpstr>Early Data - Threshold</vt:lpstr>
      <vt:lpstr>TiN Coating</vt:lpstr>
      <vt:lpstr>Electron Cloud Experimental Upgrade - 2009</vt:lpstr>
      <vt:lpstr>Electron Detectors</vt:lpstr>
      <vt:lpstr>Early Data - 9/16/09: 12e12 on 6-batch</vt:lpstr>
      <vt:lpstr>By datalogging our signals at a time that will give us a sample of the maximum signal achieved, and then plotting the data vs  beam intensity we can see how the signal changes with an increase in beam intensity.  </vt:lpstr>
      <vt:lpstr>Threshold Measurement</vt:lpstr>
      <vt:lpstr>Evolution of thresholds</vt:lpstr>
      <vt:lpstr>Carbon Pipe</vt:lpstr>
      <vt:lpstr>Early Carbon Measurements</vt:lpstr>
      <vt:lpstr>Vacuum</vt:lpstr>
      <vt:lpstr>Magnetic Fields</vt:lpstr>
      <vt:lpstr>SEY Measurement</vt:lpstr>
      <vt:lpstr>In Situ SEY TestStand</vt:lpstr>
      <vt:lpstr>Outlook</vt:lpstr>
      <vt:lpstr>Electron Cloud  Measurements and Plans  Bob Zwaska   September 9, 2010 APC Seminar</vt:lpstr>
      <vt:lpstr>Simple Model of Threshold</vt:lpstr>
      <vt:lpstr>SEY Measurement</vt:lpstr>
      <vt:lpstr>Prototype Pictures</vt:lpstr>
      <vt:lpstr>Example: Strong Signal</vt:lpstr>
    </vt:vector>
  </TitlesOfParts>
  <Company>University of Texas at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</dc:title>
  <dc:creator>Robert Zwaska</dc:creator>
  <cp:lastModifiedBy>Technical Division</cp:lastModifiedBy>
  <cp:revision>175</cp:revision>
  <dcterms:created xsi:type="dcterms:W3CDTF">2003-10-22T19:48:10Z</dcterms:created>
  <dcterms:modified xsi:type="dcterms:W3CDTF">2010-09-09T18:16:52Z</dcterms:modified>
</cp:coreProperties>
</file>