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318" r:id="rId4"/>
    <p:sldId id="315" r:id="rId5"/>
    <p:sldId id="429" r:id="rId6"/>
    <p:sldId id="430" r:id="rId7"/>
    <p:sldId id="431" r:id="rId8"/>
    <p:sldId id="373" r:id="rId9"/>
    <p:sldId id="350" r:id="rId10"/>
    <p:sldId id="419" r:id="rId11"/>
    <p:sldId id="420" r:id="rId12"/>
    <p:sldId id="375" r:id="rId13"/>
    <p:sldId id="332" r:id="rId14"/>
    <p:sldId id="421" r:id="rId15"/>
    <p:sldId id="432" r:id="rId16"/>
    <p:sldId id="423" r:id="rId17"/>
    <p:sldId id="357" r:id="rId18"/>
    <p:sldId id="425" r:id="rId19"/>
    <p:sldId id="426" r:id="rId20"/>
    <p:sldId id="427" r:id="rId21"/>
    <p:sldId id="428" r:id="rId22"/>
  </p:sldIdLst>
  <p:sldSz cx="9144000" cy="6858000" type="screen4x3"/>
  <p:notesSz cx="6858000" cy="9144000"/>
  <p:defaultTextStyle>
    <a:defPPr>
      <a:defRPr lang="en-US"/>
    </a:defPPr>
    <a:lvl1pPr marL="0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81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61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43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923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404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884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364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847" algn="l" defTabSz="4564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370000"/>
    <a:srgbClr val="000000"/>
    <a:srgbClr val="890080"/>
    <a:srgbClr val="65746C"/>
    <a:srgbClr val="000200"/>
    <a:srgbClr val="EEEEEE"/>
    <a:srgbClr val="002060"/>
    <a:srgbClr val="800000"/>
    <a:srgbClr val="DBE0C2"/>
    <a:srgbClr val="804F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EA78-391D-B54D-A24D-2B1318A89040}" type="datetimeFigureOut">
              <a:rPr lang="en-US" smtClean="0"/>
              <a:pPr/>
              <a:t>8/31/11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B030-86E1-DD44-ACBA-A856C6BD0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6F79A-347F-0145-BBD1-DFD682F7D52C}" type="datetimeFigureOut">
              <a:rPr lang="en-US" smtClean="0"/>
              <a:pPr/>
              <a:t>8/31/11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D24B-93EC-A64C-B2A4-BC0E7E8D1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81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61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443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923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404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884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364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847" algn="l" defTabSz="4564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0D24B-93EC-A64C-B2A4-BC0E7E8D1F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153F9-1FDF-4189-810D-F3237F8F76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6AB2E-7051-4AB8-9C86-0F5713AD3C1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14" y="3379709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96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52"/>
            <a:ext cx="2057400" cy="365125"/>
          </a:xfrm>
        </p:spPr>
        <p:txBody>
          <a:bodyPr lIns="91298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796" y="4503752"/>
            <a:ext cx="2057397" cy="365125"/>
          </a:xfrm>
        </p:spPr>
        <p:txBody>
          <a:bodyPr lIns="91298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9478" y="1949824"/>
            <a:ext cx="7583488" cy="4007224"/>
          </a:xfrm>
        </p:spPr>
        <p:txBody>
          <a:bodyPr/>
          <a:lstStyle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996633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78" y="295833"/>
            <a:ext cx="7583488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2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2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814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6481" indent="0">
              <a:buNone/>
              <a:defRPr sz="1200"/>
            </a:lvl2pPr>
            <a:lvl3pPr marL="912961" indent="0">
              <a:buNone/>
              <a:defRPr sz="1000"/>
            </a:lvl3pPr>
            <a:lvl4pPr marL="1369443" indent="0">
              <a:buNone/>
              <a:defRPr sz="900"/>
            </a:lvl4pPr>
            <a:lvl5pPr marL="1825923" indent="0">
              <a:buNone/>
              <a:defRPr sz="900"/>
            </a:lvl5pPr>
            <a:lvl6pPr marL="2282404" indent="0">
              <a:buNone/>
              <a:defRPr sz="900"/>
            </a:lvl6pPr>
            <a:lvl7pPr marL="2738884" indent="0">
              <a:buNone/>
              <a:defRPr sz="900"/>
            </a:lvl7pPr>
            <a:lvl8pPr marL="3195364" indent="0">
              <a:buNone/>
              <a:defRPr sz="900"/>
            </a:lvl8pPr>
            <a:lvl9pPr marL="3651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21"/>
            <a:ext cx="1295400" cy="365125"/>
          </a:xfrm>
        </p:spPr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21"/>
            <a:ext cx="2339788" cy="365125"/>
          </a:xfrm>
        </p:spPr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15" y="6297721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4"/>
            <a:ext cx="3657600" cy="1161288"/>
          </a:xfrm>
        </p:spPr>
        <p:txBody>
          <a:bodyPr vert="horz" lIns="91298" tIns="45648" rIns="91298" bIns="45648" rtlCol="0" anchor="b" anchorCtr="0">
            <a:normAutofit/>
          </a:bodyPr>
          <a:lstStyle>
            <a:lvl1pPr algn="l" defTabSz="912961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81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298" tIns="45648" rIns="91298" bIns="45648" rtlCol="0">
            <a:normAutofit/>
          </a:bodyPr>
          <a:lstStyle>
            <a:lvl1pPr marL="0" indent="0" algn="l" defTabSz="912961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81" indent="0">
              <a:buNone/>
              <a:defRPr sz="2800"/>
            </a:lvl2pPr>
            <a:lvl3pPr marL="912961" indent="0">
              <a:buNone/>
              <a:defRPr sz="2400"/>
            </a:lvl3pPr>
            <a:lvl4pPr marL="1369443" indent="0">
              <a:buNone/>
              <a:defRPr sz="2000"/>
            </a:lvl4pPr>
            <a:lvl5pPr marL="1825923" indent="0">
              <a:buNone/>
              <a:defRPr sz="2000"/>
            </a:lvl5pPr>
            <a:lvl6pPr marL="2282404" indent="0">
              <a:buNone/>
              <a:defRPr sz="2000"/>
            </a:lvl6pPr>
            <a:lvl7pPr marL="2738884" indent="0">
              <a:buNone/>
              <a:defRPr sz="2000"/>
            </a:lvl7pPr>
            <a:lvl8pPr marL="3195364" indent="0">
              <a:buNone/>
              <a:defRPr sz="2000"/>
            </a:lvl8pPr>
            <a:lvl9pPr marL="365184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7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81" indent="0">
              <a:buNone/>
              <a:defRPr sz="1200"/>
            </a:lvl2pPr>
            <a:lvl3pPr marL="912961" indent="0">
              <a:buNone/>
              <a:defRPr sz="1000"/>
            </a:lvl3pPr>
            <a:lvl4pPr marL="1369443" indent="0">
              <a:buNone/>
              <a:defRPr sz="900"/>
            </a:lvl4pPr>
            <a:lvl5pPr marL="1825923" indent="0">
              <a:buNone/>
              <a:defRPr sz="900"/>
            </a:lvl5pPr>
            <a:lvl6pPr marL="2282404" indent="0">
              <a:buNone/>
              <a:defRPr sz="900"/>
            </a:lvl6pPr>
            <a:lvl7pPr marL="2738884" indent="0">
              <a:buNone/>
              <a:defRPr sz="900"/>
            </a:lvl7pPr>
            <a:lvl8pPr marL="3195364" indent="0">
              <a:buNone/>
              <a:defRPr sz="900"/>
            </a:lvl8pPr>
            <a:lvl9pPr marL="3651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31"/>
            <a:ext cx="1298448" cy="365125"/>
          </a:xfrm>
        </p:spPr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15" y="6300231"/>
            <a:ext cx="2340864" cy="365125"/>
          </a:xfrm>
        </p:spPr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31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pic>
        <p:nvPicPr>
          <p:cNvPr id="11" name="Picture 10" descr="CMS-Colo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0" y="228600"/>
            <a:ext cx="670560" cy="670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4648200"/>
            <a:ext cx="8153400" cy="609600"/>
          </a:xfrm>
        </p:spPr>
        <p:txBody>
          <a:bodyPr vert="horz" lIns="91298" tIns="45648" rIns="91298" bIns="45648" rtlCol="0" anchor="b" anchorCtr="0">
            <a:normAutofit/>
          </a:bodyPr>
          <a:lstStyle>
            <a:lvl1pPr algn="l" defTabSz="912961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802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81" indent="0">
              <a:buNone/>
              <a:defRPr sz="1200"/>
            </a:lvl2pPr>
            <a:lvl3pPr marL="912961" indent="0">
              <a:buNone/>
              <a:defRPr sz="1000"/>
            </a:lvl3pPr>
            <a:lvl4pPr marL="1369443" indent="0">
              <a:buNone/>
              <a:defRPr sz="900"/>
            </a:lvl4pPr>
            <a:lvl5pPr marL="1825923" indent="0">
              <a:buNone/>
              <a:defRPr sz="900"/>
            </a:lvl5pPr>
            <a:lvl6pPr marL="2282404" indent="0">
              <a:buNone/>
              <a:defRPr sz="900"/>
            </a:lvl6pPr>
            <a:lvl7pPr marL="2738884" indent="0">
              <a:buNone/>
              <a:defRPr sz="900"/>
            </a:lvl7pPr>
            <a:lvl8pPr marL="3195364" indent="0">
              <a:buNone/>
              <a:defRPr sz="900"/>
            </a:lvl8pPr>
            <a:lvl9pPr marL="36518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15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298" tIns="45648" rIns="91298" bIns="45648" rtlCol="0">
            <a:normAutofit/>
          </a:bodyPr>
          <a:lstStyle>
            <a:lvl1pPr marL="0" indent="0" algn="l" defTabSz="912961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81" indent="0">
              <a:buNone/>
              <a:defRPr sz="2800"/>
            </a:lvl2pPr>
            <a:lvl3pPr marL="912961" indent="0">
              <a:buNone/>
              <a:defRPr sz="2400"/>
            </a:lvl3pPr>
            <a:lvl4pPr marL="1369443" indent="0">
              <a:buNone/>
              <a:defRPr sz="2000"/>
            </a:lvl4pPr>
            <a:lvl5pPr marL="1825923" indent="0">
              <a:buNone/>
              <a:defRPr sz="2000"/>
            </a:lvl5pPr>
            <a:lvl6pPr marL="2282404" indent="0">
              <a:buNone/>
              <a:defRPr sz="2000"/>
            </a:lvl6pPr>
            <a:lvl7pPr marL="2738884" indent="0">
              <a:buNone/>
              <a:defRPr sz="2000"/>
            </a:lvl7pPr>
            <a:lvl8pPr marL="3195364" indent="0">
              <a:buNone/>
              <a:defRPr sz="2000"/>
            </a:lvl8pPr>
            <a:lvl9pPr marL="365184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996633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Gray, Rutgers University 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14" y="3379709"/>
            <a:ext cx="7543801" cy="2604247"/>
            <a:chOff x="-1" y="3379694"/>
            <a:chExt cx="7543801" cy="2604247"/>
          </a:xfrm>
        </p:grpSpPr>
        <p:sp>
          <p:nvSpPr>
            <p:cNvPr id="17" name="Snip Single Corner Rectangle 16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96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52"/>
            <a:ext cx="2057400" cy="365125"/>
          </a:xfrm>
        </p:spPr>
        <p:txBody>
          <a:bodyPr lIns="91298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796" y="4503752"/>
            <a:ext cx="2057397" cy="365125"/>
          </a:xfrm>
        </p:spPr>
        <p:txBody>
          <a:bodyPr lIns="91298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smtClean="0"/>
              <a:t>R. Gray, Rutgers University 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pic>
        <p:nvPicPr>
          <p:cNvPr id="13" name="Picture 12" descr="CMS-Colo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7061" y="3393141"/>
            <a:ext cx="666750" cy="66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214" y="2126892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298" tIns="45648" rIns="91298" bIns="45648" rtlCol="0" anchor="b" anchorCtr="0">
            <a:normAutofit/>
          </a:bodyPr>
          <a:lstStyle>
            <a:lvl1pPr algn="l" defTabSz="912961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7"/>
            <a:ext cx="5870448" cy="576072"/>
          </a:xfrm>
        </p:spPr>
        <p:txBody>
          <a:bodyPr vert="horz" lIns="91298" tIns="45648" rIns="91298" bIns="45648" rtlCol="0">
            <a:normAutofit/>
          </a:bodyPr>
          <a:lstStyle>
            <a:lvl1pPr marL="0" indent="0" algn="l" defTabSz="912961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605" y="3475052"/>
            <a:ext cx="1828801" cy="365125"/>
          </a:xfrm>
        </p:spPr>
        <p:txBody>
          <a:bodyPr vert="horz" lIns="91298" tIns="0" rIns="91298" bIns="0" rtlCol="0" anchor="t" anchorCtr="0"/>
          <a:lstStyle>
            <a:lvl1pPr marL="0" algn="l" defTabSz="912961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smtClean="0"/>
              <a:t>R. Gray, Rutgers University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52"/>
            <a:ext cx="1828800" cy="365125"/>
          </a:xfrm>
        </p:spPr>
        <p:txBody>
          <a:bodyPr vert="horz" lIns="91298" tIns="0" rIns="91298" bIns="0" rtlCol="0" anchor="b" anchorCtr="0"/>
          <a:lstStyle>
            <a:lvl1pPr marL="0" algn="l" defTabSz="912961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Sep 1, 2011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8" y="295833"/>
            <a:ext cx="7583488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3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 sz="1800">
                <a:solidFill>
                  <a:srgbClr val="008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3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 sz="1800">
                <a:solidFill>
                  <a:srgbClr val="008000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8" y="295833"/>
            <a:ext cx="7583488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7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6481" indent="0">
              <a:buNone/>
              <a:defRPr sz="2000" b="1"/>
            </a:lvl2pPr>
            <a:lvl3pPr marL="912961" indent="0">
              <a:buNone/>
              <a:defRPr sz="1800" b="1"/>
            </a:lvl3pPr>
            <a:lvl4pPr marL="1369443" indent="0">
              <a:buNone/>
              <a:defRPr sz="1600" b="1"/>
            </a:lvl4pPr>
            <a:lvl5pPr marL="1825923" indent="0">
              <a:buNone/>
              <a:defRPr sz="1600" b="1"/>
            </a:lvl5pPr>
            <a:lvl6pPr marL="2282404" indent="0">
              <a:buNone/>
              <a:defRPr sz="1600" b="1"/>
            </a:lvl6pPr>
            <a:lvl7pPr marL="2738884" indent="0">
              <a:buNone/>
              <a:defRPr sz="1600" b="1"/>
            </a:lvl7pPr>
            <a:lvl8pPr marL="3195364" indent="0">
              <a:buNone/>
              <a:defRPr sz="1600" b="1"/>
            </a:lvl8pPr>
            <a:lvl9pPr marL="3651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3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 sz="1800">
                <a:solidFill>
                  <a:srgbClr val="008000"/>
                </a:solidFill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7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6481" indent="0">
              <a:buNone/>
              <a:defRPr sz="2000" b="1"/>
            </a:lvl2pPr>
            <a:lvl3pPr marL="912961" indent="0">
              <a:buNone/>
              <a:defRPr sz="1800" b="1"/>
            </a:lvl3pPr>
            <a:lvl4pPr marL="1369443" indent="0">
              <a:buNone/>
              <a:defRPr sz="1600" b="1"/>
            </a:lvl4pPr>
            <a:lvl5pPr marL="1825923" indent="0">
              <a:buNone/>
              <a:defRPr sz="1600" b="1"/>
            </a:lvl5pPr>
            <a:lvl6pPr marL="2282404" indent="0">
              <a:buNone/>
              <a:defRPr sz="1600" b="1"/>
            </a:lvl6pPr>
            <a:lvl7pPr marL="2738884" indent="0">
              <a:buNone/>
              <a:defRPr sz="1600" b="1"/>
            </a:lvl7pPr>
            <a:lvl8pPr marL="3195364" indent="0">
              <a:buNone/>
              <a:defRPr sz="1600" b="1"/>
            </a:lvl8pPr>
            <a:lvl9pPr marL="36518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3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 sz="1800">
                <a:solidFill>
                  <a:srgbClr val="008000"/>
                </a:solidFill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78" y="295833"/>
            <a:ext cx="7583488" cy="1143000"/>
          </a:xfrm>
          <a:prstGeom prst="rect">
            <a:avLst/>
          </a:prstGeom>
        </p:spPr>
        <p:txBody>
          <a:bodyPr vert="horz" lIns="91298" tIns="45648" rIns="91298" bIns="4564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78" y="1949824"/>
            <a:ext cx="7583488" cy="4007224"/>
          </a:xfrm>
          <a:prstGeom prst="rect">
            <a:avLst/>
          </a:prstGeom>
        </p:spPr>
        <p:txBody>
          <a:bodyPr vert="horz" lIns="91298" tIns="45648" rIns="91298" bIns="456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33"/>
            <a:ext cx="2133600" cy="365125"/>
          </a:xfrm>
          <a:prstGeom prst="rect">
            <a:avLst/>
          </a:prstGeom>
        </p:spPr>
        <p:txBody>
          <a:bodyPr vert="horz" lIns="91298" tIns="45648" rIns="91298" bIns="45648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5" y="6248415"/>
            <a:ext cx="2895600" cy="365125"/>
          </a:xfrm>
          <a:prstGeom prst="rect">
            <a:avLst/>
          </a:prstGeom>
        </p:spPr>
        <p:txBody>
          <a:bodyPr vert="horz" lIns="91298" tIns="45648" rIns="91298" bIns="45648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smtClean="0"/>
              <a:t>R. Gray, Rutgers University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15"/>
            <a:ext cx="533400" cy="365125"/>
          </a:xfrm>
          <a:prstGeom prst="rect">
            <a:avLst/>
          </a:prstGeom>
        </p:spPr>
        <p:txBody>
          <a:bodyPr vert="horz" lIns="91298" tIns="45648" rIns="91298" bIns="45648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hf sldNum="0" hdr="0"/>
  <p:txStyles>
    <p:titleStyle>
      <a:lvl1pPr algn="l" defTabSz="912961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360" indent="-342360" algn="l" defTabSz="912961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4721" indent="-336021" algn="l" defTabSz="912961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3422" indent="-348700" algn="l" defTabSz="912961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69443" indent="-336021" algn="l" defTabSz="912961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18143" indent="-348700" algn="l" defTabSz="912961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0644" indent="-228240" algn="l" defTabSz="9129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25" indent="-228240" algn="l" defTabSz="9129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07" indent="-228240" algn="l" defTabSz="9129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89" indent="-228240" algn="l" defTabSz="9129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1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1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43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23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04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84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4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47" algn="l" defTabSz="912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df"/><Relationship Id="rId5" Type="http://schemas.openxmlformats.org/officeDocument/2006/relationships/image" Target="../media/image27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df"/><Relationship Id="rId5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d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df"/><Relationship Id="rId5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df"/><Relationship Id="rId4" Type="http://schemas.openxmlformats.org/officeDocument/2006/relationships/image" Target="../media/image16.pdf"/><Relationship Id="rId10" Type="http://schemas.openxmlformats.org/officeDocument/2006/relationships/image" Target="../media/image22.pdf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9" Type="http://schemas.openxmlformats.org/officeDocument/2006/relationships/image" Target="../media/image21.png"/><Relationship Id="rId3" Type="http://schemas.openxmlformats.org/officeDocument/2006/relationships/image" Target="../media/image15.png"/><Relationship Id="rId6" Type="http://schemas.openxmlformats.org/officeDocument/2006/relationships/image" Target="../media/image18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77187" y="3264588"/>
            <a:ext cx="6533213" cy="2298012"/>
          </a:xfrm>
        </p:spPr>
        <p:txBody>
          <a:bodyPr>
            <a:normAutofit fontScale="90000"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Multilepton</a:t>
            </a:r>
            <a:r>
              <a:rPr lang="en-US" sz="4000" b="1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 SUSY Search with 35 pb</a:t>
            </a:r>
            <a:r>
              <a:rPr lang="en-US" sz="4000" b="1" baseline="300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-1 </a:t>
            </a:r>
            <a:r>
              <a:rPr lang="en-US" sz="4000" b="1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2010 Data </a:t>
            </a:r>
            <a:r>
              <a:rPr lang="en-US" sz="3100" dirty="0" smtClean="0">
                <a:solidFill>
                  <a:srgbClr val="000000"/>
                </a:solidFill>
                <a:ea typeface="Consolas"/>
                <a:cs typeface="Arial Black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/>
            </a:r>
            <a:br>
              <a:rPr lang="en-US" sz="31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</a:br>
            <a:r>
              <a:rPr lang="en-US" sz="2200" b="1" dirty="0" smtClean="0">
                <a:solidFill>
                  <a:srgbClr val="0000FF"/>
                </a:solidFill>
                <a:latin typeface="Consolas"/>
                <a:ea typeface="Consolas"/>
                <a:cs typeface="Consolas"/>
              </a:rPr>
              <a:t>Richard Gray</a:t>
            </a:r>
            <a:br>
              <a:rPr lang="en-US" sz="2200" b="1" dirty="0" smtClean="0">
                <a:solidFill>
                  <a:srgbClr val="0000FF"/>
                </a:solidFill>
                <a:latin typeface="Consolas"/>
                <a:ea typeface="Consolas"/>
                <a:cs typeface="Consolas"/>
              </a:rPr>
            </a:br>
            <a:r>
              <a:rPr lang="en-US" sz="2200" b="1" dirty="0" smtClean="0">
                <a:solidFill>
                  <a:srgbClr val="0000FF"/>
                </a:solidFill>
                <a:latin typeface="Consolas"/>
                <a:ea typeface="Consolas"/>
                <a:cs typeface="Consolas"/>
              </a:rPr>
              <a:t>on behalf of the CMS Collaboration</a:t>
            </a:r>
            <a:br>
              <a:rPr lang="en-US" sz="2200" b="1" dirty="0" smtClean="0">
                <a:solidFill>
                  <a:srgbClr val="0000FF"/>
                </a:solidFill>
                <a:latin typeface="Consolas"/>
                <a:ea typeface="Consolas"/>
                <a:cs typeface="Consolas"/>
              </a:rPr>
            </a:br>
            <a:r>
              <a:rPr lang="en-US" sz="27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/>
            </a:r>
            <a:br>
              <a:rPr lang="en-US" sz="27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</a:br>
            <a:endParaRPr lang="en-US" sz="4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428130"/>
            <a:ext cx="5867400" cy="573741"/>
          </a:xfrm>
        </p:spPr>
        <p:txBody>
          <a:bodyPr/>
          <a:lstStyle/>
          <a:p>
            <a:r>
              <a:rPr lang="en-US" dirty="0" smtClean="0"/>
              <a:t>SUSY11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pic>
        <p:nvPicPr>
          <p:cNvPr id="11" name="Picture Placeholder 10" descr="_44940145_cms2_mbrice_466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6699" b="16699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Predictions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74" y="1752601"/>
            <a:ext cx="8229600" cy="4572000"/>
          </a:xfrm>
        </p:spPr>
        <p:txBody>
          <a:bodyPr/>
          <a:lstStyle/>
          <a:p>
            <a:r>
              <a:rPr lang="en-US" b="1" dirty="0" smtClean="0"/>
              <a:t>Some are directly from Monte Carlo (MC)</a:t>
            </a:r>
          </a:p>
          <a:p>
            <a:pPr lvl="1"/>
            <a:r>
              <a:rPr lang="en-US" b="1" dirty="0" smtClean="0"/>
              <a:t>Irreducible backgrounds: </a:t>
            </a:r>
            <a:r>
              <a:rPr lang="en-US" b="1" dirty="0" err="1" smtClean="0"/>
              <a:t>WZ+Jets</a:t>
            </a:r>
            <a:r>
              <a:rPr lang="en-US" b="1" dirty="0" smtClean="0"/>
              <a:t>, </a:t>
            </a:r>
            <a:r>
              <a:rPr lang="en-US" b="1" dirty="0" err="1" smtClean="0"/>
              <a:t>ZZ+Jets</a:t>
            </a:r>
            <a:endParaRPr lang="en-US" b="1" dirty="0" smtClean="0"/>
          </a:p>
          <a:p>
            <a:pPr lvl="2"/>
            <a:r>
              <a:rPr lang="en-US" b="1" dirty="0" smtClean="0"/>
              <a:t>Corrected to match efficiency measurements.</a:t>
            </a:r>
          </a:p>
          <a:p>
            <a:pPr lvl="2"/>
            <a:r>
              <a:rPr lang="en-US" b="1" dirty="0" smtClean="0"/>
              <a:t>Small cross sections.</a:t>
            </a:r>
          </a:p>
          <a:p>
            <a:r>
              <a:rPr lang="en-US" b="1" dirty="0" smtClean="0"/>
              <a:t>Some are from MC with Data Controls or Scale Factors</a:t>
            </a:r>
          </a:p>
          <a:p>
            <a:pPr lvl="1"/>
            <a:r>
              <a:rPr lang="en-US" b="1" dirty="0" smtClean="0"/>
              <a:t>Including </a:t>
            </a:r>
            <a:r>
              <a:rPr lang="en-US" b="1" dirty="0" err="1" smtClean="0"/>
              <a:t>TTbar</a:t>
            </a:r>
            <a:r>
              <a:rPr lang="en-US" b="1" dirty="0" smtClean="0"/>
              <a:t> and FSR from </a:t>
            </a:r>
            <a:r>
              <a:rPr lang="en-US" b="1" dirty="0" err="1" smtClean="0"/>
              <a:t>dileptons</a:t>
            </a:r>
            <a:endParaRPr lang="en-US" b="1" dirty="0" smtClean="0"/>
          </a:p>
          <a:p>
            <a:pPr lvl="2"/>
            <a:r>
              <a:rPr lang="en-US" b="1" dirty="0" smtClean="0"/>
              <a:t>Correct MC to match efficiency measurements</a:t>
            </a:r>
          </a:p>
          <a:p>
            <a:r>
              <a:rPr lang="en-US" b="1" dirty="0" smtClean="0"/>
              <a:t>The rest are completely “Data Driven”</a:t>
            </a:r>
          </a:p>
          <a:p>
            <a:pPr lvl="1"/>
            <a:r>
              <a:rPr lang="en-US" b="1" dirty="0" err="1" smtClean="0"/>
              <a:t>Z+Jets</a:t>
            </a:r>
            <a:r>
              <a:rPr lang="en-US" b="1" dirty="0" smtClean="0"/>
              <a:t>, </a:t>
            </a:r>
            <a:r>
              <a:rPr lang="en-US" b="1" dirty="0" err="1" smtClean="0"/>
              <a:t>WW+Jets</a:t>
            </a:r>
            <a:r>
              <a:rPr lang="en-US" b="1" dirty="0" smtClean="0"/>
              <a:t>, </a:t>
            </a:r>
            <a:r>
              <a:rPr lang="en-US" b="1" dirty="0" err="1" smtClean="0"/>
              <a:t>W+Jets</a:t>
            </a:r>
            <a:r>
              <a:rPr lang="en-US" b="1" dirty="0" smtClean="0"/>
              <a:t>, QCD</a:t>
            </a:r>
          </a:p>
          <a:p>
            <a:pPr lvl="2"/>
            <a:r>
              <a:rPr lang="en-US" b="1" dirty="0" smtClean="0"/>
              <a:t>No MC required</a:t>
            </a:r>
            <a:r>
              <a:rPr lang="en-US" b="1" dirty="0" smtClean="0"/>
              <a:t>.</a:t>
            </a:r>
            <a:r>
              <a:rPr lang="en-US" dirty="0" smtClean="0"/>
              <a:t> 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Gray, Rutgers University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0"/>
            <a:ext cx="8534404" cy="4007224"/>
          </a:xfrm>
        </p:spPr>
        <p:txBody>
          <a:bodyPr/>
          <a:lstStyle/>
          <a:p>
            <a:r>
              <a:rPr lang="en-US" sz="2400" b="1" dirty="0"/>
              <a:t>Obtained from Monte </a:t>
            </a:r>
            <a:r>
              <a:rPr lang="en-US" sz="2400" b="1" dirty="0" smtClean="0"/>
              <a:t>Carlo but validated </a:t>
            </a:r>
            <a:r>
              <a:rPr lang="en-US" sz="2400" b="1" dirty="0"/>
              <a:t>in</a:t>
            </a:r>
            <a:r>
              <a:rPr lang="en-US" sz="2400" b="1" dirty="0" smtClean="0"/>
              <a:t> control data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lvl="1"/>
            <a:r>
              <a:rPr lang="en-US" sz="1900" b="1" dirty="0" smtClean="0"/>
              <a:t>Compare MC  to relevant distributions in data dominated by  </a:t>
            </a:r>
            <a:r>
              <a:rPr lang="en-US" sz="1900" b="1" dirty="0" err="1" smtClean="0"/>
              <a:t>TTbar</a:t>
            </a:r>
            <a:r>
              <a:rPr lang="en-US" sz="1900" b="1" dirty="0" smtClean="0"/>
              <a:t>.</a:t>
            </a:r>
          </a:p>
          <a:p>
            <a:r>
              <a:rPr lang="en-US" sz="2400" b="1" dirty="0" smtClean="0"/>
              <a:t>Compare non-isolated tracks in </a:t>
            </a:r>
            <a:r>
              <a:rPr lang="en-US" sz="2400" b="1" dirty="0" err="1" smtClean="0"/>
              <a:t>e</a:t>
            </a:r>
            <a:r>
              <a:rPr lang="en-US" sz="2400" b="1" baseline="30000" dirty="0" err="1" smtClean="0"/>
              <a:t>+</a:t>
            </a:r>
            <a:r>
              <a:rPr lang="en-US" sz="2400" b="1" dirty="0" err="1" smtClean="0"/>
              <a:t>μ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events (multiple entry)</a:t>
            </a:r>
          </a:p>
          <a:p>
            <a:pPr lvl="1"/>
            <a:r>
              <a:rPr lang="en-US" sz="2100" b="1" dirty="0" smtClean="0"/>
              <a:t>Look at large and small impact parameter</a:t>
            </a:r>
          </a:p>
          <a:p>
            <a:pPr lvl="1"/>
            <a:r>
              <a:rPr lang="en-US" sz="2100" b="1" dirty="0" smtClean="0"/>
              <a:t>Related to # of fake leptons, # of </a:t>
            </a:r>
            <a:r>
              <a:rPr lang="en-US" sz="2100" b="1" dirty="0" err="1" smtClean="0"/>
              <a:t>b</a:t>
            </a:r>
            <a:r>
              <a:rPr lang="en-US" sz="2100" b="1" dirty="0" smtClean="0"/>
              <a:t>-jets </a:t>
            </a:r>
            <a:endParaRPr lang="en-US" sz="21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6" y="295846"/>
            <a:ext cx="7583488" cy="694767"/>
          </a:xfrm>
        </p:spPr>
        <p:txBody>
          <a:bodyPr/>
          <a:lstStyle/>
          <a:p>
            <a:r>
              <a:rPr lang="en-US" b="1" dirty="0" err="1" smtClean="0"/>
              <a:t>TTbar</a:t>
            </a:r>
            <a:r>
              <a:rPr lang="en-US" b="1" dirty="0" smtClean="0"/>
              <a:t> Background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152559"/>
            <a:ext cx="4125927" cy="369193"/>
          </a:xfrm>
          <a:prstGeom prst="rect">
            <a:avLst/>
          </a:prstGeom>
          <a:noFill/>
        </p:spPr>
        <p:txBody>
          <a:bodyPr wrap="none" lIns="91299" tIns="45651" rIns="91299" bIns="45651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smtClean="0"/>
              <a:t>-</a:t>
            </a:r>
            <a:r>
              <a:rPr lang="en-US" b="1" dirty="0" smtClean="0"/>
              <a:t>: p</a:t>
            </a:r>
            <a:r>
              <a:rPr lang="en-US" b="1" baseline="-25000" dirty="0" smtClean="0"/>
              <a:t>t</a:t>
            </a:r>
            <a:r>
              <a:rPr lang="en-US" b="1" dirty="0" smtClean="0"/>
              <a:t> of Tracks with |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xy</a:t>
            </a:r>
            <a:r>
              <a:rPr lang="en-US" b="1" dirty="0" err="1" smtClean="0"/>
              <a:t>(BS</a:t>
            </a:r>
            <a:r>
              <a:rPr lang="en-US" b="1" dirty="0" smtClean="0"/>
              <a:t>)| &lt; 0.02 cm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50919" y="3152559"/>
            <a:ext cx="4125927" cy="369193"/>
          </a:xfrm>
          <a:prstGeom prst="rect">
            <a:avLst/>
          </a:prstGeom>
          <a:noFill/>
        </p:spPr>
        <p:txBody>
          <a:bodyPr wrap="none" lIns="91299" tIns="45651" rIns="91299" bIns="45651" rtlCol="0">
            <a:spAutoFit/>
          </a:bodyPr>
          <a:lstStyle/>
          <a:p>
            <a:r>
              <a:rPr lang="en-US" b="1" dirty="0" err="1" smtClean="0"/>
              <a:t>e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smtClean="0"/>
              <a:t>-</a:t>
            </a:r>
            <a:r>
              <a:rPr lang="en-US" b="1" dirty="0" smtClean="0"/>
              <a:t>: p</a:t>
            </a:r>
            <a:r>
              <a:rPr lang="en-US" b="1" baseline="-25000" dirty="0" smtClean="0"/>
              <a:t>t</a:t>
            </a:r>
            <a:r>
              <a:rPr lang="en-US" b="1" dirty="0" smtClean="0"/>
              <a:t> of Tracks with |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xy</a:t>
            </a:r>
            <a:r>
              <a:rPr lang="en-US" b="1" dirty="0" err="1" smtClean="0"/>
              <a:t>(BS</a:t>
            </a:r>
            <a:r>
              <a:rPr lang="en-US" b="1" dirty="0" smtClean="0"/>
              <a:t>)| &gt; 0.02 cm</a:t>
            </a:r>
            <a:endParaRPr lang="en-US" b="1" dirty="0"/>
          </a:p>
        </p:txBody>
      </p:sp>
      <p:pic>
        <p:nvPicPr>
          <p:cNvPr id="9" name="Picture 8" descr="ttbartest_SeedElMuq0_jettrack_proj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1" y="3498113"/>
            <a:ext cx="4233308" cy="3040961"/>
          </a:xfrm>
          <a:prstGeom prst="rect">
            <a:avLst/>
          </a:prstGeom>
        </p:spPr>
      </p:pic>
      <p:pic>
        <p:nvPicPr>
          <p:cNvPr id="10" name="Picture 9" descr="ttbartest_SeedElMuq0_NonPrompt_jettrack_proj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06854" y="3498113"/>
            <a:ext cx="4300504" cy="308923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38838"/>
            <a:ext cx="8305800" cy="4805085"/>
          </a:xfrm>
        </p:spPr>
        <p:txBody>
          <a:bodyPr>
            <a:normAutofit/>
          </a:bodyPr>
          <a:lstStyle/>
          <a:p>
            <a:r>
              <a:rPr lang="en-US" b="1" dirty="0" smtClean="0"/>
              <a:t>Number </a:t>
            </a:r>
            <a:r>
              <a:rPr lang="en-US" b="1" dirty="0" err="1" smtClean="0"/>
              <a:t>e/μ</a:t>
            </a:r>
            <a:r>
              <a:rPr lang="en-US" b="1" dirty="0" smtClean="0"/>
              <a:t> from jets proportional to number </a:t>
            </a:r>
            <a:r>
              <a:rPr lang="en-US" b="1" dirty="0" err="1" smtClean="0"/>
              <a:t>k/π</a:t>
            </a:r>
            <a:r>
              <a:rPr lang="en-US" b="1" dirty="0" smtClean="0"/>
              <a:t> from jets.</a:t>
            </a:r>
          </a:p>
          <a:p>
            <a:pPr lvl="1"/>
            <a:r>
              <a:rPr lang="en-US" b="1" dirty="0" smtClean="0"/>
              <a:t>Count isolated tracks to imply number of leptons from jets.</a:t>
            </a:r>
          </a:p>
          <a:p>
            <a:pPr lvl="1"/>
            <a:r>
              <a:rPr lang="en-US" b="1" dirty="0" smtClean="0"/>
              <a:t>Determine conversion factor in </a:t>
            </a:r>
            <a:r>
              <a:rPr lang="en-US" b="1" dirty="0" err="1" smtClean="0"/>
              <a:t>di</a:t>
            </a:r>
            <a:r>
              <a:rPr lang="en-US" b="1" dirty="0" smtClean="0"/>
              <a:t>-jet data.</a:t>
            </a:r>
          </a:p>
          <a:p>
            <a:pPr lvl="1"/>
            <a:r>
              <a:rPr lang="en-US" b="1" dirty="0" smtClean="0"/>
              <a:t>Use impact parameter distribution of tracks to understand systematic.</a:t>
            </a:r>
          </a:p>
          <a:p>
            <a:r>
              <a:rPr lang="en-US" b="1" dirty="0" smtClean="0"/>
              <a:t>Use isolation side band for fake </a:t>
            </a:r>
            <a:r>
              <a:rPr lang="en-US" b="1" dirty="0" err="1" smtClean="0"/>
              <a:t>Tau</a:t>
            </a:r>
            <a:r>
              <a:rPr lang="en-US" b="1" dirty="0" smtClean="0"/>
              <a:t> background.</a:t>
            </a:r>
          </a:p>
          <a:p>
            <a:pPr lvl="1"/>
            <a:r>
              <a:rPr lang="en-US" b="1" dirty="0" smtClean="0"/>
              <a:t>Use </a:t>
            </a:r>
            <a:r>
              <a:rPr lang="en-US" b="1" dirty="0" err="1" smtClean="0"/>
              <a:t>di</a:t>
            </a:r>
            <a:r>
              <a:rPr lang="en-US" b="1" dirty="0" smtClean="0"/>
              <a:t>-jet data to parameterize conversion factor.</a:t>
            </a:r>
          </a:p>
          <a:p>
            <a:pPr lvl="1"/>
            <a:r>
              <a:rPr lang="en-US" b="1" dirty="0" smtClean="0"/>
              <a:t>Use region beyond sideband to understand systematic.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15" y="295833"/>
            <a:ext cx="66881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Driven Background Predictions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6" y="1192840"/>
            <a:ext cx="8534399" cy="480059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Use 2L data as a seed to predict ≥3L  background</a:t>
            </a:r>
          </a:p>
          <a:p>
            <a:pPr lvl="1">
              <a:spcAft>
                <a:spcPts val="19170"/>
              </a:spcAft>
            </a:pPr>
            <a:r>
              <a:rPr lang="en-US" sz="2500" b="1" dirty="0" smtClean="0"/>
              <a:t>Example: </a:t>
            </a:r>
            <a:r>
              <a:rPr lang="en-US" sz="2500" b="1" dirty="0"/>
              <a:t>2</a:t>
            </a:r>
            <a:r>
              <a:rPr lang="en-US" sz="2500" b="1" dirty="0" smtClean="0"/>
              <a:t>e(SS) to predict 2e(SS)μ background</a:t>
            </a:r>
          </a:p>
          <a:p>
            <a:r>
              <a:rPr lang="en-US" sz="2800" b="1" dirty="0" smtClean="0"/>
              <a:t>Apply background estimation procedures to seeds. </a:t>
            </a:r>
          </a:p>
          <a:p>
            <a:pPr lvl="1"/>
            <a:r>
              <a:rPr lang="en-US" sz="2400" b="1" dirty="0" smtClean="0"/>
              <a:t>Predict  </a:t>
            </a:r>
            <a:r>
              <a:rPr lang="en-US" sz="2400" b="1" dirty="0" err="1" smtClean="0"/>
              <a:t>e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μ</a:t>
            </a:r>
            <a:r>
              <a:rPr lang="en-US" sz="2400" b="1" dirty="0" smtClean="0"/>
              <a:t>  from jet using isolated track (~40% systematic)</a:t>
            </a:r>
          </a:p>
          <a:p>
            <a:pPr lvl="1"/>
            <a:r>
              <a:rPr lang="en-US" sz="2400" b="1" dirty="0" smtClean="0"/>
              <a:t>Predict fake </a:t>
            </a:r>
            <a:r>
              <a:rPr lang="en-US" sz="2400" b="1" dirty="0" err="1" smtClean="0"/>
              <a:t>Tau</a:t>
            </a:r>
            <a:r>
              <a:rPr lang="en-US" sz="2400" b="1" dirty="0" smtClean="0"/>
              <a:t> using isolation side band. (~30% systematic)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Driven Predictions</a:t>
            </a:r>
            <a:endParaRPr lang="en-US" b="1" dirty="0"/>
          </a:p>
        </p:txBody>
      </p:sp>
      <p:sp>
        <p:nvSpPr>
          <p:cNvPr id="4" name="Cloud Callout 3"/>
          <p:cNvSpPr/>
          <p:nvPr/>
        </p:nvSpPr>
        <p:spPr bwMode="auto">
          <a:xfrm>
            <a:off x="1615663" y="2077083"/>
            <a:ext cx="1303183" cy="760240"/>
          </a:xfrm>
          <a:prstGeom prst="cloudCallout">
            <a:avLst>
              <a:gd name="adj1" fmla="val 3057"/>
              <a:gd name="adj2" fmla="val 87475"/>
            </a:avLst>
          </a:prstGeom>
          <a:blipFill rotWithShape="1">
            <a:blip r:embed="rId3" cstate="print">
              <a:alphaModFix amt="53000"/>
            </a:blip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019" tIns="40012" rIns="80019" bIns="40012" numCol="1" rtlCol="0" anchor="t" anchorCtr="0" compatLnSpc="1">
            <a:prstTxWarp prst="textNoShape">
              <a:avLst/>
            </a:prstTxWarp>
          </a:bodyPr>
          <a:lstStyle/>
          <a:p>
            <a:pPr defTabSz="8002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Helvetica" pitchFamily="-65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5916153" y="2077083"/>
            <a:ext cx="1238024" cy="760240"/>
          </a:xfrm>
          <a:prstGeom prst="cloudCallout">
            <a:avLst>
              <a:gd name="adj1" fmla="val 3057"/>
              <a:gd name="adj2" fmla="val 87475"/>
            </a:avLst>
          </a:prstGeom>
          <a:blipFill rotWithShape="1">
            <a:blip r:embed="rId3" cstate="print">
              <a:alphaModFix amt="53000"/>
            </a:blip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019" tIns="40012" rIns="80019" bIns="40012" numCol="1" rtlCol="0" anchor="t" anchorCtr="0" compatLnSpc="1">
            <a:prstTxWarp prst="textNoShape">
              <a:avLst/>
            </a:prstTxWarp>
          </a:bodyPr>
          <a:lstStyle/>
          <a:p>
            <a:pPr defTabSz="8002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Helvetica" pitchFamily="-65" charset="0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3700742" y="2077093"/>
            <a:ext cx="1303183" cy="829353"/>
          </a:xfrm>
          <a:prstGeom prst="cloudCallout">
            <a:avLst>
              <a:gd name="adj1" fmla="val 3057"/>
              <a:gd name="adj2" fmla="val 87475"/>
            </a:avLst>
          </a:prstGeom>
          <a:blipFill rotWithShape="1">
            <a:blip r:embed="rId3" cstate="print">
              <a:alphaModFix amt="53000"/>
            </a:blip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019" tIns="40012" rIns="80019" bIns="40012" numCol="1" rtlCol="0" anchor="t" anchorCtr="0" compatLnSpc="1">
            <a:prstTxWarp prst="textNoShape">
              <a:avLst/>
            </a:prstTxWarp>
          </a:bodyPr>
          <a:lstStyle/>
          <a:p>
            <a:pPr defTabSz="8002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Helvetica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450" y="2215313"/>
            <a:ext cx="694138" cy="403971"/>
          </a:xfrm>
          <a:prstGeom prst="rect">
            <a:avLst/>
          </a:prstGeom>
          <a:noFill/>
        </p:spPr>
        <p:txBody>
          <a:bodyPr wrap="non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2μ</a:t>
            </a:r>
            <a:r>
              <a:rPr lang="en-US" sz="2100" b="1" baseline="-25000" dirty="0" smtClean="0">
                <a:solidFill>
                  <a:srgbClr val="FF0000"/>
                </a:solidFill>
              </a:rPr>
              <a:t>Iso</a:t>
            </a:r>
            <a:endParaRPr lang="en-US" sz="21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790" y="2215306"/>
            <a:ext cx="674804" cy="404088"/>
          </a:xfrm>
          <a:prstGeom prst="rect">
            <a:avLst/>
          </a:prstGeom>
          <a:noFill/>
        </p:spPr>
        <p:txBody>
          <a:bodyPr wrap="non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000090"/>
                </a:solidFill>
              </a:rPr>
              <a:t>2e</a:t>
            </a:r>
            <a:r>
              <a:rPr lang="en-US" sz="2100" b="1" baseline="-25000" dirty="0" smtClean="0">
                <a:solidFill>
                  <a:srgbClr val="000090"/>
                </a:solidFill>
              </a:rPr>
              <a:t>Iso</a:t>
            </a:r>
            <a:endParaRPr lang="en-US" sz="2100" b="1" baseline="-250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229" y="2215309"/>
            <a:ext cx="943866" cy="419360"/>
          </a:xfrm>
          <a:prstGeom prst="rect">
            <a:avLst/>
          </a:prstGeom>
          <a:noFill/>
        </p:spPr>
        <p:txBody>
          <a:bodyPr wrap="none" lIns="80019" tIns="40012" rIns="80019" bIns="40012" rtlCol="0">
            <a:spAutoFit/>
          </a:bodyPr>
          <a:lstStyle/>
          <a:p>
            <a:r>
              <a:rPr lang="en-US" sz="2100" b="1" dirty="0" err="1" smtClean="0">
                <a:solidFill>
                  <a:srgbClr val="FF0000"/>
                </a:solidFill>
              </a:rPr>
              <a:t>μ</a:t>
            </a:r>
            <a:r>
              <a:rPr lang="en-US" sz="2100" b="1" baseline="-25000" dirty="0" err="1" smtClean="0">
                <a:solidFill>
                  <a:srgbClr val="FF0000"/>
                </a:solidFill>
              </a:rPr>
              <a:t>Iso</a:t>
            </a:r>
            <a:r>
              <a:rPr lang="en-US" sz="2100" b="1" dirty="0" err="1" smtClean="0">
                <a:solidFill>
                  <a:srgbClr val="000090"/>
                </a:solidFill>
              </a:rPr>
              <a:t>e</a:t>
            </a:r>
            <a:r>
              <a:rPr lang="en-US" sz="2100" b="1" baseline="-25000" dirty="0" err="1" smtClean="0">
                <a:solidFill>
                  <a:srgbClr val="000090"/>
                </a:solidFill>
              </a:rPr>
              <a:t>Iso</a:t>
            </a:r>
            <a:endParaRPr lang="en-US" sz="21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05" y="3874019"/>
            <a:ext cx="586432" cy="404088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3μ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529" y="3874022"/>
            <a:ext cx="847069" cy="419360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2μ</a:t>
            </a:r>
            <a:r>
              <a:rPr lang="en-US" sz="2100" b="1" dirty="0" smtClean="0">
                <a:solidFill>
                  <a:srgbClr val="000090"/>
                </a:solidFill>
              </a:rPr>
              <a:t>1e</a:t>
            </a:r>
            <a:endParaRPr lang="en-US" sz="2100" b="1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4258" y="3874022"/>
            <a:ext cx="847069" cy="419360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000090"/>
                </a:solidFill>
              </a:rPr>
              <a:t>2e</a:t>
            </a:r>
            <a:r>
              <a:rPr lang="en-US" sz="2100" b="1" dirty="0" smtClean="0">
                <a:solidFill>
                  <a:srgbClr val="FF0000"/>
                </a:solidFill>
              </a:rPr>
              <a:t>1μ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1964" y="3874019"/>
            <a:ext cx="716751" cy="404088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000090"/>
                </a:solidFill>
              </a:rPr>
              <a:t>3e</a:t>
            </a:r>
            <a:endParaRPr lang="en-US" sz="21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1061" y="3874022"/>
            <a:ext cx="1303182" cy="419360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000090"/>
                </a:solidFill>
              </a:rPr>
              <a:t>1e</a:t>
            </a:r>
            <a:r>
              <a:rPr lang="en-US" sz="2100" b="1" dirty="0" smtClean="0">
                <a:solidFill>
                  <a:srgbClr val="FF0000"/>
                </a:solidFill>
              </a:rPr>
              <a:t>1μ</a:t>
            </a:r>
            <a:r>
              <a:rPr lang="en-US" sz="2100" b="1" dirty="0" smtClean="0">
                <a:solidFill>
                  <a:srgbClr val="005400"/>
                </a:solidFill>
              </a:rPr>
              <a:t>1Tau</a:t>
            </a:r>
            <a:endParaRPr lang="en-US" sz="2100" b="1" dirty="0">
              <a:solidFill>
                <a:srgbClr val="0054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914" y="3874022"/>
            <a:ext cx="847069" cy="419360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2μ</a:t>
            </a:r>
            <a:r>
              <a:rPr lang="en-US" sz="2100" b="1" dirty="0" smtClean="0">
                <a:solidFill>
                  <a:srgbClr val="005400"/>
                </a:solidFill>
              </a:rPr>
              <a:t>1T</a:t>
            </a:r>
            <a:endParaRPr lang="en-US" sz="2100" b="1" dirty="0">
              <a:solidFill>
                <a:srgbClr val="0054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4181" y="3881854"/>
            <a:ext cx="1255011" cy="419360"/>
          </a:xfrm>
          <a:prstGeom prst="rect">
            <a:avLst/>
          </a:prstGeom>
          <a:noFill/>
        </p:spPr>
        <p:txBody>
          <a:bodyPr wrap="square" lIns="80019" tIns="40012" rIns="80019" bIns="40012" rtlCol="0">
            <a:spAutoFit/>
          </a:bodyPr>
          <a:lstStyle/>
          <a:p>
            <a:r>
              <a:rPr lang="en-US" sz="2100" b="1" dirty="0" smtClean="0">
                <a:solidFill>
                  <a:srgbClr val="000090"/>
                </a:solidFill>
              </a:rPr>
              <a:t>2e</a:t>
            </a:r>
            <a:r>
              <a:rPr lang="en-US" sz="2100" b="1" dirty="0" smtClean="0">
                <a:solidFill>
                  <a:srgbClr val="005400"/>
                </a:solidFill>
              </a:rPr>
              <a:t>1Tau</a:t>
            </a:r>
            <a:endParaRPr lang="en-US" sz="2100" b="1" dirty="0">
              <a:solidFill>
                <a:srgbClr val="005400"/>
              </a:solidFill>
            </a:endParaRPr>
          </a:p>
        </p:txBody>
      </p:sp>
      <p:cxnSp>
        <p:nvCxnSpPr>
          <p:cNvPr id="17" name="Straight Arrow Connector 16"/>
          <p:cNvCxnSpPr>
            <a:stCxn id="4" idx="4"/>
            <a:endCxn id="15" idx="0"/>
          </p:cNvCxnSpPr>
          <p:nvPr/>
        </p:nvCxnSpPr>
        <p:spPr bwMode="auto">
          <a:xfrm rot="5400000">
            <a:off x="1438872" y="3005800"/>
            <a:ext cx="751799" cy="98464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>
            <a:stCxn id="4" idx="4"/>
            <a:endCxn id="10" idx="0"/>
          </p:cNvCxnSpPr>
          <p:nvPr/>
        </p:nvCxnSpPr>
        <p:spPr bwMode="auto">
          <a:xfrm rot="5400000">
            <a:off x="1927570" y="3494484"/>
            <a:ext cx="751791" cy="726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>
            <a:stCxn id="4" idx="4"/>
            <a:endCxn id="11" idx="0"/>
          </p:cNvCxnSpPr>
          <p:nvPr/>
        </p:nvCxnSpPr>
        <p:spPr bwMode="auto">
          <a:xfrm rot="16200000" flipH="1">
            <a:off x="2383679" y="3045636"/>
            <a:ext cx="751799" cy="90497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>
            <a:stCxn id="6" idx="4"/>
            <a:endCxn id="11" idx="0"/>
          </p:cNvCxnSpPr>
          <p:nvPr/>
        </p:nvCxnSpPr>
        <p:spPr bwMode="auto">
          <a:xfrm rot="5400000">
            <a:off x="3473730" y="2955580"/>
            <a:ext cx="656776" cy="11801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Arrow Connector 20"/>
          <p:cNvCxnSpPr>
            <a:stCxn id="6" idx="4"/>
            <a:endCxn id="14" idx="0"/>
          </p:cNvCxnSpPr>
          <p:nvPr/>
        </p:nvCxnSpPr>
        <p:spPr bwMode="auto">
          <a:xfrm rot="16200000" flipH="1">
            <a:off x="4109024" y="3500394"/>
            <a:ext cx="656776" cy="904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Arrow Connector 21"/>
          <p:cNvCxnSpPr>
            <a:stCxn id="6" idx="4"/>
            <a:endCxn id="12" idx="0"/>
          </p:cNvCxnSpPr>
          <p:nvPr/>
        </p:nvCxnSpPr>
        <p:spPr bwMode="auto">
          <a:xfrm rot="16200000" flipH="1">
            <a:off x="4646594" y="2962823"/>
            <a:ext cx="656776" cy="11656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Arrow Connector 22"/>
          <p:cNvCxnSpPr>
            <a:stCxn id="5" idx="4"/>
            <a:endCxn id="12" idx="0"/>
          </p:cNvCxnSpPr>
          <p:nvPr/>
        </p:nvCxnSpPr>
        <p:spPr bwMode="auto">
          <a:xfrm rot="5400000">
            <a:off x="5689503" y="2990513"/>
            <a:ext cx="751799" cy="101521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>
            <a:stCxn id="5" idx="4"/>
            <a:endCxn id="13" idx="0"/>
          </p:cNvCxnSpPr>
          <p:nvPr/>
        </p:nvCxnSpPr>
        <p:spPr bwMode="auto">
          <a:xfrm rot="16200000" flipH="1">
            <a:off x="6210776" y="3484471"/>
            <a:ext cx="751791" cy="2731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>
            <a:stCxn id="5" idx="4"/>
          </p:cNvCxnSpPr>
          <p:nvPr/>
        </p:nvCxnSpPr>
        <p:spPr bwMode="auto">
          <a:xfrm rot="16200000" flipH="1">
            <a:off x="6732054" y="2963191"/>
            <a:ext cx="751792" cy="10698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75" y="914404"/>
            <a:ext cx="7583488" cy="47378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μ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err="1" smtClean="0"/>
              <a:t>-</a:t>
            </a:r>
            <a:r>
              <a:rPr lang="en-US" b="1" dirty="0" err="1" smtClean="0"/>
              <a:t>μ</a:t>
            </a:r>
            <a:r>
              <a:rPr lang="en-US" b="1" baseline="30000" dirty="0" smtClean="0"/>
              <a:t>±</a:t>
            </a:r>
            <a:r>
              <a:rPr lang="en-US" b="1" dirty="0" smtClean="0"/>
              <a:t> (MET &lt; 50 </a:t>
            </a:r>
            <a:r>
              <a:rPr lang="en-US" b="1" dirty="0" err="1" smtClean="0"/>
              <a:t>GeV</a:t>
            </a:r>
            <a:r>
              <a:rPr lang="en-US" b="1" dirty="0" smtClean="0"/>
              <a:t>, H</a:t>
            </a:r>
            <a:r>
              <a:rPr lang="en-US" b="1" baseline="-25000" dirty="0" smtClean="0"/>
              <a:t>T </a:t>
            </a:r>
            <a:r>
              <a:rPr lang="en-US" b="1" dirty="0" smtClean="0"/>
              <a:t>&lt;200 </a:t>
            </a:r>
            <a:r>
              <a:rPr lang="en-US" b="1" dirty="0" err="1" smtClean="0"/>
              <a:t>GeV</a:t>
            </a:r>
            <a:r>
              <a:rPr lang="en-US" b="1" dirty="0" smtClean="0"/>
              <a:t>, with Z candidate)</a:t>
            </a:r>
          </a:p>
          <a:p>
            <a:endParaRPr lang="en-US" b="1" dirty="0" smtClean="0"/>
          </a:p>
          <a:p>
            <a:pPr>
              <a:spcAft>
                <a:spcPts val="526"/>
              </a:spcAft>
              <a:buNone/>
            </a:pPr>
            <a:endParaRPr lang="en-US" b="1" dirty="0" smtClean="0"/>
          </a:p>
          <a:p>
            <a:pPr>
              <a:spcAft>
                <a:spcPts val="1052"/>
              </a:spcAft>
            </a:pPr>
            <a:r>
              <a:rPr lang="en-US" b="1" dirty="0" err="1" smtClean="0"/>
              <a:t>μ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μ</a:t>
            </a:r>
            <a:r>
              <a:rPr lang="en-US" b="1" baseline="30000" dirty="0" err="1" smtClean="0"/>
              <a:t>-</a:t>
            </a:r>
            <a:r>
              <a:rPr lang="en-US" b="1" dirty="0" err="1" smtClean="0"/>
              <a:t>e</a:t>
            </a:r>
            <a:r>
              <a:rPr lang="en-US" b="1" baseline="30000" dirty="0" smtClean="0"/>
              <a:t>±</a:t>
            </a:r>
            <a:r>
              <a:rPr lang="en-US" b="1" dirty="0" smtClean="0"/>
              <a:t> (MET &lt; 50 </a:t>
            </a:r>
            <a:r>
              <a:rPr lang="en-US" b="1" dirty="0" err="1" smtClean="0"/>
              <a:t>GeV</a:t>
            </a:r>
            <a:r>
              <a:rPr lang="en-US" b="1" dirty="0" smtClean="0"/>
              <a:t>, H</a:t>
            </a:r>
            <a:r>
              <a:rPr lang="en-US" b="1" baseline="-25000" dirty="0" smtClean="0"/>
              <a:t>T</a:t>
            </a:r>
            <a:r>
              <a:rPr lang="en-US" b="1" dirty="0" smtClean="0"/>
              <a:t>&lt;200 </a:t>
            </a:r>
            <a:r>
              <a:rPr lang="en-US" b="1" dirty="0" err="1" smtClean="0"/>
              <a:t>GeV</a:t>
            </a:r>
            <a:r>
              <a:rPr lang="en-US" b="1" dirty="0" smtClean="0"/>
              <a:t>, with Z Candidate)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μ</a:t>
            </a:r>
            <a:r>
              <a:rPr lang="en-US" b="1" baseline="30000" dirty="0" smtClean="0"/>
              <a:t>+</a:t>
            </a:r>
            <a:r>
              <a:rPr lang="en-US" b="1" dirty="0" smtClean="0"/>
              <a:t>μ</a:t>
            </a:r>
            <a:r>
              <a:rPr lang="en-US" b="1" baseline="30000" dirty="0" smtClean="0"/>
              <a:t>-</a:t>
            </a:r>
            <a:r>
              <a:rPr lang="en-US" b="1" dirty="0" smtClean="0"/>
              <a:t>T</a:t>
            </a:r>
            <a:r>
              <a:rPr lang="en-US" b="1" baseline="30000" dirty="0" smtClean="0"/>
              <a:t>±</a:t>
            </a:r>
            <a:r>
              <a:rPr lang="en-US" b="1" dirty="0" smtClean="0"/>
              <a:t> (MET &lt; 50 </a:t>
            </a:r>
            <a:r>
              <a:rPr lang="en-US" b="1" dirty="0" err="1" smtClean="0"/>
              <a:t>GeV</a:t>
            </a:r>
            <a:r>
              <a:rPr lang="en-US" b="1" dirty="0" smtClean="0"/>
              <a:t>, H</a:t>
            </a:r>
            <a:r>
              <a:rPr lang="en-US" b="1" baseline="-25000" dirty="0" smtClean="0"/>
              <a:t>T</a:t>
            </a:r>
            <a:r>
              <a:rPr lang="en-US" b="1" dirty="0" smtClean="0"/>
              <a:t>&lt;200 </a:t>
            </a:r>
            <a:r>
              <a:rPr lang="en-US" b="1" dirty="0" err="1" smtClean="0"/>
              <a:t>GeV</a:t>
            </a:r>
            <a:r>
              <a:rPr lang="en-US" b="1" dirty="0" smtClean="0"/>
              <a:t>, with Z Candidate)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5" y="295845"/>
            <a:ext cx="7583488" cy="6185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Tests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8567" y="1524000"/>
          <a:ext cx="6320435" cy="1146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63"/>
                <a:gridCol w="1412012"/>
                <a:gridCol w="1277535"/>
                <a:gridCol w="806864"/>
                <a:gridCol w="1412012"/>
                <a:gridCol w="605149"/>
              </a:tblGrid>
              <a:tr h="6493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Obs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 Total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Data Driven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TTbar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WZ(ZZ)+Jets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FSR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61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1.8±0.3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1.1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0.01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0.7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9475" y="3276603"/>
          <a:ext cx="7007181" cy="87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4534"/>
                <a:gridCol w="1565434"/>
                <a:gridCol w="1416346"/>
                <a:gridCol w="969077"/>
                <a:gridCol w="1490889"/>
                <a:gridCol w="670901"/>
              </a:tblGrid>
              <a:tr h="3750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Obs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 Total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Data Driven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TTbar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WZ(ZZ)+Jets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FSR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18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1.4 ± 1.1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0.7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0.005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0.5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0.2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8579" y="5096944"/>
          <a:ext cx="6320437" cy="1146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65"/>
                <a:gridCol w="1412012"/>
                <a:gridCol w="1277535"/>
                <a:gridCol w="806864"/>
                <a:gridCol w="1344774"/>
                <a:gridCol w="672387"/>
              </a:tblGrid>
              <a:tr h="6493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Obs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 Total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Data Driven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TTbar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WZ(ZZ)+Jets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FSR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61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43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56 ± 12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55.8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0.02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0.25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0.3</a:t>
                      </a:r>
                      <a:endParaRPr lang="en-US" sz="2500" b="1" dirty="0">
                        <a:solidFill>
                          <a:srgbClr val="0000FF"/>
                        </a:solidFill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a7_t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1682" t="8813" r="35645"/>
              <a:stretch>
                <a:fillRect/>
              </a:stretch>
            </p:blipFill>
          </mc:Choice>
          <mc:Fallback>
            <p:blipFill>
              <a:blip r:embed="rId4"/>
              <a:srcRect l="31682" t="8813" r="35645"/>
              <a:stretch>
                <a:fillRect/>
              </a:stretch>
            </p:blipFill>
          </mc:Fallback>
        </mc:AlternateContent>
        <p:spPr>
          <a:xfrm>
            <a:off x="2803045" y="1612914"/>
            <a:ext cx="3407614" cy="5000625"/>
          </a:xfrm>
          <a:prstGeom prst="rect">
            <a:avLst/>
          </a:prstGeom>
        </p:spPr>
      </p:pic>
      <p:pic>
        <p:nvPicPr>
          <p:cNvPr id="15" name="Picture 14" descr="ra7_t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0874" r="87971"/>
              <a:stretch>
                <a:fillRect/>
              </a:stretch>
            </p:blipFill>
          </mc:Choice>
          <mc:Fallback>
            <p:blipFill>
              <a:blip r:embed="rId4"/>
              <a:srcRect t="10874" r="87971"/>
              <a:stretch>
                <a:fillRect/>
              </a:stretch>
            </p:blipFill>
          </mc:Fallback>
        </mc:AlternateContent>
        <p:spPr>
          <a:xfrm>
            <a:off x="1719842" y="1608433"/>
            <a:ext cx="1284716" cy="5005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5097" y="295286"/>
            <a:ext cx="7583488" cy="714779"/>
          </a:xfrm>
        </p:spPr>
        <p:txBody>
          <a:bodyPr/>
          <a:lstStyle/>
          <a:p>
            <a:r>
              <a:rPr lang="en-US" dirty="0" smtClean="0"/>
              <a:t>Observations and Backgrounds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734331" y="1010054"/>
          <a:ext cx="3545020" cy="37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510"/>
                <a:gridCol w="1772510"/>
              </a:tblGrid>
              <a:tr h="37503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Before MET cut</a:t>
                      </a:r>
                      <a:endParaRPr lang="en-US" sz="1800" b="1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After MET cut</a:t>
                      </a:r>
                      <a:endParaRPr lang="en-US" sz="1800" b="1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2803045" y="2000250"/>
            <a:ext cx="1628979" cy="13822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00009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3" tIns="40028" rIns="80053" bIns="40028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826" y="1217396"/>
            <a:ext cx="1563819" cy="911835"/>
          </a:xfrm>
          <a:prstGeom prst="rect">
            <a:avLst/>
          </a:prstGeom>
          <a:noFill/>
        </p:spPr>
        <p:txBody>
          <a:bodyPr wrap="square" lIns="80053" tIns="40028" rIns="80053" bIns="40028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Observed and Predicted are Consistent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37" name="Straight Arrow Connector 36"/>
          <p:cNvCxnSpPr>
            <a:endCxn id="34" idx="1"/>
          </p:cNvCxnSpPr>
          <p:nvPr/>
        </p:nvCxnSpPr>
        <p:spPr>
          <a:xfrm>
            <a:off x="1645014" y="2375397"/>
            <a:ext cx="1158031" cy="315982"/>
          </a:xfrm>
          <a:prstGeom prst="straightConnector1">
            <a:avLst/>
          </a:prstGeom>
          <a:ln w="381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50727" y="4811254"/>
            <a:ext cx="260637" cy="3455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3" tIns="40028" rIns="80053" bIns="40028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10660" y="3018503"/>
            <a:ext cx="2482818" cy="727169"/>
          </a:xfrm>
          <a:prstGeom prst="rect">
            <a:avLst/>
          </a:prstGeom>
          <a:noFill/>
        </p:spPr>
        <p:txBody>
          <a:bodyPr wrap="none" lIns="80053" tIns="40028" rIns="80053" bIns="40028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Famous ZZ(4μ) event here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(over 5,000 views on </a:t>
            </a:r>
            <a:r>
              <a:rPr lang="en-US" sz="1400" b="1" dirty="0" err="1" smtClean="0">
                <a:solidFill>
                  <a:srgbClr val="FF0000"/>
                </a:solidFill>
              </a:rPr>
              <a:t>YouTube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First saw it Sunday 10/10/2010</a:t>
            </a:r>
          </a:p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39" idx="1"/>
            <a:endCxn id="38" idx="3"/>
          </p:cNvCxnSpPr>
          <p:nvPr/>
        </p:nvCxnSpPr>
        <p:spPr>
          <a:xfrm rot="10800000" flipV="1">
            <a:off x="4311364" y="3382088"/>
            <a:ext cx="1899296" cy="1601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18" name="Left Brace 17"/>
          <p:cNvSpPr/>
          <p:nvPr/>
        </p:nvSpPr>
        <p:spPr>
          <a:xfrm rot="5400000">
            <a:off x="3503621" y="684514"/>
            <a:ext cx="227825" cy="1628981"/>
          </a:xfrm>
          <a:prstGeom prst="leftBrace">
            <a:avLst>
              <a:gd name="adj1" fmla="val 73051"/>
              <a:gd name="adj2" fmla="val 50715"/>
            </a:avLst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7956" tIns="43978" rIns="87956" bIns="43978"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5400000">
            <a:off x="5284498" y="682271"/>
            <a:ext cx="223343" cy="1628980"/>
          </a:xfrm>
          <a:prstGeom prst="leftBrace">
            <a:avLst>
              <a:gd name="adj1" fmla="val 73051"/>
              <a:gd name="adj2" fmla="val 50715"/>
            </a:avLst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7956" tIns="43978" rIns="87956" bIns="43978"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351" y="3826012"/>
            <a:ext cx="2483654" cy="184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a7_t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393551"/>
            <a:ext cx="8762027" cy="4607199"/>
          </a:xfrm>
          <a:prstGeom prst="rect">
            <a:avLst/>
          </a:prstGeom>
        </p:spPr>
      </p:pic>
      <p:sp>
        <p:nvSpPr>
          <p:cNvPr id="11267" name="Textfeld 1"/>
          <p:cNvSpPr txBox="1">
            <a:spLocks noChangeArrowheads="1"/>
          </p:cNvSpPr>
          <p:nvPr/>
        </p:nvSpPr>
        <p:spPr bwMode="auto">
          <a:xfrm>
            <a:off x="466975" y="249815"/>
            <a:ext cx="8326726" cy="63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62" tIns="40032" rIns="80062" bIns="40032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0090"/>
                </a:solidFill>
              </a:rPr>
              <a:t>Multi-Lepton Summary </a:t>
            </a:r>
            <a:r>
              <a:rPr lang="en-US" sz="3500" b="1" dirty="0">
                <a:solidFill>
                  <a:srgbClr val="000090"/>
                </a:solidFill>
              </a:rPr>
              <a:t>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854" y="1000687"/>
            <a:ext cx="7010764" cy="400013"/>
          </a:xfrm>
          <a:prstGeom prst="rect">
            <a:avLst/>
          </a:prstGeom>
          <a:noFill/>
        </p:spPr>
        <p:txBody>
          <a:bodyPr wrap="none" lIns="91346" tIns="45672" rIns="91346" bIns="45672" rtlCol="0">
            <a:spAutoFit/>
          </a:bodyPr>
          <a:lstStyle/>
          <a:p>
            <a:r>
              <a:rPr lang="en-US" sz="2000" b="1" dirty="0" smtClean="0"/>
              <a:t>No statistically significant deviation from the standard Model. </a:t>
            </a:r>
            <a:endParaRPr lang="en-US" sz="2000" b="1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95% Excluded Scenarios</a:t>
            </a:r>
            <a:br>
              <a:rPr lang="en-US" dirty="0" smtClean="0"/>
            </a:br>
            <a:r>
              <a:rPr lang="en-US" dirty="0" err="1" smtClean="0"/>
              <a:t>cMSSM</a:t>
            </a:r>
            <a:r>
              <a:rPr lang="en-US" dirty="0" smtClean="0"/>
              <a:t> </a:t>
            </a:r>
            <a:r>
              <a:rPr lang="en-US" dirty="0" err="1" smtClean="0"/>
              <a:t>tan(β</a:t>
            </a:r>
            <a:r>
              <a:rPr lang="en-US" dirty="0" smtClean="0"/>
              <a:t>)=3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15" y="1981203"/>
            <a:ext cx="4208461" cy="3975100"/>
          </a:xfrm>
        </p:spPr>
        <p:txBody>
          <a:bodyPr/>
          <a:lstStyle/>
          <a:p>
            <a:r>
              <a:rPr lang="en-US" dirty="0" err="1" smtClean="0"/>
              <a:t>cMSSM</a:t>
            </a:r>
            <a:endParaRPr lang="en-US" dirty="0" smtClean="0"/>
          </a:p>
          <a:p>
            <a:pPr lvl="1"/>
            <a:r>
              <a:rPr lang="en-US" dirty="0" smtClean="0"/>
              <a:t>Popular scenario that reduces SUSY parameters down to 5.</a:t>
            </a:r>
          </a:p>
          <a:p>
            <a:pPr lvl="2"/>
            <a:r>
              <a:rPr lang="en-US" dirty="0" smtClean="0"/>
              <a:t>M0, M1/2, a0, </a:t>
            </a:r>
            <a:r>
              <a:rPr lang="en-US" dirty="0" err="1" smtClean="0"/>
              <a:t>sign(μ</a:t>
            </a:r>
            <a:r>
              <a:rPr lang="en-US" dirty="0" smtClean="0"/>
              <a:t>), </a:t>
            </a:r>
            <a:r>
              <a:rPr lang="en-US" dirty="0" err="1" smtClean="0"/>
              <a:t>tan(β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 to compare experiments, but not realistic model. </a:t>
            </a:r>
          </a:p>
          <a:p>
            <a:pPr lvl="1"/>
            <a:r>
              <a:rPr lang="en-US" dirty="0" smtClean="0"/>
              <a:t>Mass scenarios below solid black line are now excluded.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pic>
        <p:nvPicPr>
          <p:cNvPr id="8" name="Picture 7" descr="RA7_mSUGRA_ExclusionLimit_plo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95721" y="2214562"/>
            <a:ext cx="4539862" cy="305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A7_mSUGRA_ExclusionLimit_plo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8" y="2154556"/>
            <a:ext cx="2883476" cy="1938953"/>
          </a:xfrm>
          <a:prstGeom prst="rect">
            <a:avLst/>
          </a:prstGeom>
        </p:spPr>
      </p:pic>
      <p:pic>
        <p:nvPicPr>
          <p:cNvPr id="19" name="Picture 18" descr="atlas_exclusion_je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4411941" y="913108"/>
            <a:ext cx="3574995" cy="46264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48" y="990608"/>
            <a:ext cx="8227859" cy="3361767"/>
          </a:xfrm>
        </p:spPr>
        <p:txBody>
          <a:bodyPr/>
          <a:lstStyle/>
          <a:p>
            <a:r>
              <a:rPr lang="en-US" sz="2300" b="1" dirty="0" err="1" smtClean="0"/>
              <a:t>cMSSM</a:t>
            </a:r>
            <a:r>
              <a:rPr lang="en-US" sz="1600" b="1" dirty="0" smtClean="0"/>
              <a:t> </a:t>
            </a:r>
            <a:endParaRPr lang="en-US" b="1" dirty="0" smtClean="0"/>
          </a:p>
          <a:p>
            <a:pPr lvl="1"/>
            <a:r>
              <a:rPr lang="en-US" dirty="0" smtClean="0"/>
              <a:t>Mass scenarios below solid red line are now excluded.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95% Excluded Scenarios</a:t>
            </a:r>
            <a:br>
              <a:rPr lang="en-US" dirty="0" smtClean="0"/>
            </a:br>
            <a:r>
              <a:rPr lang="en-US" dirty="0" smtClean="0"/>
              <a:t>(Other Signatures )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2740" y="4648200"/>
          <a:ext cx="6246659" cy="1600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22469"/>
                <a:gridCol w="981938"/>
                <a:gridCol w="1942252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SUSY Scenario Examples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≥3L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≥2 Jets, 0 L,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MET&gt;200 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Slepton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co-NLSP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~100%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Leptonic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 R-parity violating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~100%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mSUGRA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 (Mo=60, M1/2=190)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~23%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11.4%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</a:rPr>
                        <a:t>mSUGRA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 (Mo=200, M1/2=250)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~1.8%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35%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581399" y="3352800"/>
            <a:ext cx="1257301" cy="304800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38700" y="3221691"/>
            <a:ext cx="480893" cy="871818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8" y="1931530"/>
            <a:ext cx="3047999" cy="2293091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2746" y="4224621"/>
            <a:ext cx="3680925" cy="369255"/>
          </a:xfrm>
          <a:prstGeom prst="rect">
            <a:avLst/>
          </a:prstGeom>
          <a:noFill/>
        </p:spPr>
        <p:txBody>
          <a:bodyPr wrap="none" lIns="91364" tIns="45682" rIns="91364" bIns="45682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So Why are we doing </a:t>
            </a:r>
            <a:r>
              <a:rPr lang="en-US" b="1" dirty="0" err="1" smtClean="0">
                <a:solidFill>
                  <a:srgbClr val="000000"/>
                </a:solidFill>
              </a:rPr>
              <a:t>multileptons</a:t>
            </a:r>
            <a:r>
              <a:rPr lang="en-US" b="1" dirty="0" smtClean="0">
                <a:solidFill>
                  <a:srgbClr val="000000"/>
                </a:solidFill>
              </a:rPr>
              <a:t>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7" y="5105406"/>
            <a:ext cx="2133601" cy="738587"/>
          </a:xfrm>
          <a:prstGeom prst="rect">
            <a:avLst/>
          </a:prstGeom>
          <a:noFill/>
        </p:spPr>
        <p:txBody>
          <a:bodyPr wrap="square" lIns="91364" tIns="45682" rIns="91364" bIns="45682" rtlCol="0">
            <a:spAutoFit/>
          </a:bodyPr>
          <a:lstStyle/>
          <a:p>
            <a:r>
              <a:rPr lang="en-US" sz="1400" dirty="0" err="1" smtClean="0"/>
              <a:t>cMSSM</a:t>
            </a:r>
            <a:r>
              <a:rPr lang="en-US" sz="1400" dirty="0" smtClean="0"/>
              <a:t> isn’t friendly to </a:t>
            </a:r>
            <a:r>
              <a:rPr lang="en-US" sz="1400" dirty="0" err="1" smtClean="0"/>
              <a:t>multileptons</a:t>
            </a:r>
            <a:r>
              <a:rPr lang="en-US" sz="1400" dirty="0" smtClean="0"/>
              <a:t>, but other scenarios are.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95% Excluded Scenarios</a:t>
            </a:r>
            <a:br>
              <a:rPr lang="en-US" dirty="0" smtClean="0"/>
            </a:br>
            <a:r>
              <a:rPr lang="en-US" dirty="0" smtClean="0"/>
              <a:t>(Multi-Leptons)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7" y="1981203"/>
            <a:ext cx="4208461" cy="3975100"/>
          </a:xfrm>
        </p:spPr>
        <p:txBody>
          <a:bodyPr/>
          <a:lstStyle/>
          <a:p>
            <a:r>
              <a:rPr lang="en-US" dirty="0" err="1" smtClean="0"/>
              <a:t>Slepton</a:t>
            </a:r>
            <a:r>
              <a:rPr lang="en-US" dirty="0" smtClean="0"/>
              <a:t> co-NLSP</a:t>
            </a:r>
          </a:p>
          <a:p>
            <a:pPr lvl="1"/>
            <a:r>
              <a:rPr lang="en-US" dirty="0" err="1" smtClean="0"/>
              <a:t>Sleptons</a:t>
            </a:r>
            <a:r>
              <a:rPr lang="en-US" dirty="0" smtClean="0"/>
              <a:t> have ~ the same mass, and are closest to the lightest SUSY particle which happens to be a </a:t>
            </a:r>
            <a:r>
              <a:rPr lang="en-US" dirty="0" err="1" smtClean="0"/>
              <a:t>gravitino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At least 4 leptons produced per  event.</a:t>
            </a:r>
          </a:p>
          <a:p>
            <a:pPr lvl="1"/>
            <a:r>
              <a:rPr lang="en-US" dirty="0" smtClean="0"/>
              <a:t>Mass scenarios below solid line are now excluded. </a:t>
            </a:r>
          </a:p>
          <a:p>
            <a:pPr lvl="1"/>
            <a:r>
              <a:rPr lang="en-US" dirty="0" err="1" smtClean="0"/>
              <a:t>Tevatron</a:t>
            </a:r>
            <a:r>
              <a:rPr lang="en-US" dirty="0" smtClean="0"/>
              <a:t>  only excluded </a:t>
            </a:r>
            <a:r>
              <a:rPr lang="en-US" dirty="0" err="1" smtClean="0"/>
              <a:t>gluino</a:t>
            </a:r>
            <a:r>
              <a:rPr lang="en-US" dirty="0" smtClean="0"/>
              <a:t> mass &lt; 400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RA7_GGM_ExclusionLimit_plot1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04432" y="2143125"/>
            <a:ext cx="3658534" cy="25464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2010 35 pb</a:t>
            </a:r>
            <a:r>
              <a:rPr lang="en-US" b="1" baseline="30000" dirty="0" smtClean="0"/>
              <a:t>-1</a:t>
            </a:r>
            <a:r>
              <a:rPr lang="en-US" b="1" dirty="0" smtClean="0"/>
              <a:t> analysis. Submitted to PRL</a:t>
            </a:r>
          </a:p>
          <a:p>
            <a:pPr lvl="1"/>
            <a:r>
              <a:rPr lang="en-US" b="1" dirty="0" smtClean="0"/>
              <a:t>CMS public document.: </a:t>
            </a:r>
            <a:r>
              <a:rPr b="1" dirty="0" smtClean="0"/>
              <a:t>SUS</a:t>
            </a:r>
            <a:r>
              <a:rPr b="1" dirty="0" smtClean="0"/>
              <a:t>-10</a:t>
            </a:r>
            <a:r>
              <a:rPr b="1" dirty="0" smtClean="0"/>
              <a:t>-</a:t>
            </a:r>
            <a:r>
              <a:rPr lang="en-US" b="1" dirty="0" smtClean="0"/>
              <a:t>008</a:t>
            </a:r>
            <a:r>
              <a:rPr b="1" dirty="0" smtClean="0"/>
              <a:t> 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SUSY Searches with Leptons and </a:t>
            </a:r>
            <a:r>
              <a:rPr lang="en-US" b="1" dirty="0" smtClean="0"/>
              <a:t>Jets or MET</a:t>
            </a:r>
          </a:p>
          <a:p>
            <a:pPr lvl="1"/>
            <a:r>
              <a:rPr lang="en-US" b="1" dirty="0" smtClean="0"/>
              <a:t>Multi-Leptons ( ≥3 Leptons)</a:t>
            </a:r>
          </a:p>
          <a:p>
            <a:r>
              <a:rPr lang="en-US" b="1" dirty="0" smtClean="0"/>
              <a:t>Conclusions.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 for today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95% Excluded Scenarios</a:t>
            </a:r>
            <a:br>
              <a:rPr lang="en-US" dirty="0" smtClean="0"/>
            </a:br>
            <a:r>
              <a:rPr lang="en-US" dirty="0" smtClean="0"/>
              <a:t>(Multi-Leptons)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6" y="1981206"/>
            <a:ext cx="4208461" cy="42627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R-parity violation </a:t>
            </a:r>
          </a:p>
          <a:p>
            <a:pPr lvl="1"/>
            <a:r>
              <a:rPr lang="en-US" dirty="0" smtClean="0"/>
              <a:t>R-parity is conserved in most SUSY scenarios. But it might be violated.</a:t>
            </a:r>
          </a:p>
          <a:p>
            <a:pPr lvl="1"/>
            <a:r>
              <a:rPr lang="en-US" dirty="0" smtClean="0"/>
              <a:t>If violated </a:t>
            </a:r>
            <a:r>
              <a:rPr lang="en-US" dirty="0" err="1" smtClean="0"/>
              <a:t>leptonically</a:t>
            </a:r>
            <a:r>
              <a:rPr lang="en-US" dirty="0" smtClean="0"/>
              <a:t>, can be 4 or more leptons produced per  event.</a:t>
            </a:r>
          </a:p>
          <a:p>
            <a:pPr lvl="1"/>
            <a:r>
              <a:rPr lang="en-US" dirty="0" smtClean="0"/>
              <a:t>Two curves for two different </a:t>
            </a:r>
            <a:r>
              <a:rPr lang="en-US" dirty="0" err="1" smtClean="0"/>
              <a:t>scenariois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λ123 contains 2L+2Tau</a:t>
            </a:r>
          </a:p>
          <a:p>
            <a:pPr lvl="2"/>
            <a:r>
              <a:rPr lang="en-US" dirty="0" smtClean="0"/>
              <a:t>λ122 contain no </a:t>
            </a:r>
            <a:r>
              <a:rPr lang="en-US" dirty="0" err="1" smtClean="0"/>
              <a:t>Tau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Mass scenarios below solid line are now excluded.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pic>
        <p:nvPicPr>
          <p:cNvPr id="8" name="Picture 7" descr="RA7_RPV_ExclusionLimit_plot1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37067" y="1981206"/>
            <a:ext cx="4455134" cy="3100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066804"/>
            <a:ext cx="7924800" cy="4890248"/>
          </a:xfrm>
        </p:spPr>
        <p:txBody>
          <a:bodyPr>
            <a:normAutofit/>
          </a:bodyPr>
          <a:lstStyle/>
          <a:p>
            <a:r>
              <a:rPr lang="en-US" dirty="0" smtClean="0"/>
              <a:t>Presented </a:t>
            </a:r>
            <a:r>
              <a:rPr lang="en-US" dirty="0" smtClean="0"/>
              <a:t>SUSY in multi-</a:t>
            </a:r>
            <a:r>
              <a:rPr lang="en-US" dirty="0" smtClean="0"/>
              <a:t>leptons with 35 pb</a:t>
            </a:r>
            <a:r>
              <a:rPr lang="en-US" baseline="30000" dirty="0" smtClean="0"/>
              <a:t>-1</a:t>
            </a:r>
            <a:r>
              <a:rPr lang="en-US" dirty="0" smtClean="0"/>
              <a:t> 2010 CMS data.</a:t>
            </a:r>
          </a:p>
          <a:p>
            <a:pPr lvl="1"/>
            <a:r>
              <a:rPr lang="en-US" dirty="0" smtClean="0"/>
              <a:t>Use combination of MC and data-driven SM background predictions</a:t>
            </a:r>
          </a:p>
          <a:p>
            <a:pPr lvl="1"/>
            <a:r>
              <a:rPr lang="en-US" dirty="0" smtClean="0"/>
              <a:t>Make use of control objects to understand/control fake rate </a:t>
            </a:r>
            <a:r>
              <a:rPr lang="en-US" dirty="0" err="1" smtClean="0"/>
              <a:t>systematics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Results consistent with the standard model.</a:t>
            </a:r>
          </a:p>
          <a:p>
            <a:pPr lvl="1"/>
            <a:r>
              <a:rPr lang="en-US" dirty="0" smtClean="0"/>
              <a:t>Set new limits on </a:t>
            </a:r>
            <a:r>
              <a:rPr lang="en-US" dirty="0" err="1" smtClean="0"/>
              <a:t>slepton</a:t>
            </a:r>
            <a:r>
              <a:rPr lang="en-US" dirty="0" smtClean="0"/>
              <a:t> co-NLSP topology and R-Parity violating SUSY. </a:t>
            </a:r>
            <a:endParaRPr lang="en-US" dirty="0" smtClean="0"/>
          </a:p>
          <a:p>
            <a:r>
              <a:rPr lang="en-US" dirty="0" smtClean="0"/>
              <a:t>The 35 pb</a:t>
            </a:r>
            <a:r>
              <a:rPr lang="en-US" baseline="30000" dirty="0" smtClean="0"/>
              <a:t>-1</a:t>
            </a:r>
            <a:r>
              <a:rPr lang="en-US" dirty="0" smtClean="0"/>
              <a:t> data </a:t>
            </a:r>
            <a:r>
              <a:rPr lang="en-US" dirty="0" smtClean="0"/>
              <a:t> consistent</a:t>
            </a:r>
            <a:r>
              <a:rPr lang="en-US" dirty="0" smtClean="0"/>
              <a:t> </a:t>
            </a:r>
            <a:r>
              <a:rPr lang="en-US" dirty="0" smtClean="0"/>
              <a:t> with the SM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constrained the range of  many SUSY possibilities beyond the reach of the </a:t>
            </a:r>
            <a:r>
              <a:rPr lang="en-US" dirty="0" err="1" smtClean="0"/>
              <a:t>Tevatron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data is here 2 fb</a:t>
            </a:r>
            <a:r>
              <a:rPr lang="en-US" baseline="30000" dirty="0" smtClean="0"/>
              <a:t>-1</a:t>
            </a:r>
            <a:r>
              <a:rPr lang="en-US" dirty="0" smtClean="0"/>
              <a:t>!!! The search continues.</a:t>
            </a:r>
            <a:r>
              <a:rPr lang="en-US" baseline="30000" dirty="0" smtClean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8" y="295838"/>
            <a:ext cx="7583488" cy="6185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Multilepton</a:t>
            </a:r>
            <a:r>
              <a:rPr lang="en-US" dirty="0" smtClean="0"/>
              <a:t> SUSY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9" y="1949824"/>
            <a:ext cx="4972844" cy="400722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Leptons produced at the end of a chain of </a:t>
            </a:r>
            <a:r>
              <a:rPr lang="en-US" b="1" dirty="0" err="1" smtClean="0"/>
              <a:t>susy</a:t>
            </a:r>
            <a:r>
              <a:rPr lang="en-US" b="1" dirty="0" smtClean="0"/>
              <a:t> decays.</a:t>
            </a:r>
          </a:p>
          <a:p>
            <a:r>
              <a:rPr lang="en-US" b="1" dirty="0" smtClean="0"/>
              <a:t>Strongly coupled </a:t>
            </a:r>
            <a:r>
              <a:rPr lang="en-US" b="1" dirty="0" err="1" smtClean="0"/>
              <a:t>squarks</a:t>
            </a:r>
            <a:r>
              <a:rPr lang="en-US" b="1" dirty="0" smtClean="0"/>
              <a:t> and </a:t>
            </a:r>
            <a:r>
              <a:rPr lang="en-US" b="1" dirty="0" err="1" smtClean="0"/>
              <a:t>gluinos</a:t>
            </a:r>
            <a:r>
              <a:rPr lang="en-US" b="1" dirty="0" smtClean="0"/>
              <a:t> are generated in the proton collisions.</a:t>
            </a:r>
          </a:p>
          <a:p>
            <a:r>
              <a:rPr lang="en-US" b="1" dirty="0" smtClean="0"/>
              <a:t>Some combination of </a:t>
            </a:r>
            <a:r>
              <a:rPr lang="en-US" b="1" dirty="0" err="1" smtClean="0"/>
              <a:t>charginos</a:t>
            </a:r>
            <a:r>
              <a:rPr lang="en-US" b="1" dirty="0" smtClean="0"/>
              <a:t>, </a:t>
            </a:r>
            <a:r>
              <a:rPr lang="en-US" b="1" dirty="0" err="1" smtClean="0"/>
              <a:t>neutralinos</a:t>
            </a:r>
            <a:r>
              <a:rPr lang="en-US" b="1" dirty="0" smtClean="0"/>
              <a:t>, and </a:t>
            </a:r>
            <a:r>
              <a:rPr lang="en-US" b="1" dirty="0" err="1" smtClean="0"/>
              <a:t>sleptons</a:t>
            </a:r>
            <a:r>
              <a:rPr lang="en-US" b="1" dirty="0" smtClean="0"/>
              <a:t>  decay to leptons and LSP (dark matter)</a:t>
            </a:r>
          </a:p>
          <a:p>
            <a:r>
              <a:rPr lang="en-US" b="1" dirty="0" smtClean="0"/>
              <a:t>Final state is ≥3 leptons with some combination of jets and MET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grpSp>
        <p:nvGrpSpPr>
          <p:cNvPr id="6" name="Gruppieren 19"/>
          <p:cNvGrpSpPr/>
          <p:nvPr/>
        </p:nvGrpSpPr>
        <p:grpSpPr>
          <a:xfrm>
            <a:off x="5638800" y="4052127"/>
            <a:ext cx="2873866" cy="1904921"/>
            <a:chOff x="5575300" y="2104231"/>
            <a:chExt cx="3048000" cy="21759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5300" y="2104231"/>
              <a:ext cx="3048000" cy="2175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73435" y="2898106"/>
              <a:ext cx="185846" cy="58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4700" y="3451373"/>
              <a:ext cx="128208" cy="58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Gray, Rutgers University </a:t>
            </a:r>
            <a:endParaRPr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133600"/>
            <a:ext cx="2362200" cy="16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00807" y="1765168"/>
            <a:ext cx="1074910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b="1" dirty="0" err="1" smtClean="0"/>
              <a:t>Tevatron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15" y="3737928"/>
            <a:ext cx="1075197" cy="369332"/>
          </a:xfrm>
          <a:prstGeom prst="rect">
            <a:avLst/>
          </a:prstGeom>
          <a:noFill/>
        </p:spPr>
        <p:txBody>
          <a:bodyPr wrap="square" lIns="91298" tIns="45648" rIns="91298" bIns="45648" rtlCol="0">
            <a:spAutoFit/>
          </a:bodyPr>
          <a:lstStyle/>
          <a:p>
            <a:pPr algn="ctr"/>
            <a:r>
              <a:rPr lang="en-US" b="1" dirty="0" smtClean="0"/>
              <a:t>LHC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Searching for SUSY with Multi-Leptons</a:t>
            </a:r>
            <a:br>
              <a:rPr lang="en-US" b="1" dirty="0" smtClean="0"/>
            </a:br>
            <a:endParaRPr lang="en-US" sz="31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7" y="1808917"/>
            <a:ext cx="7772401" cy="429409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Isolated Leptons (not from jet) are rare.</a:t>
            </a:r>
          </a:p>
          <a:p>
            <a:r>
              <a:rPr lang="en-US" b="1" dirty="0" smtClean="0"/>
              <a:t>SM events with ≥3 leptons are very  rare!</a:t>
            </a:r>
          </a:p>
          <a:p>
            <a:pPr lvl="1"/>
            <a:r>
              <a:rPr lang="en-US" b="1" dirty="0" smtClean="0"/>
              <a:t>Leptons isolated from jets come from gauge bosons </a:t>
            </a:r>
            <a:r>
              <a:rPr lang="en-US" b="1" dirty="0" err="1" smtClean="0"/>
              <a:t>γ</a:t>
            </a:r>
            <a:r>
              <a:rPr lang="en-US" b="1" baseline="30000" dirty="0" smtClean="0"/>
              <a:t>*</a:t>
            </a:r>
            <a:r>
              <a:rPr lang="en-US" b="1" dirty="0" smtClean="0"/>
              <a:t>/Z</a:t>
            </a:r>
            <a:r>
              <a:rPr lang="en-US" b="1" baseline="30000" dirty="0" smtClean="0"/>
              <a:t>0</a:t>
            </a:r>
            <a:r>
              <a:rPr lang="en-US" b="1" dirty="0" smtClean="0"/>
              <a:t>/</a:t>
            </a:r>
            <a:r>
              <a:rPr lang="en-US" b="1" dirty="0" smtClean="0"/>
              <a:t> </a:t>
            </a:r>
            <a:r>
              <a:rPr lang="en-US" b="1" dirty="0" smtClean="0"/>
              <a:t>W</a:t>
            </a:r>
            <a:r>
              <a:rPr lang="en-US" b="1" baseline="30000" dirty="0" smtClean="0"/>
              <a:t>±</a:t>
            </a:r>
          </a:p>
          <a:p>
            <a:pPr lvl="1"/>
            <a:r>
              <a:rPr lang="en-US" b="1" dirty="0" smtClean="0"/>
              <a:t>Allow less stringent cuts on MET or Jets than other searches.</a:t>
            </a:r>
            <a:endParaRPr lang="en-US" b="1" dirty="0" smtClean="0"/>
          </a:p>
          <a:p>
            <a:r>
              <a:rPr lang="en-US" b="1" dirty="0" smtClean="0"/>
              <a:t>Many SUSY scenarios produce ≥3 leptons.</a:t>
            </a:r>
          </a:p>
          <a:p>
            <a:pPr lvl="1"/>
            <a:r>
              <a:rPr lang="en-US" b="1" dirty="0" smtClean="0"/>
              <a:t>Also  large </a:t>
            </a:r>
            <a:r>
              <a:rPr lang="en-US" b="1" dirty="0" err="1" smtClean="0"/>
              <a:t>hadronic</a:t>
            </a:r>
            <a:r>
              <a:rPr lang="en-US" b="1" dirty="0" smtClean="0"/>
              <a:t> energy, MET or both.</a:t>
            </a:r>
          </a:p>
          <a:p>
            <a:r>
              <a:rPr lang="en-US" b="1" dirty="0" smtClean="0"/>
              <a:t>Reduce backgrounds with two variables:</a:t>
            </a:r>
          </a:p>
          <a:p>
            <a:pPr lvl="1"/>
            <a:r>
              <a:rPr lang="en-US" b="1" dirty="0" smtClean="0"/>
              <a:t>MET: Missing transverse energy (neutrinos or LSP)</a:t>
            </a:r>
          </a:p>
          <a:p>
            <a:pPr lvl="1"/>
            <a:r>
              <a:rPr lang="en-US" b="1" dirty="0" smtClean="0"/>
              <a:t>HT : </a:t>
            </a:r>
            <a:r>
              <a:rPr lang="en-US" b="1" dirty="0" err="1" smtClean="0"/>
              <a:t>Σ</a:t>
            </a:r>
            <a:r>
              <a:rPr lang="en-US" b="1" dirty="0" smtClean="0"/>
              <a:t>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err="1" smtClean="0"/>
              <a:t>(jet</a:t>
            </a:r>
            <a:r>
              <a:rPr lang="en-US" b="1" dirty="0" smtClean="0"/>
              <a:t>) with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&gt; 40 </a:t>
            </a:r>
            <a:r>
              <a:rPr lang="en-US" b="1" dirty="0" err="1" smtClean="0"/>
              <a:t>GeV</a:t>
            </a:r>
            <a:r>
              <a:rPr lang="en-US" b="1" dirty="0" smtClean="0"/>
              <a:t>,  |</a:t>
            </a:r>
            <a:r>
              <a:rPr lang="en-US" b="1" dirty="0" err="1" smtClean="0"/>
              <a:t>η</a:t>
            </a:r>
            <a:r>
              <a:rPr lang="en-US" b="1" dirty="0" smtClean="0"/>
              <a:t>|&lt;2.4</a:t>
            </a:r>
          </a:p>
          <a:p>
            <a:pPr lvl="1"/>
            <a:r>
              <a:rPr lang="en-US" b="1" dirty="0" smtClean="0"/>
              <a:t>Note: ≥3 leptons allow looser cuts on MET/H</a:t>
            </a:r>
            <a:r>
              <a:rPr lang="en-US" b="1" baseline="-25000" dirty="0" smtClean="0"/>
              <a:t>T</a:t>
            </a:r>
            <a:r>
              <a:rPr lang="en-US" b="1" dirty="0" smtClean="0"/>
              <a:t> than ≥2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13880" y="3484633"/>
            <a:ext cx="2552702" cy="646331"/>
          </a:xfrm>
          <a:prstGeom prst="rect">
            <a:avLst/>
          </a:prstGeom>
          <a:noFill/>
        </p:spPr>
        <p:txBody>
          <a:bodyPr wrap="square" lIns="91298" tIns="45648" rIns="91298" bIns="45648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≥3 Leptons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(jets + MET )</a:t>
            </a:r>
            <a:r>
              <a:rPr lang="en-US" dirty="0" smtClean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898835" y="4304470"/>
            <a:ext cx="696137" cy="5884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337608" y="4522873"/>
            <a:ext cx="627485" cy="11272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756779" y="4703826"/>
            <a:ext cx="838202" cy="18913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76046" y="5288114"/>
            <a:ext cx="637885" cy="3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94970" y="4435773"/>
            <a:ext cx="838199" cy="4572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94969" y="4283373"/>
            <a:ext cx="685800" cy="6096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94983" y="4283372"/>
            <a:ext cx="838200" cy="6096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94972" y="4283358"/>
            <a:ext cx="838197" cy="6096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4164928">
            <a:off x="7802236" y="4241147"/>
            <a:ext cx="372000" cy="808577"/>
          </a:xfrm>
          <a:prstGeom prst="triangle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8" tIns="45648" rIns="91298" bIns="4564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05222" y="5069411"/>
            <a:ext cx="543452" cy="307631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sz="1400" b="1" dirty="0" smtClean="0"/>
              <a:t>MET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99783" y="4135193"/>
            <a:ext cx="466508" cy="338409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Jet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1975" y="4468541"/>
            <a:ext cx="684516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e/μ/τ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7175" y="4053335"/>
            <a:ext cx="684516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e/μ/τ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2900" y="4118318"/>
            <a:ext cx="684516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e/μ/τ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Gray, Rutgers University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001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39995" y="2423440"/>
            <a:ext cx="4180364" cy="2909658"/>
          </a:xfrm>
          <a:prstGeom prst="rect">
            <a:avLst/>
          </a:prstGeom>
        </p:spPr>
      </p:pic>
      <p:pic>
        <p:nvPicPr>
          <p:cNvPr id="12" name="Picture 11" descr="Figure_001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1" y="2423440"/>
            <a:ext cx="4172873" cy="2904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021" y="274638"/>
            <a:ext cx="8034337" cy="804862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Background reduction variables</a:t>
            </a:r>
            <a:endParaRPr lang="en-US" sz="42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049335" y="4290449"/>
            <a:ext cx="1105804" cy="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069518" y="4155115"/>
            <a:ext cx="833779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2" y="5546010"/>
            <a:ext cx="6381442" cy="481006"/>
          </a:xfrm>
          <a:prstGeom prst="rect">
            <a:avLst/>
          </a:prstGeom>
          <a:noFill/>
        </p:spPr>
        <p:txBody>
          <a:bodyPr wrap="none" lIns="80113" tIns="40057" rIns="80113" bIns="40057" rtlCol="0">
            <a:spAutoFit/>
          </a:bodyPr>
          <a:lstStyle/>
          <a:p>
            <a:r>
              <a:rPr lang="en-US" sz="2500" b="1" dirty="0" smtClean="0">
                <a:solidFill>
                  <a:schemeClr val="accent1"/>
                </a:solidFill>
              </a:rPr>
              <a:t>H</a:t>
            </a:r>
            <a:r>
              <a:rPr lang="en-US" sz="2500" b="1" baseline="-25000" dirty="0" smtClean="0">
                <a:solidFill>
                  <a:schemeClr val="accent1"/>
                </a:solidFill>
              </a:rPr>
              <a:t>T</a:t>
            </a:r>
            <a:r>
              <a:rPr lang="en-US" sz="2500" b="1" dirty="0" smtClean="0">
                <a:solidFill>
                  <a:schemeClr val="accent1"/>
                </a:solidFill>
              </a:rPr>
              <a:t> is the total jet E</a:t>
            </a:r>
            <a:r>
              <a:rPr lang="en-US" sz="2500" b="1" baseline="-25000" dirty="0" smtClean="0">
                <a:solidFill>
                  <a:schemeClr val="accent1"/>
                </a:solidFill>
              </a:rPr>
              <a:t>T</a:t>
            </a:r>
            <a:r>
              <a:rPr lang="en-US" sz="2500" b="1" dirty="0" smtClean="0">
                <a:solidFill>
                  <a:schemeClr val="accent1"/>
                </a:solidFill>
              </a:rPr>
              <a:t> for jets with E</a:t>
            </a:r>
            <a:r>
              <a:rPr lang="en-US" sz="2500" b="1" baseline="-25000" dirty="0" smtClean="0">
                <a:solidFill>
                  <a:schemeClr val="accent1"/>
                </a:solidFill>
              </a:rPr>
              <a:t>T</a:t>
            </a:r>
            <a:r>
              <a:rPr lang="en-US" sz="2500" b="1" dirty="0" smtClean="0">
                <a:solidFill>
                  <a:schemeClr val="accent1"/>
                </a:solidFill>
              </a:rPr>
              <a:t>&gt; 30 GeV</a:t>
            </a:r>
            <a:endParaRPr lang="en-US" sz="25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021" y="1524000"/>
            <a:ext cx="8034337" cy="646331"/>
          </a:xfrm>
          <a:prstGeom prst="rect">
            <a:avLst/>
          </a:prstGeom>
          <a:noFill/>
        </p:spPr>
        <p:txBody>
          <a:bodyPr wrap="square" lIns="91403" tIns="45701" rIns="91403" bIns="45701" rtlCol="0">
            <a:spAutoFit/>
          </a:bodyPr>
          <a:lstStyle/>
          <a:p>
            <a:r>
              <a:rPr lang="en-US" b="1" dirty="0" smtClean="0"/>
              <a:t>Even after requiring 3 or more leptons, there are still some SM backgrounds. These can be removed by cutting on missing transverse energy or H</a:t>
            </a:r>
            <a:r>
              <a:rPr lang="en-US" b="1" baseline="-25000" dirty="0" smtClean="0"/>
              <a:t>T </a:t>
            </a:r>
            <a:r>
              <a:rPr lang="en-US" b="1" dirty="0" smtClean="0"/>
              <a:t>.</a:t>
            </a:r>
            <a:endParaRPr lang="en-US" b="1" baseline="-250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_002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06322" y="1590347"/>
            <a:ext cx="6330810" cy="440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020" y="274638"/>
            <a:ext cx="8034337" cy="804862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</a:rPr>
              <a:t>Background reduction variables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4" name="Textfeld 46"/>
          <p:cNvSpPr txBox="1">
            <a:spLocks noChangeArrowheads="1"/>
          </p:cNvSpPr>
          <p:nvPr/>
        </p:nvSpPr>
        <p:spPr bwMode="auto">
          <a:xfrm>
            <a:off x="686017" y="4663160"/>
            <a:ext cx="1734722" cy="94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21" tIns="40062" rIns="80121" bIns="40062">
            <a:spAutoFit/>
          </a:bodyPr>
          <a:lstStyle/>
          <a:p>
            <a:r>
              <a:rPr lang="en-US" sz="1400" dirty="0" smtClean="0"/>
              <a:t>Example:</a:t>
            </a:r>
          </a:p>
          <a:p>
            <a:r>
              <a:rPr lang="en-US" sz="1400" dirty="0" err="1" smtClean="0"/>
              <a:t>slepton</a:t>
            </a:r>
            <a:r>
              <a:rPr lang="en-US" sz="1400" dirty="0" smtClean="0"/>
              <a:t> co</a:t>
            </a:r>
            <a:r>
              <a:rPr lang="en-US" sz="1400" dirty="0"/>
              <a:t>-NLSP</a:t>
            </a:r>
          </a:p>
          <a:p>
            <a:r>
              <a:rPr lang="en-US" sz="1400" dirty="0"/>
              <a:t>scenario</a:t>
            </a:r>
          </a:p>
          <a:p>
            <a:r>
              <a:rPr lang="en-US" sz="1400" dirty="0"/>
              <a:t>m(q)</a:t>
            </a:r>
            <a:r>
              <a:rPr lang="en-US" sz="1400" dirty="0">
                <a:sym typeface="Symbol" pitchFamily="18" charset="2"/>
              </a:rPr>
              <a:t>=500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020" y="1079500"/>
            <a:ext cx="8034337" cy="41547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sz="2000" b="1" dirty="0" smtClean="0"/>
              <a:t>Beware, models vary.  Not all of them have large H</a:t>
            </a:r>
            <a:r>
              <a:rPr lang="en-US" sz="2000" b="1" baseline="-25000" dirty="0" smtClean="0"/>
              <a:t>T,</a:t>
            </a:r>
            <a:r>
              <a:rPr lang="en-US" sz="2000" b="1" dirty="0" smtClean="0"/>
              <a:t> 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not all have MET</a:t>
            </a:r>
            <a:endParaRPr lang="en-US" sz="2000" b="1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620000" cy="63976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200" b="1" dirty="0" smtClean="0">
                <a:solidFill>
                  <a:srgbClr val="002060"/>
                </a:solidFill>
                <a:cs typeface="Arial" pitchFamily="34" charset="0"/>
              </a:rPr>
              <a:t>Event selection</a:t>
            </a:r>
            <a:endParaRPr lang="en-US" sz="4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2"/>
            <a:ext cx="8251251" cy="18034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</a:rPr>
              <a:t>Include 3 and </a:t>
            </a:r>
            <a:r>
              <a:rPr lang="en-US" sz="25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≥</a:t>
            </a:r>
            <a:r>
              <a:rPr lang="en-US" sz="2500" b="1" dirty="0" smtClean="0">
                <a:solidFill>
                  <a:srgbClr val="002060"/>
                </a:solidFill>
              </a:rPr>
              <a:t>4 lepton combinations with </a:t>
            </a:r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</a:t>
            </a:r>
            <a:r>
              <a:rPr lang="en-US" sz="2800" b="1" dirty="0" smtClean="0">
                <a:solidFill>
                  <a:srgbClr val="002060"/>
                </a:solidFill>
              </a:rPr>
              <a:t>2 </a:t>
            </a:r>
            <a:r>
              <a:rPr lang="en-US" sz="2800" b="1" dirty="0" err="1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</a:rPr>
              <a:t>’s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300" b="1" dirty="0" smtClean="0">
                <a:solidFill>
                  <a:srgbClr val="FF0000"/>
                </a:solidFill>
              </a:rPr>
              <a:t>Use single </a:t>
            </a:r>
            <a:r>
              <a:rPr lang="en-US" sz="2300" b="1" dirty="0" err="1" smtClean="0">
                <a:solidFill>
                  <a:srgbClr val="FF0000"/>
                </a:solidFill>
              </a:rPr>
              <a:t>e</a:t>
            </a:r>
            <a:r>
              <a:rPr lang="en-US" sz="2300" b="1" dirty="0" smtClean="0">
                <a:solidFill>
                  <a:srgbClr val="FF0000"/>
                </a:solidFill>
              </a:rPr>
              <a:t> and single </a:t>
            </a:r>
            <a:r>
              <a:rPr lang="en-US" sz="2300" b="1" dirty="0" err="1" smtClean="0">
                <a:solidFill>
                  <a:srgbClr val="FF0000"/>
                </a:solidFill>
              </a:rPr>
              <a:t>μ</a:t>
            </a:r>
            <a:r>
              <a:rPr lang="en-US" sz="2300" b="1" dirty="0" smtClean="0">
                <a:solidFill>
                  <a:srgbClr val="FF0000"/>
                </a:solidFill>
              </a:rPr>
              <a:t> Triggers 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</a:rPr>
              <a:t>Veto events where </a:t>
            </a:r>
            <a:r>
              <a:rPr lang="en-US" sz="2300" b="1" dirty="0" err="1" smtClean="0">
                <a:solidFill>
                  <a:srgbClr val="FF0000"/>
                </a:solidFill>
              </a:rPr>
              <a:t>M(l+l</a:t>
            </a:r>
            <a:r>
              <a:rPr lang="en-US" sz="2300" b="1" dirty="0" smtClean="0">
                <a:solidFill>
                  <a:srgbClr val="FF0000"/>
                </a:solidFill>
              </a:rPr>
              <a:t>-) &lt; 12 </a:t>
            </a:r>
            <a:r>
              <a:rPr lang="en-US" sz="2300" b="1" dirty="0" err="1" smtClean="0">
                <a:solidFill>
                  <a:srgbClr val="FF0000"/>
                </a:solidFill>
              </a:rPr>
              <a:t>GeV</a:t>
            </a:r>
            <a:r>
              <a:rPr lang="en-US" sz="2300" b="1" dirty="0" smtClean="0">
                <a:solidFill>
                  <a:srgbClr val="FF0000"/>
                </a:solidFill>
              </a:rPr>
              <a:t> ( J/ψ, </a:t>
            </a:r>
            <a:r>
              <a:rPr lang="en-US" sz="2300" b="1" dirty="0" err="1" smtClean="0">
                <a:solidFill>
                  <a:srgbClr val="FF0000"/>
                </a:solidFill>
              </a:rPr>
              <a:t>Upsilon,Drell</a:t>
            </a:r>
            <a:r>
              <a:rPr lang="en-US" sz="2300" b="1" dirty="0" smtClean="0">
                <a:solidFill>
                  <a:srgbClr val="FF0000"/>
                </a:solidFill>
              </a:rPr>
              <a:t> Yan)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</a:rPr>
              <a:t>Require  ≥1 </a:t>
            </a:r>
            <a:r>
              <a:rPr lang="en-US" sz="2300" b="1" dirty="0" err="1" smtClean="0">
                <a:solidFill>
                  <a:srgbClr val="FF0000"/>
                </a:solidFill>
              </a:rPr>
              <a:t>μ</a:t>
            </a:r>
            <a:r>
              <a:rPr lang="en-US" sz="2300" b="1" dirty="0" smtClean="0">
                <a:solidFill>
                  <a:srgbClr val="FF0000"/>
                </a:solidFill>
              </a:rPr>
              <a:t> with pt &gt; 15 </a:t>
            </a:r>
            <a:r>
              <a:rPr lang="en-US" sz="2300" b="1" dirty="0" err="1" smtClean="0">
                <a:solidFill>
                  <a:srgbClr val="FF0000"/>
                </a:solidFill>
              </a:rPr>
              <a:t>GeV</a:t>
            </a:r>
            <a:r>
              <a:rPr lang="en-US" sz="2300" b="1" dirty="0" smtClean="0">
                <a:solidFill>
                  <a:srgbClr val="FF0000"/>
                </a:solidFill>
              </a:rPr>
              <a:t> or ≥1 </a:t>
            </a:r>
            <a:r>
              <a:rPr lang="en-US" sz="2300" b="1" dirty="0" err="1" smtClean="0">
                <a:solidFill>
                  <a:srgbClr val="FF0000"/>
                </a:solidFill>
              </a:rPr>
              <a:t>e</a:t>
            </a:r>
            <a:r>
              <a:rPr lang="en-US" sz="2300" b="1" dirty="0" smtClean="0">
                <a:solidFill>
                  <a:srgbClr val="FF0000"/>
                </a:solidFill>
              </a:rPr>
              <a:t> with pt &gt; 20 </a:t>
            </a:r>
            <a:r>
              <a:rPr lang="en-US" sz="2300" b="1" dirty="0" err="1" smtClean="0">
                <a:solidFill>
                  <a:srgbClr val="FF0000"/>
                </a:solidFill>
              </a:rPr>
              <a:t>GeV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717800"/>
            <a:ext cx="4724400" cy="3363118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marL="342828" indent="-342828" defTabSz="914208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Divide remaining events into  5 bins defined by background reducing variables.</a:t>
            </a:r>
          </a:p>
          <a:p>
            <a:pPr marL="685656" lvl="1" indent="-336479" defTabSz="914208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&gt;200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685656" lvl="1" indent="-336479" defTabSz="914208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MET&gt;50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685656" lvl="1" indent="-336479" defTabSz="914208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75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 &lt;</a:t>
            </a:r>
            <a:r>
              <a:rPr lang="en-US" sz="2000" b="1" dirty="0" err="1" smtClean="0">
                <a:solidFill>
                  <a:srgbClr val="FF0000"/>
                </a:solidFill>
              </a:rPr>
              <a:t>M(l</a:t>
            </a:r>
            <a:r>
              <a:rPr lang="en-US" sz="20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000" b="1" dirty="0" err="1" smtClean="0">
                <a:solidFill>
                  <a:srgbClr val="FF0000"/>
                </a:solidFill>
              </a:rPr>
              <a:t>l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)&lt;105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28552" indent="-336479" defTabSz="914208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Channels with Z’s or low MET and low HT are used to test background predictions.  </a:t>
            </a:r>
          </a:p>
          <a:p>
            <a:pPr marL="228552" indent="-336479" defTabSz="914208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331732" y="4189414"/>
            <a:ext cx="2286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73938" y="5331618"/>
            <a:ext cx="320119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0768" y="5420280"/>
            <a:ext cx="1018129" cy="369312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-25000" dirty="0" smtClean="0"/>
              <a:t>T </a:t>
            </a:r>
            <a:r>
              <a:rPr lang="en-US" b="1" dirty="0" smtClean="0"/>
              <a:t>(</a:t>
            </a:r>
            <a:r>
              <a:rPr lang="en-US" b="1" dirty="0" err="1" smtClean="0"/>
              <a:t>GeV</a:t>
            </a:r>
            <a:r>
              <a:rPr lang="en-US" b="1" dirty="0" smtClean="0"/>
              <a:t>)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85370" y="3734232"/>
            <a:ext cx="1238479" cy="369312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b="1" dirty="0" smtClean="0"/>
              <a:t>MET (</a:t>
            </a:r>
            <a:r>
              <a:rPr lang="en-US" b="1" dirty="0" err="1" smtClean="0"/>
              <a:t>GeV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0531" y="5235614"/>
            <a:ext cx="535161" cy="369312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5588" y="4570412"/>
            <a:ext cx="409488" cy="369312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cxnSp>
        <p:nvCxnSpPr>
          <p:cNvPr id="15" name="Straight Connector 14"/>
          <p:cNvCxnSpPr>
            <a:stCxn id="12" idx="1"/>
          </p:cNvCxnSpPr>
          <p:nvPr/>
        </p:nvCxnSpPr>
        <p:spPr>
          <a:xfrm rot="10800000">
            <a:off x="6580531" y="3047210"/>
            <a:ext cx="1588" cy="237306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</p:cNvCxnSpPr>
          <p:nvPr/>
        </p:nvCxnSpPr>
        <p:spPr>
          <a:xfrm>
            <a:off x="5345076" y="4755068"/>
            <a:ext cx="1237045" cy="1599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43153" y="3672889"/>
            <a:ext cx="1038930" cy="338534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sz="1600" b="1" dirty="0" smtClean="0"/>
              <a:t>×[Z, no Z]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41565" y="4770467"/>
            <a:ext cx="1038930" cy="338534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n-US" sz="1600" b="1" dirty="0" smtClean="0"/>
              <a:t>×[Z, no Z]</a:t>
            </a:r>
            <a:endParaRPr lang="en-US" sz="1600" b="1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Lepton Selection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e</a:t>
            </a:r>
            <a:r>
              <a:rPr lang="en-US" b="1" dirty="0" smtClean="0"/>
              <a:t>, </a:t>
            </a:r>
            <a:r>
              <a:rPr lang="en-US" b="1" dirty="0" err="1" smtClean="0"/>
              <a:t>μ</a:t>
            </a:r>
            <a:r>
              <a:rPr lang="en-US" b="1" dirty="0" smtClean="0"/>
              <a:t>, </a:t>
            </a:r>
            <a:r>
              <a:rPr lang="en-US" b="1" dirty="0" err="1" smtClean="0"/>
              <a:t>τ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15" y="1845816"/>
            <a:ext cx="8534400" cy="42940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Electrons and </a:t>
            </a:r>
            <a:r>
              <a:rPr lang="en-US" b="1" dirty="0" err="1" smtClean="0"/>
              <a:t>Muons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&gt; 8 </a:t>
            </a:r>
            <a:r>
              <a:rPr lang="en-US" b="1" dirty="0" err="1" smtClean="0"/>
              <a:t>GeV</a:t>
            </a:r>
            <a:r>
              <a:rPr lang="en-US" b="1" dirty="0" smtClean="0"/>
              <a:t>,  |</a:t>
            </a:r>
            <a:r>
              <a:rPr lang="en-US" b="1" dirty="0" err="1" smtClean="0"/>
              <a:t>η</a:t>
            </a:r>
            <a:r>
              <a:rPr lang="en-US" b="1" dirty="0" smtClean="0"/>
              <a:t>| &lt; 2.1</a:t>
            </a:r>
          </a:p>
          <a:p>
            <a:pPr lvl="1"/>
            <a:r>
              <a:rPr lang="en-US" b="1" dirty="0" smtClean="0"/>
              <a:t>Identification:</a:t>
            </a:r>
          </a:p>
          <a:p>
            <a:pPr lvl="2"/>
            <a:r>
              <a:rPr lang="en-US" b="1" dirty="0" smtClean="0"/>
              <a:t>Electrons ~90-95% efficient for </a:t>
            </a:r>
            <a:r>
              <a:rPr lang="en-US" b="1" dirty="0" err="1" smtClean="0"/>
              <a:t>pT</a:t>
            </a:r>
            <a:r>
              <a:rPr lang="en-US" b="1" dirty="0" smtClean="0"/>
              <a:t> &gt; 20 </a:t>
            </a:r>
            <a:r>
              <a:rPr lang="en-US" b="1" dirty="0" err="1" smtClean="0"/>
              <a:t>GeV</a:t>
            </a:r>
            <a:endParaRPr lang="en-US" b="1" dirty="0" smtClean="0"/>
          </a:p>
          <a:p>
            <a:pPr lvl="3"/>
            <a:r>
              <a:rPr lang="en-US" b="1" dirty="0" smtClean="0"/>
              <a:t> </a:t>
            </a:r>
            <a:r>
              <a:rPr lang="en-US" b="1" dirty="0" err="1" smtClean="0"/>
              <a:t>HoverE</a:t>
            </a:r>
            <a:r>
              <a:rPr lang="en-US" b="1" dirty="0" smtClean="0"/>
              <a:t>, track shower match, shower shape.</a:t>
            </a:r>
          </a:p>
          <a:p>
            <a:pPr lvl="2"/>
            <a:r>
              <a:rPr lang="en-US" b="1" dirty="0" err="1" smtClean="0"/>
              <a:t>Muons</a:t>
            </a:r>
            <a:r>
              <a:rPr lang="en-US" b="1" dirty="0" smtClean="0"/>
              <a:t> ~95% efficient for </a:t>
            </a:r>
            <a:r>
              <a:rPr lang="en-US" b="1" dirty="0" err="1" smtClean="0"/>
              <a:t>pT</a:t>
            </a:r>
            <a:endParaRPr lang="en-US" b="1" dirty="0" smtClean="0"/>
          </a:p>
          <a:p>
            <a:pPr lvl="3"/>
            <a:r>
              <a:rPr lang="en-US" b="1" dirty="0" smtClean="0"/>
              <a:t>Minimum ionizing and good match between tracker and </a:t>
            </a:r>
            <a:r>
              <a:rPr lang="en-US" b="1" dirty="0" err="1" smtClean="0"/>
              <a:t>muon</a:t>
            </a:r>
            <a:r>
              <a:rPr lang="en-US" b="1" dirty="0" smtClean="0"/>
              <a:t> detectors. </a:t>
            </a:r>
          </a:p>
          <a:p>
            <a:r>
              <a:rPr lang="en-US" b="1" dirty="0" err="1" smtClean="0"/>
              <a:t>Tau</a:t>
            </a:r>
            <a:r>
              <a:rPr lang="en-US" b="1" dirty="0" smtClean="0"/>
              <a:t> Leptons:</a:t>
            </a:r>
          </a:p>
          <a:p>
            <a:pPr lvl="1"/>
            <a:r>
              <a:rPr lang="en-US" b="1" dirty="0" err="1" smtClean="0"/>
              <a:t>Tau</a:t>
            </a:r>
            <a:r>
              <a:rPr lang="en-US" b="1" dirty="0" smtClean="0"/>
              <a:t> are unstable and decay</a:t>
            </a:r>
          </a:p>
          <a:p>
            <a:pPr lvl="1"/>
            <a:r>
              <a:rPr lang="en-US" b="1" dirty="0" err="1" smtClean="0"/>
              <a:t>Leptonic</a:t>
            </a:r>
            <a:r>
              <a:rPr lang="en-US" b="1" dirty="0" smtClean="0"/>
              <a:t> decays fall under </a:t>
            </a:r>
            <a:r>
              <a:rPr lang="en-US" b="1" dirty="0" err="1" smtClean="0"/>
              <a:t>e/μ</a:t>
            </a:r>
            <a:endParaRPr lang="en-US" b="1" dirty="0" smtClean="0"/>
          </a:p>
          <a:p>
            <a:pPr lvl="1"/>
            <a:r>
              <a:rPr lang="en-US" b="1" dirty="0" smtClean="0"/>
              <a:t>Single prong, no </a:t>
            </a:r>
            <a:r>
              <a:rPr lang="en-US" b="1" dirty="0" err="1" smtClean="0"/>
              <a:t>π</a:t>
            </a:r>
            <a:r>
              <a:rPr lang="en-US" b="1" baseline="30000" dirty="0" err="1" smtClean="0"/>
              <a:t>ο</a:t>
            </a:r>
            <a:endParaRPr lang="en-US" b="1" baseline="30000" dirty="0" smtClean="0"/>
          </a:p>
          <a:p>
            <a:pPr lvl="2"/>
            <a:r>
              <a:rPr lang="en-US" b="1" dirty="0" smtClean="0"/>
              <a:t>Isolated track</a:t>
            </a:r>
          </a:p>
          <a:p>
            <a:pPr lvl="1"/>
            <a:r>
              <a:rPr lang="en-US" b="1" dirty="0" smtClean="0"/>
              <a:t>Single Prong with </a:t>
            </a:r>
            <a:r>
              <a:rPr lang="en-US" b="1" dirty="0" smtClean="0"/>
              <a:t>π</a:t>
            </a:r>
            <a:r>
              <a:rPr lang="en-US" b="1" baseline="30000" dirty="0" smtClean="0"/>
              <a:t>0</a:t>
            </a:r>
            <a:r>
              <a:rPr lang="en-US" b="1" baseline="30000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and </a:t>
            </a:r>
            <a:r>
              <a:rPr lang="en-US" b="1" dirty="0" smtClean="0"/>
              <a:t>3 prong</a:t>
            </a:r>
          </a:p>
          <a:p>
            <a:pPr lvl="2"/>
            <a:r>
              <a:rPr lang="en-US" b="1" dirty="0" smtClean="0"/>
              <a:t>“Shrinking Cone”  algorithm (skinny jet)</a:t>
            </a:r>
          </a:p>
          <a:p>
            <a:pPr lvl="1"/>
            <a:r>
              <a:rPr lang="en-US" b="1" dirty="0" smtClean="0"/>
              <a:t>Visible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 &gt; 8 </a:t>
            </a:r>
            <a:r>
              <a:rPr lang="en-US" b="1" dirty="0" err="1" smtClean="0"/>
              <a:t>GeV</a:t>
            </a:r>
            <a:r>
              <a:rPr lang="en-US" b="1" dirty="0" smtClean="0"/>
              <a:t>,  |</a:t>
            </a:r>
            <a:r>
              <a:rPr lang="en-US" b="1" dirty="0" err="1" smtClean="0"/>
              <a:t>η</a:t>
            </a:r>
            <a:r>
              <a:rPr lang="en-US" b="1" dirty="0" smtClean="0"/>
              <a:t>| &lt; 2.1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Gray, Rutgers University </a:t>
            </a:r>
            <a:endParaRPr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85213" y="4052548"/>
            <a:ext cx="775853" cy="60959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65618" y="4357332"/>
            <a:ext cx="804042" cy="29098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06617" y="4843435"/>
            <a:ext cx="576709" cy="28096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482108" y="5151417"/>
            <a:ext cx="1194046" cy="25586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482108" y="5514320"/>
            <a:ext cx="2422975" cy="262281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8" idx="1"/>
            <a:endCxn id="9" idx="3"/>
          </p:cNvCxnSpPr>
          <p:nvPr/>
        </p:nvCxnSpPr>
        <p:spPr bwMode="auto">
          <a:xfrm rot="10800000" flipV="1">
            <a:off x="7069645" y="4357347"/>
            <a:ext cx="1115568" cy="14549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1"/>
            <a:endCxn id="10" idx="3"/>
          </p:cNvCxnSpPr>
          <p:nvPr/>
        </p:nvCxnSpPr>
        <p:spPr bwMode="auto">
          <a:xfrm rot="10800000" flipV="1">
            <a:off x="6783311" y="4357347"/>
            <a:ext cx="1401902" cy="6265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8" idx="1"/>
            <a:endCxn id="11" idx="0"/>
          </p:cNvCxnSpPr>
          <p:nvPr/>
        </p:nvCxnSpPr>
        <p:spPr bwMode="auto">
          <a:xfrm rot="10800000" flipV="1">
            <a:off x="7079131" y="4357347"/>
            <a:ext cx="1106082" cy="79406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1"/>
            <a:endCxn id="12" idx="0"/>
          </p:cNvCxnSpPr>
          <p:nvPr/>
        </p:nvCxnSpPr>
        <p:spPr bwMode="auto">
          <a:xfrm rot="10800000" flipV="1">
            <a:off x="7693612" y="4357347"/>
            <a:ext cx="491617" cy="115698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18941" y="4292809"/>
            <a:ext cx="585518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472" y="4755066"/>
            <a:ext cx="862562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dirty="0" smtClean="0"/>
              <a:t>11.61%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473" y="5037947"/>
            <a:ext cx="886795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dirty="0" smtClean="0"/>
              <a:t>36.54%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473" y="5407279"/>
            <a:ext cx="869888" cy="369186"/>
          </a:xfrm>
          <a:prstGeom prst="rect">
            <a:avLst/>
          </a:prstGeom>
          <a:noFill/>
        </p:spPr>
        <p:txBody>
          <a:bodyPr wrap="none" lIns="91298" tIns="45648" rIns="91298" bIns="45648" rtlCol="0">
            <a:spAutoFit/>
          </a:bodyPr>
          <a:lstStyle/>
          <a:p>
            <a:r>
              <a:rPr lang="en-US" dirty="0" smtClean="0"/>
              <a:t>15.19%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1, 2011</a:t>
            </a: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46971" y="295283"/>
            <a:ext cx="7583488" cy="92392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Removing Leptons from Jets</a:t>
            </a:r>
            <a:endParaRPr lang="en-US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28601" y="1447801"/>
            <a:ext cx="4610099" cy="2124074"/>
          </a:xfrm>
          <a:prstGeom prst="rect">
            <a:avLst/>
          </a:prstGeom>
        </p:spPr>
        <p:txBody>
          <a:bodyPr vert="horz" lIns="91298" tIns="45648" rIns="91298" bIns="45648" rtlCol="0">
            <a:normAutofit/>
          </a:bodyPr>
          <a:lstStyle/>
          <a:p>
            <a:pPr marL="342360" indent="-342360" defTabSz="91296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/>
            </a:pPr>
            <a:r>
              <a:rPr lang="en-US" sz="2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Isolated from jets.</a:t>
            </a:r>
          </a:p>
          <a:p>
            <a:pPr marL="684721" lvl="1" indent="-336021" defTabSz="91296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Sum transverse energy in cone around lepton from tracks.</a:t>
            </a:r>
          </a:p>
          <a:p>
            <a:pPr marL="684721" lvl="1" indent="-336021" defTabSz="91296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Require energy in cone to be small compared to the lepton.</a:t>
            </a:r>
            <a:endParaRPr lang="en-US" sz="2000" b="1" dirty="0" smtClean="0">
              <a:solidFill>
                <a:srgbClr val="996633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R. Gray, Rutgers University </a:t>
            </a:r>
            <a:endParaRPr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572000" y="1447801"/>
            <a:ext cx="4359247" cy="2338387"/>
          </a:xfrm>
          <a:prstGeom prst="rect">
            <a:avLst/>
          </a:prstGeom>
        </p:spPr>
        <p:txBody>
          <a:bodyPr vert="horz" lIns="91298" tIns="45648" rIns="91298" bIns="45648" rtlCol="0">
            <a:normAutofit/>
          </a:bodyPr>
          <a:lstStyle/>
          <a:p>
            <a:pPr marL="228240" indent="-336021" defTabSz="91296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</a:pPr>
            <a:r>
              <a:rPr lang="en-US" sz="2000" b="1" dirty="0" smtClean="0">
                <a:solidFill>
                  <a:srgbClr val="103154"/>
                </a:solidFill>
              </a:rPr>
              <a:t>Not displaced from collision.</a:t>
            </a:r>
          </a:p>
          <a:p>
            <a:pPr marL="684721" lvl="1" indent="-336021" defTabSz="91296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</a:pPr>
            <a:r>
              <a:rPr lang="en-US" sz="2000" b="1" dirty="0" smtClean="0">
                <a:solidFill>
                  <a:srgbClr val="FF0000"/>
                </a:solidFill>
              </a:rPr>
              <a:t>Leptons from jets can start farther from interaction vertex</a:t>
            </a:r>
            <a:endParaRPr lang="en-US" sz="2000" b="1" dirty="0" smtClean="0">
              <a:solidFill>
                <a:srgbClr val="103154"/>
              </a:solidFill>
            </a:endParaRPr>
          </a:p>
          <a:p>
            <a:pPr marL="684721" lvl="1" indent="-336021" defTabSz="91296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</a:pPr>
            <a:r>
              <a:rPr lang="en-US" sz="2000" b="1" dirty="0" smtClean="0">
                <a:solidFill>
                  <a:srgbClr val="FF0000"/>
                </a:solidFill>
              </a:rPr>
              <a:t>Require lepton to have small “impact parameter”</a:t>
            </a:r>
          </a:p>
        </p:txBody>
      </p:sp>
      <p:grpSp>
        <p:nvGrpSpPr>
          <p:cNvPr id="13" name="Gruppieren 11"/>
          <p:cNvGrpSpPr/>
          <p:nvPr/>
        </p:nvGrpSpPr>
        <p:grpSpPr>
          <a:xfrm>
            <a:off x="609756" y="3186095"/>
            <a:ext cx="5841654" cy="3057838"/>
            <a:chOff x="698499" y="1189831"/>
            <a:chExt cx="7399868" cy="422730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916" r="47414" b="17597"/>
            <a:stretch>
              <a:fillRect/>
            </a:stretch>
          </p:blipFill>
          <p:spPr bwMode="auto">
            <a:xfrm>
              <a:off x="698499" y="1189831"/>
              <a:ext cx="4803143" cy="422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Gerade Verbindung mit Pfeil 7"/>
            <p:cNvCxnSpPr/>
            <p:nvPr/>
          </p:nvCxnSpPr>
          <p:spPr>
            <a:xfrm rot="5400000">
              <a:off x="7476066" y="2217737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8"/>
            <p:cNvCxnSpPr/>
            <p:nvPr/>
          </p:nvCxnSpPr>
          <p:spPr>
            <a:xfrm rot="5400000">
              <a:off x="7678473" y="2217737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0"/>
            <p:cNvCxnSpPr/>
            <p:nvPr/>
          </p:nvCxnSpPr>
          <p:spPr>
            <a:xfrm rot="5400000">
              <a:off x="949061" y="2124604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1"/>
          <p:cNvGrpSpPr/>
          <p:nvPr/>
        </p:nvGrpSpPr>
        <p:grpSpPr>
          <a:xfrm>
            <a:off x="4927073" y="3214688"/>
            <a:ext cx="3835932" cy="3057838"/>
            <a:chOff x="5419927" y="1189831"/>
            <a:chExt cx="4859136" cy="422730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1775" b="17597"/>
            <a:stretch>
              <a:fillRect/>
            </a:stretch>
          </p:blipFill>
          <p:spPr bwMode="auto">
            <a:xfrm>
              <a:off x="5419927" y="1189831"/>
              <a:ext cx="4859136" cy="422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Gerade Verbindung mit Pfeil 7"/>
            <p:cNvCxnSpPr/>
            <p:nvPr/>
          </p:nvCxnSpPr>
          <p:spPr>
            <a:xfrm rot="5400000">
              <a:off x="7476066" y="2217737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8"/>
            <p:cNvCxnSpPr/>
            <p:nvPr/>
          </p:nvCxnSpPr>
          <p:spPr>
            <a:xfrm rot="5400000">
              <a:off x="7678473" y="2217737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21309</TotalTime>
  <Words>1779</Words>
  <Application>Microsoft Macintosh PowerPoint</Application>
  <PresentationFormat>On-screen Show (4:3)</PresentationFormat>
  <Paragraphs>282</Paragraphs>
  <Slides>21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Multilepton SUSY Search with 35 pb-1 2010 Data   Richard Gray on behalf of the CMS Collaboration  </vt:lpstr>
      <vt:lpstr>Outline for today</vt:lpstr>
      <vt:lpstr>Multilepton SUSY Decays</vt:lpstr>
      <vt:lpstr>Searching for SUSY with Multi-Leptons </vt:lpstr>
      <vt:lpstr>Background reduction variables</vt:lpstr>
      <vt:lpstr>Background reduction variables</vt:lpstr>
      <vt:lpstr>Event selection</vt:lpstr>
      <vt:lpstr>Lepton Selection (e, μ, τ)</vt:lpstr>
      <vt:lpstr>Removing Leptons from Jets</vt:lpstr>
      <vt:lpstr>Background Predictions</vt:lpstr>
      <vt:lpstr>TTbar Background </vt:lpstr>
      <vt:lpstr>Data Driven Background Predictions</vt:lpstr>
      <vt:lpstr>Data Driven Predictions</vt:lpstr>
      <vt:lpstr>Background Tests</vt:lpstr>
      <vt:lpstr>Observations and Backgrounds</vt:lpstr>
      <vt:lpstr>Slide 16</vt:lpstr>
      <vt:lpstr>95% Excluded Scenarios cMSSM tan(β)=3</vt:lpstr>
      <vt:lpstr>95% Excluded Scenarios (Other Signatures )</vt:lpstr>
      <vt:lpstr>95% Excluded Scenarios (Multi-Leptons)</vt:lpstr>
      <vt:lpstr>95% Excluded Scenarios (Multi-Leptons)</vt:lpstr>
      <vt:lpstr>Conclusions</vt:lpstr>
    </vt:vector>
  </TitlesOfParts>
  <Company>Rutgers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 Gray</dc:creator>
  <cp:lastModifiedBy>Richard  Gray</cp:lastModifiedBy>
  <cp:revision>766</cp:revision>
  <cp:lastPrinted>2011-08-30T11:01:32Z</cp:lastPrinted>
  <dcterms:created xsi:type="dcterms:W3CDTF">2011-09-01T01:12:58Z</dcterms:created>
  <dcterms:modified xsi:type="dcterms:W3CDTF">2011-09-01T15:40:25Z</dcterms:modified>
</cp:coreProperties>
</file>