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  <p:sldMasterId id="2147483733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76" r:id="rId8"/>
    <p:sldId id="261" r:id="rId9"/>
    <p:sldId id="263" r:id="rId10"/>
    <p:sldId id="264" r:id="rId11"/>
    <p:sldId id="265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  <p:sldId id="273" r:id="rId22"/>
    <p:sldId id="274" r:id="rId23"/>
    <p:sldId id="279" r:id="rId24"/>
    <p:sldId id="286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210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B965A-BC3D-43A3-B84F-BB2A4D531A8F}" type="datetimeFigureOut">
              <a:rPr lang="en-US" smtClean="0"/>
              <a:t>9/1/2011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07B54-6025-4057-BCD4-C6022D34C5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7B54-6025-4057-BCD4-C6022D34C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75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Muon</a:t>
            </a:r>
            <a:r>
              <a:rPr lang="it-IT" dirty="0" smtClean="0"/>
              <a:t> </a:t>
            </a:r>
            <a:r>
              <a:rPr lang="it-IT" dirty="0" err="1" smtClean="0"/>
              <a:t>halo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7B54-6025-4057-BCD4-C6022D34C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57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015FF84F-8008-4396-B613-FB208EAD01AC}" type="slidenum">
              <a:rPr lang="en-US" smtClean="0">
                <a:latin typeface="Arial" charset="0"/>
              </a:rPr>
              <a:pPr eaLnBrk="1" hangingPunct="1"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Chargino-up-squark penguin diagrams contributing to the Zsd effective vertex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7B54-6025-4057-BCD4-C6022D34C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93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ymbol" pitchFamily="18" charset="2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7B54-6025-4057-BCD4-C6022D34C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20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7B54-6025-4057-BCD4-C6022D34C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06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Modificare i segni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7B54-6025-4057-BCD4-C6022D34C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04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7B54-6025-4057-BCD4-C6022D34C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63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Modificare</a:t>
            </a:r>
            <a:r>
              <a:rPr lang="it-IT" baseline="0" dirty="0" smtClean="0"/>
              <a:t> </a:t>
            </a:r>
            <a:r>
              <a:rPr lang="it-IT" baseline="0" smtClean="0"/>
              <a:t>i segni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7B54-6025-4057-BCD4-C6022D34C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Km2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7B54-6025-4057-BCD4-C6022D34C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7B54-6025-4057-BCD4-C6022D34C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7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SUSY11, September 1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Francesca Bucci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9C584-4286-4647-A63A-CF8859CB3A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SUSY11, September 1 2011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Francesca Bucci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9C584-4286-4647-A63A-CF8859CB3A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SUSY11, September 1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Francesca Bucci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7057-7A76-4566-A29F-F30D746EA4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09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SUSY11, September 1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Francesca Bucci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EE1B-0813-4F19-9A3F-F3781ECFC1A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85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Francesca Bucci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B9C-7829-4AB2-8B5B-5E530D3DA7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19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Francesca Bucci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B9C-7829-4AB2-8B5B-5E530D3DA7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48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Francesca Bucci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B9C-7829-4AB2-8B5B-5E530D3DA7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9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Francesca Bucci 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B9C-7829-4AB2-8B5B-5E530D3DA7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44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Francesca Bucci 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B9C-7829-4AB2-8B5B-5E530D3DA7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59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Francesca Bucci 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B9C-7829-4AB2-8B5B-5E530D3DA7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16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043608" y="6381710"/>
            <a:ext cx="2133600" cy="476250"/>
          </a:xfrm>
        </p:spPr>
        <p:txBody>
          <a:bodyPr/>
          <a:lstStyle>
            <a:extLst/>
          </a:lstStyle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995936" y="6381750"/>
            <a:ext cx="2895600" cy="476250"/>
          </a:xfrm>
        </p:spPr>
        <p:txBody>
          <a:bodyPr/>
          <a:lstStyle>
            <a:lvl1pPr algn="ctr">
              <a:defRPr/>
            </a:lvl1pPr>
            <a:extLst/>
          </a:lstStyle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9C584-4286-4647-A63A-CF8859CB3A08}" type="slidenum">
              <a:rPr lang="it-IT" smtClean="0"/>
              <a:t>‹N›</a:t>
            </a:fld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Francesca Bucci 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B9C-7829-4AB2-8B5B-5E530D3DA7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98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Francesca Bucci 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B9C-7829-4AB2-8B5B-5E530D3DA7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8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Francesca Bucci 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B9C-7829-4AB2-8B5B-5E530D3DA7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65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Francesca Bucci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B9C-7829-4AB2-8B5B-5E530D3DA7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89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Francesca Bucci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5AB9C-7829-4AB2-8B5B-5E530D3DA7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6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/>
          </a:p>
        </p:txBody>
      </p:sp>
      <p:sp>
        <p:nvSpPr>
          <p:cNvPr id="17" name="Segnaposto numero diapositiva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SUSY11, September 1 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Francesca Bucci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9C584-4286-4647-A63A-CF8859CB3A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SUSY11, September 1 2011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Francesca Bucci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9C584-4286-4647-A63A-CF8859CB3A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SUSY11, September 1 2011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Francesca Bucci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9C584-4286-4647-A63A-CF8859CB3A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SUSY11, September 1 2011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Francesca Bucci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9C584-4286-4647-A63A-CF8859CB3A08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SUSY11, September 1 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Francesca Bucci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9C584-4286-4647-A63A-CF8859CB3A0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SUSY11, September 1 2011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it-IT" smtClean="0"/>
              <a:t>Francesca Bucci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99C584-4286-4647-A63A-CF8859CB3A0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lvl="4" eaLnBrk="1" latinLnBrk="0" hangingPunct="1"/>
            <a:r>
              <a:rPr kumimoji="0" lang="it-IT" dirty="0" smtClean="0"/>
              <a:t>Quinto livello</a:t>
            </a:r>
            <a:endParaRPr kumimoji="0" lang="en-US" dirty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5" r:id="rId12"/>
    <p:sldLayoutId id="2147483746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SUSY11, September 1 2011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Francesca Bucci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AB9C-7829-4AB2-8B5B-5E530D3DA76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03648" y="1484784"/>
            <a:ext cx="7406640" cy="1472184"/>
          </a:xfrm>
        </p:spPr>
        <p:txBody>
          <a:bodyPr/>
          <a:lstStyle/>
          <a:p>
            <a:r>
              <a:rPr lang="it-IT" dirty="0" err="1" smtClean="0"/>
              <a:t>Indirect</a:t>
            </a:r>
            <a:r>
              <a:rPr lang="it-IT" dirty="0" smtClean="0"/>
              <a:t> </a:t>
            </a:r>
            <a:r>
              <a:rPr lang="it-IT" dirty="0" err="1" smtClean="0"/>
              <a:t>Searches</a:t>
            </a:r>
            <a:r>
              <a:rPr lang="it-IT" dirty="0" smtClean="0"/>
              <a:t> for New </a:t>
            </a:r>
            <a:r>
              <a:rPr lang="it-IT" dirty="0" err="1" smtClean="0"/>
              <a:t>Physics</a:t>
            </a:r>
            <a:r>
              <a:rPr lang="it-IT" dirty="0" smtClean="0"/>
              <a:t> in Rare </a:t>
            </a:r>
            <a:r>
              <a:rPr lang="it-IT" dirty="0" err="1" smtClean="0"/>
              <a:t>Kaon</a:t>
            </a:r>
            <a:r>
              <a:rPr lang="it-IT" dirty="0" smtClean="0"/>
              <a:t> </a:t>
            </a:r>
            <a:r>
              <a:rPr lang="it-IT" dirty="0" err="1" smtClean="0"/>
              <a:t>Decays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6400800" cy="1198984"/>
          </a:xfrm>
        </p:spPr>
        <p:txBody>
          <a:bodyPr>
            <a:normAutofit/>
          </a:bodyPr>
          <a:lstStyle/>
          <a:p>
            <a:r>
              <a:rPr lang="it-IT" sz="2800" dirty="0" smtClean="0"/>
              <a:t>Francesca Bucci (INFN, Sezione di Firenze)</a:t>
            </a:r>
          </a:p>
          <a:p>
            <a:r>
              <a:rPr lang="it-IT" sz="2800" dirty="0"/>
              <a:t>o</a:t>
            </a:r>
            <a:r>
              <a:rPr lang="it-IT" sz="2800" dirty="0" smtClean="0"/>
              <a:t>n </a:t>
            </a:r>
            <a:r>
              <a:rPr lang="it-IT" sz="2800" dirty="0" err="1" smtClean="0"/>
              <a:t>behalf</a:t>
            </a:r>
            <a:r>
              <a:rPr lang="it-IT" sz="2800" dirty="0" smtClean="0"/>
              <a:t> of the NA62 Collaboration</a:t>
            </a:r>
            <a:endParaRPr lang="it-IT" sz="2800" dirty="0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524000" y="4797152"/>
            <a:ext cx="6400800" cy="1198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/>
              <a:t>SUSY 2011</a:t>
            </a:r>
          </a:p>
          <a:p>
            <a:pPr algn="l"/>
            <a:r>
              <a:rPr lang="it-IT" sz="2800" dirty="0" smtClean="0"/>
              <a:t>August 28 - </a:t>
            </a:r>
            <a:r>
              <a:rPr lang="it-IT" sz="2800" dirty="0" err="1" smtClean="0"/>
              <a:t>September</a:t>
            </a:r>
            <a:r>
              <a:rPr lang="it-IT" sz="2800" dirty="0" smtClean="0"/>
              <a:t> 02, 2011</a:t>
            </a:r>
          </a:p>
        </p:txBody>
      </p:sp>
    </p:spTree>
    <p:extLst>
      <p:ext uri="{BB962C8B-B14F-4D97-AF65-F5344CB8AC3E}">
        <p14:creationId xmlns:p14="http://schemas.microsoft.com/office/powerpoint/2010/main" val="123063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70"/>
    </mc:Choice>
    <mc:Fallback xmlns="">
      <p:transition spd="slow" advTm="327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Background to K</a:t>
            </a:r>
            <a:r>
              <a:rPr lang="it-IT" baseline="-25000" dirty="0" smtClean="0"/>
              <a:t>e2</a:t>
            </a:r>
            <a:endParaRPr lang="it-IT" baseline="-25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484784"/>
            <a:ext cx="7090160" cy="2049872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r>
              <a:rPr lang="it-IT" sz="2200" dirty="0" smtClean="0">
                <a:solidFill>
                  <a:srgbClr val="FF0000"/>
                </a:solidFill>
              </a:rPr>
              <a:t>K</a:t>
            </a:r>
            <a:r>
              <a:rPr lang="it-IT" sz="2200" baseline="-25000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it-IT" sz="2200" baseline="-25000" dirty="0" smtClean="0">
                <a:solidFill>
                  <a:srgbClr val="FF0000"/>
                </a:solidFill>
              </a:rPr>
              <a:t>2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</a:rPr>
              <a:t>decay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the </a:t>
            </a:r>
            <a:r>
              <a:rPr lang="it-IT" sz="2200" dirty="0" err="1" smtClean="0"/>
              <a:t>largest</a:t>
            </a:r>
            <a:r>
              <a:rPr lang="it-IT" sz="2200" dirty="0" smtClean="0"/>
              <a:t> background source</a:t>
            </a:r>
          </a:p>
          <a:p>
            <a:pPr marL="82296" indent="0">
              <a:buNone/>
            </a:pPr>
            <a:endParaRPr lang="it-IT" sz="2200" dirty="0" smtClean="0">
              <a:solidFill>
                <a:srgbClr val="FF0000"/>
              </a:solidFill>
            </a:endParaRPr>
          </a:p>
          <a:p>
            <a:r>
              <a:rPr lang="it-IT" sz="2200" dirty="0" err="1" smtClean="0">
                <a:solidFill>
                  <a:srgbClr val="FF0000"/>
                </a:solidFill>
              </a:rPr>
              <a:t>Catastrophic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</a:rPr>
              <a:t>energy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err="1" smtClean="0">
                <a:solidFill>
                  <a:srgbClr val="FF0000"/>
                </a:solidFill>
              </a:rPr>
              <a:t>loss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smtClean="0"/>
              <a:t>in or in front of the </a:t>
            </a:r>
            <a:r>
              <a:rPr lang="it-IT" sz="2200" dirty="0" err="1" smtClean="0"/>
              <a:t>LKr</a:t>
            </a:r>
            <a:endParaRPr lang="it-IT" sz="2200" dirty="0"/>
          </a:p>
          <a:p>
            <a:pPr marL="82296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err="1" smtClean="0"/>
              <a:t>P</a:t>
            </a:r>
            <a:r>
              <a:rPr lang="en-US" sz="2200" baseline="-25000" dirty="0" err="1" smtClean="0">
                <a:latin typeface="Symbol" pitchFamily="18" charset="2"/>
              </a:rPr>
              <a:t>m</a:t>
            </a:r>
            <a:r>
              <a:rPr lang="en-US" sz="2200" baseline="-25000" dirty="0" err="1" smtClean="0">
                <a:cs typeface="Arial" charset="0"/>
              </a:rPr>
              <a:t>e</a:t>
            </a:r>
            <a:r>
              <a:rPr lang="en-US" sz="2200" dirty="0" smtClean="0">
                <a:cs typeface="Arial" charset="0"/>
              </a:rPr>
              <a:t>=</a:t>
            </a:r>
            <a:r>
              <a:rPr lang="en-US" sz="2200" dirty="0" smtClean="0"/>
              <a:t>P </a:t>
            </a:r>
            <a:r>
              <a:rPr lang="en-US" sz="2200" dirty="0"/>
              <a:t>(</a:t>
            </a:r>
            <a:r>
              <a:rPr lang="en-US" sz="2200" dirty="0" err="1">
                <a:latin typeface="Symbol" pitchFamily="18" charset="2"/>
              </a:rPr>
              <a:t>m</a:t>
            </a:r>
            <a:r>
              <a:rPr lang="en-US" sz="2200" dirty="0" err="1">
                <a:cs typeface="Arial" charset="0"/>
              </a:rPr>
              <a:t>→e</a:t>
            </a:r>
            <a:r>
              <a:rPr lang="en-US" sz="2200" dirty="0">
                <a:cs typeface="Arial" charset="0"/>
              </a:rPr>
              <a:t>)</a:t>
            </a:r>
            <a:r>
              <a:rPr lang="en-US" sz="2200" dirty="0"/>
              <a:t> </a:t>
            </a:r>
            <a:r>
              <a:rPr lang="en-US" sz="2200" dirty="0">
                <a:cs typeface="Arial" charset="0"/>
              </a:rPr>
              <a:t>~ 3</a:t>
            </a:r>
            <a:r>
              <a:rPr lang="en-US" sz="2200" dirty="0">
                <a:cs typeface="Arial" charset="0"/>
                <a:sym typeface="Symbol" pitchFamily="18" charset="2"/>
              </a:rPr>
              <a:t></a:t>
            </a:r>
            <a:r>
              <a:rPr lang="en-US" sz="2200" dirty="0" smtClean="0">
                <a:cs typeface="Arial" charset="0"/>
                <a:sym typeface="Symbol" pitchFamily="18" charset="2"/>
              </a:rPr>
              <a:t>10</a:t>
            </a:r>
            <a:r>
              <a:rPr lang="en-US" sz="2200" baseline="30000" dirty="0" smtClean="0">
                <a:cs typeface="Arial" charset="0"/>
                <a:sym typeface="Symbol" pitchFamily="18" charset="2"/>
              </a:rPr>
              <a:t>-6</a:t>
            </a:r>
            <a:r>
              <a:rPr lang="en-US" sz="2200" dirty="0" smtClean="0">
                <a:cs typeface="Arial" charset="0"/>
                <a:sym typeface="Symbol"/>
              </a:rPr>
              <a:t> </a:t>
            </a:r>
            <a:r>
              <a:rPr lang="en-US" sz="2200" dirty="0" err="1" smtClean="0"/>
              <a:t>P</a:t>
            </a:r>
            <a:r>
              <a:rPr lang="en-US" sz="2200" baseline="-25000" dirty="0" err="1" smtClean="0">
                <a:latin typeface="Symbol" pitchFamily="18" charset="2"/>
              </a:rPr>
              <a:t>m</a:t>
            </a:r>
            <a:r>
              <a:rPr lang="en-US" sz="2200" baseline="-25000" dirty="0" err="1" smtClean="0">
                <a:cs typeface="Arial" charset="0"/>
              </a:rPr>
              <a:t>e</a:t>
            </a:r>
            <a:r>
              <a:rPr lang="en-US" sz="2200" dirty="0" smtClean="0">
                <a:cs typeface="Arial" charset="0"/>
              </a:rPr>
              <a:t>/R</a:t>
            </a:r>
            <a:r>
              <a:rPr lang="en-US" sz="2200" baseline="-25000" dirty="0" smtClean="0">
                <a:cs typeface="Arial" charset="0"/>
              </a:rPr>
              <a:t>K</a:t>
            </a:r>
            <a:r>
              <a:rPr lang="en-US" sz="2200" dirty="0" smtClean="0"/>
              <a:t> </a:t>
            </a:r>
            <a:r>
              <a:rPr lang="en-US" sz="2200" dirty="0">
                <a:cs typeface="Arial" charset="0"/>
              </a:rPr>
              <a:t>~ </a:t>
            </a:r>
            <a:r>
              <a:rPr lang="en-US" sz="2200" dirty="0" smtClean="0">
                <a:cs typeface="Arial" charset="0"/>
              </a:rPr>
              <a:t>10%</a:t>
            </a:r>
          </a:p>
          <a:p>
            <a:r>
              <a:rPr lang="en-US" sz="2200" dirty="0" smtClean="0">
                <a:latin typeface="Symbol" pitchFamily="18" charset="2"/>
              </a:rPr>
              <a:t>m</a:t>
            </a:r>
            <a:r>
              <a:rPr lang="en-US" sz="2200" baseline="30000" dirty="0" smtClean="0">
                <a:latin typeface="Gill Sans MT"/>
              </a:rPr>
              <a:t>±</a:t>
            </a:r>
            <a:r>
              <a:rPr lang="en-US" sz="2200" dirty="0" smtClean="0">
                <a:cs typeface="Arial" charset="0"/>
              </a:rPr>
              <a:t>→</a:t>
            </a:r>
            <a:r>
              <a:rPr lang="en-US" sz="2200" dirty="0" err="1" smtClean="0">
                <a:cs typeface="Arial" charset="0"/>
              </a:rPr>
              <a:t>e</a:t>
            </a:r>
            <a:r>
              <a:rPr lang="en-US" sz="2200" baseline="30000" dirty="0" err="1" smtClean="0">
                <a:latin typeface="Gill Sans MT"/>
              </a:rPr>
              <a:t>±</a:t>
            </a:r>
            <a:r>
              <a:rPr lang="en-US" sz="2200" dirty="0" err="1" smtClean="0">
                <a:latin typeface="Symbol" pitchFamily="18" charset="2"/>
                <a:cs typeface="Arial" charset="0"/>
              </a:rPr>
              <a:t>nn</a:t>
            </a:r>
            <a:r>
              <a:rPr lang="en-US" sz="2200" dirty="0" smtClean="0">
                <a:cs typeface="Arial" charset="0"/>
              </a:rPr>
              <a:t> decays before the first DCH </a:t>
            </a:r>
          </a:p>
          <a:p>
            <a:pPr marL="82296" indent="0">
              <a:buNone/>
            </a:pPr>
            <a:r>
              <a:rPr lang="en-US" sz="2000" dirty="0" smtClean="0">
                <a:cs typeface="Arial" charset="0"/>
              </a:rPr>
              <a:t>    </a:t>
            </a:r>
            <a:r>
              <a:rPr lang="en-US" sz="1900" dirty="0" smtClean="0">
                <a:cs typeface="Arial" charset="0"/>
              </a:rPr>
              <a:t>(suppressed by </a:t>
            </a:r>
            <a:r>
              <a:rPr lang="en-US" sz="1900" dirty="0" err="1" smtClean="0">
                <a:cs typeface="Arial" charset="0"/>
              </a:rPr>
              <a:t>muon</a:t>
            </a:r>
            <a:r>
              <a:rPr lang="en-US" sz="1900" dirty="0" smtClean="0">
                <a:cs typeface="Arial" charset="0"/>
              </a:rPr>
              <a:t> polarization effects)</a:t>
            </a:r>
          </a:p>
          <a:p>
            <a:endParaRPr lang="en-US" sz="2400" dirty="0">
              <a:cs typeface="Arial" charset="0"/>
            </a:endParaRPr>
          </a:p>
          <a:p>
            <a:pPr marL="425196" lvl="2" indent="-342900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dirty="0">
              <a:cs typeface="Arial" charset="0"/>
            </a:endParaRPr>
          </a:p>
          <a:p>
            <a:endParaRPr lang="it-IT" sz="2400" dirty="0" smtClean="0"/>
          </a:p>
          <a:p>
            <a:pPr marL="82296" indent="0">
              <a:buNone/>
            </a:pPr>
            <a:endParaRPr lang="it-IT" sz="2400" dirty="0">
              <a:solidFill>
                <a:srgbClr val="FF0000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5366938" y="4010572"/>
            <a:ext cx="3726224" cy="2042689"/>
            <a:chOff x="5333688" y="4309822"/>
            <a:chExt cx="3726224" cy="2042689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688" y="4309822"/>
              <a:ext cx="3726224" cy="2042689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8122525" y="5129756"/>
              <a:ext cx="4715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endParaRPr lang="en-US" sz="14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6961550" y="5514906"/>
              <a:ext cx="4715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solidFill>
                    <a:srgbClr val="00B050"/>
                  </a:solidFill>
                </a:rPr>
                <a:t>e</a:t>
              </a:r>
              <a:endParaRPr lang="en-US" sz="1400" baseline="30000" dirty="0">
                <a:solidFill>
                  <a:srgbClr val="00B050"/>
                </a:solidFill>
              </a:endParaRPr>
            </a:p>
          </p:txBody>
        </p:sp>
      </p:grp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10</a:t>
            </a:fld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054942" y="3992223"/>
            <a:ext cx="4835653" cy="206103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Courier New" pitchFamily="49" charset="0"/>
              <a:buChar char="o"/>
            </a:pPr>
            <a:r>
              <a:rPr lang="it-IT" sz="2000" dirty="0" err="1" smtClean="0">
                <a:cs typeface="Arial" charset="0"/>
              </a:rPr>
              <a:t>Need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direct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measurement</a:t>
            </a:r>
            <a:r>
              <a:rPr lang="it-IT" sz="2000" dirty="0" smtClean="0">
                <a:cs typeface="Arial" charset="0"/>
              </a:rPr>
              <a:t> of </a:t>
            </a:r>
            <a:r>
              <a:rPr lang="en-US" sz="2000" dirty="0" err="1" smtClean="0"/>
              <a:t>P</a:t>
            </a:r>
            <a:r>
              <a:rPr lang="en-US" sz="2000" baseline="-25000" dirty="0" err="1" smtClean="0">
                <a:latin typeface="Symbol" pitchFamily="18" charset="2"/>
              </a:rPr>
              <a:t>m</a:t>
            </a:r>
            <a:r>
              <a:rPr lang="en-US" sz="2000" baseline="-25000" dirty="0" err="1" smtClean="0">
                <a:cs typeface="Arial" charset="0"/>
              </a:rPr>
              <a:t>e</a:t>
            </a:r>
            <a:endParaRPr lang="en-US" sz="2000" baseline="-25000" dirty="0" smtClean="0">
              <a:cs typeface="Arial" charset="0"/>
            </a:endParaRPr>
          </a:p>
          <a:p>
            <a:pPr>
              <a:buFont typeface="Courier New" pitchFamily="49" charset="0"/>
              <a:buChar char="o"/>
            </a:pPr>
            <a:r>
              <a:rPr lang="it-IT" sz="2000" dirty="0" smtClean="0">
                <a:cs typeface="Arial" charset="0"/>
              </a:rPr>
              <a:t>To </a:t>
            </a:r>
            <a:r>
              <a:rPr lang="it-IT" sz="2000" dirty="0" err="1" smtClean="0">
                <a:cs typeface="Arial" charset="0"/>
              </a:rPr>
              <a:t>avoid</a:t>
            </a:r>
            <a:r>
              <a:rPr lang="it-IT" sz="2000" dirty="0" smtClean="0">
                <a:cs typeface="Arial" charset="0"/>
              </a:rPr>
              <a:t> electron </a:t>
            </a:r>
            <a:r>
              <a:rPr lang="it-IT" sz="2000" dirty="0" err="1" smtClean="0">
                <a:cs typeface="Arial" charset="0"/>
              </a:rPr>
              <a:t>contamination</a:t>
            </a:r>
            <a:r>
              <a:rPr lang="it-IT" sz="2000" dirty="0" smtClean="0">
                <a:cs typeface="Arial" charset="0"/>
              </a:rPr>
              <a:t> from </a:t>
            </a:r>
            <a:r>
              <a:rPr lang="it-IT" sz="2000" dirty="0" err="1" smtClean="0">
                <a:cs typeface="Arial" charset="0"/>
              </a:rPr>
              <a:t>muon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decay</a:t>
            </a:r>
            <a:r>
              <a:rPr lang="it-IT" sz="2000" dirty="0" smtClean="0">
                <a:cs typeface="Arial" charset="0"/>
              </a:rPr>
              <a:t> (~10</a:t>
            </a:r>
            <a:r>
              <a:rPr lang="it-IT" sz="2000" baseline="30000" dirty="0" smtClean="0">
                <a:cs typeface="Arial" charset="0"/>
              </a:rPr>
              <a:t>-4</a:t>
            </a:r>
            <a:r>
              <a:rPr lang="it-IT" sz="2000" dirty="0" smtClean="0">
                <a:cs typeface="Arial" charset="0"/>
              </a:rPr>
              <a:t>) a 9.2 X</a:t>
            </a:r>
            <a:r>
              <a:rPr lang="it-IT" sz="2000" baseline="-25000" dirty="0" smtClean="0">
                <a:cs typeface="Arial" charset="0"/>
              </a:rPr>
              <a:t>0 </a:t>
            </a:r>
            <a:r>
              <a:rPr lang="it-IT" sz="2000" dirty="0" err="1" smtClean="0">
                <a:cs typeface="Arial" charset="0"/>
              </a:rPr>
              <a:t>thick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lead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wall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covering</a:t>
            </a:r>
            <a:r>
              <a:rPr lang="it-IT" sz="2000" dirty="0" smtClean="0">
                <a:cs typeface="Arial" charset="0"/>
              </a:rPr>
              <a:t> 18% of the </a:t>
            </a:r>
            <a:r>
              <a:rPr lang="it-IT" sz="2000" dirty="0" err="1" smtClean="0">
                <a:cs typeface="Arial" charset="0"/>
              </a:rPr>
              <a:t>acceptance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was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installed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between</a:t>
            </a:r>
            <a:r>
              <a:rPr lang="it-IT" sz="2000" dirty="0" smtClean="0">
                <a:cs typeface="Arial" charset="0"/>
              </a:rPr>
              <a:t> the HOD </a:t>
            </a:r>
            <a:r>
              <a:rPr lang="it-IT" sz="2000" dirty="0" err="1" smtClean="0">
                <a:cs typeface="Arial" charset="0"/>
              </a:rPr>
              <a:t>planes</a:t>
            </a:r>
            <a:endParaRPr lang="en-US" sz="2000" dirty="0" smtClean="0">
              <a:cs typeface="Arial" charset="0"/>
            </a:endParaRPr>
          </a:p>
          <a:p>
            <a:pPr marL="425196" lvl="2" indent="-342900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dirty="0" smtClean="0">
              <a:cs typeface="Arial" charset="0"/>
            </a:endParaRPr>
          </a:p>
          <a:p>
            <a:endParaRPr lang="it-IT" sz="2400" dirty="0" smtClean="0"/>
          </a:p>
          <a:p>
            <a:pPr marL="82296" indent="0">
              <a:buFont typeface="Wingdings 2"/>
              <a:buNone/>
            </a:pPr>
            <a:endParaRPr lang="it-IT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55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499"/>
    </mc:Choice>
    <mc:Fallback xmlns="">
      <p:transition spd="slow" advTm="724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Background to K</a:t>
            </a:r>
            <a:r>
              <a:rPr lang="it-IT" baseline="-25000" dirty="0" smtClean="0"/>
              <a:t>e2</a:t>
            </a:r>
            <a:endParaRPr lang="it-IT" baseline="-25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15616" y="1451534"/>
            <a:ext cx="7090160" cy="1905458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it-IT" sz="2000" dirty="0" err="1" smtClean="0">
                <a:solidFill>
                  <a:srgbClr val="FF0000"/>
                </a:solidFill>
              </a:rPr>
              <a:t>Muon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>
                <a:solidFill>
                  <a:srgbClr val="FF0000"/>
                </a:solidFill>
              </a:rPr>
              <a:t>c</a:t>
            </a:r>
            <a:r>
              <a:rPr lang="it-IT" sz="2000" dirty="0" err="1" smtClean="0">
                <a:solidFill>
                  <a:srgbClr val="FF0000"/>
                </a:solidFill>
              </a:rPr>
              <a:t>atastrophic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energy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loss</a:t>
            </a:r>
            <a:r>
              <a:rPr lang="it-IT" sz="2000" dirty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the </a:t>
            </a:r>
            <a:r>
              <a:rPr lang="it-IT" sz="2000" dirty="0" err="1" smtClean="0"/>
              <a:t>largest</a:t>
            </a:r>
            <a:r>
              <a:rPr lang="it-IT" sz="2000" dirty="0" smtClean="0"/>
              <a:t> background source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P</a:t>
            </a:r>
            <a:r>
              <a:rPr lang="en-US" sz="2000" baseline="-25000" dirty="0" err="1" smtClean="0">
                <a:latin typeface="Symbol" pitchFamily="18" charset="2"/>
              </a:rPr>
              <a:t>m</a:t>
            </a:r>
            <a:r>
              <a:rPr lang="en-US" sz="2000" baseline="-25000" dirty="0" err="1" smtClean="0">
                <a:cs typeface="Arial" charset="0"/>
              </a:rPr>
              <a:t>e</a:t>
            </a:r>
            <a:r>
              <a:rPr lang="en-US" sz="2000" dirty="0" smtClean="0">
                <a:cs typeface="Arial" charset="0"/>
              </a:rPr>
              <a:t> is modified by the </a:t>
            </a:r>
            <a:r>
              <a:rPr lang="en-US" sz="2000" dirty="0" err="1" smtClean="0">
                <a:cs typeface="Arial" charset="0"/>
              </a:rPr>
              <a:t>Pb</a:t>
            </a:r>
            <a:r>
              <a:rPr lang="en-US" sz="2000" dirty="0" smtClean="0">
                <a:cs typeface="Arial" charset="0"/>
              </a:rPr>
              <a:t> wall</a:t>
            </a:r>
          </a:p>
          <a:p>
            <a:r>
              <a:rPr lang="it-IT" sz="2000" dirty="0" smtClean="0">
                <a:cs typeface="Arial" charset="0"/>
              </a:rPr>
              <a:t>The </a:t>
            </a:r>
            <a:r>
              <a:rPr lang="it-IT" sz="2000" dirty="0" err="1" smtClean="0">
                <a:cs typeface="Arial" charset="0"/>
              </a:rPr>
              <a:t>correction</a:t>
            </a:r>
            <a:r>
              <a:rPr lang="it-IT" sz="2000" dirty="0" smtClean="0">
                <a:cs typeface="Arial" charset="0"/>
              </a:rPr>
              <a:t> </a:t>
            </a:r>
            <a:r>
              <a:rPr lang="it-IT" sz="2000" dirty="0" err="1" smtClean="0">
                <a:cs typeface="Arial" charset="0"/>
              </a:rPr>
              <a:t>f</a:t>
            </a:r>
            <a:r>
              <a:rPr lang="it-IT" sz="2000" baseline="-25000" dirty="0" err="1" smtClean="0">
                <a:cs typeface="Arial" charset="0"/>
              </a:rPr>
              <a:t>Pb</a:t>
            </a:r>
            <a:r>
              <a:rPr lang="it-IT" sz="2000" dirty="0" smtClean="0">
                <a:cs typeface="Arial" charset="0"/>
              </a:rPr>
              <a:t>=</a:t>
            </a:r>
            <a:r>
              <a:rPr lang="en-US" sz="2000" dirty="0"/>
              <a:t> </a:t>
            </a:r>
            <a:r>
              <a:rPr lang="en-US" sz="2000" dirty="0" err="1" smtClean="0"/>
              <a:t>P</a:t>
            </a:r>
            <a:r>
              <a:rPr lang="en-US" sz="2000" baseline="-25000" dirty="0" err="1" smtClean="0">
                <a:latin typeface="Symbol" pitchFamily="18" charset="2"/>
              </a:rPr>
              <a:t>m</a:t>
            </a:r>
            <a:r>
              <a:rPr lang="en-US" sz="2000" baseline="-25000" dirty="0" err="1" smtClean="0">
                <a:cs typeface="Arial" charset="0"/>
              </a:rPr>
              <a:t>e</a:t>
            </a:r>
            <a:r>
              <a:rPr lang="en-US" sz="2000" dirty="0" smtClean="0">
                <a:cs typeface="Arial" charset="0"/>
              </a:rPr>
              <a:t>/</a:t>
            </a:r>
            <a:r>
              <a:rPr lang="en-US" sz="2000" dirty="0"/>
              <a:t> </a:t>
            </a:r>
            <a:r>
              <a:rPr lang="en-US" sz="2000" dirty="0" err="1" smtClean="0"/>
              <a:t>P</a:t>
            </a:r>
            <a:r>
              <a:rPr lang="en-US" sz="2000" baseline="-25000" dirty="0" err="1" smtClean="0">
                <a:latin typeface="Symbol" pitchFamily="18" charset="2"/>
              </a:rPr>
              <a:t>m</a:t>
            </a:r>
            <a:r>
              <a:rPr lang="en-US" sz="2000" baseline="-25000" dirty="0" err="1" smtClean="0">
                <a:cs typeface="Arial" charset="0"/>
              </a:rPr>
              <a:t>e</a:t>
            </a:r>
            <a:r>
              <a:rPr lang="en-US" sz="2000" baseline="30000" dirty="0" err="1" smtClean="0">
                <a:cs typeface="Arial" charset="0"/>
              </a:rPr>
              <a:t>Pb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evaluated with a dedicated Geant4-based simulation</a:t>
            </a:r>
          </a:p>
          <a:p>
            <a:endParaRPr lang="en-US" sz="2400" dirty="0">
              <a:cs typeface="Arial" charset="0"/>
            </a:endParaRPr>
          </a:p>
          <a:p>
            <a:pPr marL="425196" lvl="2" indent="-342900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dirty="0">
              <a:cs typeface="Arial" charset="0"/>
            </a:endParaRPr>
          </a:p>
          <a:p>
            <a:endParaRPr lang="it-IT" sz="2400" dirty="0" smtClean="0"/>
          </a:p>
          <a:p>
            <a:pPr marL="82296" indent="0">
              <a:buNone/>
            </a:pP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07" y="3573016"/>
            <a:ext cx="3298304" cy="313870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70" y="3563366"/>
            <a:ext cx="3300678" cy="3140968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SUSY11, September 1 2011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4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34"/>
    </mc:Choice>
    <mc:Fallback xmlns="">
      <p:transition spd="slow" advTm="5633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Background to K</a:t>
            </a:r>
            <a:r>
              <a:rPr lang="it-IT" baseline="-25000" dirty="0" smtClean="0"/>
              <a:t>e2</a:t>
            </a:r>
            <a:endParaRPr lang="it-IT" baseline="-25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9632" y="2841518"/>
            <a:ext cx="7498080" cy="3024336"/>
          </a:xfrm>
        </p:spPr>
        <p:txBody>
          <a:bodyPr>
            <a:normAutofit lnSpcReduction="10000"/>
          </a:bodyPr>
          <a:lstStyle/>
          <a:p>
            <a:r>
              <a:rPr lang="it-IT" sz="2000" dirty="0" smtClean="0"/>
              <a:t>The </a:t>
            </a:r>
            <a:r>
              <a:rPr lang="it-IT" sz="2000" dirty="0" err="1" smtClean="0"/>
              <a:t>structure-dependent</a:t>
            </a:r>
            <a:r>
              <a:rPr lang="it-IT" sz="2000" dirty="0" smtClean="0"/>
              <a:t> (SD) </a:t>
            </a:r>
            <a:r>
              <a:rPr lang="en-US" sz="2000" dirty="0" smtClean="0"/>
              <a:t>K</a:t>
            </a:r>
            <a:r>
              <a:rPr lang="en-US" sz="2000" baseline="30000" dirty="0" smtClean="0">
                <a:latin typeface="Gill Sans MT"/>
              </a:rPr>
              <a:t>±</a:t>
            </a:r>
            <a:r>
              <a:rPr lang="en-US" sz="2000" dirty="0" smtClean="0">
                <a:latin typeface="Arial" charset="0"/>
                <a:cs typeface="Arial" charset="0"/>
              </a:rPr>
              <a:t>→</a:t>
            </a:r>
            <a:r>
              <a:rPr lang="en-US" sz="2000" dirty="0" err="1" smtClean="0">
                <a:cs typeface="Arial" charset="0"/>
              </a:rPr>
              <a:t>e</a:t>
            </a:r>
            <a:r>
              <a:rPr lang="en-US" sz="2000" baseline="30000" dirty="0" err="1" smtClean="0">
                <a:latin typeface="Gill Sans MT"/>
                <a:cs typeface="Arial" charset="0"/>
              </a:rPr>
              <a:t>±</a:t>
            </a:r>
            <a:r>
              <a:rPr lang="en-US" sz="2000" dirty="0" err="1" smtClean="0">
                <a:latin typeface="Symbol" pitchFamily="18" charset="2"/>
                <a:cs typeface="Arial" charset="0"/>
              </a:rPr>
              <a:t>n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 </a:t>
            </a:r>
            <a:r>
              <a:rPr lang="en-US" sz="2000" dirty="0">
                <a:latin typeface="Symbol" pitchFamily="18" charset="2"/>
                <a:cs typeface="Arial" charset="0"/>
              </a:rPr>
              <a:t>g</a:t>
            </a:r>
            <a:r>
              <a:rPr lang="it-IT" sz="2000" dirty="0"/>
              <a:t> </a:t>
            </a:r>
            <a:r>
              <a:rPr lang="it-IT" sz="2000" dirty="0" err="1" smtClean="0"/>
              <a:t>process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</a:t>
            </a:r>
            <a:r>
              <a:rPr lang="it-IT" sz="2000" dirty="0" err="1" smtClean="0"/>
              <a:t>two</a:t>
            </a:r>
            <a:r>
              <a:rPr lang="it-IT" sz="2000" dirty="0" smtClean="0"/>
              <a:t> </a:t>
            </a:r>
            <a:r>
              <a:rPr lang="it-IT" sz="2000" dirty="0" err="1" smtClean="0"/>
              <a:t>components</a:t>
            </a:r>
            <a:r>
              <a:rPr lang="it-IT" sz="2000" dirty="0" smtClean="0"/>
              <a:t>: SD</a:t>
            </a:r>
            <a:r>
              <a:rPr lang="it-IT" sz="2000" baseline="30000" dirty="0" smtClean="0"/>
              <a:t>+</a:t>
            </a:r>
            <a:r>
              <a:rPr lang="it-IT" sz="2000" dirty="0" smtClean="0"/>
              <a:t> (positive </a:t>
            </a:r>
            <a:r>
              <a:rPr lang="it-IT" sz="2000" dirty="0" err="1" smtClean="0"/>
              <a:t>photon</a:t>
            </a:r>
            <a:r>
              <a:rPr lang="it-IT" sz="2000" dirty="0" smtClean="0"/>
              <a:t> </a:t>
            </a:r>
            <a:r>
              <a:rPr lang="it-IT" sz="2000" dirty="0" err="1" smtClean="0"/>
              <a:t>helicity</a:t>
            </a:r>
            <a:r>
              <a:rPr lang="it-IT" sz="2000" dirty="0" smtClean="0"/>
              <a:t>) and SD</a:t>
            </a:r>
            <a:r>
              <a:rPr lang="it-IT" sz="2000" baseline="30000" dirty="0" smtClean="0"/>
              <a:t>-</a:t>
            </a:r>
            <a:r>
              <a:rPr lang="it-IT" sz="2000" dirty="0" smtClean="0"/>
              <a:t> (negative </a:t>
            </a:r>
            <a:r>
              <a:rPr lang="it-IT" sz="2000" dirty="0" err="1" smtClean="0"/>
              <a:t>photon</a:t>
            </a:r>
            <a:r>
              <a:rPr lang="it-IT" sz="2000" dirty="0" smtClean="0"/>
              <a:t> </a:t>
            </a:r>
            <a:r>
              <a:rPr lang="it-IT" sz="2000" dirty="0" err="1" smtClean="0"/>
              <a:t>helicity</a:t>
            </a:r>
            <a:r>
              <a:rPr lang="it-IT" sz="2000" dirty="0" smtClean="0"/>
              <a:t>)</a:t>
            </a:r>
          </a:p>
          <a:p>
            <a:r>
              <a:rPr lang="it-IT" sz="2000" dirty="0" smtClean="0"/>
              <a:t>SD</a:t>
            </a:r>
            <a:r>
              <a:rPr lang="it-IT" sz="2000" baseline="30000" dirty="0" smtClean="0"/>
              <a:t>-</a:t>
            </a:r>
            <a:r>
              <a:rPr lang="it-IT" sz="2000" dirty="0" smtClean="0"/>
              <a:t> </a:t>
            </a:r>
            <a:r>
              <a:rPr lang="it-IT" sz="2000" dirty="0" err="1" smtClean="0"/>
              <a:t>decays</a:t>
            </a:r>
            <a:r>
              <a:rPr lang="it-IT" sz="2000" dirty="0" smtClean="0"/>
              <a:t> and the </a:t>
            </a:r>
            <a:r>
              <a:rPr lang="it-IT" sz="2000" dirty="0" err="1" smtClean="0"/>
              <a:t>interference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the IB and SD </a:t>
            </a:r>
            <a:r>
              <a:rPr lang="it-IT" sz="2000" dirty="0" err="1" smtClean="0"/>
              <a:t>processes</a:t>
            </a:r>
            <a:r>
              <a:rPr lang="it-IT" sz="2000" dirty="0" smtClean="0"/>
              <a:t> are </a:t>
            </a:r>
            <a:r>
              <a:rPr lang="it-IT" sz="2000" dirty="0" err="1" smtClean="0"/>
              <a:t>negligible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smtClean="0"/>
              <a:t>The SD</a:t>
            </a:r>
            <a:r>
              <a:rPr lang="it-IT" sz="2000" baseline="30000" dirty="0" smtClean="0"/>
              <a:t>+</a:t>
            </a:r>
            <a:r>
              <a:rPr lang="it-IT" sz="2000" dirty="0" smtClean="0"/>
              <a:t> background </a:t>
            </a:r>
            <a:r>
              <a:rPr lang="it-IT" sz="2000" dirty="0" err="1" smtClean="0"/>
              <a:t>contribution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 smtClean="0"/>
              <a:t> </a:t>
            </a:r>
            <a:r>
              <a:rPr lang="it-IT" sz="2000" dirty="0" err="1" smtClean="0"/>
              <a:t>been</a:t>
            </a:r>
            <a:r>
              <a:rPr lang="it-IT" sz="2000" dirty="0" smtClean="0"/>
              <a:t> </a:t>
            </a:r>
            <a:r>
              <a:rPr lang="it-IT" sz="2000" dirty="0" err="1" smtClean="0"/>
              <a:t>estimated</a:t>
            </a:r>
            <a:r>
              <a:rPr lang="it-IT" sz="2000" dirty="0" smtClean="0"/>
              <a:t> by MC </a:t>
            </a:r>
            <a:r>
              <a:rPr lang="it-IT" sz="2000" dirty="0" err="1" smtClean="0"/>
              <a:t>simulation</a:t>
            </a:r>
            <a:r>
              <a:rPr lang="it-IT" sz="2000" dirty="0" smtClean="0"/>
              <a:t> </a:t>
            </a:r>
            <a:r>
              <a:rPr lang="it-IT" sz="2000" dirty="0" err="1" smtClean="0"/>
              <a:t>using</a:t>
            </a:r>
            <a:r>
              <a:rPr lang="it-IT" sz="2000" dirty="0" smtClean="0"/>
              <a:t> a </a:t>
            </a:r>
            <a:r>
              <a:rPr lang="it-IT" sz="2000" dirty="0" err="1" smtClean="0"/>
              <a:t>recent</a:t>
            </a:r>
            <a:r>
              <a:rPr lang="it-IT" sz="2000" dirty="0" smtClean="0"/>
              <a:t> </a:t>
            </a:r>
            <a:r>
              <a:rPr lang="it-IT" sz="2000" dirty="0" err="1" smtClean="0"/>
              <a:t>measurement</a:t>
            </a:r>
            <a:r>
              <a:rPr lang="it-IT" sz="2000" dirty="0" smtClean="0"/>
              <a:t> of the  </a:t>
            </a:r>
            <a:r>
              <a:rPr lang="en-US" sz="2000" dirty="0" smtClean="0"/>
              <a:t>K</a:t>
            </a:r>
            <a:r>
              <a:rPr lang="en-US" sz="2000" baseline="30000" dirty="0" smtClean="0">
                <a:latin typeface="Gill Sans MT"/>
              </a:rPr>
              <a:t>±</a:t>
            </a:r>
            <a:r>
              <a:rPr lang="en-US" sz="2000" dirty="0" smtClean="0">
                <a:latin typeface="Arial" charset="0"/>
                <a:cs typeface="Arial" charset="0"/>
              </a:rPr>
              <a:t>→</a:t>
            </a:r>
            <a:r>
              <a:rPr lang="en-US" sz="2000" dirty="0" err="1" smtClean="0">
                <a:cs typeface="Arial" charset="0"/>
              </a:rPr>
              <a:t>e</a:t>
            </a:r>
            <a:r>
              <a:rPr lang="en-US" sz="2000" baseline="30000" dirty="0" err="1" smtClean="0">
                <a:latin typeface="Gill Sans MT"/>
                <a:cs typeface="Arial" charset="0"/>
              </a:rPr>
              <a:t>±</a:t>
            </a:r>
            <a:r>
              <a:rPr lang="en-US" sz="2000" dirty="0" err="1" smtClean="0">
                <a:latin typeface="Symbol" pitchFamily="18" charset="2"/>
                <a:cs typeface="Arial" charset="0"/>
              </a:rPr>
              <a:t>ng</a:t>
            </a:r>
            <a:r>
              <a:rPr lang="it-IT" sz="2000" dirty="0" smtClean="0"/>
              <a:t>  (SD</a:t>
            </a:r>
            <a:r>
              <a:rPr lang="it-IT" sz="2000" baseline="30000" dirty="0" smtClean="0"/>
              <a:t>+</a:t>
            </a:r>
            <a:r>
              <a:rPr lang="it-IT" sz="2000" dirty="0" smtClean="0"/>
              <a:t>) </a:t>
            </a:r>
            <a:r>
              <a:rPr lang="it-IT" sz="2000" dirty="0" err="1" smtClean="0"/>
              <a:t>differential</a:t>
            </a:r>
            <a:r>
              <a:rPr lang="it-IT" sz="2000" dirty="0" smtClean="0"/>
              <a:t> </a:t>
            </a:r>
            <a:r>
              <a:rPr lang="it-IT" sz="2000" dirty="0" err="1" smtClean="0"/>
              <a:t>decay</a:t>
            </a:r>
            <a:r>
              <a:rPr lang="it-IT" sz="2000" dirty="0" smtClean="0"/>
              <a:t> rate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87672" y="5564453"/>
            <a:ext cx="586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[F. </a:t>
            </a:r>
            <a:r>
              <a:rPr lang="en-US" sz="1600" dirty="0" err="1" smtClean="0">
                <a:solidFill>
                  <a:schemeClr val="tx2"/>
                </a:solidFill>
                <a:latin typeface="Arial" charset="0"/>
              </a:rPr>
              <a:t>Ambrosino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 et al., Eur. Phys. J. C 65 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(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2010) 703]</a:t>
            </a:r>
            <a:endParaRPr lang="en-US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176720" y="1630675"/>
            <a:ext cx="7560839" cy="934229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it-IT" sz="2000" dirty="0" smtClean="0"/>
              <a:t>R</a:t>
            </a:r>
            <a:r>
              <a:rPr lang="it-IT" sz="2000" baseline="-25000" dirty="0" smtClean="0"/>
              <a:t>K </a:t>
            </a:r>
            <a:r>
              <a:rPr lang="it-IT" sz="2000" dirty="0" err="1" smtClean="0"/>
              <a:t>is</a:t>
            </a:r>
            <a:r>
              <a:rPr lang="it-IT" sz="2000" dirty="0" smtClean="0"/>
              <a:t> inclusive of IB </a:t>
            </a:r>
            <a:r>
              <a:rPr lang="it-IT" sz="2000" dirty="0" err="1" smtClean="0"/>
              <a:t>radiation</a:t>
            </a:r>
            <a:r>
              <a:rPr lang="it-IT" sz="2000" dirty="0" smtClean="0"/>
              <a:t> </a:t>
            </a:r>
            <a:r>
              <a:rPr lang="it-IT" sz="2000" dirty="0" err="1" smtClean="0"/>
              <a:t>only</a:t>
            </a:r>
            <a:r>
              <a:rPr lang="it-IT" sz="2000" dirty="0" smtClean="0"/>
              <a:t> </a:t>
            </a:r>
            <a:r>
              <a:rPr lang="it-IT" sz="2000" dirty="0" smtClean="0">
                <a:sym typeface="Symbol"/>
              </a:rPr>
              <a:t></a:t>
            </a:r>
            <a:endParaRPr lang="it-IT" sz="2000" dirty="0" smtClean="0"/>
          </a:p>
          <a:p>
            <a:pPr marL="82296" indent="0" algn="ctr">
              <a:buNone/>
            </a:pPr>
            <a:r>
              <a:rPr lang="it-IT" sz="2000" dirty="0" smtClean="0"/>
              <a:t> the </a:t>
            </a:r>
            <a:r>
              <a:rPr lang="it-IT" sz="2000" dirty="0" smtClean="0">
                <a:solidFill>
                  <a:srgbClr val="FF0000"/>
                </a:solidFill>
              </a:rPr>
              <a:t>SD </a:t>
            </a:r>
            <a:r>
              <a:rPr lang="it-IT" sz="2000" dirty="0" err="1" smtClean="0">
                <a:solidFill>
                  <a:srgbClr val="FF0000"/>
                </a:solidFill>
              </a:rPr>
              <a:t>contribution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must be </a:t>
            </a:r>
            <a:r>
              <a:rPr lang="it-IT" sz="2000" dirty="0" err="1" smtClean="0"/>
              <a:t>carefully</a:t>
            </a:r>
            <a:r>
              <a:rPr lang="it-IT" sz="2000" dirty="0" smtClean="0"/>
              <a:t> </a:t>
            </a:r>
            <a:r>
              <a:rPr lang="it-IT" sz="2000" dirty="0" err="1" smtClean="0"/>
              <a:t>estimated</a:t>
            </a:r>
            <a:r>
              <a:rPr lang="it-IT" sz="2000" dirty="0" smtClean="0"/>
              <a:t> and </a:t>
            </a:r>
            <a:r>
              <a:rPr lang="it-IT" sz="2000" dirty="0" err="1" smtClean="0"/>
              <a:t>subtracted</a:t>
            </a:r>
            <a:endParaRPr lang="it-IT" sz="2000" dirty="0" smtClean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12</a:t>
            </a:fld>
            <a:endParaRPr lang="it-IT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51866" y="4331854"/>
            <a:ext cx="66442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[J. </a:t>
            </a:r>
            <a:r>
              <a:rPr lang="en-US" sz="1600" dirty="0" err="1" smtClean="0">
                <a:solidFill>
                  <a:schemeClr val="tx2"/>
                </a:solidFill>
                <a:latin typeface="Arial" charset="0"/>
              </a:rPr>
              <a:t>Bijnens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, G. </a:t>
            </a:r>
            <a:r>
              <a:rPr lang="en-US" sz="1600" dirty="0" err="1" smtClean="0">
                <a:solidFill>
                  <a:schemeClr val="tx2"/>
                </a:solidFill>
                <a:latin typeface="Arial" charset="0"/>
              </a:rPr>
              <a:t>Colangelo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, G. </a:t>
            </a:r>
            <a:r>
              <a:rPr lang="en-US" sz="1600" dirty="0" err="1" smtClean="0">
                <a:solidFill>
                  <a:schemeClr val="tx2"/>
                </a:solidFill>
                <a:latin typeface="Arial" charset="0"/>
              </a:rPr>
              <a:t>Ecker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, J. Gasser, </a:t>
            </a:r>
            <a:r>
              <a:rPr lang="en-US" sz="1600" dirty="0" err="1" smtClean="0">
                <a:solidFill>
                  <a:schemeClr val="tx2"/>
                </a:solidFill>
                <a:latin typeface="Arial" charset="0"/>
              </a:rPr>
              <a:t>arXiv:hep-ph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/9411311]</a:t>
            </a:r>
            <a:endParaRPr lang="en-US" sz="16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01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69"/>
    </mc:Choice>
    <mc:Fallback xmlns="">
      <p:transition spd="slow" advTm="7036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Background to K</a:t>
            </a:r>
            <a:r>
              <a:rPr lang="it-IT" baseline="-25000" dirty="0" smtClean="0"/>
              <a:t>e2  </a:t>
            </a:r>
            <a:endParaRPr lang="it-IT" baseline="-25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497675"/>
            <a:ext cx="8064896" cy="380353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it-IT" sz="2000" dirty="0" smtClean="0"/>
              <a:t>Background from </a:t>
            </a:r>
            <a:r>
              <a:rPr lang="it-IT" sz="2000" dirty="0" err="1" smtClean="0">
                <a:solidFill>
                  <a:srgbClr val="FF0000"/>
                </a:solidFill>
              </a:rPr>
              <a:t>beam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halo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muons</a:t>
            </a:r>
            <a:r>
              <a:rPr lang="it-IT" sz="2000" dirty="0" smtClean="0"/>
              <a:t> </a:t>
            </a:r>
            <a:r>
              <a:rPr lang="it-IT" sz="2000" dirty="0" err="1" smtClean="0"/>
              <a:t>has</a:t>
            </a:r>
            <a:r>
              <a:rPr lang="it-IT" sz="2000" dirty="0"/>
              <a:t> </a:t>
            </a:r>
            <a:r>
              <a:rPr lang="it-IT" sz="2000" dirty="0" err="1" smtClean="0"/>
              <a:t>been</a:t>
            </a:r>
            <a:r>
              <a:rPr lang="it-IT" sz="2000" dirty="0" smtClean="0"/>
              <a:t> </a:t>
            </a:r>
            <a:r>
              <a:rPr lang="it-IT" sz="2000" dirty="0" err="1" smtClean="0"/>
              <a:t>directly</a:t>
            </a:r>
            <a:r>
              <a:rPr lang="it-IT" sz="2000" dirty="0" smtClean="0"/>
              <a:t> </a:t>
            </a:r>
            <a:r>
              <a:rPr lang="it-IT" sz="2000" dirty="0" err="1" smtClean="0"/>
              <a:t>measured</a:t>
            </a:r>
            <a:r>
              <a:rPr lang="it-IT" sz="2000" dirty="0" smtClean="0"/>
              <a:t> on data </a:t>
            </a:r>
          </a:p>
          <a:p>
            <a:endParaRPr lang="it-IT" sz="2000" dirty="0" smtClean="0"/>
          </a:p>
          <a:p>
            <a:r>
              <a:rPr lang="it-IT" sz="2000" dirty="0" smtClean="0"/>
              <a:t>K</a:t>
            </a:r>
            <a:r>
              <a:rPr lang="it-IT" sz="2000" baseline="30000" dirty="0" smtClean="0"/>
              <a:t>+</a:t>
            </a:r>
            <a:r>
              <a:rPr lang="it-IT" sz="2000" dirty="0" smtClean="0"/>
              <a:t> </a:t>
            </a:r>
            <a:r>
              <a:rPr lang="it-IT" sz="2000" dirty="0" err="1" smtClean="0"/>
              <a:t>only</a:t>
            </a:r>
            <a:r>
              <a:rPr lang="it-IT" sz="2000" dirty="0" smtClean="0"/>
              <a:t> sample </a:t>
            </a:r>
            <a:r>
              <a:rPr lang="it-IT" sz="2000" dirty="0" err="1" smtClean="0"/>
              <a:t>used</a:t>
            </a:r>
            <a:r>
              <a:rPr lang="it-IT" sz="2000" dirty="0" smtClean="0"/>
              <a:t> to </a:t>
            </a:r>
            <a:r>
              <a:rPr lang="it-IT" sz="2000" dirty="0" err="1" smtClean="0"/>
              <a:t>measure</a:t>
            </a:r>
            <a:r>
              <a:rPr lang="it-IT" sz="2000" dirty="0" smtClean="0"/>
              <a:t> background in K</a:t>
            </a:r>
            <a:r>
              <a:rPr lang="it-IT" sz="2000" baseline="30000" dirty="0" smtClean="0"/>
              <a:t>-</a:t>
            </a:r>
            <a:r>
              <a:rPr lang="it-IT" sz="2000" dirty="0" smtClean="0"/>
              <a:t> sample and vice-versa</a:t>
            </a:r>
          </a:p>
          <a:p>
            <a:r>
              <a:rPr lang="it-IT" sz="2000" dirty="0" smtClean="0"/>
              <a:t>K-</a:t>
            </a:r>
            <a:r>
              <a:rPr lang="it-IT" sz="2000" dirty="0" err="1" smtClean="0"/>
              <a:t>less</a:t>
            </a:r>
            <a:r>
              <a:rPr lang="it-IT" sz="2000" dirty="0" smtClean="0"/>
              <a:t> sample (</a:t>
            </a:r>
            <a:r>
              <a:rPr lang="it-IT" sz="2000" dirty="0" err="1" smtClean="0"/>
              <a:t>both</a:t>
            </a:r>
            <a:r>
              <a:rPr lang="it-IT" sz="2000" dirty="0" smtClean="0"/>
              <a:t> K</a:t>
            </a:r>
            <a:r>
              <a:rPr lang="it-IT" sz="2000" baseline="30000" dirty="0" smtClean="0"/>
              <a:t>+</a:t>
            </a:r>
            <a:r>
              <a:rPr lang="it-IT" sz="2000" dirty="0" smtClean="0"/>
              <a:t> and K</a:t>
            </a:r>
            <a:r>
              <a:rPr lang="it-IT" sz="2000" baseline="30000" dirty="0" smtClean="0"/>
              <a:t>- </a:t>
            </a:r>
            <a:r>
              <a:rPr lang="it-IT" sz="2000" dirty="0" err="1" smtClean="0"/>
              <a:t>beams</a:t>
            </a:r>
            <a:r>
              <a:rPr lang="it-IT" sz="2000" dirty="0" smtClean="0"/>
              <a:t> </a:t>
            </a:r>
            <a:r>
              <a:rPr lang="it-IT" sz="2000" dirty="0" err="1" smtClean="0"/>
              <a:t>blocked</a:t>
            </a:r>
            <a:r>
              <a:rPr lang="it-IT" sz="2000" dirty="0" smtClean="0"/>
              <a:t>, </a:t>
            </a:r>
            <a:r>
              <a:rPr lang="it-IT" sz="2000" dirty="0" err="1" smtClean="0"/>
              <a:t>only</a:t>
            </a:r>
            <a:r>
              <a:rPr lang="it-IT" sz="2000" dirty="0" smtClean="0"/>
              <a:t> </a:t>
            </a:r>
            <a:r>
              <a:rPr lang="it-IT" sz="2000" dirty="0" err="1" smtClean="0"/>
              <a:t>muon</a:t>
            </a:r>
            <a:r>
              <a:rPr lang="it-IT" sz="2000" dirty="0" smtClean="0"/>
              <a:t> </a:t>
            </a:r>
            <a:r>
              <a:rPr lang="it-IT" sz="2000" dirty="0" err="1" smtClean="0"/>
              <a:t>halos</a:t>
            </a:r>
            <a:r>
              <a:rPr lang="it-IT" sz="2000" dirty="0" smtClean="0"/>
              <a:t> </a:t>
            </a:r>
            <a:r>
              <a:rPr lang="it-IT" sz="2000" dirty="0" err="1" smtClean="0"/>
              <a:t>alllowed</a:t>
            </a:r>
            <a:r>
              <a:rPr lang="it-IT" sz="2000" dirty="0" smtClean="0"/>
              <a:t>)</a:t>
            </a:r>
          </a:p>
          <a:p>
            <a:endParaRPr lang="it-IT" sz="2000" dirty="0"/>
          </a:p>
          <a:p>
            <a:pPr>
              <a:buFont typeface="Courier New" pitchFamily="49" charset="0"/>
              <a:buChar char="o"/>
            </a:pPr>
            <a:r>
              <a:rPr lang="it-IT" sz="2000" dirty="0" smtClean="0"/>
              <a:t>Control </a:t>
            </a:r>
            <a:r>
              <a:rPr lang="it-IT" sz="2000" dirty="0" err="1" smtClean="0"/>
              <a:t>samples</a:t>
            </a:r>
            <a:r>
              <a:rPr lang="it-IT" sz="2000" dirty="0" smtClean="0"/>
              <a:t> </a:t>
            </a:r>
            <a:r>
              <a:rPr lang="it-IT" sz="2000" dirty="0" err="1" smtClean="0"/>
              <a:t>normalized</a:t>
            </a:r>
            <a:r>
              <a:rPr lang="it-IT" sz="2000" dirty="0" smtClean="0"/>
              <a:t> to the data in the M</a:t>
            </a:r>
            <a:r>
              <a:rPr lang="it-IT" sz="2000" baseline="-25000" dirty="0" smtClean="0"/>
              <a:t>miss</a:t>
            </a:r>
            <a:r>
              <a:rPr lang="it-IT" sz="2000" baseline="30000" dirty="0" smtClean="0"/>
              <a:t>2</a:t>
            </a:r>
            <a:r>
              <a:rPr lang="it-IT" sz="2000" dirty="0"/>
              <a:t> </a:t>
            </a:r>
            <a:r>
              <a:rPr lang="it-IT" sz="2000" dirty="0" err="1" smtClean="0"/>
              <a:t>region</a:t>
            </a:r>
            <a:r>
              <a:rPr lang="it-IT" sz="2000" dirty="0" smtClean="0"/>
              <a:t> </a:t>
            </a:r>
            <a:r>
              <a:rPr lang="it-IT" sz="2000" dirty="0" err="1" smtClean="0"/>
              <a:t>populated</a:t>
            </a:r>
            <a:r>
              <a:rPr lang="it-IT" sz="2000" dirty="0" smtClean="0"/>
              <a:t> </a:t>
            </a:r>
            <a:r>
              <a:rPr lang="it-IT" sz="2000" dirty="0" err="1" smtClean="0"/>
              <a:t>mainly</a:t>
            </a:r>
            <a:r>
              <a:rPr lang="it-IT" sz="2000" dirty="0" smtClean="0"/>
              <a:t> by </a:t>
            </a:r>
            <a:r>
              <a:rPr lang="it-IT" sz="2000" dirty="0" err="1" smtClean="0"/>
              <a:t>beam</a:t>
            </a:r>
            <a:r>
              <a:rPr lang="it-IT" sz="2000" dirty="0" smtClean="0"/>
              <a:t> </a:t>
            </a:r>
            <a:r>
              <a:rPr lang="it-IT" sz="2000" dirty="0" err="1" smtClean="0"/>
              <a:t>halo</a:t>
            </a:r>
            <a:r>
              <a:rPr lang="it-IT" sz="2000" dirty="0" smtClean="0"/>
              <a:t> </a:t>
            </a:r>
            <a:r>
              <a:rPr lang="it-IT" sz="2000" dirty="0" err="1" smtClean="0"/>
              <a:t>events</a:t>
            </a:r>
            <a:r>
              <a:rPr lang="it-IT" sz="20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it-IT" sz="2000" dirty="0" err="1" smtClean="0"/>
              <a:t>Probability</a:t>
            </a:r>
            <a:r>
              <a:rPr lang="it-IT" sz="2000" dirty="0" smtClean="0"/>
              <a:t> to </a:t>
            </a:r>
            <a:r>
              <a:rPr lang="it-IT" sz="2000" dirty="0" err="1" smtClean="0"/>
              <a:t>reconstruct</a:t>
            </a:r>
            <a:r>
              <a:rPr lang="it-IT" sz="2000" dirty="0" smtClean="0"/>
              <a:t> a K</a:t>
            </a:r>
            <a:r>
              <a:rPr lang="it-IT" sz="2000" baseline="-25000" dirty="0" smtClean="0"/>
              <a:t>e2</a:t>
            </a:r>
            <a:r>
              <a:rPr lang="it-IT" sz="2000" baseline="30000" dirty="0" smtClean="0"/>
              <a:t>± </a:t>
            </a:r>
            <a:r>
              <a:rPr lang="it-IT" sz="2000" dirty="0" smtClean="0"/>
              <a:t>candidate due to a K</a:t>
            </a:r>
            <a:r>
              <a:rPr lang="it-IT" sz="2000" baseline="14000" dirty="0" smtClean="0"/>
              <a:t>+</a:t>
            </a:r>
            <a:r>
              <a:rPr lang="it-IT" sz="2000" dirty="0" smtClean="0"/>
              <a:t> </a:t>
            </a:r>
            <a:r>
              <a:rPr lang="it-IT" sz="2000" dirty="0" err="1" smtClean="0"/>
              <a:t>decay</a:t>
            </a:r>
            <a:r>
              <a:rPr lang="it-IT" sz="2000" dirty="0" smtClean="0"/>
              <a:t> with e</a:t>
            </a:r>
            <a:r>
              <a:rPr lang="it-IT" sz="2000" baseline="30000" dirty="0" smtClean="0"/>
              <a:t>±</a:t>
            </a:r>
            <a:r>
              <a:rPr lang="it-IT" sz="2000" dirty="0" smtClean="0"/>
              <a:t> </a:t>
            </a:r>
            <a:r>
              <a:rPr lang="it-IT" sz="2000" dirty="0" err="1" smtClean="0"/>
              <a:t>emission</a:t>
            </a:r>
            <a:r>
              <a:rPr lang="it-IT" sz="2000" dirty="0" smtClean="0"/>
              <a:t> (~10</a:t>
            </a:r>
            <a:r>
              <a:rPr lang="it-IT" sz="2000" baseline="30000" dirty="0" smtClean="0"/>
              <a:t>-4 </a:t>
            </a:r>
            <a:r>
              <a:rPr lang="it-IT" sz="2000" dirty="0" smtClean="0"/>
              <a:t>)  </a:t>
            </a:r>
            <a:r>
              <a:rPr lang="it-IT" sz="2000" dirty="0" err="1" smtClean="0"/>
              <a:t>taken</a:t>
            </a:r>
            <a:r>
              <a:rPr lang="it-IT" sz="2000" dirty="0" smtClean="0"/>
              <a:t> </a:t>
            </a:r>
            <a:r>
              <a:rPr lang="it-IT" sz="2000" dirty="0" err="1" smtClean="0"/>
              <a:t>into</a:t>
            </a:r>
            <a:r>
              <a:rPr lang="it-IT" sz="2000" dirty="0" smtClean="0"/>
              <a:t> account</a:t>
            </a:r>
            <a:endParaRPr lang="it-IT" sz="2000" dirty="0"/>
          </a:p>
        </p:txBody>
      </p:sp>
      <p:cxnSp>
        <p:nvCxnSpPr>
          <p:cNvPr id="5" name="Connettore 1 4"/>
          <p:cNvCxnSpPr/>
          <p:nvPr/>
        </p:nvCxnSpPr>
        <p:spPr>
          <a:xfrm flipH="1">
            <a:off x="6932815" y="4226697"/>
            <a:ext cx="675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101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90"/>
    </mc:Choice>
    <mc:Fallback xmlns="">
      <p:transition spd="slow" advTm="7299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</a:t>
            </a:r>
            <a:r>
              <a:rPr lang="it-IT" baseline="-25000" dirty="0" smtClean="0"/>
              <a:t>e2</a:t>
            </a:r>
            <a:r>
              <a:rPr lang="it-IT" dirty="0" smtClean="0"/>
              <a:t> Sample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58" y="1866957"/>
            <a:ext cx="4104456" cy="3905854"/>
          </a:xfrm>
        </p:spPr>
      </p:pic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5220072" y="1855840"/>
            <a:ext cx="3812356" cy="7848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dirty="0" smtClean="0"/>
              <a:t>145,958 </a:t>
            </a:r>
            <a:r>
              <a:rPr lang="en-US" sz="1800" dirty="0" smtClean="0">
                <a:cs typeface="Arial" charset="0"/>
              </a:rPr>
              <a:t>K</a:t>
            </a:r>
            <a:r>
              <a:rPr lang="en-US" sz="1800" baseline="30000" dirty="0" smtClean="0">
                <a:cs typeface="Arial" charset="0"/>
              </a:rPr>
              <a:t>±</a:t>
            </a:r>
            <a:r>
              <a:rPr lang="en-US" sz="1800" dirty="0" smtClean="0">
                <a:cs typeface="Arial" charset="0"/>
                <a:sym typeface="Symbol"/>
              </a:rPr>
              <a:t>e</a:t>
            </a:r>
            <a:r>
              <a:rPr lang="en-US" sz="1800" baseline="30000" dirty="0">
                <a:cs typeface="Arial" charset="0"/>
              </a:rPr>
              <a:t> ±</a:t>
            </a:r>
            <a:r>
              <a:rPr lang="en-US" sz="1800" dirty="0" smtClean="0">
                <a:cs typeface="Arial" charset="0"/>
                <a:sym typeface="Symbol"/>
              </a:rPr>
              <a:t> </a:t>
            </a:r>
            <a:r>
              <a:rPr lang="en-US" sz="1800" dirty="0" smtClean="0">
                <a:latin typeface="Symbol" pitchFamily="18" charset="2"/>
                <a:cs typeface="Arial" charset="0"/>
                <a:sym typeface="Symbol"/>
              </a:rPr>
              <a:t>n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>
                <a:cs typeface="Arial" charset="0"/>
              </a:rPr>
              <a:t>candidates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dirty="0">
                <a:cs typeface="Arial" charset="0"/>
              </a:rPr>
              <a:t>(</a:t>
            </a:r>
            <a:r>
              <a:rPr lang="en-US" sz="1800" dirty="0" smtClean="0">
                <a:cs typeface="Arial" charset="0"/>
              </a:rPr>
              <a:t>99.28±0.05</a:t>
            </a:r>
            <a:r>
              <a:rPr lang="en-US" sz="1800" dirty="0">
                <a:cs typeface="Arial" charset="0"/>
              </a:rPr>
              <a:t>)% </a:t>
            </a:r>
            <a:r>
              <a:rPr lang="en-US" sz="1800" dirty="0" smtClean="0">
                <a:cs typeface="Arial" charset="0"/>
              </a:rPr>
              <a:t>e</a:t>
            </a:r>
            <a:r>
              <a:rPr lang="en-US" sz="1800" baseline="30000" dirty="0" smtClean="0">
                <a:latin typeface="Gill Sans MT"/>
                <a:cs typeface="Arial" charset="0"/>
              </a:rPr>
              <a:t>±</a:t>
            </a:r>
            <a:r>
              <a:rPr lang="en-US" sz="1800" dirty="0" smtClean="0">
                <a:cs typeface="Arial" charset="0"/>
              </a:rPr>
              <a:t> </a:t>
            </a:r>
            <a:r>
              <a:rPr lang="en-US" sz="1800" dirty="0">
                <a:cs typeface="Arial" charset="0"/>
              </a:rPr>
              <a:t>ID efficiency</a:t>
            </a:r>
            <a:endParaRPr lang="en-US" sz="1800" dirty="0">
              <a:latin typeface="Arial" charset="0"/>
              <a:cs typeface="Arial" charset="0"/>
            </a:endParaRPr>
          </a:p>
        </p:txBody>
      </p:sp>
      <p:graphicFrame>
        <p:nvGraphicFramePr>
          <p:cNvPr id="6" name="Group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364473"/>
              </p:ext>
            </p:extLst>
          </p:nvPr>
        </p:nvGraphicFramePr>
        <p:xfrm>
          <a:off x="5145050" y="2847327"/>
          <a:ext cx="3962400" cy="3889375"/>
        </p:xfrm>
        <a:graphic>
          <a:graphicData uri="http://schemas.openxmlformats.org/drawingml/2006/table">
            <a:tbl>
              <a:tblPr/>
              <a:tblGrid>
                <a:gridCol w="1981200"/>
                <a:gridCol w="1981200"/>
              </a:tblGrid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Decay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 B/(S+B)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±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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m</a:t>
                      </a:r>
                      <a:r>
                        <a:rPr kumimoji="0" lang="it-IT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  <a:sym typeface="Symbol" pitchFamily="18" charset="2"/>
                        </a:rPr>
                        <a:t>±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n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 (5.64 ± 0.20)%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±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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m</a:t>
                      </a:r>
                      <a:r>
                        <a:rPr kumimoji="0" lang="it-IT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  <a:sym typeface="Symbol" pitchFamily="18" charset="2"/>
                        </a:rPr>
                        <a:t>±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n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 (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m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  e)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 (0.26 ± 0.03)%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±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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e</a:t>
                      </a:r>
                      <a:r>
                        <a:rPr kumimoji="0" lang="it-IT" sz="16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  <a:sym typeface="Symbol" pitchFamily="18" charset="2"/>
                        </a:rPr>
                        <a:t>±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ng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 (SD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+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)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 (2.60 ± 0.11)%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±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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p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0</a:t>
                      </a:r>
                      <a:r>
                        <a:rPr kumimoji="0" lang="it-IT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D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e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  <a:sym typeface="Symbol" pitchFamily="18" charset="2"/>
                        </a:rPr>
                        <a:t>±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n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 (0.18 ± 0.09)%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±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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p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/>
                          <a:sym typeface="Symbol" pitchFamily="18" charset="2"/>
                        </a:rPr>
                        <a:t>±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p</a:t>
                      </a:r>
                      <a:r>
                        <a:rPr kumimoji="0" lang="it-IT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0</a:t>
                      </a:r>
                      <a:r>
                        <a:rPr kumimoji="0" lang="it-IT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D</a:t>
                      </a:r>
                      <a:endParaRPr kumimoji="0" lang="it-IT" sz="16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 (0.12 ± 0.06)%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Wrong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sign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(0.04 ± 0.02)%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Beam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halo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 (2.11 ± 0.09)%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Verdana" pitchFamily="34" charset="0"/>
                        </a:rPr>
                        <a:t>(10.95 ± 0.27)%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195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36"/>
    </mc:Choice>
    <mc:Fallback xmlns="">
      <p:transition spd="slow" advTm="4803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</a:t>
            </a:r>
            <a:r>
              <a:rPr lang="it-IT" baseline="-25000" dirty="0" smtClean="0">
                <a:latin typeface="Symbol" pitchFamily="18" charset="2"/>
              </a:rPr>
              <a:t>m</a:t>
            </a:r>
            <a:r>
              <a:rPr lang="it-IT" baseline="-25000" dirty="0" smtClean="0"/>
              <a:t>2</a:t>
            </a:r>
            <a:r>
              <a:rPr lang="it-IT" dirty="0" smtClean="0"/>
              <a:t> Sample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447800"/>
            <a:ext cx="8106104" cy="90108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it-IT" sz="2000" dirty="0" smtClean="0"/>
              <a:t>The </a:t>
            </a:r>
            <a:r>
              <a:rPr lang="it-IT" sz="2000" dirty="0" err="1" smtClean="0"/>
              <a:t>only</a:t>
            </a:r>
            <a:r>
              <a:rPr lang="it-IT" sz="2000" dirty="0" smtClean="0"/>
              <a:t> </a:t>
            </a:r>
            <a:r>
              <a:rPr lang="it-IT" sz="2000" dirty="0" err="1" smtClean="0"/>
              <a:t>significant</a:t>
            </a:r>
            <a:r>
              <a:rPr lang="it-IT" sz="2000" dirty="0" smtClean="0"/>
              <a:t> background source in the K</a:t>
            </a:r>
            <a:r>
              <a:rPr lang="it-IT" sz="2000" baseline="-25000" dirty="0" smtClean="0">
                <a:latin typeface="Symbol" pitchFamily="18" charset="2"/>
              </a:rPr>
              <a:t>m</a:t>
            </a:r>
            <a:r>
              <a:rPr lang="it-IT" sz="2000" baseline="-25000" dirty="0" smtClean="0"/>
              <a:t>2</a:t>
            </a:r>
            <a:r>
              <a:rPr lang="it-IT" sz="2000" dirty="0" smtClean="0"/>
              <a:t> sample </a:t>
            </a:r>
            <a:r>
              <a:rPr lang="it-IT" sz="2000" dirty="0" err="1" smtClean="0"/>
              <a:t>is</a:t>
            </a:r>
            <a:r>
              <a:rPr lang="it-IT" sz="2000" dirty="0" smtClean="0"/>
              <a:t> the </a:t>
            </a:r>
            <a:r>
              <a:rPr lang="it-IT" sz="2000" dirty="0" err="1" smtClean="0">
                <a:solidFill>
                  <a:srgbClr val="FF0000"/>
                </a:solidFill>
              </a:rPr>
              <a:t>beam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halo</a:t>
            </a:r>
            <a:r>
              <a:rPr lang="it-IT" sz="2000" dirty="0">
                <a:solidFill>
                  <a:srgbClr val="FF0000"/>
                </a:solidFill>
              </a:rPr>
              <a:t> </a:t>
            </a:r>
            <a:r>
              <a:rPr lang="it-IT" sz="2000" dirty="0" err="1" smtClean="0"/>
              <a:t>measured</a:t>
            </a:r>
            <a:r>
              <a:rPr lang="it-IT" sz="2000" dirty="0" smtClean="0"/>
              <a:t> </a:t>
            </a:r>
            <a:r>
              <a:rPr lang="it-IT" sz="2000" dirty="0" err="1" smtClean="0"/>
              <a:t>using</a:t>
            </a:r>
            <a:r>
              <a:rPr lang="it-IT" sz="2000" dirty="0" smtClean="0"/>
              <a:t> the </a:t>
            </a:r>
            <a:r>
              <a:rPr lang="it-IT" sz="2000" dirty="0" err="1" smtClean="0"/>
              <a:t>same</a:t>
            </a:r>
            <a:r>
              <a:rPr lang="it-IT" sz="2000" dirty="0" smtClean="0"/>
              <a:t> </a:t>
            </a:r>
            <a:r>
              <a:rPr lang="it-IT" sz="2000" dirty="0" err="1" smtClean="0"/>
              <a:t>technique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for the K</a:t>
            </a:r>
            <a:r>
              <a:rPr lang="it-IT" sz="2000" baseline="-25000" dirty="0" smtClean="0"/>
              <a:t>e2</a:t>
            </a:r>
            <a:r>
              <a:rPr lang="it-IT" sz="2000" dirty="0" smtClean="0"/>
              <a:t> sample </a:t>
            </a:r>
            <a:endParaRPr lang="it-IT" sz="2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20888"/>
            <a:ext cx="4248472" cy="4042901"/>
          </a:xfrm>
          <a:prstGeom prst="rect">
            <a:avLst/>
          </a:prstGeom>
        </p:spPr>
      </p:pic>
      <p:sp>
        <p:nvSpPr>
          <p:cNvPr id="5" name="Text Box 39"/>
          <p:cNvSpPr txBox="1">
            <a:spLocks noChangeArrowheads="1"/>
          </p:cNvSpPr>
          <p:nvPr/>
        </p:nvSpPr>
        <p:spPr bwMode="auto">
          <a:xfrm>
            <a:off x="5436096" y="3212976"/>
            <a:ext cx="3456384" cy="161582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800" dirty="0" smtClean="0"/>
              <a:t>42.817</a:t>
            </a:r>
            <a:r>
              <a:rPr lang="en-US" sz="1800" dirty="0" smtClean="0">
                <a:sym typeface="Symbol"/>
              </a:rPr>
              <a:t> 10</a:t>
            </a:r>
            <a:r>
              <a:rPr lang="en-US" sz="1800" baseline="30000" dirty="0" smtClean="0">
                <a:sym typeface="Symbol"/>
              </a:rPr>
              <a:t>6</a:t>
            </a:r>
            <a:r>
              <a:rPr lang="en-US" sz="1800" dirty="0" smtClean="0"/>
              <a:t>  </a:t>
            </a:r>
            <a:r>
              <a:rPr lang="en-US" sz="1800" dirty="0" smtClean="0">
                <a:cs typeface="Arial" charset="0"/>
              </a:rPr>
              <a:t>K</a:t>
            </a:r>
            <a:r>
              <a:rPr lang="en-US" sz="1800" baseline="30000" dirty="0" smtClean="0">
                <a:cs typeface="Arial" charset="0"/>
              </a:rPr>
              <a:t>±</a:t>
            </a:r>
            <a:r>
              <a:rPr lang="en-US" sz="1800" dirty="0" smtClean="0">
                <a:cs typeface="Arial" charset="0"/>
                <a:sym typeface="Symbol"/>
              </a:rPr>
              <a:t></a:t>
            </a:r>
            <a:r>
              <a:rPr lang="en-US" sz="1800" dirty="0" smtClean="0">
                <a:latin typeface="Symbol" pitchFamily="18" charset="2"/>
                <a:cs typeface="Arial" charset="0"/>
                <a:sym typeface="Symbol"/>
              </a:rPr>
              <a:t>m</a:t>
            </a:r>
            <a:r>
              <a:rPr lang="en-US" sz="1800" baseline="30000" dirty="0" smtClean="0">
                <a:cs typeface="Arial" charset="0"/>
              </a:rPr>
              <a:t> </a:t>
            </a:r>
            <a:r>
              <a:rPr lang="en-US" sz="1800" baseline="30000" dirty="0">
                <a:cs typeface="Arial" charset="0"/>
              </a:rPr>
              <a:t>±</a:t>
            </a:r>
            <a:r>
              <a:rPr lang="en-US" sz="1800" dirty="0" smtClean="0">
                <a:cs typeface="Arial" charset="0"/>
                <a:sym typeface="Symbol"/>
              </a:rPr>
              <a:t> </a:t>
            </a:r>
            <a:r>
              <a:rPr lang="en-US" sz="1800" dirty="0" smtClean="0">
                <a:latin typeface="Symbol" pitchFamily="18" charset="2"/>
                <a:cs typeface="Arial" charset="0"/>
                <a:sym typeface="Symbol"/>
              </a:rPr>
              <a:t>n</a:t>
            </a:r>
            <a:r>
              <a:rPr lang="en-US" sz="1800" dirty="0" smtClean="0">
                <a:cs typeface="Arial" charset="0"/>
              </a:rPr>
              <a:t> candidates (collecting with downscaling factor D=50 or D=150)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1800" dirty="0" smtClean="0">
                <a:cs typeface="Arial" charset="0"/>
              </a:rPr>
              <a:t>B/(S+B) = (0.50 ± 0.01)%</a:t>
            </a:r>
            <a:endParaRPr lang="en-US" sz="1800" dirty="0">
              <a:cs typeface="Arial" charset="0"/>
            </a:endParaRP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48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8"/>
    </mc:Choice>
    <mc:Fallback xmlns="">
      <p:transition spd="slow" advTm="207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NA62 </a:t>
            </a:r>
            <a:r>
              <a:rPr lang="it-IT" dirty="0" err="1" smtClean="0"/>
              <a:t>Result</a:t>
            </a:r>
            <a:r>
              <a:rPr lang="it-IT" dirty="0" smtClean="0"/>
              <a:t> (full data set)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13476"/>
            <a:ext cx="4235654" cy="3354413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777" y="3030101"/>
            <a:ext cx="3572911" cy="3400028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827584" y="1431174"/>
            <a:ext cx="8106104" cy="791881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it-IT" sz="2000" dirty="0" err="1" smtClean="0"/>
              <a:t>Fit</a:t>
            </a:r>
            <a:r>
              <a:rPr lang="it-IT" sz="2000" dirty="0" smtClean="0"/>
              <a:t> over 40 R</a:t>
            </a:r>
            <a:r>
              <a:rPr lang="it-IT" sz="2000" baseline="-25000" dirty="0" smtClean="0"/>
              <a:t>K</a:t>
            </a:r>
            <a:r>
              <a:rPr lang="it-IT" sz="2000" dirty="0" smtClean="0"/>
              <a:t> </a:t>
            </a:r>
            <a:r>
              <a:rPr lang="it-IT" sz="2000" dirty="0" err="1" smtClean="0"/>
              <a:t>measurements</a:t>
            </a:r>
            <a:r>
              <a:rPr lang="it-IT" sz="2000" dirty="0" smtClean="0"/>
              <a:t> (4 data </a:t>
            </a:r>
            <a:r>
              <a:rPr lang="it-IT" sz="2000" dirty="0" err="1" smtClean="0"/>
              <a:t>samples</a:t>
            </a:r>
            <a:r>
              <a:rPr lang="it-IT" sz="2000" dirty="0" smtClean="0"/>
              <a:t> </a:t>
            </a:r>
            <a:r>
              <a:rPr lang="it-IT" sz="2000" dirty="0" smtClean="0">
                <a:sym typeface="Symbol"/>
              </a:rPr>
              <a:t> 10 </a:t>
            </a:r>
            <a:r>
              <a:rPr lang="it-IT" sz="2000" dirty="0" err="1" smtClean="0">
                <a:sym typeface="Symbol"/>
              </a:rPr>
              <a:t>momentum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bins</a:t>
            </a:r>
            <a:r>
              <a:rPr lang="it-IT" sz="2000" dirty="0" smtClean="0">
                <a:sym typeface="Symbol"/>
              </a:rPr>
              <a:t>)</a:t>
            </a:r>
          </a:p>
          <a:p>
            <a:pPr marL="82296" indent="0" algn="ctr">
              <a:buFont typeface="Wingdings 2"/>
              <a:buNone/>
            </a:pPr>
            <a:r>
              <a:rPr lang="it-IT" sz="2000" dirty="0" err="1">
                <a:sym typeface="Symbol"/>
              </a:rPr>
              <a:t>i</a:t>
            </a:r>
            <a:r>
              <a:rPr lang="it-IT" sz="2000" dirty="0" err="1" smtClean="0">
                <a:sym typeface="Symbol"/>
              </a:rPr>
              <a:t>ncluding</a:t>
            </a:r>
            <a:r>
              <a:rPr lang="it-IT" sz="2000" dirty="0" smtClean="0"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correlations</a:t>
            </a:r>
            <a:r>
              <a:rPr lang="it-IT" sz="2000" dirty="0" smtClean="0">
                <a:sym typeface="Symbol"/>
              </a:rPr>
              <a:t>: </a:t>
            </a:r>
            <a:r>
              <a:rPr lang="it-IT" sz="2000" dirty="0">
                <a:latin typeface="Symbol" pitchFamily="18" charset="2"/>
                <a:sym typeface="Symbol"/>
              </a:rPr>
              <a:t>c</a:t>
            </a:r>
            <a:r>
              <a:rPr lang="it-IT" sz="2000" baseline="30000" dirty="0" smtClean="0">
                <a:sym typeface="Symbol"/>
              </a:rPr>
              <a:t>2</a:t>
            </a:r>
            <a:r>
              <a:rPr lang="it-IT" sz="2000" dirty="0" smtClean="0">
                <a:sym typeface="Symbol"/>
              </a:rPr>
              <a:t>/</a:t>
            </a:r>
            <a:r>
              <a:rPr lang="it-IT" sz="2000" dirty="0" err="1" smtClean="0">
                <a:sym typeface="Symbol"/>
              </a:rPr>
              <a:t>ndf</a:t>
            </a:r>
            <a:r>
              <a:rPr lang="it-IT" sz="2000" dirty="0" smtClean="0">
                <a:sym typeface="Symbol"/>
              </a:rPr>
              <a:t>=47/39</a:t>
            </a:r>
            <a:endParaRPr lang="it-IT" sz="2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49116" y="2322806"/>
            <a:ext cx="8028384" cy="45114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it-IT" sz="2400" dirty="0" smtClean="0"/>
              <a:t>R</a:t>
            </a:r>
            <a:r>
              <a:rPr lang="it-IT" sz="2400" baseline="-25000" dirty="0" smtClean="0"/>
              <a:t>K</a:t>
            </a:r>
            <a:r>
              <a:rPr lang="it-IT" sz="2400" dirty="0" smtClean="0"/>
              <a:t>=(2.488 ± 0.007</a:t>
            </a:r>
            <a:r>
              <a:rPr lang="it-IT" sz="2400" baseline="-25000" dirty="0" smtClean="0"/>
              <a:t>stat</a:t>
            </a:r>
            <a:r>
              <a:rPr lang="it-IT" sz="2400" dirty="0" smtClean="0"/>
              <a:t> ±0.007</a:t>
            </a:r>
            <a:r>
              <a:rPr lang="it-IT" sz="2400" baseline="-25000" dirty="0" smtClean="0"/>
              <a:t>syst</a:t>
            </a:r>
            <a:r>
              <a:rPr lang="it-IT" sz="2400" dirty="0" smtClean="0"/>
              <a:t> ) x 10</a:t>
            </a:r>
            <a:r>
              <a:rPr lang="it-IT" sz="2400" baseline="30000" dirty="0" smtClean="0"/>
              <a:t>-5</a:t>
            </a:r>
            <a:r>
              <a:rPr lang="it-IT" sz="2400" dirty="0" smtClean="0"/>
              <a:t>=(2.488 ± 0.010) x10</a:t>
            </a:r>
            <a:r>
              <a:rPr lang="it-IT" sz="2400" baseline="30000" dirty="0" smtClean="0"/>
              <a:t>-5</a:t>
            </a:r>
            <a:endParaRPr lang="en-US" sz="2400" baseline="30000" dirty="0" smtClean="0"/>
          </a:p>
        </p:txBody>
      </p:sp>
      <p:sp>
        <p:nvSpPr>
          <p:cNvPr id="8" name="CasellaDiTesto 7"/>
          <p:cNvSpPr txBox="1"/>
          <p:nvPr/>
        </p:nvSpPr>
        <p:spPr>
          <a:xfrm rot="19178195">
            <a:off x="544019" y="224487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July</a:t>
            </a:r>
            <a:r>
              <a:rPr lang="it-IT" dirty="0" smtClean="0">
                <a:solidFill>
                  <a:srgbClr val="FF0000"/>
                </a:solidFill>
              </a:rPr>
              <a:t> 2011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827584" y="6309320"/>
            <a:ext cx="8106104" cy="4505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r>
              <a:rPr lang="it-IT" sz="2000" dirty="0" err="1" smtClean="0"/>
              <a:t>July</a:t>
            </a:r>
            <a:r>
              <a:rPr lang="it-IT" sz="2000" dirty="0" smtClean="0"/>
              <a:t> 2011 world </a:t>
            </a:r>
            <a:r>
              <a:rPr lang="it-IT" sz="2000" dirty="0" err="1"/>
              <a:t>a</a:t>
            </a:r>
            <a:r>
              <a:rPr lang="it-IT" sz="2000" dirty="0" err="1" smtClean="0"/>
              <a:t>verage</a:t>
            </a:r>
            <a:r>
              <a:rPr lang="it-IT" sz="2000" dirty="0" smtClean="0"/>
              <a:t> :  R</a:t>
            </a:r>
            <a:r>
              <a:rPr lang="it-IT" sz="2000" baseline="-25000" dirty="0" smtClean="0"/>
              <a:t>K</a:t>
            </a:r>
            <a:r>
              <a:rPr lang="it-IT" sz="2000" dirty="0" smtClean="0"/>
              <a:t>= (2.488 ± 0.009)</a:t>
            </a:r>
            <a:r>
              <a:rPr lang="it-IT" sz="2000" dirty="0" smtClean="0">
                <a:sym typeface="Symbol"/>
              </a:rPr>
              <a:t> 10</a:t>
            </a:r>
            <a:r>
              <a:rPr lang="it-IT" sz="2000" baseline="30000" dirty="0" smtClean="0">
                <a:sym typeface="Symbol"/>
              </a:rPr>
              <a:t>-5</a:t>
            </a:r>
            <a:endParaRPr lang="it-IT" sz="2000" baseline="30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319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"/>
    </mc:Choice>
    <mc:Fallback xmlns="">
      <p:transition spd="slow" advTm="975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</a:t>
            </a:r>
            <a:r>
              <a:rPr lang="it-IT" baseline="-25000" dirty="0" smtClean="0"/>
              <a:t>K</a:t>
            </a:r>
            <a:r>
              <a:rPr lang="it-IT" dirty="0"/>
              <a:t> </a:t>
            </a:r>
            <a:r>
              <a:rPr lang="it-IT" dirty="0" err="1" smtClean="0"/>
              <a:t>Sensitivity</a:t>
            </a:r>
            <a:r>
              <a:rPr lang="it-IT" dirty="0" smtClean="0"/>
              <a:t> to New </a:t>
            </a:r>
            <a:r>
              <a:rPr lang="it-IT" dirty="0" err="1" smtClean="0"/>
              <a:t>Physics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52483" y="1447800"/>
            <a:ext cx="7498080" cy="973088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For non-tiny values of the LFV s-lepton mixing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</a:rPr>
              <a:t>13</a:t>
            </a:r>
          </a:p>
          <a:p>
            <a:pPr algn="ctr">
              <a:buNone/>
            </a:pPr>
            <a:r>
              <a:rPr lang="en-US" sz="2000" dirty="0"/>
              <a:t> the sensitivity to H</a:t>
            </a:r>
            <a:r>
              <a:rPr lang="en-US" sz="2000" baseline="30000" dirty="0"/>
              <a:t>±</a:t>
            </a:r>
            <a:r>
              <a:rPr lang="en-US" sz="2000" dirty="0"/>
              <a:t> in R</a:t>
            </a:r>
            <a:r>
              <a:rPr lang="en-US" sz="2000" baseline="-25000" dirty="0"/>
              <a:t>K</a:t>
            </a:r>
            <a:r>
              <a:rPr lang="en-US" sz="2000" dirty="0"/>
              <a:t> is strong</a:t>
            </a:r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73" y="2492894"/>
            <a:ext cx="4104456" cy="3905853"/>
          </a:xfrm>
          <a:prstGeom prst="rect">
            <a:avLst/>
          </a:prstGeom>
        </p:spPr>
      </p:pic>
      <p:cxnSp>
        <p:nvCxnSpPr>
          <p:cNvPr id="5" name="Connettore 1 4"/>
          <p:cNvCxnSpPr/>
          <p:nvPr/>
        </p:nvCxnSpPr>
        <p:spPr>
          <a:xfrm flipV="1">
            <a:off x="4461234" y="2542769"/>
            <a:ext cx="72008" cy="345638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4139952" y="5373216"/>
            <a:ext cx="33790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3580311" y="5441009"/>
            <a:ext cx="944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err="1" smtClean="0">
                <a:solidFill>
                  <a:srgbClr val="FF0000"/>
                </a:solidFill>
              </a:rPr>
              <a:t>b</a:t>
            </a:r>
            <a:r>
              <a:rPr lang="it-IT" sz="1600" dirty="0" err="1" smtClean="0">
                <a:solidFill>
                  <a:srgbClr val="FF0000"/>
                </a:solidFill>
                <a:sym typeface="Symbol"/>
              </a:rPr>
              <a:t>s</a:t>
            </a:r>
            <a:r>
              <a:rPr lang="it-IT" sz="16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it-IT" sz="1600" dirty="0" smtClean="0">
                <a:solidFill>
                  <a:srgbClr val="FF0000"/>
                </a:solidFill>
                <a:latin typeface="Symbol" pitchFamily="18" charset="2"/>
                <a:sym typeface="Symbol"/>
              </a:rPr>
              <a:t>g </a:t>
            </a:r>
          </a:p>
          <a:p>
            <a:pPr algn="r"/>
            <a:r>
              <a:rPr lang="it-IT" sz="1600" dirty="0" err="1" smtClean="0">
                <a:solidFill>
                  <a:srgbClr val="FF0000"/>
                </a:solidFill>
                <a:sym typeface="Symbol"/>
              </a:rPr>
              <a:t>excluded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585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3"/>
    </mc:Choice>
    <mc:Fallback xmlns="">
      <p:transition spd="slow" advTm="221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K</a:t>
            </a:r>
            <a:r>
              <a:rPr lang="it-IT" dirty="0" smtClean="0">
                <a:sym typeface="Symbol"/>
              </a:rPr>
              <a:t> </a:t>
            </a:r>
            <a:r>
              <a:rPr lang="it-IT" dirty="0" err="1" smtClean="0">
                <a:latin typeface="Symbol" pitchFamily="18" charset="2"/>
                <a:sym typeface="Symbol"/>
              </a:rPr>
              <a:t>pnn</a:t>
            </a:r>
            <a:r>
              <a:rPr lang="it-IT" dirty="0" smtClean="0">
                <a:latin typeface="Symbol" pitchFamily="18" charset="2"/>
                <a:sym typeface="Symbol"/>
              </a:rPr>
              <a:t> </a:t>
            </a:r>
            <a:r>
              <a:rPr lang="it-IT" dirty="0" smtClean="0">
                <a:sym typeface="Symbol"/>
              </a:rPr>
              <a:t>in MSSM 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65842" y="1290893"/>
            <a:ext cx="7959739" cy="797596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it-IT" sz="2000" dirty="0" err="1" smtClean="0">
                <a:solidFill>
                  <a:srgbClr val="FF0000"/>
                </a:solidFill>
              </a:rPr>
              <a:t>Charged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Higgs</a:t>
            </a:r>
            <a:r>
              <a:rPr lang="it-IT" sz="2000" dirty="0" smtClean="0">
                <a:solidFill>
                  <a:srgbClr val="FF0000"/>
                </a:solidFill>
              </a:rPr>
              <a:t>/top </a:t>
            </a:r>
            <a:r>
              <a:rPr lang="it-IT" sz="2000" dirty="0" smtClean="0"/>
              <a:t>quark </a:t>
            </a:r>
            <a:r>
              <a:rPr lang="it-IT" sz="2000" dirty="0" err="1" smtClean="0"/>
              <a:t>loops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large </a:t>
            </a:r>
            <a:r>
              <a:rPr lang="it-IT" sz="2000" dirty="0" err="1" smtClean="0">
                <a:solidFill>
                  <a:srgbClr val="FF0000"/>
                </a:solidFill>
              </a:rPr>
              <a:t>tan</a:t>
            </a:r>
            <a:r>
              <a:rPr lang="it-IT" sz="2000" dirty="0" err="1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it-IT" sz="2000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it-IT" sz="2000" dirty="0" smtClean="0"/>
              <a:t>and with </a:t>
            </a:r>
          </a:p>
          <a:p>
            <a:pPr marL="82296" indent="0" algn="ctr">
              <a:buNone/>
            </a:pPr>
            <a:r>
              <a:rPr lang="it-IT" sz="2000" dirty="0" smtClean="0">
                <a:solidFill>
                  <a:srgbClr val="FF0000"/>
                </a:solidFill>
              </a:rPr>
              <a:t>non-MFV right-right breaking </a:t>
            </a:r>
            <a:r>
              <a:rPr lang="it-IT" sz="2000" dirty="0" err="1" smtClean="0">
                <a:solidFill>
                  <a:srgbClr val="FF0000"/>
                </a:solidFill>
              </a:rPr>
              <a:t>terms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115151"/>
            <a:ext cx="2908626" cy="1338643"/>
          </a:xfrm>
          <a:prstGeom prst="rect">
            <a:avLst/>
          </a:prstGeom>
        </p:spPr>
      </p:pic>
      <p:sp>
        <p:nvSpPr>
          <p:cNvPr id="5" name="Segnaposto contenuto 2"/>
          <p:cNvSpPr txBox="1">
            <a:spLocks/>
          </p:cNvSpPr>
          <p:nvPr/>
        </p:nvSpPr>
        <p:spPr>
          <a:xfrm>
            <a:off x="1616033" y="3354044"/>
            <a:ext cx="6772391" cy="41453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None/>
            </a:pPr>
            <a:r>
              <a:rPr lang="it-IT" sz="2000" dirty="0"/>
              <a:t>c</a:t>
            </a:r>
            <a:r>
              <a:rPr lang="it-IT" sz="2000" dirty="0" smtClean="0"/>
              <a:t>an induce </a:t>
            </a:r>
            <a:r>
              <a:rPr lang="it-IT" sz="2000" dirty="0" err="1" smtClean="0"/>
              <a:t>sizable</a:t>
            </a:r>
            <a:r>
              <a:rPr lang="it-IT" sz="2000" dirty="0" smtClean="0"/>
              <a:t> </a:t>
            </a:r>
            <a:r>
              <a:rPr lang="it-IT" sz="2000" dirty="0" err="1" smtClean="0"/>
              <a:t>modifications</a:t>
            </a:r>
            <a:r>
              <a:rPr lang="it-IT" sz="2000" dirty="0" smtClean="0"/>
              <a:t> of </a:t>
            </a:r>
            <a:r>
              <a:rPr lang="it-IT" sz="2000" dirty="0" err="1"/>
              <a:t>K</a:t>
            </a:r>
            <a:r>
              <a:rPr lang="it-IT" sz="2000" dirty="0" err="1">
                <a:sym typeface="Symbol"/>
              </a:rPr>
              <a:t></a:t>
            </a:r>
            <a:r>
              <a:rPr lang="it-IT" sz="2000" dirty="0" err="1">
                <a:latin typeface="Symbol" pitchFamily="18" charset="2"/>
                <a:sym typeface="Symbol"/>
              </a:rPr>
              <a:t>pnn</a:t>
            </a:r>
            <a:r>
              <a:rPr lang="it-IT" sz="2000" dirty="0">
                <a:latin typeface="Symbol" pitchFamily="18" charset="2"/>
                <a:sym typeface="Symbol"/>
              </a:rPr>
              <a:t> </a:t>
            </a:r>
            <a:r>
              <a:rPr lang="it-IT" sz="2000" dirty="0" err="1">
                <a:sym typeface="Symbol"/>
              </a:rPr>
              <a:t>amplitudes</a:t>
            </a:r>
            <a:r>
              <a:rPr lang="it-IT" sz="2000" dirty="0" smtClean="0"/>
              <a:t> 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endParaRPr lang="it-IT" sz="1800" dirty="0">
              <a:solidFill>
                <a:srgbClr val="FF0000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15" y="3901580"/>
            <a:ext cx="3011010" cy="296607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80" y="3937708"/>
            <a:ext cx="2972511" cy="2870262"/>
          </a:xfrm>
          <a:prstGeom prst="rect">
            <a:avLst/>
          </a:prstGeom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622739" y="3644437"/>
            <a:ext cx="701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[G. </a:t>
            </a:r>
            <a:r>
              <a:rPr lang="en-US" sz="1600" dirty="0" err="1" smtClean="0">
                <a:solidFill>
                  <a:schemeClr val="tx2"/>
                </a:solidFill>
                <a:latin typeface="Arial" charset="0"/>
              </a:rPr>
              <a:t>Isidori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and P. </a:t>
            </a:r>
            <a:r>
              <a:rPr lang="en-US" sz="1600" dirty="0" err="1" smtClean="0">
                <a:solidFill>
                  <a:schemeClr val="tx2"/>
                </a:solidFill>
                <a:latin typeface="Arial" charset="0"/>
              </a:rPr>
              <a:t>Paradisi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, Phys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. Rev. 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D73 (2006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) 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055017]</a:t>
            </a:r>
            <a:endParaRPr lang="en-US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47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4"/>
    </mc:Choice>
    <mc:Fallback xmlns="">
      <p:transition spd="slow" advTm="1122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K</a:t>
            </a:r>
            <a:r>
              <a:rPr lang="it-IT" dirty="0" smtClean="0">
                <a:sym typeface="Symbol"/>
              </a:rPr>
              <a:t> </a:t>
            </a:r>
            <a:r>
              <a:rPr lang="it-IT" dirty="0" err="1" smtClean="0">
                <a:latin typeface="Symbol" pitchFamily="18" charset="2"/>
                <a:sym typeface="Symbol"/>
              </a:rPr>
              <a:t>pnn</a:t>
            </a:r>
            <a:r>
              <a:rPr lang="it-IT" dirty="0" smtClean="0">
                <a:latin typeface="Symbol" pitchFamily="18" charset="2"/>
                <a:sym typeface="Symbol"/>
              </a:rPr>
              <a:t> </a:t>
            </a:r>
            <a:r>
              <a:rPr lang="it-IT" dirty="0" smtClean="0">
                <a:sym typeface="Symbol"/>
              </a:rPr>
              <a:t>in MSSM</a:t>
            </a:r>
            <a:endParaRPr lang="it-IT" dirty="0">
              <a:latin typeface="Symbol" pitchFamily="18" charset="2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7624" y="1484784"/>
            <a:ext cx="7311667" cy="941612"/>
          </a:xfrm>
        </p:spPr>
        <p:txBody>
          <a:bodyPr>
            <a:noAutofit/>
          </a:bodyPr>
          <a:lstStyle/>
          <a:p>
            <a:pPr marL="82296" indent="0" algn="ctr">
              <a:buNone/>
            </a:pPr>
            <a:r>
              <a:rPr lang="it-IT" sz="2000" dirty="0" smtClean="0"/>
              <a:t>Non-standard model </a:t>
            </a:r>
            <a:r>
              <a:rPr lang="it-IT" sz="2000" dirty="0" err="1" smtClean="0"/>
              <a:t>effects</a:t>
            </a:r>
            <a:r>
              <a:rPr lang="it-IT" sz="2000" dirty="0" smtClean="0"/>
              <a:t> </a:t>
            </a:r>
            <a:r>
              <a:rPr lang="it-IT" sz="2000" dirty="0" err="1" smtClean="0"/>
              <a:t>induced</a:t>
            </a:r>
            <a:r>
              <a:rPr lang="it-IT" sz="2000" dirty="0" smtClean="0"/>
              <a:t> by </a:t>
            </a:r>
            <a:r>
              <a:rPr lang="it-IT" sz="2000" dirty="0" err="1" smtClean="0">
                <a:solidFill>
                  <a:srgbClr val="FF0000"/>
                </a:solidFill>
              </a:rPr>
              <a:t>chargino-squarks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loop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in the </a:t>
            </a:r>
            <a:r>
              <a:rPr lang="it-IT" sz="2000" dirty="0" err="1" smtClean="0"/>
              <a:t>presence</a:t>
            </a:r>
            <a:r>
              <a:rPr lang="it-IT" sz="2000" dirty="0" smtClean="0"/>
              <a:t> of  </a:t>
            </a:r>
            <a:r>
              <a:rPr lang="it-IT" sz="2000" dirty="0" smtClean="0">
                <a:solidFill>
                  <a:srgbClr val="FF0000"/>
                </a:solidFill>
              </a:rPr>
              <a:t>non-MFV up-</a:t>
            </a:r>
            <a:r>
              <a:rPr lang="it-IT" sz="2000" dirty="0" err="1" smtClean="0">
                <a:solidFill>
                  <a:srgbClr val="FF0000"/>
                </a:solidFill>
              </a:rPr>
              <a:t>type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trilinear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err="1" smtClean="0">
                <a:solidFill>
                  <a:srgbClr val="FF0000"/>
                </a:solidFill>
              </a:rPr>
              <a:t>terms</a:t>
            </a:r>
            <a:r>
              <a:rPr lang="it-IT" sz="2000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are </a:t>
            </a:r>
            <a:r>
              <a:rPr lang="it-IT" sz="2000" dirty="0" err="1" smtClean="0"/>
              <a:t>maximal</a:t>
            </a:r>
            <a:r>
              <a:rPr lang="it-IT" sz="2000" dirty="0" smtClean="0"/>
              <a:t> in the </a:t>
            </a:r>
            <a:r>
              <a:rPr lang="it-IT" sz="2000" dirty="0"/>
              <a:t>K</a:t>
            </a:r>
            <a:r>
              <a:rPr lang="it-IT" sz="2000" dirty="0">
                <a:sym typeface="Symbol"/>
              </a:rPr>
              <a:t> </a:t>
            </a:r>
            <a:r>
              <a:rPr lang="it-IT" sz="2000" dirty="0" err="1" smtClean="0">
                <a:latin typeface="Symbol" pitchFamily="18" charset="2"/>
                <a:sym typeface="Symbol"/>
              </a:rPr>
              <a:t>pnn</a:t>
            </a:r>
            <a:r>
              <a:rPr lang="it-IT" sz="2000" dirty="0" smtClean="0">
                <a:latin typeface="Symbol" pitchFamily="18" charset="2"/>
                <a:sym typeface="Symbol"/>
              </a:rPr>
              <a:t> </a:t>
            </a:r>
            <a:r>
              <a:rPr lang="it-IT" sz="2000" dirty="0" err="1" smtClean="0">
                <a:sym typeface="Symbol"/>
              </a:rPr>
              <a:t>decays</a:t>
            </a:r>
            <a:endParaRPr lang="it-IT" sz="2000" dirty="0"/>
          </a:p>
        </p:txBody>
      </p:sp>
      <p:pic>
        <p:nvPicPr>
          <p:cNvPr id="8" name="Picture 8" descr="charg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140968"/>
            <a:ext cx="2088232" cy="153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Kpinunu_SUSY_sensitiv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653" y="2794239"/>
            <a:ext cx="526028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03648" y="6010340"/>
            <a:ext cx="441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chemeClr val="tx2"/>
                </a:solidFill>
                <a:latin typeface="Arial" charset="0"/>
              </a:rPr>
              <a:t>[G. </a:t>
            </a:r>
            <a:r>
              <a:rPr lang="en-US" sz="1600" dirty="0" err="1">
                <a:solidFill>
                  <a:schemeClr val="tx2"/>
                </a:solidFill>
                <a:latin typeface="Arial" charset="0"/>
              </a:rPr>
              <a:t>Isidori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 et al. </a:t>
            </a:r>
            <a:r>
              <a:rPr lang="en-US" sz="1600" dirty="0">
                <a:solidFill>
                  <a:schemeClr val="tx2"/>
                </a:solidFill>
              </a:rPr>
              <a:t>JHEP 0608:064</a:t>
            </a:r>
            <a:r>
              <a:rPr lang="en-US" dirty="0"/>
              <a:t> 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(2006) ]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602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"/>
    </mc:Choice>
    <mc:Fallback xmlns="">
      <p:transition spd="slow" advTm="43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Introduction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31640" y="2420888"/>
            <a:ext cx="7498080" cy="2592288"/>
          </a:xfrm>
        </p:spPr>
        <p:txBody>
          <a:bodyPr>
            <a:normAutofit/>
          </a:bodyPr>
          <a:lstStyle/>
          <a:p>
            <a:r>
              <a:rPr lang="en-US" sz="2000" dirty="0"/>
              <a:t>Precise </a:t>
            </a:r>
            <a:r>
              <a:rPr lang="en-US" sz="2000" dirty="0" smtClean="0"/>
              <a:t>measurements </a:t>
            </a:r>
            <a:r>
              <a:rPr lang="en-US" sz="2000" dirty="0"/>
              <a:t>of FCNC processes in the B sector have severely restricted the parameter space of new-physics models</a:t>
            </a:r>
          </a:p>
          <a:p>
            <a:r>
              <a:rPr lang="en-US" sz="2000" dirty="0"/>
              <a:t>Experiments at </a:t>
            </a:r>
            <a:r>
              <a:rPr lang="en-US" sz="2000" dirty="0" smtClean="0"/>
              <a:t>the LHC </a:t>
            </a:r>
            <a:r>
              <a:rPr lang="en-US" sz="2000" dirty="0"/>
              <a:t>have started a direct exploration of the physics in the </a:t>
            </a:r>
            <a:r>
              <a:rPr lang="en-US" sz="2000" dirty="0" err="1"/>
              <a:t>TeV</a:t>
            </a:r>
            <a:r>
              <a:rPr lang="en-US" sz="2000" dirty="0"/>
              <a:t> range</a:t>
            </a:r>
          </a:p>
          <a:p>
            <a:pPr marL="342900" indent="-342900"/>
            <a:r>
              <a:rPr lang="en-US" sz="2000" dirty="0"/>
              <a:t>In this scenario, </a:t>
            </a:r>
            <a:r>
              <a:rPr lang="en-US" sz="2000" dirty="0" smtClean="0"/>
              <a:t> rare </a:t>
            </a:r>
            <a:r>
              <a:rPr lang="en-US" sz="2000" dirty="0" err="1"/>
              <a:t>kaon</a:t>
            </a:r>
            <a:r>
              <a:rPr lang="en-US" sz="2000" dirty="0"/>
              <a:t> decays are an outstanding opportunity to search for NP </a:t>
            </a:r>
            <a:r>
              <a:rPr lang="en-US" sz="2000" dirty="0" smtClean="0"/>
              <a:t>effects complementary </a:t>
            </a:r>
            <a:r>
              <a:rPr lang="en-US" sz="2000" dirty="0"/>
              <a:t>to the high energy frontier and to the precision B physics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009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10"/>
    </mc:Choice>
    <mc:Fallback xmlns="">
      <p:transition spd="slow" advTm="4821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NA62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648" y="1296401"/>
            <a:ext cx="7530040" cy="54104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it-IT" sz="2000" dirty="0" smtClean="0"/>
              <a:t>Branching ratio </a:t>
            </a:r>
            <a:r>
              <a:rPr lang="it-IT" sz="2000" dirty="0" err="1" smtClean="0"/>
              <a:t>measurement</a:t>
            </a:r>
            <a:r>
              <a:rPr lang="it-IT" sz="2000" dirty="0" smtClean="0"/>
              <a:t> of K</a:t>
            </a:r>
            <a:r>
              <a:rPr lang="it-IT" sz="2000" baseline="30000" dirty="0">
                <a:sym typeface="Symbol"/>
              </a:rPr>
              <a:t>+</a:t>
            </a:r>
            <a:r>
              <a:rPr lang="it-IT" sz="2000" dirty="0" smtClean="0">
                <a:sym typeface="Symbol"/>
              </a:rPr>
              <a:t></a:t>
            </a:r>
            <a:r>
              <a:rPr lang="it-IT" sz="2000" dirty="0" err="1" smtClean="0">
                <a:latin typeface="Symbol" pitchFamily="18" charset="2"/>
                <a:sym typeface="Symbol"/>
              </a:rPr>
              <a:t>p</a:t>
            </a:r>
            <a:r>
              <a:rPr lang="it-IT" sz="2000" baseline="30000" dirty="0" err="1" smtClean="0">
                <a:sym typeface="Symbol"/>
              </a:rPr>
              <a:t>+</a:t>
            </a:r>
            <a:r>
              <a:rPr lang="it-IT" sz="2000" dirty="0" err="1" smtClean="0">
                <a:latin typeface="Symbol" pitchFamily="18" charset="2"/>
                <a:sym typeface="Symbol"/>
              </a:rPr>
              <a:t>nn</a:t>
            </a:r>
            <a:r>
              <a:rPr lang="it-IT" sz="2000" dirty="0" smtClean="0"/>
              <a:t>  with 10% </a:t>
            </a:r>
            <a:r>
              <a:rPr lang="it-IT" sz="2000" dirty="0" err="1" smtClean="0"/>
              <a:t>accuracy</a:t>
            </a:r>
            <a:endParaRPr lang="it-IT" sz="2000" dirty="0"/>
          </a:p>
        </p:txBody>
      </p:sp>
      <p:sp>
        <p:nvSpPr>
          <p:cNvPr id="4" name="Segnaposto piè di pagina 4"/>
          <p:cNvSpPr txBox="1">
            <a:spLocks noGrp="1"/>
          </p:cNvSpPr>
          <p:nvPr/>
        </p:nvSpPr>
        <p:spPr bwMode="auto">
          <a:xfrm>
            <a:off x="3491138" y="5129863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en-US">
                <a:latin typeface="+mj-lt"/>
              </a:rPr>
              <a:t>Giuseppe Ruggiero - FPCP 2011</a:t>
            </a:r>
            <a:endParaRPr lang="it-IT" altLang="en-US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13" y="1657600"/>
            <a:ext cx="8077200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5181738" y="2654200"/>
            <a:ext cx="612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>
                <a:latin typeface="Palatino Linotype" pitchFamily="18" charset="0"/>
              </a:rPr>
              <a:t>LAV</a:t>
            </a:r>
          </a:p>
        </p:txBody>
      </p:sp>
      <p:sp>
        <p:nvSpPr>
          <p:cNvPr id="7" name="CasellaDiTesto 8"/>
          <p:cNvSpPr txBox="1">
            <a:spLocks noChangeArrowheads="1"/>
          </p:cNvSpPr>
          <p:nvPr/>
        </p:nvSpPr>
        <p:spPr bwMode="auto">
          <a:xfrm>
            <a:off x="2049688" y="3218513"/>
            <a:ext cx="1017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>
                <a:latin typeface="Palatino Linotype" pitchFamily="18" charset="0"/>
              </a:rPr>
              <a:t>CHANTI</a:t>
            </a:r>
          </a:p>
        </p:txBody>
      </p:sp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2852963" y="4360063"/>
            <a:ext cx="611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dirty="0">
                <a:latin typeface="Palatino Linotype" pitchFamily="18" charset="0"/>
              </a:rPr>
              <a:t>GTK</a:t>
            </a:r>
          </a:p>
        </p:txBody>
      </p:sp>
      <p:sp>
        <p:nvSpPr>
          <p:cNvPr id="9" name="CasellaDiTesto 10"/>
          <p:cNvSpPr txBox="1">
            <a:spLocks noChangeArrowheads="1"/>
          </p:cNvSpPr>
          <p:nvPr/>
        </p:nvSpPr>
        <p:spPr bwMode="auto">
          <a:xfrm>
            <a:off x="1414688" y="4137675"/>
            <a:ext cx="904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>
                <a:latin typeface="Palatino Linotype" pitchFamily="18" charset="0"/>
              </a:rPr>
              <a:t>CEDAR</a:t>
            </a:r>
          </a:p>
        </p:txBody>
      </p:sp>
      <p:sp>
        <p:nvSpPr>
          <p:cNvPr id="10" name="CasellaDiTesto 11"/>
          <p:cNvSpPr txBox="1">
            <a:spLocks noChangeArrowheads="1"/>
          </p:cNvSpPr>
          <p:nvPr/>
        </p:nvSpPr>
        <p:spPr bwMode="auto">
          <a:xfrm>
            <a:off x="1081313" y="3201050"/>
            <a:ext cx="7667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>
                <a:latin typeface="Palatino Linotype" pitchFamily="18" charset="0"/>
              </a:rPr>
              <a:t>Target</a:t>
            </a:r>
          </a:p>
        </p:txBody>
      </p:sp>
      <p:sp>
        <p:nvSpPr>
          <p:cNvPr id="11" name="CasellaDiTesto 13"/>
          <p:cNvSpPr txBox="1">
            <a:spLocks noChangeArrowheads="1"/>
          </p:cNvSpPr>
          <p:nvPr/>
        </p:nvSpPr>
        <p:spPr bwMode="auto">
          <a:xfrm>
            <a:off x="1919513" y="4572650"/>
            <a:ext cx="14081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b="1">
                <a:solidFill>
                  <a:srgbClr val="FF0000"/>
                </a:solidFill>
                <a:latin typeface="Palatino Linotype" pitchFamily="18" charset="0"/>
              </a:rPr>
              <a:t>hadron beam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b="1">
                <a:solidFill>
                  <a:srgbClr val="FF0000"/>
                </a:solidFill>
                <a:latin typeface="Palatino Linotype" pitchFamily="18" charset="0"/>
              </a:rPr>
              <a:t>75 GeV/c</a:t>
            </a:r>
          </a:p>
        </p:txBody>
      </p:sp>
      <p:sp>
        <p:nvSpPr>
          <p:cNvPr id="12" name="CasellaDiTesto 14"/>
          <p:cNvSpPr txBox="1">
            <a:spLocks noChangeArrowheads="1"/>
          </p:cNvSpPr>
          <p:nvPr/>
        </p:nvSpPr>
        <p:spPr bwMode="auto">
          <a:xfrm>
            <a:off x="3605438" y="3462988"/>
            <a:ext cx="192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>
                <a:latin typeface="Palatino Linotype" pitchFamily="18" charset="0"/>
              </a:rPr>
              <a:t>Vacuum &lt;10</a:t>
            </a:r>
            <a:r>
              <a:rPr lang="it-IT" sz="1600" baseline="30000">
                <a:latin typeface="Palatino Linotype" pitchFamily="18" charset="0"/>
              </a:rPr>
              <a:t>-5 </a:t>
            </a:r>
            <a:r>
              <a:rPr lang="it-IT" sz="1600">
                <a:latin typeface="Palatino Linotype" pitchFamily="18" charset="0"/>
              </a:rPr>
              <a:t>mbar</a:t>
            </a:r>
          </a:p>
        </p:txBody>
      </p:sp>
      <p:sp>
        <p:nvSpPr>
          <p:cNvPr id="13" name="CasellaDiTesto 15"/>
          <p:cNvSpPr txBox="1">
            <a:spLocks noChangeArrowheads="1"/>
          </p:cNvSpPr>
          <p:nvPr/>
        </p:nvSpPr>
        <p:spPr bwMode="auto">
          <a:xfrm>
            <a:off x="5838963" y="4953175"/>
            <a:ext cx="709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dirty="0" err="1">
                <a:latin typeface="Palatino Linotype" pitchFamily="18" charset="0"/>
              </a:rPr>
              <a:t>Straw</a:t>
            </a:r>
            <a:endParaRPr lang="it-IT" sz="1600" dirty="0">
              <a:latin typeface="Palatino Linotype" pitchFamily="18" charset="0"/>
            </a:endParaRPr>
          </a:p>
        </p:txBody>
      </p:sp>
      <p:sp>
        <p:nvSpPr>
          <p:cNvPr id="14" name="CasellaDiTesto 16"/>
          <p:cNvSpPr txBox="1">
            <a:spLocks noChangeArrowheads="1"/>
          </p:cNvSpPr>
          <p:nvPr/>
        </p:nvSpPr>
        <p:spPr bwMode="auto">
          <a:xfrm>
            <a:off x="6640738" y="4628213"/>
            <a:ext cx="703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>
                <a:latin typeface="Palatino Linotype" pitchFamily="18" charset="0"/>
              </a:rPr>
              <a:t>RICH</a:t>
            </a:r>
          </a:p>
        </p:txBody>
      </p:sp>
      <p:sp>
        <p:nvSpPr>
          <p:cNvPr id="15" name="CasellaDiTesto 17"/>
          <p:cNvSpPr txBox="1">
            <a:spLocks noChangeArrowheads="1"/>
          </p:cNvSpPr>
          <p:nvPr/>
        </p:nvSpPr>
        <p:spPr bwMode="auto">
          <a:xfrm>
            <a:off x="7361463" y="4831413"/>
            <a:ext cx="815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>
                <a:latin typeface="Palatino Linotype" pitchFamily="18" charset="0"/>
              </a:rPr>
              <a:t>CHOD</a:t>
            </a:r>
          </a:p>
        </p:txBody>
      </p:sp>
      <p:sp>
        <p:nvSpPr>
          <p:cNvPr id="16" name="CasellaDiTesto 18"/>
          <p:cNvSpPr txBox="1">
            <a:spLocks noChangeArrowheads="1"/>
          </p:cNvSpPr>
          <p:nvPr/>
        </p:nvSpPr>
        <p:spPr bwMode="auto">
          <a:xfrm>
            <a:off x="7831938" y="4428938"/>
            <a:ext cx="536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dirty="0" err="1">
                <a:latin typeface="Palatino Linotype" pitchFamily="18" charset="0"/>
              </a:rPr>
              <a:t>LKr</a:t>
            </a:r>
            <a:endParaRPr lang="it-IT" sz="1600" dirty="0">
              <a:latin typeface="Palatino Linotype" pitchFamily="18" charset="0"/>
            </a:endParaRPr>
          </a:p>
        </p:txBody>
      </p: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8093300" y="2988325"/>
            <a:ext cx="681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>
                <a:latin typeface="Palatino Linotype" pitchFamily="18" charset="0"/>
              </a:rPr>
              <a:t>MUV</a:t>
            </a:r>
          </a:p>
        </p:txBody>
      </p:sp>
      <p:sp>
        <p:nvSpPr>
          <p:cNvPr id="18" name="CasellaDiTesto 20"/>
          <p:cNvSpPr txBox="1">
            <a:spLocks noChangeArrowheads="1"/>
          </p:cNvSpPr>
          <p:nvPr/>
        </p:nvSpPr>
        <p:spPr bwMode="auto">
          <a:xfrm>
            <a:off x="7559900" y="2762900"/>
            <a:ext cx="596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>
                <a:latin typeface="Palatino Linotype" pitchFamily="18" charset="0"/>
              </a:rPr>
              <a:t>SAC</a:t>
            </a:r>
          </a:p>
        </p:txBody>
      </p:sp>
      <p:cxnSp>
        <p:nvCxnSpPr>
          <p:cNvPr id="19" name="Connettore 2 22"/>
          <p:cNvCxnSpPr>
            <a:cxnSpLocks noChangeShapeType="1"/>
          </p:cNvCxnSpPr>
          <p:nvPr/>
        </p:nvCxnSpPr>
        <p:spPr bwMode="auto">
          <a:xfrm rot="10800000" flipV="1">
            <a:off x="4813438" y="2943125"/>
            <a:ext cx="576262" cy="3587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Connettore 2 29"/>
          <p:cNvCxnSpPr>
            <a:cxnSpLocks noChangeShapeType="1"/>
          </p:cNvCxnSpPr>
          <p:nvPr/>
        </p:nvCxnSpPr>
        <p:spPr bwMode="auto">
          <a:xfrm rot="5400000">
            <a:off x="1138113" y="3582050"/>
            <a:ext cx="21590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nettore 2 41"/>
          <p:cNvCxnSpPr>
            <a:cxnSpLocks noChangeShapeType="1"/>
          </p:cNvCxnSpPr>
          <p:nvPr/>
        </p:nvCxnSpPr>
        <p:spPr bwMode="auto">
          <a:xfrm>
            <a:off x="3162350" y="3582050"/>
            <a:ext cx="360363" cy="287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ttore 2 43"/>
          <p:cNvCxnSpPr>
            <a:cxnSpLocks noChangeShapeType="1"/>
          </p:cNvCxnSpPr>
          <p:nvPr/>
        </p:nvCxnSpPr>
        <p:spPr bwMode="auto">
          <a:xfrm rot="5400000" flipH="1" flipV="1">
            <a:off x="3143650" y="4044413"/>
            <a:ext cx="215900" cy="215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ttore 2 46"/>
          <p:cNvCxnSpPr>
            <a:cxnSpLocks noChangeShapeType="1"/>
          </p:cNvCxnSpPr>
          <p:nvPr/>
        </p:nvCxnSpPr>
        <p:spPr bwMode="auto">
          <a:xfrm rot="5400000" flipH="1" flipV="1">
            <a:off x="2410050" y="4278963"/>
            <a:ext cx="4508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Connettore 2 48"/>
          <p:cNvCxnSpPr>
            <a:cxnSpLocks noChangeShapeType="1"/>
          </p:cNvCxnSpPr>
          <p:nvPr/>
        </p:nvCxnSpPr>
        <p:spPr bwMode="auto">
          <a:xfrm rot="5400000" flipH="1" flipV="1">
            <a:off x="7609113" y="4747275"/>
            <a:ext cx="33496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Connettore 2 51"/>
          <p:cNvCxnSpPr>
            <a:cxnSpLocks noChangeShapeType="1"/>
          </p:cNvCxnSpPr>
          <p:nvPr/>
        </p:nvCxnSpPr>
        <p:spPr bwMode="auto">
          <a:xfrm>
            <a:off x="7875813" y="3050238"/>
            <a:ext cx="0" cy="6302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Connettore 2 55"/>
          <p:cNvCxnSpPr>
            <a:cxnSpLocks noChangeShapeType="1"/>
          </p:cNvCxnSpPr>
          <p:nvPr/>
        </p:nvCxnSpPr>
        <p:spPr bwMode="auto">
          <a:xfrm>
            <a:off x="8983888" y="2907363"/>
            <a:ext cx="0" cy="773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Connettore 1 65"/>
          <p:cNvCxnSpPr>
            <a:cxnSpLocks noChangeShapeType="1"/>
          </p:cNvCxnSpPr>
          <p:nvPr/>
        </p:nvCxnSpPr>
        <p:spPr bwMode="auto">
          <a:xfrm flipH="1">
            <a:off x="8336188" y="2907363"/>
            <a:ext cx="6477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Freccia a destra 76"/>
          <p:cNvSpPr>
            <a:spLocks noChangeArrowheads="1"/>
          </p:cNvSpPr>
          <p:nvPr/>
        </p:nvSpPr>
        <p:spPr bwMode="auto">
          <a:xfrm>
            <a:off x="723863" y="3568200"/>
            <a:ext cx="215900" cy="4841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sz="1800" b="1">
              <a:latin typeface="Arial" charset="0"/>
            </a:endParaRPr>
          </a:p>
        </p:txBody>
      </p:sp>
      <p:cxnSp>
        <p:nvCxnSpPr>
          <p:cNvPr id="29" name="Connettore 2 39"/>
          <p:cNvCxnSpPr>
            <a:cxnSpLocks noChangeShapeType="1"/>
          </p:cNvCxnSpPr>
          <p:nvPr/>
        </p:nvCxnSpPr>
        <p:spPr bwMode="auto">
          <a:xfrm rot="16200000" flipV="1">
            <a:off x="701999" y="4233893"/>
            <a:ext cx="288925" cy="111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Line 65"/>
          <p:cNvSpPr>
            <a:spLocks noChangeShapeType="1"/>
          </p:cNvSpPr>
          <p:nvPr/>
        </p:nvSpPr>
        <p:spPr bwMode="auto">
          <a:xfrm>
            <a:off x="5381763" y="2955825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66"/>
          <p:cNvSpPr>
            <a:spLocks noChangeShapeType="1"/>
          </p:cNvSpPr>
          <p:nvPr/>
        </p:nvSpPr>
        <p:spPr bwMode="auto">
          <a:xfrm>
            <a:off x="5381763" y="2941538"/>
            <a:ext cx="2286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CasellaDiTesto 12"/>
          <p:cNvSpPr txBox="1">
            <a:spLocks noChangeArrowheads="1"/>
          </p:cNvSpPr>
          <p:nvPr/>
        </p:nvSpPr>
        <p:spPr bwMode="auto">
          <a:xfrm>
            <a:off x="395513" y="4406400"/>
            <a:ext cx="881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1600" dirty="0" err="1">
                <a:latin typeface="Palatino Linotype" pitchFamily="18" charset="0"/>
              </a:rPr>
              <a:t>protons</a:t>
            </a:r>
            <a:endParaRPr lang="it-IT" sz="1600" dirty="0">
              <a:latin typeface="Palatino Linotype" pitchFamily="18" charset="0"/>
            </a:endParaRPr>
          </a:p>
        </p:txBody>
      </p:sp>
      <p:cxnSp>
        <p:nvCxnSpPr>
          <p:cNvPr id="34" name="Connettore 2 33"/>
          <p:cNvCxnSpPr/>
          <p:nvPr/>
        </p:nvCxnSpPr>
        <p:spPr>
          <a:xfrm flipV="1">
            <a:off x="6419988" y="4663364"/>
            <a:ext cx="104775" cy="3030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flipH="1" flipV="1">
            <a:off x="5991363" y="4556025"/>
            <a:ext cx="428625" cy="3921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egnaposto contenuto 2"/>
          <p:cNvSpPr txBox="1">
            <a:spLocks/>
          </p:cNvSpPr>
          <p:nvPr/>
        </p:nvSpPr>
        <p:spPr>
          <a:xfrm>
            <a:off x="1024048" y="1864426"/>
            <a:ext cx="7530040" cy="5410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ctr">
              <a:buFont typeface="Wingdings 2"/>
              <a:buNone/>
            </a:pPr>
            <a:endParaRPr lang="it-IT" sz="2000" dirty="0" smtClean="0"/>
          </a:p>
        </p:txBody>
      </p:sp>
      <p:sp>
        <p:nvSpPr>
          <p:cNvPr id="47" name="Segnaposto contenuto 2"/>
          <p:cNvSpPr txBox="1">
            <a:spLocks/>
          </p:cNvSpPr>
          <p:nvPr/>
        </p:nvSpPr>
        <p:spPr>
          <a:xfrm>
            <a:off x="1007423" y="1964175"/>
            <a:ext cx="7546665" cy="77809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 typeface="Wingdings" pitchFamily="2" charset="2"/>
              <a:buChar char="p"/>
            </a:pPr>
            <a:r>
              <a:rPr lang="en-US" sz="2000" dirty="0" smtClean="0">
                <a:cs typeface="Arial" charset="0"/>
              </a:rPr>
              <a:t>O(100</a:t>
            </a:r>
            <a:r>
              <a:rPr lang="en-US" sz="2000" dirty="0">
                <a:cs typeface="Arial" charset="0"/>
              </a:rPr>
              <a:t>) </a:t>
            </a:r>
            <a:r>
              <a:rPr lang="en-US" sz="2000" dirty="0"/>
              <a:t>K</a:t>
            </a:r>
            <a:r>
              <a:rPr lang="en-US" sz="2000" baseline="30000" dirty="0"/>
              <a:t>+</a:t>
            </a:r>
            <a:r>
              <a:rPr lang="en-US" sz="2000" dirty="0">
                <a:cs typeface="Arial" charset="0"/>
              </a:rPr>
              <a:t>→</a:t>
            </a:r>
            <a:r>
              <a:rPr lang="en-US" sz="2000" dirty="0" err="1">
                <a:latin typeface="Symbol" pitchFamily="18" charset="2"/>
                <a:cs typeface="Arial" charset="0"/>
              </a:rPr>
              <a:t>p</a:t>
            </a:r>
            <a:r>
              <a:rPr lang="en-US" sz="2000" baseline="30000" dirty="0" err="1">
                <a:cs typeface="Arial" charset="0"/>
              </a:rPr>
              <a:t>+</a:t>
            </a:r>
            <a:r>
              <a:rPr lang="en-US" sz="2000" dirty="0" err="1">
                <a:latin typeface="Symbol" pitchFamily="18" charset="2"/>
                <a:cs typeface="Arial" charset="0"/>
              </a:rPr>
              <a:t>nn</a:t>
            </a:r>
            <a:r>
              <a:rPr lang="en-US" sz="2000" dirty="0">
                <a:latin typeface="Symbol" pitchFamily="18" charset="2"/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events  (2 years of data taking)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-US" sz="2000" dirty="0">
                <a:cs typeface="Arial" charset="0"/>
              </a:rPr>
              <a:t>10/1 signal to background ratio</a:t>
            </a:r>
            <a:endParaRPr lang="en-US" sz="2000" dirty="0">
              <a:cs typeface="Arial" charset="0"/>
              <a:sym typeface="Symbol" pitchFamily="18" charset="2"/>
            </a:endParaRPr>
          </a:p>
          <a:p>
            <a:pPr marL="82296" indent="0" algn="ctr">
              <a:buFont typeface="Wingdings 2"/>
              <a:buNone/>
            </a:pPr>
            <a:endParaRPr lang="it-IT" sz="2000" dirty="0"/>
          </a:p>
        </p:txBody>
      </p:sp>
      <p:sp>
        <p:nvSpPr>
          <p:cNvPr id="40" name="Segnaposto contenuto 2"/>
          <p:cNvSpPr txBox="1">
            <a:spLocks/>
          </p:cNvSpPr>
          <p:nvPr/>
        </p:nvSpPr>
        <p:spPr>
          <a:xfrm>
            <a:off x="1043448" y="5780398"/>
            <a:ext cx="7546665" cy="77809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 typeface="Wingdings" pitchFamily="2" charset="2"/>
              <a:buChar char="p"/>
            </a:pPr>
            <a:r>
              <a:rPr lang="en-US" sz="2000" dirty="0" smtClean="0">
                <a:solidFill>
                  <a:srgbClr val="FF0000"/>
                </a:solidFill>
              </a:rPr>
              <a:t>End </a:t>
            </a:r>
            <a:r>
              <a:rPr lang="en-US" sz="2000" dirty="0">
                <a:solidFill>
                  <a:srgbClr val="FF0000"/>
                </a:solidFill>
              </a:rPr>
              <a:t>2012: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first technical run</a:t>
            </a:r>
          </a:p>
          <a:p>
            <a:pPr marL="342900" indent="-342900">
              <a:buFont typeface="Wingdings" pitchFamily="2" charset="2"/>
              <a:buChar char="p"/>
            </a:pPr>
            <a:r>
              <a:rPr lang="en-US" sz="2000" dirty="0"/>
              <a:t>Physics data taking driven by CERN accelerator schedule</a:t>
            </a:r>
            <a:endParaRPr lang="en-US" sz="2000" dirty="0">
              <a:cs typeface="Arial" charset="0"/>
              <a:sym typeface="Symbol" pitchFamily="18" charset="2"/>
            </a:endParaRPr>
          </a:p>
          <a:p>
            <a:pPr marL="82296" indent="0" algn="ctr">
              <a:buFont typeface="Wingdings 2"/>
              <a:buNone/>
            </a:pPr>
            <a:endParaRPr lang="it-IT" sz="2000" dirty="0"/>
          </a:p>
        </p:txBody>
      </p:sp>
      <p:sp>
        <p:nvSpPr>
          <p:cNvPr id="33" name="Segnaposto data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35" name="Segnaposto piè di pagina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36" name="Segnaposto numero diapositiva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20</a:t>
            </a:fld>
            <a:endParaRPr lang="it-IT" dirty="0"/>
          </a:p>
        </p:txBody>
      </p:sp>
      <p:cxnSp>
        <p:nvCxnSpPr>
          <p:cNvPr id="38" name="Connettore 1 37"/>
          <p:cNvCxnSpPr/>
          <p:nvPr/>
        </p:nvCxnSpPr>
        <p:spPr>
          <a:xfrm>
            <a:off x="6222300" y="1412776"/>
            <a:ext cx="181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>
            <a:off x="3148465" y="2088489"/>
            <a:ext cx="181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84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35"/>
    </mc:Choice>
    <mc:Fallback xmlns="">
      <p:transition spd="slow" advTm="4113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484784"/>
            <a:ext cx="8136904" cy="3600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R</a:t>
            </a:r>
            <a:r>
              <a:rPr lang="en-US" sz="2200" baseline="-25000" dirty="0"/>
              <a:t>K</a:t>
            </a:r>
            <a:r>
              <a:rPr lang="en-US" sz="2200" dirty="0"/>
              <a:t> measurement: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The </a:t>
            </a:r>
            <a:r>
              <a:rPr lang="en-US" sz="2200" dirty="0">
                <a:solidFill>
                  <a:srgbClr val="FF0000"/>
                </a:solidFill>
              </a:rPr>
              <a:t>analysis of </a:t>
            </a:r>
            <a:r>
              <a:rPr lang="en-US" sz="2200" dirty="0" smtClean="0"/>
              <a:t>the </a:t>
            </a:r>
            <a:r>
              <a:rPr lang="en-US" sz="2200" dirty="0" smtClean="0">
                <a:solidFill>
                  <a:srgbClr val="FF0000"/>
                </a:solidFill>
              </a:rPr>
              <a:t>full </a:t>
            </a:r>
            <a:r>
              <a:rPr lang="en-US" sz="2200" dirty="0">
                <a:solidFill>
                  <a:srgbClr val="FF0000"/>
                </a:solidFill>
              </a:rPr>
              <a:t>data </a:t>
            </a:r>
            <a:r>
              <a:rPr lang="en-US" sz="2200" dirty="0" smtClean="0">
                <a:solidFill>
                  <a:srgbClr val="FF0000"/>
                </a:solidFill>
              </a:rPr>
              <a:t>sample</a:t>
            </a:r>
            <a:r>
              <a:rPr lang="en-US" sz="2200" dirty="0" smtClean="0">
                <a:cs typeface="Arial" charset="0"/>
              </a:rPr>
              <a:t> taken by NA62 </a:t>
            </a:r>
            <a:r>
              <a:rPr lang="en-US" sz="2200" dirty="0" smtClean="0">
                <a:solidFill>
                  <a:srgbClr val="FF0000"/>
                </a:solidFill>
                <a:cs typeface="Arial" charset="0"/>
              </a:rPr>
              <a:t>completed</a:t>
            </a:r>
          </a:p>
          <a:p>
            <a:pPr lvl="1">
              <a:lnSpc>
                <a:spcPct val="90000"/>
              </a:lnSpc>
            </a:pPr>
            <a:r>
              <a:rPr lang="it-IT" sz="2200" dirty="0" smtClean="0">
                <a:cs typeface="Arial" charset="0"/>
              </a:rPr>
              <a:t>The </a:t>
            </a:r>
            <a:r>
              <a:rPr lang="it-IT" sz="2200" dirty="0" err="1" smtClean="0">
                <a:cs typeface="Arial" charset="0"/>
              </a:rPr>
              <a:t>measured</a:t>
            </a:r>
            <a:r>
              <a:rPr lang="it-IT" sz="2200" dirty="0" smtClean="0">
                <a:cs typeface="Arial" charset="0"/>
              </a:rPr>
              <a:t> </a:t>
            </a:r>
            <a:r>
              <a:rPr lang="it-IT" sz="2200" dirty="0" err="1" smtClean="0">
                <a:cs typeface="Arial" charset="0"/>
              </a:rPr>
              <a:t>value</a:t>
            </a:r>
            <a:r>
              <a:rPr lang="it-IT" sz="2200" dirty="0" smtClean="0">
                <a:cs typeface="Arial" charset="0"/>
              </a:rPr>
              <a:t> </a:t>
            </a:r>
            <a:r>
              <a:rPr lang="it-IT" sz="2200" dirty="0" err="1" smtClean="0">
                <a:cs typeface="Arial" charset="0"/>
              </a:rPr>
              <a:t>is</a:t>
            </a:r>
            <a:r>
              <a:rPr lang="it-IT" sz="2200" dirty="0" smtClean="0">
                <a:cs typeface="Arial" charset="0"/>
              </a:rPr>
              <a:t> </a:t>
            </a:r>
            <a:r>
              <a:rPr lang="it-IT" sz="2200" dirty="0" smtClean="0">
                <a:solidFill>
                  <a:srgbClr val="FF0000"/>
                </a:solidFill>
                <a:cs typeface="Arial" charset="0"/>
              </a:rPr>
              <a:t>R</a:t>
            </a:r>
            <a:r>
              <a:rPr lang="it-IT" sz="2200" baseline="-25000" dirty="0" smtClean="0">
                <a:solidFill>
                  <a:srgbClr val="FF0000"/>
                </a:solidFill>
                <a:cs typeface="Arial" charset="0"/>
              </a:rPr>
              <a:t>K</a:t>
            </a:r>
            <a:r>
              <a:rPr lang="it-IT" sz="2000" dirty="0" smtClean="0">
                <a:solidFill>
                  <a:srgbClr val="FF0000"/>
                </a:solidFill>
              </a:rPr>
              <a:t>=(</a:t>
            </a:r>
            <a:r>
              <a:rPr lang="it-IT" sz="2000" dirty="0">
                <a:solidFill>
                  <a:srgbClr val="FF0000"/>
                </a:solidFill>
              </a:rPr>
              <a:t>2.488 ± 0.010) x10</a:t>
            </a:r>
            <a:r>
              <a:rPr lang="it-IT" sz="2000" baseline="30000" dirty="0">
                <a:solidFill>
                  <a:srgbClr val="FF0000"/>
                </a:solidFill>
              </a:rPr>
              <a:t>-5</a:t>
            </a:r>
            <a:endParaRPr lang="en-US" sz="2200" dirty="0">
              <a:solidFill>
                <a:srgbClr val="FF0000"/>
              </a:solidFill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it-IT" sz="2200" dirty="0" smtClean="0"/>
              <a:t>The </a:t>
            </a:r>
            <a:r>
              <a:rPr lang="it-IT" sz="2200" dirty="0" err="1" smtClean="0">
                <a:solidFill>
                  <a:srgbClr val="FF0000"/>
                </a:solidFill>
              </a:rPr>
              <a:t>precision</a:t>
            </a:r>
            <a:r>
              <a:rPr lang="it-IT" sz="2200" dirty="0" smtClean="0"/>
              <a:t> </a:t>
            </a:r>
            <a:r>
              <a:rPr lang="it-IT" sz="2200" dirty="0" err="1" smtClean="0"/>
              <a:t>achieved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smtClean="0">
                <a:solidFill>
                  <a:srgbClr val="FF0000"/>
                </a:solidFill>
              </a:rPr>
              <a:t>0.4%</a:t>
            </a:r>
            <a:endParaRPr lang="en-US" sz="22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200" dirty="0"/>
              <a:t>The </a:t>
            </a:r>
            <a:r>
              <a:rPr lang="en-US" sz="2200" dirty="0" smtClean="0">
                <a:solidFill>
                  <a:srgbClr val="FF0000"/>
                </a:solidFill>
              </a:rPr>
              <a:t>NA62 </a:t>
            </a:r>
            <a:r>
              <a:rPr lang="en-US" sz="2200" dirty="0" smtClean="0"/>
              <a:t>could </a:t>
            </a:r>
            <a:r>
              <a:rPr lang="en-US" sz="2200" dirty="0"/>
              <a:t>improve the precision </a:t>
            </a:r>
            <a:r>
              <a:rPr lang="en-US" sz="2200" dirty="0">
                <a:solidFill>
                  <a:srgbClr val="FF0000"/>
                </a:solidFill>
              </a:rPr>
              <a:t>down to 0.2</a:t>
            </a:r>
            <a:r>
              <a:rPr lang="en-US" sz="2200" dirty="0" smtClean="0">
                <a:solidFill>
                  <a:srgbClr val="FF0000"/>
                </a:solidFill>
              </a:rPr>
              <a:t>%</a:t>
            </a:r>
          </a:p>
          <a:p>
            <a:pPr lvl="1">
              <a:lnSpc>
                <a:spcPct val="90000"/>
              </a:lnSpc>
            </a:pPr>
            <a:endParaRPr lang="en-US" sz="22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/>
              <a:t>B(K</a:t>
            </a:r>
            <a:r>
              <a:rPr lang="en-US" sz="2200" baseline="30000" dirty="0"/>
              <a:t>+</a:t>
            </a:r>
            <a:r>
              <a:rPr lang="en-US" sz="2200" dirty="0">
                <a:latin typeface="Arial" charset="0"/>
                <a:cs typeface="Arial" charset="0"/>
              </a:rPr>
              <a:t>→</a:t>
            </a:r>
            <a:r>
              <a:rPr lang="en-US" sz="2200" dirty="0" err="1">
                <a:latin typeface="Symbol" pitchFamily="18" charset="2"/>
                <a:cs typeface="Arial" charset="0"/>
              </a:rPr>
              <a:t>p</a:t>
            </a:r>
            <a:r>
              <a:rPr lang="en-US" sz="2200" baseline="30000" dirty="0" err="1">
                <a:latin typeface="Arial" charset="0"/>
                <a:cs typeface="Arial" charset="0"/>
              </a:rPr>
              <a:t>+</a:t>
            </a:r>
            <a:r>
              <a:rPr lang="en-US" sz="2200" dirty="0" err="1">
                <a:latin typeface="Symbol" pitchFamily="18" charset="2"/>
                <a:cs typeface="Arial" charset="0"/>
              </a:rPr>
              <a:t>nn</a:t>
            </a:r>
            <a:r>
              <a:rPr lang="en-US" sz="2200" dirty="0">
                <a:cs typeface="Arial" charset="0"/>
              </a:rPr>
              <a:t>) </a:t>
            </a:r>
            <a:r>
              <a:rPr lang="en-US" sz="2200" dirty="0" smtClean="0">
                <a:cs typeface="Arial" charset="0"/>
              </a:rPr>
              <a:t>measurement with NA62:</a:t>
            </a:r>
            <a:endParaRPr lang="en-US" sz="2200" dirty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200" dirty="0">
                <a:cs typeface="Arial" charset="0"/>
              </a:rPr>
              <a:t>High sensitivity to New Physics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cs typeface="Arial" charset="0"/>
              </a:rPr>
              <a:t>10% precision BR </a:t>
            </a:r>
            <a:r>
              <a:rPr lang="en-US" sz="2200">
                <a:cs typeface="Arial" charset="0"/>
              </a:rPr>
              <a:t>measurement </a:t>
            </a:r>
            <a:r>
              <a:rPr lang="en-US" sz="2200" smtClean="0">
                <a:cs typeface="Arial" charset="0"/>
              </a:rPr>
              <a:t>expected in </a:t>
            </a:r>
            <a:r>
              <a:rPr lang="en-US" sz="2200" dirty="0">
                <a:solidFill>
                  <a:srgbClr val="FF0000"/>
                </a:solidFill>
                <a:cs typeface="Arial" charset="0"/>
              </a:rPr>
              <a:t>two years</a:t>
            </a:r>
            <a:r>
              <a:rPr lang="en-US" sz="2200" dirty="0">
                <a:cs typeface="Arial" charset="0"/>
              </a:rPr>
              <a:t> of data taking 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solidFill>
                  <a:srgbClr val="FF0000"/>
                </a:solidFill>
                <a:cs typeface="Arial" charset="0"/>
              </a:rPr>
              <a:t>Experiment under construction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35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70"/>
    </mc:Choice>
    <mc:Fallback xmlns="">
      <p:transition spd="slow" advTm="14957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Backup </a:t>
            </a:r>
            <a:r>
              <a:rPr lang="it-IT" dirty="0" err="1" smtClean="0"/>
              <a:t>Slides</a:t>
            </a:r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Francesca Bucci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487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</a:t>
            </a:r>
            <a:r>
              <a:rPr lang="it-IT" baseline="-25000" dirty="0" smtClean="0"/>
              <a:t>K</a:t>
            </a:r>
            <a:r>
              <a:rPr lang="it-IT" dirty="0"/>
              <a:t> </a:t>
            </a:r>
            <a:r>
              <a:rPr lang="it-IT" dirty="0" err="1" smtClean="0"/>
              <a:t>Sensitivity</a:t>
            </a:r>
            <a:r>
              <a:rPr lang="it-IT" dirty="0" smtClean="0"/>
              <a:t> to New </a:t>
            </a:r>
            <a:r>
              <a:rPr lang="it-IT" dirty="0" err="1" smtClean="0"/>
              <a:t>Physics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52483" y="1447800"/>
            <a:ext cx="7498080" cy="973088"/>
          </a:xfrm>
        </p:spPr>
        <p:txBody>
          <a:bodyPr/>
          <a:lstStyle/>
          <a:p>
            <a:pPr algn="ctr">
              <a:buNone/>
            </a:pPr>
            <a:r>
              <a:rPr lang="en-US" sz="2000" dirty="0">
                <a:solidFill>
                  <a:srgbClr val="FF0000"/>
                </a:solidFill>
              </a:rPr>
              <a:t>For non-tiny values of the LFV s-lepton mixing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000" baseline="-25000" dirty="0">
                <a:solidFill>
                  <a:srgbClr val="FF0000"/>
                </a:solidFill>
              </a:rPr>
              <a:t>13</a:t>
            </a:r>
          </a:p>
          <a:p>
            <a:pPr algn="ctr">
              <a:buNone/>
            </a:pPr>
            <a:r>
              <a:rPr lang="en-US" sz="2000" dirty="0"/>
              <a:t> the sensitivity to H</a:t>
            </a:r>
            <a:r>
              <a:rPr lang="en-US" sz="2000" baseline="30000" dirty="0"/>
              <a:t>±</a:t>
            </a:r>
            <a:r>
              <a:rPr lang="en-US" sz="2000" dirty="0"/>
              <a:t> in R</a:t>
            </a:r>
            <a:r>
              <a:rPr lang="en-US" sz="2000" baseline="-25000" dirty="0"/>
              <a:t>K</a:t>
            </a:r>
            <a:r>
              <a:rPr lang="en-US" sz="2000" dirty="0"/>
              <a:t> is strong</a:t>
            </a:r>
          </a:p>
          <a:p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23</a:t>
            </a:fld>
            <a:endParaRPr lang="it-IT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51" y="2359896"/>
            <a:ext cx="4346053" cy="41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950" y="277813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err="1" smtClean="0"/>
              <a:t>K</a:t>
            </a:r>
            <a:r>
              <a:rPr lang="en-US" dirty="0" err="1" smtClean="0">
                <a:latin typeface="Arial" charset="0"/>
                <a:cs typeface="Arial" charset="0"/>
              </a:rPr>
              <a:t>→</a:t>
            </a:r>
            <a:r>
              <a:rPr lang="en-US" dirty="0" err="1" smtClean="0">
                <a:latin typeface="Symbol" pitchFamily="18" charset="2"/>
                <a:cs typeface="Arial" charset="0"/>
              </a:rPr>
              <a:t>pnn</a:t>
            </a:r>
            <a:r>
              <a:rPr lang="en-US" dirty="0" smtClean="0">
                <a:latin typeface="Symbol" pitchFamily="18" charset="2"/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Decays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2325" y="1600200"/>
            <a:ext cx="8001000" cy="44196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FCNC decays mediated by Z penguins and box diagrams </a:t>
            </a:r>
            <a:r>
              <a:rPr lang="en-US" sz="2000" dirty="0" smtClean="0">
                <a:cs typeface="Arial" charset="0"/>
              </a:rPr>
              <a:t>→ 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strongly suppressed</a:t>
            </a:r>
            <a:r>
              <a:rPr lang="en-US" sz="2000" dirty="0" smtClean="0">
                <a:cs typeface="Arial" charset="0"/>
              </a:rPr>
              <a:t> in the SM (&lt;10</a:t>
            </a:r>
            <a:r>
              <a:rPr lang="en-US" sz="2000" baseline="30000" dirty="0" smtClean="0">
                <a:cs typeface="Arial" charset="0"/>
              </a:rPr>
              <a:t>-10</a:t>
            </a:r>
            <a:r>
              <a:rPr lang="en-US" sz="2000" dirty="0" smtClean="0">
                <a:cs typeface="Arial" charset="0"/>
              </a:rPr>
              <a:t>)</a:t>
            </a:r>
          </a:p>
          <a:p>
            <a:pPr eaLnBrk="1" hangingPunct="1"/>
            <a:endParaRPr lang="en-US" sz="2000" dirty="0" smtClean="0">
              <a:cs typeface="Arial" charset="0"/>
            </a:endParaRPr>
          </a:p>
          <a:p>
            <a:pPr eaLnBrk="1" hangingPunct="1"/>
            <a:endParaRPr lang="en-US" sz="2000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dirty="0" smtClean="0">
              <a:cs typeface="Arial" charset="0"/>
            </a:endParaRPr>
          </a:p>
          <a:p>
            <a:pPr eaLnBrk="1" hangingPunct="1"/>
            <a:endParaRPr lang="en-US" sz="2000" dirty="0" smtClean="0">
              <a:cs typeface="Arial" charset="0"/>
            </a:endParaRPr>
          </a:p>
          <a:p>
            <a:pPr eaLnBrk="1" hangingPunct="1"/>
            <a:r>
              <a:rPr lang="en-US" sz="2000" dirty="0" smtClean="0">
                <a:cs typeface="Arial" charset="0"/>
              </a:rPr>
              <a:t>Calculable with </a:t>
            </a:r>
            <a:r>
              <a:rPr lang="en-US" sz="2000" dirty="0" smtClean="0">
                <a:solidFill>
                  <a:srgbClr val="FF0000"/>
                </a:solidFill>
                <a:cs typeface="Arial" charset="0"/>
              </a:rPr>
              <a:t>excellent precision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[</a:t>
            </a:r>
            <a:r>
              <a:rPr lang="en-US" sz="2000" dirty="0" err="1" smtClean="0">
                <a:solidFill>
                  <a:schemeClr val="tx2"/>
                </a:solidFill>
              </a:rPr>
              <a:t>Phys.Rev</a:t>
            </a:r>
            <a:r>
              <a:rPr lang="en-US" sz="2000" dirty="0" smtClean="0">
                <a:solidFill>
                  <a:schemeClr val="tx2"/>
                </a:solidFill>
              </a:rPr>
              <a:t>. D83 (2011) 034030</a:t>
            </a: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]</a:t>
            </a:r>
          </a:p>
          <a:p>
            <a:pPr eaLnBrk="1" hangingPunct="1"/>
            <a:endParaRPr lang="en-US" sz="2000" dirty="0" smtClean="0">
              <a:cs typeface="Arial" charset="0"/>
              <a:sym typeface="Symbol" pitchFamily="18" charset="2"/>
            </a:endParaRPr>
          </a:p>
          <a:p>
            <a:pPr eaLnBrk="1" hangingPunct="1"/>
            <a:endParaRPr lang="en-US" sz="1800" dirty="0" smtClean="0">
              <a:cs typeface="Arial" charset="0"/>
              <a:sym typeface="Symbol" pitchFamily="18" charset="2"/>
            </a:endParaRPr>
          </a:p>
        </p:txBody>
      </p:sp>
      <p:sp>
        <p:nvSpPr>
          <p:cNvPr id="8198" name="Line 4"/>
          <p:cNvSpPr>
            <a:spLocks noChangeShapeType="1"/>
          </p:cNvSpPr>
          <p:nvPr/>
        </p:nvSpPr>
        <p:spPr bwMode="auto">
          <a:xfrm>
            <a:off x="2732100" y="748079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9" name="Picture 5" descr="diagramm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400" y="2376050"/>
            <a:ext cx="3810000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4572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203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58034419"/>
              </p:ext>
            </p:extLst>
          </p:nvPr>
        </p:nvGraphicFramePr>
        <p:xfrm>
          <a:off x="2770900" y="4409168"/>
          <a:ext cx="4573125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zione" r:id="rId5" imgW="2933640" imgH="507960" progId="Equation.3">
                  <p:embed/>
                </p:oleObj>
              </mc:Choice>
              <mc:Fallback>
                <p:oleObj name="Equazione" r:id="rId5" imgW="2933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900" y="4409168"/>
                        <a:ext cx="4573125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998240" y="638867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SUSY11, September 1 2011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3648" y="6388675"/>
            <a:ext cx="457200" cy="476250"/>
          </a:xfrm>
        </p:spPr>
        <p:txBody>
          <a:bodyPr/>
          <a:lstStyle/>
          <a:p>
            <a:pPr>
              <a:defRPr/>
            </a:pPr>
            <a:fld id="{388E7057-7A76-4566-A29F-F30D746EA47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995936" y="6381750"/>
            <a:ext cx="2895600" cy="476250"/>
          </a:xfrm>
        </p:spPr>
        <p:txBody>
          <a:bodyPr/>
          <a:lstStyle/>
          <a:p>
            <a:pPr algn="ctr"/>
            <a:r>
              <a:rPr lang="it-IT" dirty="0" smtClean="0"/>
              <a:t>Francesca Bucci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6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8450" y="277813"/>
            <a:ext cx="7355160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Background Rejection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59850" y="1600200"/>
            <a:ext cx="7985125" cy="990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Signal signature: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Incoming high momentum(75 </a:t>
            </a:r>
            <a:r>
              <a:rPr lang="en-US" sz="2000" dirty="0" err="1" smtClean="0"/>
              <a:t>GeV</a:t>
            </a:r>
            <a:r>
              <a:rPr lang="en-US" sz="2000" dirty="0" smtClean="0"/>
              <a:t>/c) K</a:t>
            </a:r>
            <a:r>
              <a:rPr lang="en-US" sz="2000" baseline="30000" dirty="0" smtClean="0"/>
              <a:t>+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Outgoing low momentum(&lt;35 </a:t>
            </a:r>
            <a:r>
              <a:rPr lang="en-US" sz="2000" dirty="0" err="1" smtClean="0"/>
              <a:t>GeV</a:t>
            </a:r>
            <a:r>
              <a:rPr lang="en-US" sz="2000" dirty="0" smtClean="0"/>
              <a:t>/c) </a:t>
            </a:r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+ </a:t>
            </a:r>
            <a:r>
              <a:rPr lang="en-US" sz="2000" dirty="0" smtClean="0">
                <a:solidFill>
                  <a:srgbClr val="FF0000"/>
                </a:solidFill>
              </a:rPr>
              <a:t>in time</a:t>
            </a:r>
            <a:r>
              <a:rPr lang="en-US" sz="2000" dirty="0" smtClean="0"/>
              <a:t> with the incoming 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</a:t>
            </a:r>
          </a:p>
        </p:txBody>
      </p:sp>
      <p:graphicFrame>
        <p:nvGraphicFramePr>
          <p:cNvPr id="20486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84772586"/>
              </p:ext>
            </p:extLst>
          </p:nvPr>
        </p:nvGraphicFramePr>
        <p:xfrm>
          <a:off x="4069250" y="2892425"/>
          <a:ext cx="49815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3" imgW="2857500" imgH="508000" progId="Equation.3">
                  <p:embed/>
                </p:oleObj>
              </mc:Choice>
              <mc:Fallback>
                <p:oleObj name="Equation" r:id="rId3" imgW="28575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9250" y="2892425"/>
                        <a:ext cx="49815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50" y="2720625"/>
            <a:ext cx="2678487" cy="122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7" descr="MissMa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3816350"/>
            <a:ext cx="375285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3806" name="Group 78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6336572"/>
              </p:ext>
            </p:extLst>
          </p:nvPr>
        </p:nvGraphicFramePr>
        <p:xfrm>
          <a:off x="1251050" y="4105275"/>
          <a:ext cx="3048000" cy="1930400"/>
        </p:xfrm>
        <a:graphic>
          <a:graphicData uri="http://schemas.openxmlformats.org/drawingml/2006/table">
            <a:tbl>
              <a:tblPr/>
              <a:tblGrid>
                <a:gridCol w="2133600"/>
                <a:gridCol w="914400"/>
              </a:tblGrid>
              <a:tr h="3890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Decay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→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(K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0.64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→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(K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0.21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→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→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  <a:endParaRPr kumimoji="0" lang="en-US" sz="1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6" name="Rectangle 77"/>
          <p:cNvSpPr>
            <a:spLocks noChangeArrowheads="1"/>
          </p:cNvSpPr>
          <p:nvPr/>
        </p:nvSpPr>
        <p:spPr bwMode="auto">
          <a:xfrm>
            <a:off x="3048000" y="6400800"/>
            <a:ext cx="59483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/>
            <a:r>
              <a:rPr lang="en-US" sz="1800" dirty="0"/>
              <a:t>~92% of </a:t>
            </a:r>
            <a:r>
              <a:rPr lang="en-US" sz="1800" dirty="0" err="1"/>
              <a:t>kaon</a:t>
            </a:r>
            <a:r>
              <a:rPr lang="en-US" sz="1800" dirty="0"/>
              <a:t> decays </a:t>
            </a:r>
            <a:r>
              <a:rPr lang="en-US" sz="1800" dirty="0" err="1"/>
              <a:t>kinematically</a:t>
            </a:r>
            <a:r>
              <a:rPr lang="en-US" sz="1800" dirty="0"/>
              <a:t> constrained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1021475" y="630555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SUSY11, September 1 2011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AEE1B-0813-4F19-9A3F-F3781ECFC1A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215" y="260648"/>
            <a:ext cx="6779096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Particle Identification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51110" y="1457042"/>
            <a:ext cx="6419056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000" dirty="0" smtClean="0"/>
              <a:t>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positive identification (CEDAR)</a:t>
            </a:r>
          </a:p>
          <a:p>
            <a:pPr eaLnBrk="1" hangingPunct="1"/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 separation (RICH)</a:t>
            </a:r>
          </a:p>
          <a:p>
            <a:pPr eaLnBrk="1" hangingPunct="1"/>
            <a:r>
              <a:rPr lang="en-US" sz="2000" dirty="0" smtClean="0">
                <a:latin typeface="Symbol" pitchFamily="18" charset="2"/>
              </a:rPr>
              <a:t>p</a:t>
            </a:r>
            <a:r>
              <a:rPr lang="en-US" sz="2000" dirty="0" smtClean="0"/>
              <a:t>/e separation (E/p)</a:t>
            </a:r>
          </a:p>
        </p:txBody>
      </p:sp>
      <p:graphicFrame>
        <p:nvGraphicFramePr>
          <p:cNvPr id="74839" name="Group 8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96387998"/>
              </p:ext>
            </p:extLst>
          </p:nvPr>
        </p:nvGraphicFramePr>
        <p:xfrm>
          <a:off x="5444913" y="2771775"/>
          <a:ext cx="3581400" cy="3152775"/>
        </p:xfrm>
        <a:graphic>
          <a:graphicData uri="http://schemas.openxmlformats.org/drawingml/2006/table">
            <a:tbl>
              <a:tblPr/>
              <a:tblGrid>
                <a:gridCol w="2286000"/>
                <a:gridCol w="12954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Decay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→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(K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→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0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n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(K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→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ng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(K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g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-3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→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(K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→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p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(K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m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1.4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1534" name="Group 44"/>
          <p:cNvGrpSpPr>
            <a:grpSpLocks/>
          </p:cNvGrpSpPr>
          <p:nvPr/>
        </p:nvGrpSpPr>
        <p:grpSpPr bwMode="auto">
          <a:xfrm>
            <a:off x="1221950" y="2895600"/>
            <a:ext cx="4119563" cy="2874963"/>
            <a:chOff x="426" y="1995"/>
            <a:chExt cx="2540" cy="1743"/>
          </a:xfrm>
        </p:grpSpPr>
        <p:sp>
          <p:nvSpPr>
            <p:cNvPr id="21535" name="Rectangle 32"/>
            <p:cNvSpPr>
              <a:spLocks noChangeArrowheads="1"/>
            </p:cNvSpPr>
            <p:nvPr/>
          </p:nvSpPr>
          <p:spPr bwMode="auto">
            <a:xfrm>
              <a:off x="1824" y="2276"/>
              <a:ext cx="432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pic>
          <p:nvPicPr>
            <p:cNvPr id="21536" name="Picture 38" descr="MissMassNoKi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" y="1995"/>
              <a:ext cx="2540" cy="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7" name="Text Box 40"/>
            <p:cNvSpPr txBox="1">
              <a:spLocks noChangeArrowheads="1"/>
            </p:cNvSpPr>
            <p:nvPr/>
          </p:nvSpPr>
          <p:spPr bwMode="auto">
            <a:xfrm>
              <a:off x="2058" y="3553"/>
              <a:ext cx="864" cy="1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latin typeface="Arial" charset="0"/>
                </a:rPr>
                <a:t>m</a:t>
              </a:r>
              <a:r>
                <a:rPr lang="en-US" sz="1400" baseline="30000">
                  <a:latin typeface="Arial" charset="0"/>
                </a:rPr>
                <a:t>2</a:t>
              </a:r>
              <a:r>
                <a:rPr lang="en-US" sz="1400" baseline="-25000">
                  <a:latin typeface="Arial" charset="0"/>
                </a:rPr>
                <a:t>miss</a:t>
              </a:r>
              <a:r>
                <a:rPr lang="en-US" sz="1400">
                  <a:latin typeface="Arial" charset="0"/>
                </a:rPr>
                <a:t> GeV</a:t>
              </a:r>
              <a:r>
                <a:rPr lang="en-US" sz="1400" baseline="30000">
                  <a:latin typeface="Arial" charset="0"/>
                </a:rPr>
                <a:t>2</a:t>
              </a:r>
              <a:r>
                <a:rPr lang="en-US" sz="1400">
                  <a:latin typeface="Arial" charset="0"/>
                </a:rPr>
                <a:t>/c</a:t>
              </a:r>
              <a:r>
                <a:rPr lang="en-US" sz="1400" baseline="30000">
                  <a:latin typeface="Arial" charset="0"/>
                </a:rPr>
                <a:t>4</a:t>
              </a:r>
            </a:p>
          </p:txBody>
        </p:sp>
        <p:sp>
          <p:nvSpPr>
            <p:cNvPr id="21538" name="Rectangle 41"/>
            <p:cNvSpPr>
              <a:spLocks noChangeArrowheads="1"/>
            </p:cNvSpPr>
            <p:nvPr/>
          </p:nvSpPr>
          <p:spPr bwMode="auto">
            <a:xfrm>
              <a:off x="1866" y="2361"/>
              <a:ext cx="432" cy="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39" name="Rectangle 42"/>
            <p:cNvSpPr>
              <a:spLocks noChangeArrowheads="1"/>
            </p:cNvSpPr>
            <p:nvPr/>
          </p:nvSpPr>
          <p:spPr bwMode="auto">
            <a:xfrm>
              <a:off x="1890" y="2361"/>
              <a:ext cx="312" cy="174"/>
            </a:xfrm>
            <a:prstGeom prst="rect">
              <a:avLst/>
            </a:prstGeom>
            <a:pattFill prst="pct50">
              <a:fgClr>
                <a:srgbClr val="C0C0C0">
                  <a:alpha val="98822"/>
                </a:srgbClr>
              </a:fgClr>
              <a:bgClr>
                <a:schemeClr val="bg1">
                  <a:alpha val="98822"/>
                </a:schemeClr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pattFill prst="pct50">
                    <a:fgClr>
                      <a:srgbClr val="CCCCFF"/>
                    </a:fgClr>
                    <a:bgClr>
                      <a:srgbClr val="FFFFFF"/>
                    </a:bgClr>
                  </a:patt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540" name="Text Box 43"/>
            <p:cNvSpPr txBox="1">
              <a:spLocks noChangeArrowheads="1"/>
            </p:cNvSpPr>
            <p:nvPr/>
          </p:nvSpPr>
          <p:spPr bwMode="auto">
            <a:xfrm>
              <a:off x="1806" y="2391"/>
              <a:ext cx="480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000">
                  <a:latin typeface="Arial" charset="0"/>
                </a:rPr>
                <a:t>K</a:t>
              </a:r>
              <a:r>
                <a:rPr lang="en-US" sz="1000" baseline="30000">
                  <a:latin typeface="Arial" charset="0"/>
                </a:rPr>
                <a:t>+</a:t>
              </a:r>
              <a:r>
                <a:rPr lang="en-US" sz="1000">
                  <a:latin typeface="Arial" charset="0"/>
                  <a:cs typeface="Arial" charset="0"/>
                </a:rPr>
                <a:t>→</a:t>
              </a:r>
              <a:r>
                <a:rPr lang="en-US" sz="1000">
                  <a:latin typeface="Symbol" pitchFamily="18" charset="2"/>
                  <a:cs typeface="Arial" charset="0"/>
                </a:rPr>
                <a:t>m</a:t>
              </a:r>
              <a:r>
                <a:rPr lang="en-US" sz="1000" baseline="30000">
                  <a:latin typeface="Arial" charset="0"/>
                  <a:cs typeface="Arial" charset="0"/>
                </a:rPr>
                <a:t>+</a:t>
              </a:r>
              <a:r>
                <a:rPr lang="en-US" sz="1000">
                  <a:latin typeface="Symbol" pitchFamily="18" charset="2"/>
                  <a:cs typeface="Arial" charset="0"/>
                </a:rPr>
                <a:t>p</a:t>
              </a:r>
              <a:r>
                <a:rPr lang="en-US" sz="1000" baseline="30000">
                  <a:latin typeface="Arial" charset="0"/>
                  <a:cs typeface="Arial" charset="0"/>
                </a:rPr>
                <a:t>0</a:t>
              </a:r>
              <a:r>
                <a:rPr lang="en-US" sz="1000">
                  <a:latin typeface="Symbol" pitchFamily="18" charset="2"/>
                  <a:cs typeface="Arial" charset="0"/>
                </a:rPr>
                <a:t>n</a:t>
              </a:r>
            </a:p>
          </p:txBody>
        </p:sp>
      </p:grp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1026983" y="638867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SUSY11, September 1 2011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3648" y="6388675"/>
            <a:ext cx="457200" cy="476250"/>
          </a:xfrm>
        </p:spPr>
        <p:txBody>
          <a:bodyPr/>
          <a:lstStyle/>
          <a:p>
            <a:pPr>
              <a:defRPr/>
            </a:pPr>
            <a:fld id="{388E7057-7A76-4566-A29F-F30D746EA47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995936" y="6381750"/>
            <a:ext cx="2895600" cy="476250"/>
          </a:xfrm>
        </p:spPr>
        <p:txBody>
          <a:bodyPr/>
          <a:lstStyle/>
          <a:p>
            <a:pPr algn="ctr"/>
            <a:r>
              <a:rPr lang="it-IT" dirty="0" smtClean="0"/>
              <a:t>Francesca Bucci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21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Sensitivity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2365" y="5946200"/>
            <a:ext cx="7956947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Definition of “year” and running efficiencies based on NA48 experience: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~100 days/year and 60% overall efficiency</a:t>
            </a:r>
          </a:p>
        </p:txBody>
      </p:sp>
      <p:pic>
        <p:nvPicPr>
          <p:cNvPr id="225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5" y="1524000"/>
            <a:ext cx="5565775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SUSY11, September 1 2011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3648" y="6388675"/>
            <a:ext cx="457200" cy="476250"/>
          </a:xfrm>
        </p:spPr>
        <p:txBody>
          <a:bodyPr/>
          <a:lstStyle/>
          <a:p>
            <a:fld id="{7299C584-4286-4647-A63A-CF8859CB3A08}" type="slidenum">
              <a:rPr lang="it-IT" smtClean="0"/>
              <a:t>27</a:t>
            </a:fld>
            <a:endParaRPr lang="it-IT" dirty="0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995936" y="6381750"/>
            <a:ext cx="2895600" cy="476250"/>
          </a:xfrm>
        </p:spPr>
        <p:txBody>
          <a:bodyPr/>
          <a:lstStyle/>
          <a:p>
            <a:r>
              <a:rPr lang="it-IT" dirty="0" smtClean="0"/>
              <a:t>Francesca Bucci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17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212" y="344487"/>
            <a:ext cx="7499176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Techniques for K</a:t>
            </a:r>
            <a:r>
              <a:rPr lang="en-US" baseline="30000" dirty="0" smtClean="0"/>
              <a:t>+</a:t>
            </a:r>
            <a:r>
              <a:rPr lang="en-US" dirty="0" smtClean="0">
                <a:latin typeface="Arial" charset="0"/>
                <a:cs typeface="Arial" charset="0"/>
              </a:rPr>
              <a:t>→</a:t>
            </a:r>
            <a:r>
              <a:rPr lang="en-US" dirty="0" err="1" smtClean="0">
                <a:latin typeface="Symbol" pitchFamily="18" charset="2"/>
                <a:cs typeface="Arial" charset="0"/>
              </a:rPr>
              <a:t>p</a:t>
            </a:r>
            <a:r>
              <a:rPr lang="en-US" baseline="30000" dirty="0" err="1" smtClean="0">
                <a:cs typeface="Arial" charset="0"/>
              </a:rPr>
              <a:t>+</a:t>
            </a:r>
            <a:r>
              <a:rPr lang="en-US" dirty="0" err="1" smtClean="0">
                <a:latin typeface="Symbol" pitchFamily="18" charset="2"/>
                <a:cs typeface="Arial" charset="0"/>
              </a:rPr>
              <a:t>nn</a:t>
            </a:r>
            <a:endParaRPr lang="en-US" dirty="0" smtClean="0">
              <a:latin typeface="Symbol" pitchFamily="18" charset="2"/>
              <a:cs typeface="Arial" charset="0"/>
            </a:endParaRP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88950" y="1671638"/>
            <a:ext cx="3250502" cy="1524000"/>
          </a:xfrm>
        </p:spPr>
        <p:txBody>
          <a:bodyPr>
            <a:no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Stopped</a:t>
            </a:r>
          </a:p>
          <a:p>
            <a:pPr eaLnBrk="1" hangingPunct="1"/>
            <a:r>
              <a:rPr lang="en-US" sz="2000" dirty="0" smtClean="0"/>
              <a:t>Work in </a:t>
            </a:r>
            <a:r>
              <a:rPr lang="en-US" sz="2000" dirty="0" err="1" smtClean="0"/>
              <a:t>kaon</a:t>
            </a:r>
            <a:r>
              <a:rPr lang="en-US" sz="2000" dirty="0" smtClean="0"/>
              <a:t> frame</a:t>
            </a:r>
          </a:p>
          <a:p>
            <a:pPr eaLnBrk="1" hangingPunct="1"/>
            <a:r>
              <a:rPr lang="en-US" sz="2000" dirty="0" smtClean="0"/>
              <a:t>High </a:t>
            </a:r>
            <a:r>
              <a:rPr lang="en-US" sz="2000" dirty="0" err="1" smtClean="0"/>
              <a:t>kaon</a:t>
            </a:r>
            <a:r>
              <a:rPr lang="en-US" sz="2000" dirty="0" smtClean="0"/>
              <a:t> purity</a:t>
            </a:r>
          </a:p>
          <a:p>
            <a:pPr eaLnBrk="1" hangingPunct="1"/>
            <a:r>
              <a:rPr lang="en-US" sz="2000" dirty="0" smtClean="0"/>
              <a:t>Compact detectors</a:t>
            </a: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4876800" y="1652588"/>
            <a:ext cx="3581400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594750" y="814650"/>
            <a:ext cx="2286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1744" name="Group 6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6600587"/>
              </p:ext>
            </p:extLst>
          </p:nvPr>
        </p:nvGraphicFramePr>
        <p:xfrm>
          <a:off x="1039338" y="3555075"/>
          <a:ext cx="8077200" cy="2590802"/>
        </p:xfrm>
        <a:graphic>
          <a:graphicData uri="http://schemas.openxmlformats.org/drawingml/2006/table">
            <a:tbl>
              <a:tblPr/>
              <a:tblGrid>
                <a:gridCol w="1301750"/>
                <a:gridCol w="1092200"/>
                <a:gridCol w="2165350"/>
                <a:gridCol w="35179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Exp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Machine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Meas. or UL 90% CL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Argonne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&lt;5.7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-5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Stopped; HL Bubble Chamber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519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Bevatron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&lt;5.6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-7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Stopped; Spark Chambers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&lt;1.4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-7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Stopped;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→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E787/E949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AGS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(1.73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+1.15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-1.05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-10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</a:rPr>
                        <a:t>Stopped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NA62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SPS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In Flight; Unseparated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Stopped;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Tevatron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as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strecher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ring?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4339452" y="1676750"/>
            <a:ext cx="4679404" cy="152400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In-Flight</a:t>
            </a:r>
          </a:p>
          <a:p>
            <a:pPr marL="342900" indent="-342900"/>
            <a:r>
              <a:rPr lang="en-US" sz="2000" dirty="0" smtClean="0"/>
              <a:t>Decays </a:t>
            </a:r>
            <a:r>
              <a:rPr lang="en-US" sz="2000" dirty="0"/>
              <a:t>in </a:t>
            </a:r>
            <a:r>
              <a:rPr lang="en-US" sz="2000" dirty="0" smtClean="0"/>
              <a:t>vacuum</a:t>
            </a:r>
          </a:p>
          <a:p>
            <a:pPr marL="342900" indent="-342900"/>
            <a:r>
              <a:rPr lang="en-US" sz="2000" dirty="0" smtClean="0"/>
              <a:t>RF </a:t>
            </a:r>
            <a:r>
              <a:rPr lang="en-US" sz="2000" dirty="0"/>
              <a:t>separated or not separated </a:t>
            </a:r>
            <a:r>
              <a:rPr lang="en-US" sz="2000" dirty="0" smtClean="0"/>
              <a:t>beams</a:t>
            </a:r>
          </a:p>
          <a:p>
            <a:pPr marL="342900" indent="-342900"/>
            <a:r>
              <a:rPr lang="en-US" sz="2000" dirty="0" smtClean="0"/>
              <a:t>Extended </a:t>
            </a:r>
            <a:r>
              <a:rPr lang="en-US" sz="2000" dirty="0"/>
              <a:t>decay regions</a:t>
            </a:r>
          </a:p>
          <a:p>
            <a:endParaRPr lang="en-US" sz="2000" dirty="0" smtClean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1037775" y="638867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SUSY11, September 1 2011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3648" y="6388675"/>
            <a:ext cx="457200" cy="476250"/>
          </a:xfrm>
        </p:spPr>
        <p:txBody>
          <a:bodyPr/>
          <a:lstStyle/>
          <a:p>
            <a:pPr>
              <a:defRPr/>
            </a:pPr>
            <a:fld id="{388E7057-7A76-4566-A29F-F30D746EA47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1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995936" y="6381750"/>
            <a:ext cx="2895600" cy="476250"/>
          </a:xfrm>
        </p:spPr>
        <p:txBody>
          <a:bodyPr/>
          <a:lstStyle/>
          <a:p>
            <a:pPr algn="ctr"/>
            <a:r>
              <a:rPr lang="it-IT" dirty="0" smtClean="0"/>
              <a:t>Francesca Bucci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17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44487"/>
            <a:ext cx="8229600" cy="1139825"/>
          </a:xfrm>
        </p:spPr>
        <p:txBody>
          <a:bodyPr/>
          <a:lstStyle/>
          <a:p>
            <a:pPr eaLnBrk="1" hangingPunct="1"/>
            <a:r>
              <a:rPr lang="en-US" dirty="0" smtClean="0"/>
              <a:t>K</a:t>
            </a:r>
            <a:r>
              <a:rPr lang="en-US" baseline="-25000" dirty="0" smtClean="0"/>
              <a:t>L</a:t>
            </a:r>
            <a:r>
              <a:rPr lang="en-US" baseline="30000" dirty="0" smtClean="0"/>
              <a:t>0</a:t>
            </a:r>
            <a:r>
              <a:rPr lang="en-US" dirty="0" smtClean="0">
                <a:latin typeface="Arial" charset="0"/>
                <a:cs typeface="Arial" charset="0"/>
              </a:rPr>
              <a:t>→</a:t>
            </a:r>
            <a:r>
              <a:rPr lang="en-US" dirty="0" smtClean="0">
                <a:latin typeface="Symbol" pitchFamily="18" charset="2"/>
                <a:cs typeface="Arial" charset="0"/>
              </a:rPr>
              <a:t>p</a:t>
            </a:r>
            <a:r>
              <a:rPr lang="en-US" baseline="30000" dirty="0" smtClean="0">
                <a:cs typeface="Arial" charset="0"/>
              </a:rPr>
              <a:t>0</a:t>
            </a:r>
            <a:r>
              <a:rPr lang="en-US" dirty="0" smtClean="0">
                <a:latin typeface="Symbol" pitchFamily="18" charset="2"/>
                <a:cs typeface="Arial" charset="0"/>
              </a:rPr>
              <a:t>nn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556792"/>
            <a:ext cx="7609284" cy="762000"/>
          </a:xfrm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The charm contribution can be fully neglected since it proceeds in the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 smtClean="0"/>
              <a:t>SM almost entirely through direct CP violation </a:t>
            </a:r>
            <a:r>
              <a:rPr lang="en-US" sz="2000" dirty="0" smtClean="0">
                <a:latin typeface="Arial" charset="0"/>
                <a:cs typeface="Arial" charset="0"/>
              </a:rPr>
              <a:t>→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determination of </a:t>
            </a:r>
            <a:r>
              <a:rPr lang="en-US" sz="2000" dirty="0" smtClean="0">
                <a:solidFill>
                  <a:srgbClr val="FF0000"/>
                </a:solidFill>
                <a:latin typeface="Symbol" pitchFamily="18" charset="2"/>
                <a:cs typeface="Arial" charset="0"/>
              </a:rPr>
              <a:t>h</a:t>
            </a:r>
          </a:p>
        </p:txBody>
      </p:sp>
      <p:sp>
        <p:nvSpPr>
          <p:cNvPr id="25607" name="Line 4"/>
          <p:cNvSpPr>
            <a:spLocks noChangeShapeType="1"/>
          </p:cNvSpPr>
          <p:nvPr/>
        </p:nvSpPr>
        <p:spPr bwMode="auto">
          <a:xfrm>
            <a:off x="3415125" y="831275"/>
            <a:ext cx="304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Rectangle 6"/>
          <p:cNvSpPr>
            <a:spLocks noChangeArrowheads="1"/>
          </p:cNvSpPr>
          <p:nvPr/>
        </p:nvSpPr>
        <p:spPr bwMode="auto">
          <a:xfrm>
            <a:off x="1250373" y="4819650"/>
            <a:ext cx="660117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sz="2000" dirty="0">
                <a:cs typeface="Arial" charset="0"/>
              </a:rPr>
              <a:t>Need a huge number of K</a:t>
            </a:r>
            <a:r>
              <a:rPr lang="en-US" sz="2000" baseline="-25000" dirty="0">
                <a:cs typeface="Arial" charset="0"/>
              </a:rPr>
              <a:t>L</a:t>
            </a:r>
            <a:r>
              <a:rPr lang="en-US" sz="2000" dirty="0">
                <a:cs typeface="Arial" charset="0"/>
              </a:rPr>
              <a:t> decays</a:t>
            </a:r>
          </a:p>
          <a:p>
            <a:pPr marL="342900" indent="-342900">
              <a:lnSpc>
                <a:spcPct val="100000"/>
              </a:lnSpc>
            </a:pPr>
            <a:r>
              <a:rPr lang="en-US" sz="2000" dirty="0">
                <a:cs typeface="Arial" charset="0"/>
              </a:rPr>
              <a:t>NA48 K</a:t>
            </a:r>
            <a:r>
              <a:rPr lang="en-US" sz="2000" baseline="-25000" dirty="0">
                <a:cs typeface="Arial" charset="0"/>
              </a:rPr>
              <a:t>L</a:t>
            </a:r>
            <a:r>
              <a:rPr lang="en-US" sz="2000" dirty="0">
                <a:cs typeface="Arial" charset="0"/>
              </a:rPr>
              <a:t> flux corresponding to 3</a:t>
            </a:r>
            <a:r>
              <a:rPr lang="en-US" sz="2000" dirty="0">
                <a:cs typeface="Arial" charset="0"/>
                <a:sym typeface="Symbol" pitchFamily="18" charset="2"/>
              </a:rPr>
              <a:t>10</a:t>
            </a:r>
            <a:r>
              <a:rPr lang="en-US" sz="2000" baseline="30000" dirty="0">
                <a:cs typeface="Arial" charset="0"/>
                <a:sym typeface="Symbol" pitchFamily="18" charset="2"/>
              </a:rPr>
              <a:t>10</a:t>
            </a:r>
            <a:r>
              <a:rPr lang="en-US" sz="2000" dirty="0">
                <a:cs typeface="Arial" charset="0"/>
                <a:sym typeface="Symbol" pitchFamily="18" charset="2"/>
              </a:rPr>
              <a:t>/year</a:t>
            </a:r>
          </a:p>
          <a:p>
            <a:pPr marL="342900" indent="-342900">
              <a:lnSpc>
                <a:spcPct val="100000"/>
              </a:lnSpc>
            </a:pPr>
            <a:r>
              <a:rPr lang="en-US" sz="2000" dirty="0">
                <a:cs typeface="Arial" charset="0"/>
                <a:sym typeface="Symbol" pitchFamily="18" charset="2"/>
              </a:rPr>
              <a:t>NA62 possible K</a:t>
            </a:r>
            <a:r>
              <a:rPr lang="en-US" sz="2000" baseline="-25000" dirty="0">
                <a:cs typeface="Arial" charset="0"/>
                <a:sym typeface="Symbol" pitchFamily="18" charset="2"/>
              </a:rPr>
              <a:t>L</a:t>
            </a:r>
            <a:r>
              <a:rPr lang="en-US" sz="2000" dirty="0">
                <a:cs typeface="Arial" charset="0"/>
                <a:sym typeface="Symbol" pitchFamily="18" charset="2"/>
              </a:rPr>
              <a:t> flux 5-10 times NA48 one</a:t>
            </a:r>
          </a:p>
          <a:p>
            <a:pPr marL="342900" indent="-342900">
              <a:lnSpc>
                <a:spcPct val="100000"/>
              </a:lnSpc>
            </a:pPr>
            <a:r>
              <a:rPr lang="en-US" sz="2000" dirty="0">
                <a:solidFill>
                  <a:srgbClr val="FF0000"/>
                </a:solidFill>
                <a:cs typeface="Arial" charset="0"/>
                <a:sym typeface="Symbol" pitchFamily="18" charset="2"/>
              </a:rPr>
              <a:t>After SPS upgrade 100 times more</a:t>
            </a:r>
          </a:p>
          <a:p>
            <a:pPr marL="342900" indent="-342900">
              <a:lnSpc>
                <a:spcPct val="100000"/>
              </a:lnSpc>
            </a:pPr>
            <a:endParaRPr lang="en-US" sz="1800" baseline="30000" dirty="0">
              <a:solidFill>
                <a:srgbClr val="FF0000"/>
              </a:solidFill>
              <a:cs typeface="Arial" charset="0"/>
              <a:sym typeface="Symbol" pitchFamily="18" charset="2"/>
            </a:endParaRPr>
          </a:p>
        </p:txBody>
      </p:sp>
      <p:graphicFrame>
        <p:nvGraphicFramePr>
          <p:cNvPr id="82993" name="Group 4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9736899"/>
              </p:ext>
            </p:extLst>
          </p:nvPr>
        </p:nvGraphicFramePr>
        <p:xfrm>
          <a:off x="1414075" y="2552700"/>
          <a:ext cx="7010400" cy="1905000"/>
        </p:xfrm>
        <a:graphic>
          <a:graphicData uri="http://schemas.openxmlformats.org/drawingml/2006/table">
            <a:tbl>
              <a:tblPr/>
              <a:tblGrid>
                <a:gridCol w="1252538"/>
                <a:gridCol w="1050925"/>
                <a:gridCol w="2082800"/>
                <a:gridCol w="2624137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Exp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Machine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Meas. or UL 90% CL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Notes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KTeV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Tevatron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&lt;5.7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-7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(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Symbol" pitchFamily="18" charset="2"/>
                        </a:rPr>
                        <a:t>p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→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 pitchFamily="18" charset="2"/>
                        </a:rPr>
                        <a:t>ee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g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  <a:sym typeface="Symbol" pitchFamily="18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E391a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KEK-PS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&lt;2.6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10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Symbol" pitchFamily="18" charset="2"/>
                        </a:rPr>
                        <a:t>-8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J-PARC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Aim at 2.7 SM evts/3y</a:t>
                      </a:r>
                      <a:endParaRPr kumimoji="0" lang="en-US" sz="14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KOPIO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3000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Opportunity at Project X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995936" y="6381750"/>
            <a:ext cx="2895600" cy="476250"/>
          </a:xfrm>
        </p:spPr>
        <p:txBody>
          <a:bodyPr/>
          <a:lstStyle/>
          <a:p>
            <a:pPr algn="ctr"/>
            <a:r>
              <a:rPr lang="it-IT" dirty="0" smtClean="0"/>
              <a:t>Francesca Bucci </a:t>
            </a:r>
            <a:endParaRPr lang="it-IT" dirty="0"/>
          </a:p>
        </p:txBody>
      </p:sp>
      <p:sp>
        <p:nvSpPr>
          <p:cNvPr id="11" name="Segnaposto data 1"/>
          <p:cNvSpPr>
            <a:spLocks noGrp="1"/>
          </p:cNvSpPr>
          <p:nvPr>
            <p:ph type="dt" sz="half" idx="10"/>
          </p:nvPr>
        </p:nvSpPr>
        <p:spPr>
          <a:xfrm>
            <a:off x="1037775" y="638867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SUSY11, September 1 2011</a:t>
            </a:r>
            <a:endParaRPr lang="en-US" dirty="0"/>
          </a:p>
        </p:txBody>
      </p:sp>
      <p:sp>
        <p:nvSpPr>
          <p:cNvPr id="12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3648" y="6388675"/>
            <a:ext cx="457200" cy="476250"/>
          </a:xfrm>
        </p:spPr>
        <p:txBody>
          <a:bodyPr/>
          <a:lstStyle/>
          <a:p>
            <a:pPr>
              <a:defRPr/>
            </a:pPr>
            <a:fld id="{388E7057-7A76-4566-A29F-F30D746EA47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21124" y="291909"/>
            <a:ext cx="795637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</a:t>
            </a:r>
            <a:r>
              <a:rPr lang="en-US" baseline="-25000" dirty="0" smtClean="0"/>
              <a:t>K</a:t>
            </a:r>
            <a:r>
              <a:rPr lang="en-US" dirty="0" smtClean="0"/>
              <a:t>=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(</a:t>
            </a:r>
            <a:r>
              <a:rPr lang="en-US" dirty="0" err="1" smtClean="0"/>
              <a:t>K</a:t>
            </a:r>
            <a:r>
              <a:rPr lang="en-US" dirty="0" err="1" smtClean="0">
                <a:latin typeface="Arial" charset="0"/>
                <a:cs typeface="Arial" charset="0"/>
              </a:rPr>
              <a:t>→</a:t>
            </a:r>
            <a:r>
              <a:rPr lang="en-US" dirty="0" err="1" smtClean="0">
                <a:cs typeface="Arial" charset="0"/>
              </a:rPr>
              <a:t>e</a:t>
            </a:r>
            <a:r>
              <a:rPr lang="en-US" dirty="0" err="1" smtClean="0">
                <a:latin typeface="Symbol" pitchFamily="18" charset="2"/>
                <a:cs typeface="Arial" charset="0"/>
              </a:rPr>
              <a:t>n</a:t>
            </a:r>
            <a:r>
              <a:rPr lang="en-US" dirty="0">
                <a:cs typeface="Arial" charset="0"/>
              </a:rPr>
              <a:t>)/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(</a:t>
            </a:r>
            <a:r>
              <a:rPr lang="en-US" dirty="0" err="1" smtClean="0"/>
              <a:t>K</a:t>
            </a:r>
            <a:r>
              <a:rPr lang="en-US" dirty="0" err="1" smtClean="0">
                <a:latin typeface="Arial" charset="0"/>
                <a:cs typeface="Arial" charset="0"/>
              </a:rPr>
              <a:t>→</a:t>
            </a:r>
            <a:r>
              <a:rPr lang="en-US" dirty="0" err="1" smtClean="0">
                <a:latin typeface="Symbol" pitchFamily="18" charset="2"/>
                <a:cs typeface="Arial" charset="0"/>
              </a:rPr>
              <a:t>mn</a:t>
            </a:r>
            <a:r>
              <a:rPr lang="en-US" dirty="0" smtClean="0">
                <a:cs typeface="Arial" charset="0"/>
              </a:rPr>
              <a:t>) in the SM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506302"/>
            <a:ext cx="8136904" cy="5019042"/>
          </a:xfrm>
        </p:spPr>
        <p:txBody>
          <a:bodyPr>
            <a:normAutofit/>
          </a:bodyPr>
          <a:lstStyle/>
          <a:p>
            <a:r>
              <a:rPr lang="it-IT" sz="2000" dirty="0"/>
              <a:t>The </a:t>
            </a:r>
            <a:r>
              <a:rPr lang="it-IT" sz="2000" dirty="0" err="1"/>
              <a:t>decay</a:t>
            </a:r>
            <a:r>
              <a:rPr lang="it-IT" sz="2000" dirty="0"/>
              <a:t> </a:t>
            </a:r>
            <a:r>
              <a:rPr lang="it-IT" sz="2000" dirty="0" smtClean="0"/>
              <a:t>K</a:t>
            </a:r>
            <a:r>
              <a:rPr lang="en-US" sz="2000" dirty="0" smtClean="0">
                <a:latin typeface="Arial" charset="0"/>
                <a:cs typeface="Arial" charset="0"/>
              </a:rPr>
              <a:t>→</a:t>
            </a:r>
            <a:r>
              <a:rPr lang="en-US" sz="2000" dirty="0" smtClean="0">
                <a:latin typeface="+mj-lt"/>
                <a:cs typeface="Arial" charset="0"/>
              </a:rPr>
              <a:t>e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is </a:t>
            </a:r>
            <a:r>
              <a:rPr lang="en-US" sz="2000" dirty="0" err="1">
                <a:cs typeface="Arial" charset="0"/>
              </a:rPr>
              <a:t>helicity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suppressed</a:t>
            </a:r>
          </a:p>
          <a:p>
            <a:pPr marL="82296" indent="0">
              <a:buNone/>
            </a:pPr>
            <a:endParaRPr lang="it-IT" sz="2000" dirty="0">
              <a:cs typeface="Arial" charset="0"/>
            </a:endParaRPr>
          </a:p>
          <a:p>
            <a:endParaRPr lang="it-IT" sz="2000" dirty="0" smtClean="0">
              <a:cs typeface="Arial" charset="0"/>
            </a:endParaRPr>
          </a:p>
          <a:p>
            <a:endParaRPr lang="it-IT" sz="2000" dirty="0" smtClean="0"/>
          </a:p>
          <a:p>
            <a:pPr marL="82296" indent="0">
              <a:buNone/>
            </a:pP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the ratio R</a:t>
            </a:r>
            <a:r>
              <a:rPr lang="en-US" sz="2000" baseline="-25000" dirty="0"/>
              <a:t>K</a:t>
            </a:r>
            <a:r>
              <a:rPr lang="en-US" sz="2000" dirty="0"/>
              <a:t> =</a:t>
            </a:r>
            <a:r>
              <a:rPr lang="en-US" sz="2000" dirty="0">
                <a:latin typeface="Symbol" pitchFamily="18" charset="2"/>
              </a:rPr>
              <a:t>G</a:t>
            </a:r>
            <a:r>
              <a:rPr lang="en-US" sz="2000" dirty="0"/>
              <a:t>(</a:t>
            </a:r>
            <a:r>
              <a:rPr lang="en-US" sz="2000" dirty="0" err="1"/>
              <a:t>K</a:t>
            </a:r>
            <a:r>
              <a:rPr lang="en-US" sz="2000" dirty="0" err="1">
                <a:cs typeface="Arial" charset="0"/>
              </a:rPr>
              <a:t>→e</a:t>
            </a:r>
            <a:r>
              <a:rPr lang="en-US" sz="2000" dirty="0" err="1">
                <a:latin typeface="Symbol" pitchFamily="18" charset="2"/>
                <a:cs typeface="Arial" charset="0"/>
              </a:rPr>
              <a:t>n</a:t>
            </a:r>
            <a:r>
              <a:rPr lang="en-US" sz="2000" dirty="0">
                <a:cs typeface="Arial" charset="0"/>
              </a:rPr>
              <a:t>/ </a:t>
            </a:r>
            <a:r>
              <a:rPr lang="en-US" sz="2000" dirty="0" err="1"/>
              <a:t>K</a:t>
            </a:r>
            <a:r>
              <a:rPr lang="en-US" sz="2000" dirty="0" err="1">
                <a:cs typeface="Arial" charset="0"/>
              </a:rPr>
              <a:t>→</a:t>
            </a:r>
            <a:r>
              <a:rPr lang="en-US" sz="2000" dirty="0" err="1">
                <a:latin typeface="Symbol" pitchFamily="18" charset="2"/>
                <a:cs typeface="Arial" charset="0"/>
              </a:rPr>
              <a:t>mn</a:t>
            </a:r>
            <a:r>
              <a:rPr lang="en-US" sz="2000" dirty="0">
                <a:cs typeface="Arial" charset="0"/>
              </a:rPr>
              <a:t>)  </a:t>
            </a:r>
            <a:r>
              <a:rPr lang="en-US" sz="2000" dirty="0" err="1">
                <a:cs typeface="Arial" charset="0"/>
              </a:rPr>
              <a:t>hadronic</a:t>
            </a:r>
            <a:r>
              <a:rPr lang="en-US" sz="2000" dirty="0">
                <a:cs typeface="Arial" charset="0"/>
              </a:rPr>
              <a:t> uncertainties cancel</a:t>
            </a:r>
          </a:p>
          <a:p>
            <a:r>
              <a:rPr lang="en-US" sz="2000" dirty="0"/>
              <a:t>The SM prediction of R</a:t>
            </a:r>
            <a:r>
              <a:rPr lang="en-US" sz="2000" baseline="-25000" dirty="0"/>
              <a:t>K</a:t>
            </a:r>
            <a:r>
              <a:rPr lang="en-US" sz="2000" dirty="0"/>
              <a:t> has reached &lt;0.1% </a:t>
            </a:r>
            <a:r>
              <a:rPr lang="en-US" sz="2000" dirty="0" smtClean="0"/>
              <a:t>precision</a:t>
            </a:r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r>
              <a:rPr lang="it-IT" sz="2000" dirty="0" err="1" smtClean="0">
                <a:latin typeface="Symbol" pitchFamily="18" charset="2"/>
              </a:rPr>
              <a:t>d</a:t>
            </a:r>
            <a:r>
              <a:rPr lang="it-IT" sz="2000" dirty="0" err="1" smtClean="0"/>
              <a:t>R</a:t>
            </a:r>
            <a:r>
              <a:rPr lang="it-IT" sz="2000" baseline="-25000" dirty="0" err="1" smtClean="0"/>
              <a:t>K</a:t>
            </a:r>
            <a:r>
              <a:rPr lang="it-IT" sz="2000" baseline="-25000" dirty="0" smtClean="0"/>
              <a:t> 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the </a:t>
            </a:r>
            <a:r>
              <a:rPr lang="en-US" sz="2000" dirty="0" smtClean="0"/>
              <a:t>correction </a:t>
            </a:r>
            <a:r>
              <a:rPr lang="en-US" sz="2000" dirty="0"/>
              <a:t>due to the </a:t>
            </a:r>
            <a:r>
              <a:rPr lang="en-US" sz="2000" dirty="0" smtClean="0"/>
              <a:t>Inner Bremsstrahlung </a:t>
            </a:r>
            <a:r>
              <a:rPr lang="en-US" sz="2000" dirty="0"/>
              <a:t>part of the </a:t>
            </a:r>
            <a:r>
              <a:rPr lang="en-US" sz="2000" dirty="0" err="1" smtClean="0"/>
              <a:t>radiative</a:t>
            </a:r>
            <a:r>
              <a:rPr lang="en-US" sz="2000" dirty="0"/>
              <a:t> </a:t>
            </a:r>
            <a:r>
              <a:rPr lang="en-US" sz="2000" dirty="0" smtClean="0"/>
              <a:t>K </a:t>
            </a:r>
            <a:r>
              <a:rPr lang="en-US" sz="2000" dirty="0"/>
              <a:t>→</a:t>
            </a:r>
            <a:r>
              <a:rPr lang="en-US" sz="2000" dirty="0" smtClean="0"/>
              <a:t>e</a:t>
            </a:r>
            <a:r>
              <a:rPr lang="it-IT" sz="2000" dirty="0" err="1" smtClean="0">
                <a:latin typeface="Symbol" pitchFamily="18" charset="2"/>
              </a:rPr>
              <a:t>ng</a:t>
            </a:r>
            <a:r>
              <a:rPr lang="el-GR" sz="2000" dirty="0" smtClean="0"/>
              <a:t> </a:t>
            </a:r>
            <a:r>
              <a:rPr lang="en-US" sz="2000" dirty="0"/>
              <a:t>process</a:t>
            </a:r>
            <a:endParaRPr lang="en-US" sz="2000" dirty="0" smtClean="0"/>
          </a:p>
          <a:p>
            <a:endParaRPr lang="en-US" sz="2400" dirty="0"/>
          </a:p>
          <a:p>
            <a:endParaRPr lang="it-IT" dirty="0">
              <a:latin typeface="+mj-lt"/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279855"/>
              </p:ext>
            </p:extLst>
          </p:nvPr>
        </p:nvGraphicFramePr>
        <p:xfrm>
          <a:off x="1210499" y="4298402"/>
          <a:ext cx="7561143" cy="1089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Equazione" r:id="rId3" imgW="3784320" imgH="545760" progId="Equation.3">
                  <p:embed/>
                </p:oleObj>
              </mc:Choice>
              <mc:Fallback>
                <p:oleObj name="Equazione" r:id="rId3" imgW="3784320" imgH="5457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0499" y="4298402"/>
                        <a:ext cx="7561143" cy="1089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magine 4" descr="Ke2_S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195" y="2060848"/>
            <a:ext cx="2741030" cy="139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80864" y="5350780"/>
            <a:ext cx="586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chemeClr val="tx2"/>
                </a:solidFill>
                <a:latin typeface="Arial" charset="0"/>
              </a:rPr>
              <a:t>[V. </a:t>
            </a:r>
            <a:r>
              <a:rPr lang="en-US" sz="1600" dirty="0" err="1">
                <a:solidFill>
                  <a:schemeClr val="tx2"/>
                </a:solidFill>
                <a:latin typeface="Arial" charset="0"/>
              </a:rPr>
              <a:t>Cirigliano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 and I. </a:t>
            </a:r>
            <a:r>
              <a:rPr lang="en-US" sz="1600" dirty="0" err="1">
                <a:solidFill>
                  <a:schemeClr val="tx2"/>
                </a:solidFill>
                <a:latin typeface="Arial" charset="0"/>
              </a:rPr>
              <a:t>Rosell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 Phys. Rev. </a:t>
            </a:r>
            <a:r>
              <a:rPr lang="en-US" sz="1600" dirty="0" err="1">
                <a:solidFill>
                  <a:schemeClr val="tx2"/>
                </a:solidFill>
                <a:latin typeface="Arial" charset="0"/>
              </a:rPr>
              <a:t>Lett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. 99 (2007) 231801]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5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401"/>
    </mc:Choice>
    <mc:Fallback xmlns="">
      <p:transition spd="slow" advTm="9040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Radiative</a:t>
            </a:r>
            <a:r>
              <a:rPr lang="en-US" dirty="0" smtClean="0"/>
              <a:t> </a:t>
            </a:r>
            <a:r>
              <a:rPr lang="en-US" dirty="0" err="1" smtClean="0"/>
              <a:t>K</a:t>
            </a:r>
            <a:r>
              <a:rPr lang="en-US" dirty="0" err="1" smtClean="0">
                <a:latin typeface="Arial" charset="0"/>
                <a:cs typeface="Arial" charset="0"/>
              </a:rPr>
              <a:t>→</a:t>
            </a:r>
            <a:r>
              <a:rPr lang="en-US" dirty="0" err="1" smtClean="0">
                <a:cs typeface="Arial" charset="0"/>
              </a:rPr>
              <a:t>e</a:t>
            </a:r>
            <a:r>
              <a:rPr lang="en-US" dirty="0" err="1" smtClean="0">
                <a:latin typeface="Symbol" pitchFamily="18" charset="2"/>
                <a:cs typeface="Arial" charset="0"/>
              </a:rPr>
              <a:t>n</a:t>
            </a:r>
            <a:r>
              <a:rPr lang="en-US" dirty="0" smtClean="0">
                <a:latin typeface="Symbol" pitchFamily="18" charset="2"/>
                <a:cs typeface="Arial" charset="0"/>
              </a:rPr>
              <a:t> g</a:t>
            </a:r>
            <a:r>
              <a:rPr lang="it-IT" dirty="0" smtClean="0"/>
              <a:t> </a:t>
            </a:r>
            <a:r>
              <a:rPr lang="it-IT" dirty="0" err="1" smtClean="0"/>
              <a:t>Decays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1" y="1431175"/>
            <a:ext cx="7920879" cy="2861921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</a:t>
            </a:r>
            <a:r>
              <a:rPr lang="en-US" sz="2000" dirty="0" err="1" smtClean="0"/>
              <a:t>K</a:t>
            </a:r>
            <a:r>
              <a:rPr lang="en-US" sz="2000" dirty="0" err="1" smtClean="0">
                <a:latin typeface="Arial" charset="0"/>
                <a:cs typeface="Arial" charset="0"/>
              </a:rPr>
              <a:t>→</a:t>
            </a:r>
            <a:r>
              <a:rPr lang="en-US" sz="2000" dirty="0" err="1" smtClean="0">
                <a:cs typeface="Arial" charset="0"/>
              </a:rPr>
              <a:t>e</a:t>
            </a:r>
            <a:r>
              <a:rPr lang="en-US" sz="2000" dirty="0" err="1" smtClean="0">
                <a:latin typeface="Symbol" pitchFamily="18" charset="2"/>
                <a:cs typeface="Arial" charset="0"/>
              </a:rPr>
              <a:t>n</a:t>
            </a:r>
            <a:r>
              <a:rPr lang="en-US" sz="2000" dirty="0" smtClean="0">
                <a:latin typeface="Symbol" pitchFamily="18" charset="2"/>
                <a:cs typeface="Arial" charset="0"/>
              </a:rPr>
              <a:t> </a:t>
            </a:r>
            <a:r>
              <a:rPr lang="en-US" sz="2000" dirty="0">
                <a:latin typeface="Symbol" pitchFamily="18" charset="2"/>
                <a:cs typeface="Arial" charset="0"/>
              </a:rPr>
              <a:t>g</a:t>
            </a:r>
            <a:r>
              <a:rPr lang="it-IT" sz="2000" dirty="0"/>
              <a:t> </a:t>
            </a:r>
            <a:r>
              <a:rPr lang="it-IT" sz="2000" dirty="0" smtClean="0"/>
              <a:t>(K</a:t>
            </a:r>
            <a:r>
              <a:rPr lang="it-IT" sz="2000" baseline="-25000" dirty="0" smtClean="0"/>
              <a:t>e2</a:t>
            </a:r>
            <a:r>
              <a:rPr lang="it-IT" sz="2000" baseline="-25000" dirty="0" smtClean="0">
                <a:latin typeface="Symbol" pitchFamily="18" charset="2"/>
              </a:rPr>
              <a:t>g</a:t>
            </a:r>
            <a:r>
              <a:rPr lang="it-IT" sz="2000" dirty="0" smtClean="0"/>
              <a:t>), </a:t>
            </a:r>
            <a:r>
              <a:rPr lang="it-IT" sz="2000" dirty="0">
                <a:latin typeface="Symbol" pitchFamily="18" charset="2"/>
              </a:rPr>
              <a:t>g</a:t>
            </a:r>
            <a:r>
              <a:rPr lang="it-IT" sz="2000" dirty="0" smtClean="0"/>
              <a:t> can be </a:t>
            </a:r>
            <a:r>
              <a:rPr lang="it-IT" sz="2000" dirty="0" err="1" smtClean="0"/>
              <a:t>produced</a:t>
            </a:r>
            <a:r>
              <a:rPr lang="it-IT" sz="2000" dirty="0" smtClean="0"/>
              <a:t> via </a:t>
            </a:r>
            <a:r>
              <a:rPr lang="it-IT" sz="2000" dirty="0" err="1" smtClean="0"/>
              <a:t>internal</a:t>
            </a:r>
            <a:r>
              <a:rPr lang="it-IT" sz="2000" dirty="0" smtClean="0"/>
              <a:t> bremsstrahlung (IB) or </a:t>
            </a:r>
            <a:r>
              <a:rPr lang="it-IT" sz="2000" dirty="0" err="1" smtClean="0"/>
              <a:t>direct-emission</a:t>
            </a:r>
            <a:r>
              <a:rPr lang="it-IT" sz="2000" dirty="0" smtClean="0"/>
              <a:t> (SD) </a:t>
            </a:r>
          </a:p>
          <a:p>
            <a:endParaRPr lang="it-IT" sz="2000" dirty="0"/>
          </a:p>
          <a:p>
            <a:pPr marL="82296" indent="0">
              <a:buNone/>
            </a:pPr>
            <a:endParaRPr lang="it-IT" sz="2000" dirty="0" smtClean="0"/>
          </a:p>
          <a:p>
            <a:pPr marL="82296" indent="0">
              <a:buNone/>
            </a:pPr>
            <a:endParaRPr lang="it-IT" sz="2000" dirty="0" smtClean="0"/>
          </a:p>
          <a:p>
            <a:pPr marL="82296" indent="0">
              <a:buNone/>
            </a:pPr>
            <a:endParaRPr lang="it-IT" sz="2000" dirty="0" smtClean="0"/>
          </a:p>
          <a:p>
            <a:r>
              <a:rPr lang="it-IT" sz="2000" dirty="0" smtClean="0"/>
              <a:t>By </a:t>
            </a:r>
            <a:r>
              <a:rPr lang="it-IT" sz="2000" dirty="0" err="1" smtClean="0"/>
              <a:t>definition</a:t>
            </a:r>
            <a:r>
              <a:rPr lang="it-IT" sz="2000" dirty="0" smtClean="0"/>
              <a:t> R</a:t>
            </a:r>
            <a:r>
              <a:rPr lang="it-IT" sz="2000" baseline="-25000" dirty="0" smtClean="0"/>
              <a:t>K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/>
              <a:t>inclusive </a:t>
            </a:r>
            <a:r>
              <a:rPr lang="it-IT" sz="2000" dirty="0" smtClean="0"/>
              <a:t>of IB </a:t>
            </a:r>
            <a:r>
              <a:rPr lang="it-IT" sz="2000" dirty="0" err="1" smtClean="0"/>
              <a:t>radiation</a:t>
            </a:r>
            <a:r>
              <a:rPr lang="it-IT" sz="2000" dirty="0" smtClean="0"/>
              <a:t> </a:t>
            </a:r>
            <a:r>
              <a:rPr lang="it-IT" sz="2000" dirty="0" err="1" smtClean="0"/>
              <a:t>only</a:t>
            </a:r>
            <a:endParaRPr lang="it-IT" sz="2000" dirty="0" smtClean="0"/>
          </a:p>
          <a:p>
            <a:endParaRPr lang="it-IT" sz="2000" dirty="0"/>
          </a:p>
        </p:txBody>
      </p:sp>
      <p:grpSp>
        <p:nvGrpSpPr>
          <p:cNvPr id="5" name="Gruppo 4"/>
          <p:cNvGrpSpPr/>
          <p:nvPr/>
        </p:nvGrpSpPr>
        <p:grpSpPr>
          <a:xfrm>
            <a:off x="2389627" y="2094327"/>
            <a:ext cx="1714598" cy="1520505"/>
            <a:chOff x="2339752" y="2393576"/>
            <a:chExt cx="1829118" cy="1570211"/>
          </a:xfrm>
        </p:grpSpPr>
        <p:cxnSp>
          <p:nvCxnSpPr>
            <p:cNvPr id="6" name="Connettore 1 5"/>
            <p:cNvCxnSpPr/>
            <p:nvPr/>
          </p:nvCxnSpPr>
          <p:spPr>
            <a:xfrm>
              <a:off x="2339752" y="3356992"/>
              <a:ext cx="792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2 6"/>
            <p:cNvCxnSpPr/>
            <p:nvPr/>
          </p:nvCxnSpPr>
          <p:spPr>
            <a:xfrm flipV="1">
              <a:off x="3131840" y="2708920"/>
              <a:ext cx="576064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2 7"/>
            <p:cNvCxnSpPr/>
            <p:nvPr/>
          </p:nvCxnSpPr>
          <p:spPr>
            <a:xfrm>
              <a:off x="3131840" y="3356992"/>
              <a:ext cx="576064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igura a mano libera 8"/>
            <p:cNvSpPr/>
            <p:nvPr/>
          </p:nvSpPr>
          <p:spPr>
            <a:xfrm>
              <a:off x="3191932" y="2626822"/>
              <a:ext cx="126131" cy="581891"/>
            </a:xfrm>
            <a:custGeom>
              <a:avLst/>
              <a:gdLst>
                <a:gd name="connsiteX0" fmla="*/ 66657 w 126131"/>
                <a:gd name="connsiteY0" fmla="*/ 581891 h 581891"/>
                <a:gd name="connsiteX1" fmla="*/ 155 w 126131"/>
                <a:gd name="connsiteY1" fmla="*/ 448887 h 581891"/>
                <a:gd name="connsiteX2" fmla="*/ 83283 w 126131"/>
                <a:gd name="connsiteY2" fmla="*/ 382385 h 581891"/>
                <a:gd name="connsiteX3" fmla="*/ 16781 w 126131"/>
                <a:gd name="connsiteY3" fmla="*/ 249382 h 581891"/>
                <a:gd name="connsiteX4" fmla="*/ 99908 w 126131"/>
                <a:gd name="connsiteY4" fmla="*/ 166254 h 581891"/>
                <a:gd name="connsiteX5" fmla="*/ 16781 w 126131"/>
                <a:gd name="connsiteY5" fmla="*/ 66502 h 581891"/>
                <a:gd name="connsiteX6" fmla="*/ 116533 w 126131"/>
                <a:gd name="connsiteY6" fmla="*/ 16625 h 581891"/>
                <a:gd name="connsiteX7" fmla="*/ 116533 w 126131"/>
                <a:gd name="connsiteY7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131" h="581891">
                  <a:moveTo>
                    <a:pt x="66657" y="581891"/>
                  </a:moveTo>
                  <a:cubicBezTo>
                    <a:pt x="32020" y="532014"/>
                    <a:pt x="-2616" y="482138"/>
                    <a:pt x="155" y="448887"/>
                  </a:cubicBezTo>
                  <a:cubicBezTo>
                    <a:pt x="2926" y="415636"/>
                    <a:pt x="80512" y="415636"/>
                    <a:pt x="83283" y="382385"/>
                  </a:cubicBezTo>
                  <a:cubicBezTo>
                    <a:pt x="86054" y="349134"/>
                    <a:pt x="14010" y="285404"/>
                    <a:pt x="16781" y="249382"/>
                  </a:cubicBezTo>
                  <a:cubicBezTo>
                    <a:pt x="19552" y="213360"/>
                    <a:pt x="99908" y="196734"/>
                    <a:pt x="99908" y="166254"/>
                  </a:cubicBezTo>
                  <a:cubicBezTo>
                    <a:pt x="99908" y="135774"/>
                    <a:pt x="14010" y="91440"/>
                    <a:pt x="16781" y="66502"/>
                  </a:cubicBezTo>
                  <a:cubicBezTo>
                    <a:pt x="19552" y="41564"/>
                    <a:pt x="99908" y="27709"/>
                    <a:pt x="116533" y="16625"/>
                  </a:cubicBezTo>
                  <a:cubicBezTo>
                    <a:pt x="133158" y="5541"/>
                    <a:pt x="124845" y="2770"/>
                    <a:pt x="116533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2339752" y="3398706"/>
              <a:ext cx="546263" cy="38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70C0"/>
                  </a:solidFill>
                </a:rPr>
                <a:t>K</a:t>
              </a:r>
              <a:r>
                <a:rPr lang="it-IT" baseline="30000" dirty="0" smtClean="0">
                  <a:solidFill>
                    <a:srgbClr val="0070C0"/>
                  </a:solidFill>
                  <a:latin typeface="Gill Sans MT"/>
                </a:rPr>
                <a:t>±</a:t>
              </a:r>
              <a:endParaRPr lang="en-US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736822" y="2676654"/>
              <a:ext cx="432048" cy="38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70C0"/>
                  </a:solidFill>
                </a:rPr>
                <a:t>e</a:t>
              </a:r>
              <a:r>
                <a:rPr lang="it-IT" baseline="30000" dirty="0" smtClean="0">
                  <a:solidFill>
                    <a:srgbClr val="0070C0"/>
                  </a:solidFill>
                  <a:latin typeface="Gill Sans MT"/>
                </a:rPr>
                <a:t>±</a:t>
              </a:r>
              <a:endParaRPr lang="en-US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3707904" y="359445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70C0"/>
                  </a:solidFill>
                  <a:latin typeface="Symbol" pitchFamily="18" charset="2"/>
                </a:rPr>
                <a:t>n</a:t>
              </a:r>
              <a:r>
                <a:rPr lang="it-IT" baseline="-25000" dirty="0" smtClean="0">
                  <a:solidFill>
                    <a:srgbClr val="0070C0"/>
                  </a:solidFill>
                </a:rPr>
                <a:t>e</a:t>
              </a:r>
              <a:endParaRPr lang="en-US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2886015" y="244215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70C0"/>
                  </a:solidFill>
                  <a:latin typeface="Symbol" pitchFamily="18" charset="2"/>
                </a:rPr>
                <a:t>g</a:t>
              </a:r>
              <a:endParaRPr lang="en-US" dirty="0">
                <a:solidFill>
                  <a:srgbClr val="0070C0"/>
                </a:solidFill>
                <a:latin typeface="Symbol" pitchFamily="18" charset="2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339752" y="2393576"/>
              <a:ext cx="546263" cy="38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0070C0"/>
                  </a:solidFill>
                </a:rPr>
                <a:t>IB</a:t>
              </a:r>
              <a:endParaRPr lang="en-US" b="1" baseline="30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5424674" y="2177550"/>
            <a:ext cx="1751567" cy="1451220"/>
            <a:chOff x="6127257" y="2401603"/>
            <a:chExt cx="1829119" cy="1570211"/>
          </a:xfrm>
        </p:grpSpPr>
        <p:cxnSp>
          <p:nvCxnSpPr>
            <p:cNvPr id="16" name="Connettore 1 15"/>
            <p:cNvCxnSpPr/>
            <p:nvPr/>
          </p:nvCxnSpPr>
          <p:spPr>
            <a:xfrm>
              <a:off x="6127258" y="3365019"/>
              <a:ext cx="7920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2 16"/>
            <p:cNvCxnSpPr/>
            <p:nvPr/>
          </p:nvCxnSpPr>
          <p:spPr>
            <a:xfrm flipV="1">
              <a:off x="6919346" y="2716947"/>
              <a:ext cx="576064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2 17"/>
            <p:cNvCxnSpPr/>
            <p:nvPr/>
          </p:nvCxnSpPr>
          <p:spPr>
            <a:xfrm>
              <a:off x="6919346" y="3365019"/>
              <a:ext cx="576064" cy="50405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igura a mano libera 18"/>
            <p:cNvSpPr/>
            <p:nvPr/>
          </p:nvSpPr>
          <p:spPr>
            <a:xfrm>
              <a:off x="6932997" y="2651474"/>
              <a:ext cx="126131" cy="581891"/>
            </a:xfrm>
            <a:custGeom>
              <a:avLst/>
              <a:gdLst>
                <a:gd name="connsiteX0" fmla="*/ 66657 w 126131"/>
                <a:gd name="connsiteY0" fmla="*/ 581891 h 581891"/>
                <a:gd name="connsiteX1" fmla="*/ 155 w 126131"/>
                <a:gd name="connsiteY1" fmla="*/ 448887 h 581891"/>
                <a:gd name="connsiteX2" fmla="*/ 83283 w 126131"/>
                <a:gd name="connsiteY2" fmla="*/ 382385 h 581891"/>
                <a:gd name="connsiteX3" fmla="*/ 16781 w 126131"/>
                <a:gd name="connsiteY3" fmla="*/ 249382 h 581891"/>
                <a:gd name="connsiteX4" fmla="*/ 99908 w 126131"/>
                <a:gd name="connsiteY4" fmla="*/ 166254 h 581891"/>
                <a:gd name="connsiteX5" fmla="*/ 16781 w 126131"/>
                <a:gd name="connsiteY5" fmla="*/ 66502 h 581891"/>
                <a:gd name="connsiteX6" fmla="*/ 116533 w 126131"/>
                <a:gd name="connsiteY6" fmla="*/ 16625 h 581891"/>
                <a:gd name="connsiteX7" fmla="*/ 116533 w 126131"/>
                <a:gd name="connsiteY7" fmla="*/ 0 h 581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131" h="581891">
                  <a:moveTo>
                    <a:pt x="66657" y="581891"/>
                  </a:moveTo>
                  <a:cubicBezTo>
                    <a:pt x="32020" y="532014"/>
                    <a:pt x="-2616" y="482138"/>
                    <a:pt x="155" y="448887"/>
                  </a:cubicBezTo>
                  <a:cubicBezTo>
                    <a:pt x="2926" y="415636"/>
                    <a:pt x="80512" y="415636"/>
                    <a:pt x="83283" y="382385"/>
                  </a:cubicBezTo>
                  <a:cubicBezTo>
                    <a:pt x="86054" y="349134"/>
                    <a:pt x="14010" y="285404"/>
                    <a:pt x="16781" y="249382"/>
                  </a:cubicBezTo>
                  <a:cubicBezTo>
                    <a:pt x="19552" y="213360"/>
                    <a:pt x="99908" y="196734"/>
                    <a:pt x="99908" y="166254"/>
                  </a:cubicBezTo>
                  <a:cubicBezTo>
                    <a:pt x="99908" y="135774"/>
                    <a:pt x="14010" y="91440"/>
                    <a:pt x="16781" y="66502"/>
                  </a:cubicBezTo>
                  <a:cubicBezTo>
                    <a:pt x="19552" y="41564"/>
                    <a:pt x="99908" y="27709"/>
                    <a:pt x="116533" y="16625"/>
                  </a:cubicBezTo>
                  <a:cubicBezTo>
                    <a:pt x="133158" y="5541"/>
                    <a:pt x="124845" y="2770"/>
                    <a:pt x="116533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6127258" y="3406733"/>
              <a:ext cx="546263" cy="39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70C0"/>
                  </a:solidFill>
                </a:rPr>
                <a:t>K</a:t>
              </a:r>
              <a:r>
                <a:rPr lang="it-IT" baseline="30000" dirty="0" smtClean="0">
                  <a:solidFill>
                    <a:srgbClr val="0070C0"/>
                  </a:solidFill>
                  <a:latin typeface="Gill Sans MT"/>
                </a:rPr>
                <a:t>±</a:t>
              </a:r>
              <a:endParaRPr lang="en-US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7524328" y="2684681"/>
              <a:ext cx="432048" cy="39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70C0"/>
                  </a:solidFill>
                </a:rPr>
                <a:t>e</a:t>
              </a:r>
              <a:r>
                <a:rPr lang="it-IT" baseline="30000" dirty="0" smtClean="0">
                  <a:solidFill>
                    <a:srgbClr val="0070C0"/>
                  </a:solidFill>
                  <a:latin typeface="Gill Sans MT"/>
                </a:rPr>
                <a:t>±</a:t>
              </a:r>
              <a:endParaRPr lang="en-US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7495410" y="360248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solidFill>
                    <a:srgbClr val="0070C0"/>
                  </a:solidFill>
                  <a:latin typeface="Symbol" pitchFamily="18" charset="2"/>
                </a:rPr>
                <a:t>n</a:t>
              </a:r>
              <a:r>
                <a:rPr lang="it-IT" baseline="-25000" dirty="0" smtClean="0">
                  <a:solidFill>
                    <a:srgbClr val="0070C0"/>
                  </a:solidFill>
                </a:rPr>
                <a:t>e</a:t>
              </a:r>
              <a:endParaRPr lang="en-US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6673521" y="2450183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rgbClr val="0070C0"/>
                  </a:solidFill>
                  <a:latin typeface="Symbol" pitchFamily="18" charset="2"/>
                </a:rPr>
                <a:t>g</a:t>
              </a:r>
              <a:endParaRPr lang="en-US" dirty="0">
                <a:solidFill>
                  <a:srgbClr val="0070C0"/>
                </a:solidFill>
                <a:latin typeface="Symbol" pitchFamily="18" charset="2"/>
              </a:endParaRP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6127257" y="2401603"/>
              <a:ext cx="546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smtClean="0">
                  <a:solidFill>
                    <a:srgbClr val="0070C0"/>
                  </a:solidFill>
                </a:rPr>
                <a:t>SD</a:t>
              </a:r>
              <a:endParaRPr lang="en-US" b="1" baseline="30000" dirty="0">
                <a:solidFill>
                  <a:srgbClr val="0070C0"/>
                </a:solidFill>
              </a:endParaRPr>
            </a:p>
          </p:txBody>
        </p:sp>
        <p:sp>
          <p:nvSpPr>
            <p:cNvPr id="25" name="Ovale 24"/>
            <p:cNvSpPr/>
            <p:nvPr/>
          </p:nvSpPr>
          <p:spPr>
            <a:xfrm>
              <a:off x="6789796" y="3216740"/>
              <a:ext cx="315774" cy="366632"/>
            </a:xfrm>
            <a:prstGeom prst="ellipse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222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66" y="4038213"/>
            <a:ext cx="3033617" cy="2610591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5628969" y="5052781"/>
            <a:ext cx="549817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SD</a:t>
            </a:r>
            <a:endParaRPr lang="en-US" dirty="0"/>
          </a:p>
        </p:txBody>
      </p:sp>
      <p:sp>
        <p:nvSpPr>
          <p:cNvPr id="29" name="CasellaDiTesto 28"/>
          <p:cNvSpPr txBox="1"/>
          <p:nvPr/>
        </p:nvSpPr>
        <p:spPr>
          <a:xfrm>
            <a:off x="4056112" y="5882821"/>
            <a:ext cx="549817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IB</a:t>
            </a:r>
            <a:endParaRPr lang="en-US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5628969" y="6502060"/>
            <a:ext cx="10292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1400" dirty="0" err="1" smtClean="0"/>
              <a:t>E</a:t>
            </a:r>
            <a:r>
              <a:rPr lang="it-IT" sz="1400" baseline="-25000" dirty="0" err="1" smtClean="0">
                <a:latin typeface="Symbol" pitchFamily="18" charset="2"/>
              </a:rPr>
              <a:t>g</a:t>
            </a:r>
            <a:r>
              <a:rPr lang="it-IT" sz="1400" baseline="30000" dirty="0" err="1" smtClean="0"/>
              <a:t>CM</a:t>
            </a:r>
            <a:r>
              <a:rPr lang="it-IT" sz="1400" dirty="0" smtClean="0"/>
              <a:t> (</a:t>
            </a:r>
            <a:r>
              <a:rPr lang="it-IT" sz="1400" dirty="0" err="1" smtClean="0"/>
              <a:t>GeV</a:t>
            </a:r>
            <a:r>
              <a:rPr lang="it-IT" dirty="0" smtClean="0"/>
              <a:t>)</a:t>
            </a:r>
            <a:endParaRPr lang="en-US" dirty="0"/>
          </a:p>
        </p:txBody>
      </p:sp>
      <p:sp>
        <p:nvSpPr>
          <p:cNvPr id="30" name="CasellaDiTesto 29"/>
          <p:cNvSpPr txBox="1"/>
          <p:nvPr/>
        </p:nvSpPr>
        <p:spPr>
          <a:xfrm rot="16200000">
            <a:off x="3051878" y="4471765"/>
            <a:ext cx="1241278" cy="293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 err="1" smtClean="0"/>
              <a:t>a.u</a:t>
            </a:r>
            <a:r>
              <a:rPr lang="it-IT" sz="1400" dirty="0"/>
              <a:t>.</a:t>
            </a:r>
            <a:endParaRPr lang="en-US" dirty="0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33" name="Segnaposto numero diapositiva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666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88"/>
    </mc:Choice>
    <mc:Fallback xmlns="">
      <p:transition spd="slow" advTm="4418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</a:t>
            </a:r>
            <a:r>
              <a:rPr lang="it-IT" baseline="-25000" dirty="0" smtClean="0"/>
              <a:t>K </a:t>
            </a:r>
            <a:r>
              <a:rPr lang="it-IT" dirty="0" err="1" smtClean="0"/>
              <a:t>beyond</a:t>
            </a:r>
            <a:r>
              <a:rPr lang="it-IT" dirty="0" smtClean="0"/>
              <a:t> the SM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9616" y="1447800"/>
            <a:ext cx="8352928" cy="77853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 MSSM,  </a:t>
            </a:r>
            <a:r>
              <a:rPr lang="it-IT" sz="2000" dirty="0" err="1" smtClean="0"/>
              <a:t>sizable</a:t>
            </a:r>
            <a:r>
              <a:rPr lang="it-IT" sz="2000" dirty="0" smtClean="0"/>
              <a:t> </a:t>
            </a:r>
            <a:r>
              <a:rPr lang="it-IT" sz="2000" dirty="0" err="1" smtClean="0"/>
              <a:t>sources</a:t>
            </a:r>
            <a:r>
              <a:rPr lang="it-IT" sz="2000" dirty="0" smtClean="0"/>
              <a:t> of </a:t>
            </a:r>
            <a:r>
              <a:rPr lang="it-IT" sz="2000" dirty="0" err="1" smtClean="0"/>
              <a:t>flavour</a:t>
            </a:r>
            <a:r>
              <a:rPr lang="it-IT" sz="2000" dirty="0" smtClean="0"/>
              <a:t> </a:t>
            </a:r>
            <a:r>
              <a:rPr lang="it-IT" sz="2000" dirty="0" err="1" smtClean="0"/>
              <a:t>violation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lepton</a:t>
            </a:r>
            <a:r>
              <a:rPr lang="it-IT" sz="2000" dirty="0" smtClean="0"/>
              <a:t> </a:t>
            </a:r>
            <a:r>
              <a:rPr lang="it-IT" sz="2000" dirty="0" err="1" smtClean="0"/>
              <a:t>sector</a:t>
            </a:r>
            <a:r>
              <a:rPr lang="it-IT" sz="2000" dirty="0" smtClean="0"/>
              <a:t> (</a:t>
            </a:r>
            <a:r>
              <a:rPr lang="it-IT" sz="2000" dirty="0" smtClean="0">
                <a:latin typeface="Symbol" pitchFamily="18" charset="2"/>
              </a:rPr>
              <a:t>D</a:t>
            </a:r>
            <a:r>
              <a:rPr lang="it-IT" sz="2000" baseline="-25000" dirty="0" smtClean="0"/>
              <a:t>13</a:t>
            </a:r>
            <a:r>
              <a:rPr lang="it-IT" sz="2000" dirty="0" smtClean="0"/>
              <a:t>~10</a:t>
            </a:r>
            <a:r>
              <a:rPr lang="it-IT" sz="2000" baseline="30000" dirty="0" smtClean="0"/>
              <a:t>-4</a:t>
            </a:r>
            <a:r>
              <a:rPr lang="it-IT" sz="2000" dirty="0" smtClean="0"/>
              <a:t>) can induce </a:t>
            </a:r>
            <a:r>
              <a:rPr lang="it-IT" sz="2000" dirty="0" err="1" smtClean="0"/>
              <a:t>deviation</a:t>
            </a:r>
            <a:r>
              <a:rPr lang="it-IT" sz="2000" dirty="0" smtClean="0"/>
              <a:t> from R</a:t>
            </a:r>
            <a:r>
              <a:rPr lang="it-IT" sz="2000" baseline="-25000" dirty="0" smtClean="0"/>
              <a:t>K</a:t>
            </a:r>
            <a:r>
              <a:rPr lang="it-IT" sz="2000" baseline="30000" dirty="0" smtClean="0"/>
              <a:t>SM</a:t>
            </a:r>
            <a:r>
              <a:rPr lang="it-IT" sz="2000" dirty="0" smtClean="0"/>
              <a:t> </a:t>
            </a:r>
            <a:r>
              <a:rPr lang="it-IT" sz="2000" dirty="0" err="1" smtClean="0"/>
              <a:t>at</a:t>
            </a:r>
            <a:r>
              <a:rPr lang="it-IT" sz="2000" dirty="0" smtClean="0"/>
              <a:t> % </a:t>
            </a:r>
            <a:r>
              <a:rPr lang="it-IT" sz="2000" dirty="0" err="1" smtClean="0"/>
              <a:t>level</a:t>
            </a:r>
            <a:r>
              <a:rPr lang="it-IT" sz="2000" dirty="0" smtClean="0"/>
              <a:t> (e.g. </a:t>
            </a:r>
            <a:r>
              <a:rPr lang="it-IT" sz="2000" dirty="0" err="1" smtClean="0"/>
              <a:t>tan</a:t>
            </a:r>
            <a:r>
              <a:rPr lang="it-IT" sz="2000" dirty="0" err="1" smtClean="0">
                <a:latin typeface="Symbol" pitchFamily="18" charset="2"/>
              </a:rPr>
              <a:t>b</a:t>
            </a:r>
            <a:r>
              <a:rPr lang="it-IT" sz="2000" dirty="0" smtClean="0"/>
              <a:t>=40, </a:t>
            </a:r>
            <a:r>
              <a:rPr lang="it-IT" sz="2000" dirty="0" err="1" smtClean="0"/>
              <a:t>m</a:t>
            </a:r>
            <a:r>
              <a:rPr lang="it-IT" sz="2000" baseline="-25000" dirty="0" err="1" smtClean="0"/>
              <a:t>H</a:t>
            </a:r>
            <a:r>
              <a:rPr lang="it-IT" sz="2000" dirty="0" smtClean="0"/>
              <a:t>=500 </a:t>
            </a:r>
            <a:r>
              <a:rPr lang="it-IT" sz="2000" dirty="0" err="1" smtClean="0"/>
              <a:t>GeV</a:t>
            </a:r>
            <a:r>
              <a:rPr lang="it-IT" sz="2000" dirty="0" smtClean="0"/>
              <a:t>/c</a:t>
            </a:r>
            <a:r>
              <a:rPr lang="it-IT" sz="2000" baseline="30000" dirty="0" smtClean="0"/>
              <a:t>2</a:t>
            </a:r>
            <a:r>
              <a:rPr lang="it-IT" sz="2000" dirty="0" smtClean="0"/>
              <a:t>)</a:t>
            </a:r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endParaRPr lang="it-IT" sz="2000" dirty="0"/>
          </a:p>
          <a:p>
            <a:endParaRPr lang="it-IT" sz="2000" dirty="0" smtClean="0"/>
          </a:p>
          <a:p>
            <a:pPr marL="342900" indent="-342900" algn="ctr"/>
            <a:endParaRPr lang="en-US" sz="2000" dirty="0" smtClean="0">
              <a:solidFill>
                <a:srgbClr val="FF0000"/>
              </a:solidFill>
            </a:endParaRPr>
          </a:p>
          <a:p>
            <a:pPr marL="342900" indent="-342900" algn="ctr"/>
            <a:endParaRPr lang="en-US" sz="2000" dirty="0">
              <a:solidFill>
                <a:srgbClr val="FF0000"/>
              </a:solidFill>
            </a:endParaRPr>
          </a:p>
          <a:p>
            <a:pPr marL="342900" indent="-342900" algn="ctr"/>
            <a:endParaRPr lang="en-US" sz="2000" dirty="0" smtClean="0">
              <a:solidFill>
                <a:srgbClr val="FF0000"/>
              </a:solidFill>
            </a:endParaRPr>
          </a:p>
          <a:p>
            <a:endParaRPr lang="it-IT" sz="2000" dirty="0" smtClean="0"/>
          </a:p>
          <a:p>
            <a:endParaRPr lang="it-IT" sz="2000" dirty="0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198937" y="2623925"/>
            <a:ext cx="2293038" cy="1543308"/>
            <a:chOff x="3840" y="2464"/>
            <a:chExt cx="1536" cy="960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3840" y="2464"/>
              <a:ext cx="1536" cy="960"/>
              <a:chOff x="768" y="2208"/>
              <a:chExt cx="1728" cy="1199"/>
            </a:xfrm>
          </p:grpSpPr>
          <p:pic>
            <p:nvPicPr>
              <p:cNvPr id="8" name="Picture 11" descr="feynman_MSSM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2304"/>
                <a:ext cx="1728" cy="1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 flipH="1" flipV="1">
                <a:off x="1344" y="2208"/>
                <a:ext cx="288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 flipV="1">
                <a:off x="1632" y="2208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 Box 14"/>
              <p:cNvSpPr txBox="1">
                <a:spLocks noChangeArrowheads="1"/>
              </p:cNvSpPr>
              <p:nvPr/>
            </p:nvSpPr>
            <p:spPr bwMode="auto">
              <a:xfrm>
                <a:off x="1248" y="2208"/>
                <a:ext cx="336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>
                    <a:latin typeface="Arial" charset="0"/>
                  </a:rPr>
                  <a:t>u</a:t>
                </a:r>
                <a:r>
                  <a:rPr lang="en-US" baseline="-25000">
                    <a:latin typeface="Arial" charset="0"/>
                  </a:rPr>
                  <a:t>L</a:t>
                </a:r>
              </a:p>
            </p:txBody>
          </p:sp>
          <p:sp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>
                <a:off x="1872" y="2208"/>
                <a:ext cx="336" cy="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1pPr>
                <a:lvl2pPr marL="742950" indent="-285750" eaLnBrk="0" hangingPunct="0"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2pPr>
                <a:lvl3pPr marL="1143000" indent="-228600" eaLnBrk="0" hangingPunct="0"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3pPr>
                <a:lvl4pPr marL="1600200" indent="-228600" eaLnBrk="0" hangingPunct="0"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4pPr>
                <a:lvl5pPr marL="2057400" indent="-228600" eaLnBrk="0" hangingPunct="0"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defRPr sz="1200">
                    <a:solidFill>
                      <a:schemeClr val="tx1"/>
                    </a:solidFill>
                    <a:latin typeface="Verdan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>
                    <a:latin typeface="Arial" charset="0"/>
                  </a:rPr>
                  <a:t>s</a:t>
                </a:r>
                <a:r>
                  <a:rPr lang="en-US" baseline="-25000">
                    <a:latin typeface="Arial" charset="0"/>
                  </a:rPr>
                  <a:t>R</a:t>
                </a:r>
              </a:p>
            </p:txBody>
          </p:sp>
        </p:grp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4032" y="2824"/>
              <a:ext cx="28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>
                  <a:latin typeface="Symbol" pitchFamily="18" charset="2"/>
                </a:rPr>
                <a:t>D</a:t>
              </a:r>
              <a:r>
                <a:rPr lang="en-US" baseline="-25000"/>
                <a:t>13</a:t>
              </a:r>
            </a:p>
          </p:txBody>
        </p:sp>
      </p:grp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940165" y="2193080"/>
            <a:ext cx="701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dirty="0">
                <a:solidFill>
                  <a:schemeClr val="tx2"/>
                </a:solidFill>
                <a:latin typeface="Arial" charset="0"/>
              </a:rPr>
              <a:t>[A. </a:t>
            </a:r>
            <a:r>
              <a:rPr lang="en-US" sz="1600" dirty="0" err="1">
                <a:solidFill>
                  <a:schemeClr val="tx2"/>
                </a:solidFill>
                <a:latin typeface="Arial" charset="0"/>
              </a:rPr>
              <a:t>Masiero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, P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. </a:t>
            </a:r>
            <a:r>
              <a:rPr lang="en-US" sz="1600" dirty="0" err="1" smtClean="0">
                <a:solidFill>
                  <a:schemeClr val="tx2"/>
                </a:solidFill>
                <a:latin typeface="Arial" charset="0"/>
              </a:rPr>
              <a:t>Paradisi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, R. </a:t>
            </a:r>
            <a:r>
              <a:rPr lang="en-US" sz="1600" dirty="0" err="1">
                <a:solidFill>
                  <a:schemeClr val="tx2"/>
                </a:solidFill>
                <a:latin typeface="Arial" charset="0"/>
              </a:rPr>
              <a:t>Petronzio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  Phys. Rev. D74 (2006) </a:t>
            </a:r>
            <a:r>
              <a:rPr lang="en-US" sz="1600" dirty="0" smtClean="0">
                <a:solidFill>
                  <a:schemeClr val="tx2"/>
                </a:solidFill>
                <a:latin typeface="Arial" charset="0"/>
              </a:rPr>
              <a:t>011701</a:t>
            </a:r>
            <a:r>
              <a:rPr lang="en-US" sz="1600" dirty="0">
                <a:solidFill>
                  <a:schemeClr val="tx2"/>
                </a:solidFill>
                <a:latin typeface="Arial" charset="0"/>
              </a:rPr>
              <a:t>]</a:t>
            </a:r>
          </a:p>
        </p:txBody>
      </p:sp>
      <p:graphicFrame>
        <p:nvGraphicFramePr>
          <p:cNvPr id="14" name="Oggett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606281"/>
              </p:ext>
            </p:extLst>
          </p:nvPr>
        </p:nvGraphicFramePr>
        <p:xfrm>
          <a:off x="2551765" y="4437112"/>
          <a:ext cx="441325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Equation" r:id="rId5" imgW="2603500" imgH="558800" progId="Equation.3">
                  <p:embed/>
                </p:oleObj>
              </mc:Choice>
              <mc:Fallback>
                <p:oleObj name="Equation" r:id="rId5" imgW="2603500" imgH="558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765" y="4437112"/>
                        <a:ext cx="441325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206928"/>
              </p:ext>
            </p:extLst>
          </p:nvPr>
        </p:nvGraphicFramePr>
        <p:xfrm>
          <a:off x="3514725" y="2924944"/>
          <a:ext cx="531971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Equazione" r:id="rId7" imgW="3238200" imgH="495000" progId="Equation.3">
                  <p:embed/>
                </p:oleObj>
              </mc:Choice>
              <mc:Fallback>
                <p:oleObj name="Equazione" r:id="rId7" imgW="3238200" imgH="495000" progId="Equation.3">
                  <p:embed/>
                  <p:pic>
                    <p:nvPicPr>
                      <p:cNvPr id="0" name="Oggetto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2924944"/>
                        <a:ext cx="5319713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egnaposto contenuto 2"/>
          <p:cNvSpPr txBox="1">
            <a:spLocks/>
          </p:cNvSpPr>
          <p:nvPr/>
        </p:nvSpPr>
        <p:spPr>
          <a:xfrm>
            <a:off x="940165" y="5661248"/>
            <a:ext cx="8203835" cy="892696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/>
            <a:r>
              <a:rPr lang="en-US" sz="2000" dirty="0" smtClean="0">
                <a:solidFill>
                  <a:srgbClr val="FF0000"/>
                </a:solidFill>
              </a:rPr>
              <a:t>Larger effects foreseen in B decays due to (</a:t>
            </a:r>
            <a:r>
              <a:rPr lang="en-US" sz="2000" dirty="0" err="1" smtClean="0">
                <a:solidFill>
                  <a:srgbClr val="FF0000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/</a:t>
            </a:r>
            <a:r>
              <a:rPr lang="en-US" sz="2000" dirty="0" err="1" smtClean="0">
                <a:solidFill>
                  <a:srgbClr val="FF0000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en-US" sz="2000" baseline="30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>
                <a:solidFill>
                  <a:srgbClr val="FF0000"/>
                </a:solidFill>
              </a:rPr>
              <a:t>~10</a:t>
            </a:r>
            <a:r>
              <a:rPr lang="en-US" sz="2000" baseline="30000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>
                <a:solidFill>
                  <a:srgbClr val="FF0000"/>
                </a:solidFill>
              </a:rPr>
              <a:t> but experimentally challenging</a:t>
            </a:r>
          </a:p>
          <a:p>
            <a:endParaRPr lang="it-IT" sz="2000" dirty="0" smtClean="0"/>
          </a:p>
          <a:p>
            <a:endParaRPr lang="it-IT" sz="2000" dirty="0" smtClean="0"/>
          </a:p>
          <a:p>
            <a:endParaRPr lang="it-IT" sz="2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976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4"/>
    </mc:Choice>
    <mc:Fallback xmlns="">
      <p:transition spd="slow" advTm="157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NA62 experiment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84325"/>
            <a:ext cx="8305800" cy="4572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000" dirty="0" smtClean="0"/>
              <a:t>A fixed target experiment at the CERN SPS </a:t>
            </a:r>
          </a:p>
        </p:txBody>
      </p:sp>
      <p:grpSp>
        <p:nvGrpSpPr>
          <p:cNvPr id="11271" name="Group 4"/>
          <p:cNvGrpSpPr>
            <a:grpSpLocks/>
          </p:cNvGrpSpPr>
          <p:nvPr/>
        </p:nvGrpSpPr>
        <p:grpSpPr bwMode="auto">
          <a:xfrm>
            <a:off x="5623550" y="1741525"/>
            <a:ext cx="2946400" cy="4495800"/>
            <a:chOff x="1072" y="1296"/>
            <a:chExt cx="1856" cy="2832"/>
          </a:xfrm>
        </p:grpSpPr>
        <p:pic>
          <p:nvPicPr>
            <p:cNvPr id="112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" y="1296"/>
              <a:ext cx="1856" cy="2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4" name="Text Box 6"/>
            <p:cNvSpPr txBox="1">
              <a:spLocks noChangeArrowheads="1"/>
            </p:cNvSpPr>
            <p:nvPr/>
          </p:nvSpPr>
          <p:spPr bwMode="auto">
            <a:xfrm>
              <a:off x="1984" y="2106"/>
              <a:ext cx="76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b="1">
                  <a:solidFill>
                    <a:schemeClr val="tx2"/>
                  </a:solidFill>
                  <a:latin typeface="Arial" charset="0"/>
                </a:rPr>
                <a:t>NA48 </a:t>
              </a:r>
              <a:r>
                <a:rPr lang="en-US" b="1">
                  <a:solidFill>
                    <a:schemeClr val="tx2"/>
                  </a:solidFill>
                  <a:latin typeface="Arial" charset="0"/>
                  <a:cs typeface="Arial" charset="0"/>
                </a:rPr>
                <a:t>   </a:t>
              </a:r>
              <a:r>
                <a:rPr lang="en-US" b="1">
                  <a:solidFill>
                    <a:schemeClr val="tx2"/>
                  </a:solidFill>
                  <a:latin typeface="Arial" charset="0"/>
                </a:rPr>
                <a:t> NA62</a:t>
              </a:r>
            </a:p>
          </p:txBody>
        </p:sp>
        <p:sp>
          <p:nvSpPr>
            <p:cNvPr id="11275" name="Line 7"/>
            <p:cNvSpPr>
              <a:spLocks noChangeShapeType="1"/>
            </p:cNvSpPr>
            <p:nvPr/>
          </p:nvSpPr>
          <p:spPr bwMode="auto">
            <a:xfrm>
              <a:off x="2312" y="2198"/>
              <a:ext cx="96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051550" y="2648130"/>
            <a:ext cx="4572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00000"/>
              </a:lnSpc>
            </a:pPr>
            <a:r>
              <a:rPr lang="en-US" sz="2000" dirty="0"/>
              <a:t>The SPS is needed as LHC proton</a:t>
            </a:r>
          </a:p>
          <a:p>
            <a:pPr marL="342900" indent="-342900">
              <a:lnSpc>
                <a:spcPct val="100000"/>
              </a:lnSpc>
            </a:pPr>
            <a:r>
              <a:rPr lang="en-US" sz="2000" dirty="0"/>
              <a:t>injector only part-time</a:t>
            </a:r>
          </a:p>
          <a:p>
            <a:pPr marL="342900" indent="-342900">
              <a:lnSpc>
                <a:spcPct val="100000"/>
              </a:lnSpc>
            </a:pPr>
            <a:endParaRPr lang="en-US" sz="2000" dirty="0"/>
          </a:p>
          <a:p>
            <a:pPr marL="342900" indent="-342900">
              <a:lnSpc>
                <a:spcPct val="100000"/>
              </a:lnSpc>
            </a:pPr>
            <a:r>
              <a:rPr lang="en-US" sz="2000" dirty="0"/>
              <a:t>For the remainder of the time it</a:t>
            </a:r>
          </a:p>
          <a:p>
            <a:pPr marL="342900" indent="-342900">
              <a:lnSpc>
                <a:spcPct val="100000"/>
              </a:lnSpc>
            </a:pPr>
            <a:r>
              <a:rPr lang="en-US" sz="2000" dirty="0"/>
              <a:t>can provide 400 </a:t>
            </a:r>
            <a:r>
              <a:rPr lang="en-US" sz="2000" dirty="0" err="1"/>
              <a:t>GeV</a:t>
            </a:r>
            <a:r>
              <a:rPr lang="en-US" sz="2000" dirty="0"/>
              <a:t>/c protons for </a:t>
            </a:r>
          </a:p>
          <a:p>
            <a:pPr marL="342900" indent="-342900">
              <a:lnSpc>
                <a:spcPct val="100000"/>
              </a:lnSpc>
            </a:pPr>
            <a:r>
              <a:rPr lang="en-US" sz="2000" dirty="0"/>
              <a:t>fixed target and neutrino experiments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259632" y="6237325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FF0000"/>
                </a:solidFill>
              </a:rPr>
              <a:t>Experience, infrastructures and (some) detectors from NA48 to NA62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060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7"/>
    </mc:Choice>
    <mc:Fallback xmlns="">
      <p:transition spd="slow" advTm="4282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85983" y="44088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NA62-R</a:t>
            </a:r>
            <a:r>
              <a:rPr lang="it-IT" baseline="-25000" dirty="0" smtClean="0"/>
              <a:t>K</a:t>
            </a:r>
            <a:r>
              <a:rPr lang="it-IT" dirty="0" smtClean="0"/>
              <a:t> Detector </a:t>
            </a:r>
            <a:r>
              <a:rPr lang="it-IT" sz="2200" dirty="0" smtClean="0"/>
              <a:t>(</a:t>
            </a:r>
            <a:r>
              <a:rPr lang="it-IT" sz="2200" dirty="0" err="1" smtClean="0"/>
              <a:t>inherited</a:t>
            </a:r>
            <a:r>
              <a:rPr lang="it-IT" sz="2200" dirty="0" smtClean="0"/>
              <a:t> by NA48/2)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and Data </a:t>
            </a:r>
            <a:r>
              <a:rPr lang="it-IT" dirty="0" err="1" smtClean="0"/>
              <a:t>Taking</a:t>
            </a:r>
            <a:endParaRPr lang="it-IT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70399"/>
            <a:ext cx="3792418" cy="344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069490" y="2105013"/>
            <a:ext cx="3873566" cy="722439"/>
          </a:xfrm>
          <a:prstGeom prst="rect">
            <a:avLst/>
          </a:prstGeom>
          <a:noFill/>
          <a:ln>
            <a:solidFill>
              <a:srgbClr val="008000"/>
            </a:solidFill>
            <a:miter lim="800000"/>
            <a:headEnd/>
            <a:tailEnd/>
          </a:ln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solidFill>
                  <a:srgbClr val="008000"/>
                </a:solidFill>
              </a:rPr>
              <a:t>Magnetic spectrometer:</a:t>
            </a:r>
            <a:endParaRPr lang="en-US" sz="18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  <a:buNone/>
            </a:pPr>
            <a:r>
              <a:rPr lang="en-US" sz="1800" dirty="0" err="1">
                <a:latin typeface="Symbol" pitchFamily="18" charset="2"/>
              </a:rPr>
              <a:t>s</a:t>
            </a:r>
            <a:r>
              <a:rPr lang="en-US" sz="1800" baseline="-25000" dirty="0" err="1"/>
              <a:t>p</a:t>
            </a:r>
            <a:r>
              <a:rPr lang="en-US" sz="1800" dirty="0"/>
              <a:t>/p = (0.48 </a:t>
            </a:r>
            <a:r>
              <a:rPr lang="en-US" sz="1800" dirty="0">
                <a:sym typeface="Symbol" pitchFamily="18" charset="2"/>
              </a:rPr>
              <a:t> 0.009 p)% (p in </a:t>
            </a:r>
            <a:r>
              <a:rPr lang="en-US" sz="1800" dirty="0" err="1">
                <a:sym typeface="Symbol" pitchFamily="18" charset="2"/>
              </a:rPr>
              <a:t>GeV</a:t>
            </a:r>
            <a:r>
              <a:rPr lang="en-US" sz="1800" dirty="0">
                <a:sym typeface="Symbol" pitchFamily="18" charset="2"/>
              </a:rPr>
              <a:t>/c) 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58475" y="4146256"/>
            <a:ext cx="4876800" cy="1008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err="1" smtClean="0">
                <a:solidFill>
                  <a:srgbClr val="CC0000"/>
                </a:solidFill>
              </a:rPr>
              <a:t>LKr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CC0000"/>
                </a:solidFill>
              </a:rPr>
              <a:t>electromagnetic calorimeter: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dirty="0" smtClean="0">
                <a:latin typeface="Symbol" pitchFamily="18" charset="2"/>
              </a:rPr>
              <a:t> 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E</a:t>
            </a:r>
            <a:r>
              <a:rPr lang="en-US" dirty="0" smtClean="0"/>
              <a:t>/E </a:t>
            </a:r>
            <a:r>
              <a:rPr lang="en-US" dirty="0"/>
              <a:t>= (3.2/√E </a:t>
            </a:r>
            <a:r>
              <a:rPr lang="en-US" dirty="0">
                <a:sym typeface="Symbol" pitchFamily="18" charset="2"/>
              </a:rPr>
              <a:t> 9.0/E  0.42)% (E in </a:t>
            </a:r>
            <a:r>
              <a:rPr lang="en-US" dirty="0" err="1">
                <a:sym typeface="Symbol" pitchFamily="18" charset="2"/>
              </a:rPr>
              <a:t>GeV</a:t>
            </a:r>
            <a:r>
              <a:rPr lang="en-US" dirty="0">
                <a:sym typeface="Symbol" pitchFamily="18" charset="2"/>
              </a:rPr>
              <a:t>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dirty="0" smtClean="0">
                <a:latin typeface="Symbol" pitchFamily="18" charset="2"/>
                <a:sym typeface="Symbol" pitchFamily="18" charset="2"/>
              </a:rPr>
              <a:t> </a:t>
            </a:r>
            <a:r>
              <a:rPr lang="en-US" dirty="0" err="1" smtClean="0">
                <a:latin typeface="Symbol" pitchFamily="18" charset="2"/>
                <a:sym typeface="Symbol" pitchFamily="18" charset="2"/>
              </a:rPr>
              <a:t>s</a:t>
            </a:r>
            <a:r>
              <a:rPr lang="en-US" baseline="-25000" dirty="0" err="1" smtClean="0">
                <a:sym typeface="Symbol" pitchFamily="18" charset="2"/>
              </a:rPr>
              <a:t>x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=</a:t>
            </a:r>
            <a:r>
              <a:rPr lang="en-US" dirty="0" err="1">
                <a:latin typeface="Symbol" pitchFamily="18" charset="2"/>
                <a:sym typeface="Symbol" pitchFamily="18" charset="2"/>
              </a:rPr>
              <a:t>s</a:t>
            </a:r>
            <a:r>
              <a:rPr lang="en-US" baseline="-25000" dirty="0" err="1">
                <a:sym typeface="Symbol" pitchFamily="18" charset="2"/>
              </a:rPr>
              <a:t>y</a:t>
            </a:r>
            <a:r>
              <a:rPr lang="en-US" dirty="0">
                <a:sym typeface="Symbol" pitchFamily="18" charset="2"/>
              </a:rPr>
              <a:t> ~ 1.5mm for E=10 </a:t>
            </a:r>
            <a:r>
              <a:rPr lang="en-US" dirty="0" err="1">
                <a:sym typeface="Symbol" pitchFamily="18" charset="2"/>
              </a:rPr>
              <a:t>GeV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041851" y="2991140"/>
            <a:ext cx="4610270" cy="1038679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Hodoscope</a:t>
            </a:r>
            <a:r>
              <a:rPr lang="en-US" dirty="0" smtClean="0">
                <a:solidFill>
                  <a:srgbClr val="0000CC"/>
                </a:solidFill>
              </a:rPr>
              <a:t>: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dirty="0" smtClean="0"/>
              <a:t> Fast trigger for charged particle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dirty="0" smtClean="0"/>
              <a:t>and timing for the event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t</a:t>
            </a:r>
            <a:r>
              <a:rPr lang="en-US" dirty="0" smtClean="0">
                <a:cs typeface="Arial" charset="0"/>
              </a:rPr>
              <a:t>~</a:t>
            </a:r>
            <a:r>
              <a:rPr lang="en-US" dirty="0"/>
              <a:t> </a:t>
            </a:r>
            <a:r>
              <a:rPr lang="en-US" dirty="0" smtClean="0"/>
              <a:t>150ps)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7</a:t>
            </a:fld>
            <a:endParaRPr lang="it-IT" dirty="0"/>
          </a:p>
        </p:txBody>
      </p:sp>
      <p:sp>
        <p:nvSpPr>
          <p:cNvPr id="13" name="Segnaposto contenuto 2"/>
          <p:cNvSpPr txBox="1">
            <a:spLocks/>
          </p:cNvSpPr>
          <p:nvPr/>
        </p:nvSpPr>
        <p:spPr>
          <a:xfrm>
            <a:off x="1090729" y="5450732"/>
            <a:ext cx="8003904" cy="10670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NA62 </a:t>
            </a:r>
            <a:r>
              <a:rPr lang="en-US" sz="2000" dirty="0">
                <a:solidFill>
                  <a:srgbClr val="FF0000"/>
                </a:solidFill>
              </a:rPr>
              <a:t>data </a:t>
            </a:r>
            <a:r>
              <a:rPr lang="en-US" sz="2000" dirty="0" smtClean="0">
                <a:solidFill>
                  <a:srgbClr val="FF0000"/>
                </a:solidFill>
              </a:rPr>
              <a:t>taking :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/>
              <a:t> Four months in 2007 (mostly K</a:t>
            </a:r>
            <a:r>
              <a:rPr lang="en-US" sz="2000" baseline="30000" dirty="0"/>
              <a:t>+</a:t>
            </a:r>
            <a:r>
              <a:rPr lang="en-US" sz="2000" dirty="0"/>
              <a:t> only)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 Two weeks in </a:t>
            </a:r>
            <a:r>
              <a:rPr lang="en-US" sz="2000" dirty="0" smtClean="0"/>
              <a:t>2008 (special dataset for systematics uncertainties study)</a:t>
            </a:r>
            <a:endParaRPr lang="en-US" sz="2000" dirty="0"/>
          </a:p>
          <a:p>
            <a:endParaRPr lang="it-IT" sz="2000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33CC33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497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93"/>
    </mc:Choice>
    <mc:Fallback xmlns="">
      <p:transition spd="slow" advTm="9719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</a:t>
            </a:r>
            <a:r>
              <a:rPr lang="it-IT" baseline="-25000" dirty="0" smtClean="0"/>
              <a:t>K</a:t>
            </a:r>
            <a:r>
              <a:rPr lang="it-IT" dirty="0" smtClean="0"/>
              <a:t> </a:t>
            </a: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2854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</a:t>
            </a:r>
            <a:r>
              <a:rPr lang="en-US" sz="2000" baseline="30000" dirty="0" smtClean="0"/>
              <a:t>±</a:t>
            </a:r>
            <a:r>
              <a:rPr lang="en-US" sz="2000" dirty="0" smtClean="0">
                <a:latin typeface="Arial" charset="0"/>
                <a:cs typeface="Arial" charset="0"/>
              </a:rPr>
              <a:t>→</a:t>
            </a:r>
            <a:r>
              <a:rPr lang="en-US" sz="2000" dirty="0" err="1" smtClean="0">
                <a:cs typeface="Arial" charset="0"/>
              </a:rPr>
              <a:t>e</a:t>
            </a:r>
            <a:r>
              <a:rPr lang="en-US" sz="2000" baseline="30000" dirty="0" err="1" smtClean="0">
                <a:cs typeface="Arial" charset="0"/>
              </a:rPr>
              <a:t>±</a:t>
            </a:r>
            <a:r>
              <a:rPr lang="en-US" sz="2000" dirty="0" err="1" smtClean="0">
                <a:latin typeface="Symbol" pitchFamily="18" charset="2"/>
                <a:cs typeface="Arial" charset="0"/>
              </a:rPr>
              <a:t>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(K</a:t>
            </a:r>
            <a:r>
              <a:rPr lang="en-US" sz="2000" baseline="-25000" dirty="0">
                <a:cs typeface="Arial" charset="0"/>
              </a:rPr>
              <a:t>e2</a:t>
            </a:r>
            <a:r>
              <a:rPr lang="en-US" sz="2000" dirty="0">
                <a:cs typeface="Arial" charset="0"/>
              </a:rPr>
              <a:t>), </a:t>
            </a:r>
            <a:r>
              <a:rPr lang="en-US" sz="2000" dirty="0" smtClean="0"/>
              <a:t>K</a:t>
            </a:r>
            <a:r>
              <a:rPr lang="en-US" sz="2000" baseline="30000" dirty="0" smtClean="0"/>
              <a:t>±</a:t>
            </a:r>
            <a:r>
              <a:rPr lang="en-US" sz="2000" dirty="0" smtClean="0">
                <a:latin typeface="Arial" charset="0"/>
                <a:cs typeface="Arial" charset="0"/>
              </a:rPr>
              <a:t>→</a:t>
            </a:r>
            <a:r>
              <a:rPr lang="en-US" sz="2000" dirty="0" err="1" smtClean="0">
                <a:latin typeface="Symbol" pitchFamily="18" charset="2"/>
                <a:cs typeface="Arial" charset="0"/>
              </a:rPr>
              <a:t>m</a:t>
            </a:r>
            <a:r>
              <a:rPr lang="en-US" sz="2000" baseline="30000" dirty="0" err="1" smtClean="0">
                <a:cs typeface="Arial" charset="0"/>
              </a:rPr>
              <a:t>±</a:t>
            </a:r>
            <a:r>
              <a:rPr lang="en-US" sz="2000" dirty="0" err="1" smtClean="0">
                <a:latin typeface="Symbol" pitchFamily="18" charset="2"/>
                <a:cs typeface="Arial" charset="0"/>
              </a:rPr>
              <a:t>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(K</a:t>
            </a:r>
            <a:r>
              <a:rPr lang="en-US" sz="2000" baseline="-25000" dirty="0">
                <a:latin typeface="Symbol" pitchFamily="18" charset="2"/>
                <a:cs typeface="Arial" charset="0"/>
              </a:rPr>
              <a:t>m</a:t>
            </a:r>
            <a:r>
              <a:rPr lang="en-US" sz="2000" baseline="-25000" dirty="0">
                <a:cs typeface="Arial" charset="0"/>
              </a:rPr>
              <a:t>2</a:t>
            </a:r>
            <a:r>
              <a:rPr lang="en-US" sz="2000" dirty="0">
                <a:cs typeface="Arial" charset="0"/>
              </a:rPr>
              <a:t>) collected simultaneously:</a:t>
            </a:r>
          </a:p>
          <a:p>
            <a:pPr lvl="1"/>
            <a:r>
              <a:rPr lang="en-US" sz="2000" dirty="0">
                <a:cs typeface="Arial" charset="0"/>
              </a:rPr>
              <a:t>No dependence on K flux</a:t>
            </a:r>
          </a:p>
          <a:p>
            <a:pPr lvl="1"/>
            <a:r>
              <a:rPr lang="en-US" sz="2000" dirty="0">
                <a:cs typeface="Arial" charset="0"/>
              </a:rPr>
              <a:t>Cancellation of several effects at first order</a:t>
            </a:r>
          </a:p>
          <a:p>
            <a:pPr lvl="1"/>
            <a:endParaRPr lang="en-US" sz="2000" dirty="0">
              <a:cs typeface="Arial" charset="0"/>
            </a:endParaRPr>
          </a:p>
          <a:p>
            <a:pPr lvl="1"/>
            <a:endParaRPr lang="en-US" sz="2000" dirty="0">
              <a:cs typeface="Arial" charset="0"/>
            </a:endParaRPr>
          </a:p>
          <a:p>
            <a:pPr lvl="1"/>
            <a:endParaRPr lang="en-US" sz="2000" dirty="0">
              <a:cs typeface="Arial" charset="0"/>
            </a:endParaRPr>
          </a:p>
          <a:p>
            <a:pPr lvl="1"/>
            <a:endParaRPr lang="en-US" sz="2000" dirty="0">
              <a:cs typeface="Arial" charset="0"/>
            </a:endParaRPr>
          </a:p>
          <a:p>
            <a:pPr lvl="1"/>
            <a:endParaRPr lang="en-US" sz="2000" dirty="0">
              <a:cs typeface="Arial" charset="0"/>
            </a:endParaRPr>
          </a:p>
          <a:p>
            <a:pPr lvl="1"/>
            <a:endParaRPr lang="en-US" sz="2000" dirty="0">
              <a:cs typeface="Arial" charset="0"/>
            </a:endParaRPr>
          </a:p>
          <a:p>
            <a:pPr lvl="1">
              <a:buNone/>
            </a:pPr>
            <a:endParaRPr lang="en-US" sz="2000" dirty="0">
              <a:cs typeface="Arial" charset="0"/>
            </a:endParaRPr>
          </a:p>
          <a:p>
            <a:r>
              <a:rPr lang="en-US" sz="2000" dirty="0">
                <a:cs typeface="Arial" charset="0"/>
              </a:rPr>
              <a:t>Analysis performed in bins of the reconstructed lepton </a:t>
            </a:r>
            <a:r>
              <a:rPr lang="en-US" sz="2000" dirty="0" smtClean="0">
                <a:cs typeface="Arial" charset="0"/>
              </a:rPr>
              <a:t>momentum</a:t>
            </a:r>
            <a:endParaRPr lang="en-US" sz="2000" dirty="0">
              <a:cs typeface="Arial" charset="0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354500" y="3025200"/>
            <a:ext cx="7537450" cy="1600200"/>
            <a:chOff x="944" y="3168"/>
            <a:chExt cx="4748" cy="1008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944" y="3408"/>
              <a:ext cx="4176" cy="720"/>
              <a:chOff x="944" y="3408"/>
              <a:chExt cx="4176" cy="720"/>
            </a:xfrm>
          </p:grpSpPr>
          <p:sp>
            <p:nvSpPr>
              <p:cNvPr id="24" name="Rectangle 6"/>
              <p:cNvSpPr>
                <a:spLocks noChangeArrowheads="1"/>
              </p:cNvSpPr>
              <p:nvPr/>
            </p:nvSpPr>
            <p:spPr bwMode="auto">
              <a:xfrm>
                <a:off x="944" y="3408"/>
                <a:ext cx="4176" cy="7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graphicFrame>
            <p:nvGraphicFramePr>
              <p:cNvPr id="25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5437343"/>
                  </p:ext>
                </p:extLst>
              </p:nvPr>
            </p:nvGraphicFramePr>
            <p:xfrm>
              <a:off x="1090" y="3434"/>
              <a:ext cx="3792" cy="5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63" name="Equation" r:id="rId4" imgW="3429000" imgH="469900" progId="Equation.3">
                      <p:embed/>
                    </p:oleObj>
                  </mc:Choice>
                  <mc:Fallback>
                    <p:oleObj name="Equation" r:id="rId4" imgW="3429000" imgH="469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90" y="3434"/>
                            <a:ext cx="3792" cy="521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960" y="3984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66"/>
                  </a:solidFill>
                  <a:latin typeface="Arial" charset="0"/>
                </a:rPr>
                <a:t># signal events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392" y="3234"/>
              <a:ext cx="12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0066"/>
                  </a:solidFill>
                  <a:latin typeface="Arial" charset="0"/>
                </a:rPr>
                <a:t># background events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360" y="3168"/>
              <a:ext cx="8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0000FF"/>
                  </a:solidFill>
                  <a:latin typeface="Arial" charset="0"/>
                </a:rPr>
                <a:t>acceptance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640" y="3984"/>
              <a:ext cx="134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33CCCC"/>
                  </a:solidFill>
                  <a:latin typeface="Arial" charset="0"/>
                </a:rPr>
                <a:t>measured PID efficiency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128" y="3216"/>
              <a:ext cx="13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>
                  <a:solidFill>
                    <a:srgbClr val="FF9933"/>
                  </a:solidFill>
                  <a:latin typeface="Arial" charset="0"/>
                </a:rPr>
                <a:t>LKr trigger efficiency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4416" y="3984"/>
              <a:ext cx="12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defRPr sz="12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sz="1400" dirty="0" err="1">
                  <a:solidFill>
                    <a:srgbClr val="009900"/>
                  </a:solidFill>
                  <a:latin typeface="Arial" charset="0"/>
                </a:rPr>
                <a:t>LKr</a:t>
              </a:r>
              <a:r>
                <a:rPr lang="en-US" sz="1400" dirty="0">
                  <a:solidFill>
                    <a:srgbClr val="009900"/>
                  </a:solidFill>
                  <a:latin typeface="Arial" charset="0"/>
                </a:rPr>
                <a:t> </a:t>
              </a:r>
              <a:r>
                <a:rPr lang="en-US" sz="1400" dirty="0" smtClean="0">
                  <a:solidFill>
                    <a:srgbClr val="009900"/>
                  </a:solidFill>
                  <a:latin typeface="Arial" charset="0"/>
                </a:rPr>
                <a:t>readout efficiency</a:t>
              </a:r>
              <a:endParaRPr lang="en-US" sz="1400" dirty="0">
                <a:solidFill>
                  <a:srgbClr val="009900"/>
                </a:solidFill>
                <a:latin typeface="Arial" charset="0"/>
              </a:endParaRPr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1708" y="3408"/>
              <a:ext cx="576" cy="624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1564" y="3888"/>
              <a:ext cx="192" cy="144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2400" y="3394"/>
              <a:ext cx="576" cy="624"/>
            </a:xfrm>
            <a:prstGeom prst="ellips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2352" y="3388"/>
              <a:ext cx="144" cy="96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3312" y="3360"/>
              <a:ext cx="576" cy="624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3696" y="3312"/>
              <a:ext cx="48" cy="96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3062" y="3348"/>
              <a:ext cx="240" cy="624"/>
            </a:xfrm>
            <a:prstGeom prst="ellipse">
              <a:avLst/>
            </a:prstGeom>
            <a:noFill/>
            <a:ln w="9525">
              <a:solidFill>
                <a:srgbClr val="33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V="1">
              <a:off x="2976" y="3840"/>
              <a:ext cx="96" cy="144"/>
            </a:xfrm>
            <a:prstGeom prst="line">
              <a:avLst/>
            </a:prstGeom>
            <a:noFill/>
            <a:ln w="9525">
              <a:solidFill>
                <a:srgbClr val="33CC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3936" y="3396"/>
              <a:ext cx="576" cy="576"/>
            </a:xfrm>
            <a:prstGeom prst="ellips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H="1">
              <a:off x="4464" y="3408"/>
              <a:ext cx="144" cy="96"/>
            </a:xfrm>
            <a:prstGeom prst="line">
              <a:avLst/>
            </a:prstGeom>
            <a:noFill/>
            <a:ln w="9525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4530" y="3696"/>
              <a:ext cx="432" cy="288"/>
            </a:xfrm>
            <a:prstGeom prst="ellips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 flipV="1">
              <a:off x="4512" y="394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1979712" y="3789040"/>
            <a:ext cx="587638" cy="457200"/>
          </a:xfrm>
          <a:prstGeom prst="ellipse">
            <a:avLst/>
          </a:prstGeom>
          <a:noFill/>
          <a:ln w="9525">
            <a:solidFill>
              <a:srgbClr val="7030A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28386" y="3377974"/>
            <a:ext cx="227360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it-IT" sz="1400" dirty="0" err="1">
                <a:solidFill>
                  <a:srgbClr val="7030A0"/>
                </a:solidFill>
                <a:latin typeface="Arial" charset="0"/>
              </a:rPr>
              <a:t>d</a:t>
            </a:r>
            <a:r>
              <a:rPr lang="it-IT" sz="1400" dirty="0" err="1" smtClean="0">
                <a:solidFill>
                  <a:srgbClr val="7030A0"/>
                </a:solidFill>
                <a:latin typeface="Arial" charset="0"/>
              </a:rPr>
              <a:t>ownscaling</a:t>
            </a:r>
            <a:r>
              <a:rPr lang="it-IT" sz="1400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it-IT" sz="1400" dirty="0" err="1" smtClean="0">
                <a:solidFill>
                  <a:srgbClr val="7030A0"/>
                </a:solidFill>
                <a:latin typeface="Arial" charset="0"/>
              </a:rPr>
              <a:t>factor</a:t>
            </a:r>
            <a:r>
              <a:rPr lang="it-IT" sz="1400" dirty="0" smtClean="0">
                <a:solidFill>
                  <a:srgbClr val="7030A0"/>
                </a:solidFill>
                <a:latin typeface="Arial" charset="0"/>
              </a:rPr>
              <a:t> of K</a:t>
            </a:r>
            <a:r>
              <a:rPr lang="it-IT" sz="1400" baseline="-25000" dirty="0" smtClean="0">
                <a:solidFill>
                  <a:srgbClr val="7030A0"/>
                </a:solidFill>
                <a:latin typeface="Symbol" pitchFamily="18" charset="2"/>
              </a:rPr>
              <a:t>m</a:t>
            </a:r>
            <a:r>
              <a:rPr lang="it-IT" sz="1400" baseline="-25000" dirty="0" smtClean="0">
                <a:solidFill>
                  <a:srgbClr val="7030A0"/>
                </a:solidFill>
                <a:latin typeface="Arial" charset="0"/>
              </a:rPr>
              <a:t>2</a:t>
            </a:r>
            <a:endParaRPr lang="en-US" sz="1400" baseline="-25000" dirty="0">
              <a:solidFill>
                <a:srgbClr val="7030A0"/>
              </a:solidFill>
              <a:latin typeface="Arial" charset="0"/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1896688" y="3619251"/>
            <a:ext cx="302082" cy="17024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30" name="Segnaposto piè di pagina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12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"/>
    </mc:Choice>
    <mc:Fallback xmlns="">
      <p:transition spd="slow" advTm="99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K</a:t>
            </a:r>
            <a:r>
              <a:rPr lang="it-IT" baseline="-25000" dirty="0" smtClean="0"/>
              <a:t>e2</a:t>
            </a:r>
            <a:r>
              <a:rPr lang="it-IT" dirty="0" smtClean="0"/>
              <a:t> and K</a:t>
            </a:r>
            <a:r>
              <a:rPr lang="it-IT" baseline="-25000" dirty="0" smtClean="0">
                <a:latin typeface="Symbol" pitchFamily="18" charset="2"/>
              </a:rPr>
              <a:t>m</a:t>
            </a:r>
            <a:r>
              <a:rPr lang="it-IT" baseline="-25000" dirty="0" smtClean="0"/>
              <a:t>2</a:t>
            </a:r>
            <a:r>
              <a:rPr lang="it-IT" dirty="0" smtClean="0"/>
              <a:t> </a:t>
            </a:r>
            <a:r>
              <a:rPr lang="it-IT" dirty="0" err="1" smtClean="0"/>
              <a:t>Selection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6733" y="1713800"/>
            <a:ext cx="4958927" cy="4800600"/>
          </a:xfrm>
        </p:spPr>
        <p:txBody>
          <a:bodyPr/>
          <a:lstStyle/>
          <a:p>
            <a:pPr marL="342900" indent="-342900"/>
            <a:r>
              <a:rPr lang="en-US" sz="2000" b="1" dirty="0" smtClean="0">
                <a:solidFill>
                  <a:schemeClr val="tx2"/>
                </a:solidFill>
              </a:rPr>
              <a:t>Geometry</a:t>
            </a:r>
          </a:p>
          <a:p>
            <a:pPr marL="617220" lvl="1" indent="-342900"/>
            <a:r>
              <a:rPr lang="en-US" sz="2000" dirty="0" smtClean="0"/>
              <a:t>One </a:t>
            </a:r>
            <a:r>
              <a:rPr lang="en-US" sz="2000" dirty="0"/>
              <a:t>reconstructed charged track </a:t>
            </a:r>
            <a:endParaRPr lang="en-US" sz="2000" dirty="0" smtClean="0"/>
          </a:p>
          <a:p>
            <a:pPr marL="617220" lvl="1" indent="-342900"/>
            <a:r>
              <a:rPr lang="en-US" sz="2000" dirty="0" smtClean="0"/>
              <a:t>13 </a:t>
            </a:r>
            <a:r>
              <a:rPr lang="en-US" sz="2000" dirty="0"/>
              <a:t>&lt; p &lt; 65  [</a:t>
            </a:r>
            <a:r>
              <a:rPr lang="en-US" sz="2000" dirty="0" err="1" smtClean="0"/>
              <a:t>GeV</a:t>
            </a:r>
            <a:r>
              <a:rPr lang="en-US" sz="2000" dirty="0" smtClean="0"/>
              <a:t>/c]</a:t>
            </a:r>
          </a:p>
          <a:p>
            <a:pPr marL="617220" lvl="1" indent="-342900"/>
            <a:r>
              <a:rPr lang="en-US" sz="2000" dirty="0" smtClean="0"/>
              <a:t>Geometrical </a:t>
            </a:r>
            <a:r>
              <a:rPr lang="en-US" sz="2000" dirty="0"/>
              <a:t>acceptance </a:t>
            </a:r>
            <a:r>
              <a:rPr lang="en-US" sz="2000" dirty="0" smtClean="0"/>
              <a:t>cut</a:t>
            </a:r>
          </a:p>
          <a:p>
            <a:pPr marL="617220" lvl="1" indent="-342900"/>
            <a:r>
              <a:rPr lang="en-US" sz="2000" dirty="0" smtClean="0"/>
              <a:t>Cut on K decay vertex position </a:t>
            </a:r>
          </a:p>
          <a:p>
            <a:pPr marL="617220" lvl="1" indent="-342900"/>
            <a:r>
              <a:rPr lang="en-US" sz="2000" dirty="0" smtClean="0"/>
              <a:t>Photon </a:t>
            </a:r>
            <a:r>
              <a:rPr lang="en-US" sz="2000" dirty="0"/>
              <a:t>veto using </a:t>
            </a:r>
            <a:r>
              <a:rPr lang="en-US" sz="2000" dirty="0" err="1" smtClean="0"/>
              <a:t>LKr</a:t>
            </a:r>
            <a:endParaRPr lang="en-US" sz="2000" dirty="0"/>
          </a:p>
          <a:p>
            <a:pPr marL="342900" indent="-342900"/>
            <a:r>
              <a:rPr lang="en-US" sz="2000" b="1" dirty="0">
                <a:solidFill>
                  <a:schemeClr val="tx2"/>
                </a:solidFill>
              </a:rPr>
              <a:t>Kinematics</a:t>
            </a:r>
            <a:r>
              <a:rPr lang="en-US" sz="2000" dirty="0"/>
              <a:t> </a:t>
            </a:r>
            <a:endParaRPr lang="en-US" sz="2000" dirty="0" smtClean="0"/>
          </a:p>
          <a:p>
            <a:pPr marL="617220" lvl="1" indent="-342900"/>
            <a:r>
              <a:rPr lang="en-US" sz="2000" dirty="0" smtClean="0"/>
              <a:t>Missing </a:t>
            </a:r>
            <a:r>
              <a:rPr lang="en-US" sz="2000" dirty="0"/>
              <a:t>mass: M</a:t>
            </a:r>
            <a:r>
              <a:rPr lang="en-US" sz="2000" baseline="-25000" dirty="0"/>
              <a:t>miss</a:t>
            </a:r>
            <a:r>
              <a:rPr lang="en-US" sz="2000" baseline="30000" dirty="0"/>
              <a:t>2</a:t>
            </a:r>
            <a:r>
              <a:rPr lang="en-US" sz="2000" dirty="0"/>
              <a:t>(l</a:t>
            </a:r>
            <a:r>
              <a:rPr lang="en-US" sz="2000" dirty="0" smtClean="0"/>
              <a:t>)=(P</a:t>
            </a:r>
            <a:r>
              <a:rPr lang="en-US" sz="2000" baseline="-25000" dirty="0" smtClean="0"/>
              <a:t>K</a:t>
            </a:r>
            <a:r>
              <a:rPr lang="en-US" sz="2000" dirty="0" smtClean="0"/>
              <a:t>-</a:t>
            </a:r>
            <a:r>
              <a:rPr lang="en-US" sz="2000" dirty="0"/>
              <a:t>P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)</a:t>
            </a:r>
            <a:r>
              <a:rPr lang="en-US" sz="2000" baseline="30000" dirty="0" smtClean="0"/>
              <a:t>2</a:t>
            </a:r>
          </a:p>
          <a:p>
            <a:pPr marL="617220" lvl="1" indent="-342900"/>
            <a:r>
              <a:rPr lang="en-US" sz="2000" dirty="0" smtClean="0"/>
              <a:t>-M</a:t>
            </a:r>
            <a:r>
              <a:rPr lang="en-US" sz="2000" baseline="-25000" dirty="0" smtClean="0"/>
              <a:t>1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&lt;M</a:t>
            </a:r>
            <a:r>
              <a:rPr lang="en-US" sz="2000" baseline="-25000" dirty="0" smtClean="0"/>
              <a:t>miss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(l</a:t>
            </a:r>
            <a:r>
              <a:rPr lang="en-US" sz="2000" dirty="0"/>
              <a:t>)&lt;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</a:t>
            </a:r>
          </a:p>
          <a:p>
            <a:pPr marL="342900" indent="-342900"/>
            <a:r>
              <a:rPr lang="en-US" sz="2000" b="1" dirty="0">
                <a:solidFill>
                  <a:schemeClr val="tx2"/>
                </a:solidFill>
              </a:rPr>
              <a:t>Particle ID</a:t>
            </a:r>
            <a:r>
              <a:rPr lang="en-US" sz="2000" dirty="0"/>
              <a:t> (</a:t>
            </a:r>
            <a:r>
              <a:rPr lang="en-US" sz="2000" dirty="0" smtClean="0"/>
              <a:t>E</a:t>
            </a:r>
            <a:r>
              <a:rPr lang="en-US" sz="2000" baseline="-25000" dirty="0" smtClean="0"/>
              <a:t>LKR</a:t>
            </a:r>
            <a:r>
              <a:rPr lang="en-US" sz="2000" dirty="0" smtClean="0"/>
              <a:t>/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spectr</a:t>
            </a:r>
            <a:r>
              <a:rPr lang="en-US" sz="2000" dirty="0" smtClean="0"/>
              <a:t>)</a:t>
            </a:r>
          </a:p>
          <a:p>
            <a:pPr marL="617220" lvl="1" indent="-342900"/>
            <a:r>
              <a:rPr lang="en-US" sz="2000" b="1" dirty="0" smtClean="0">
                <a:solidFill>
                  <a:schemeClr val="tx2"/>
                </a:solidFill>
              </a:rPr>
              <a:t>e</a:t>
            </a:r>
            <a:r>
              <a:rPr lang="en-US" sz="2000" dirty="0" smtClean="0"/>
              <a:t> </a:t>
            </a:r>
            <a:r>
              <a:rPr lang="en-US" sz="2000" dirty="0"/>
              <a:t>((E/p)</a:t>
            </a:r>
            <a:r>
              <a:rPr lang="en-US" sz="2000" baseline="-25000" dirty="0"/>
              <a:t>min</a:t>
            </a:r>
            <a:r>
              <a:rPr lang="en-US" sz="2000" dirty="0"/>
              <a:t> &lt; E/p &lt; </a:t>
            </a:r>
            <a:r>
              <a:rPr lang="en-US" sz="2000" dirty="0" smtClean="0"/>
              <a:t>1.1)</a:t>
            </a:r>
          </a:p>
          <a:p>
            <a:pPr marL="617220" lvl="1" indent="-342900"/>
            <a:r>
              <a:rPr lang="en-US" sz="2000" b="1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000" dirty="0" smtClean="0"/>
              <a:t>   </a:t>
            </a:r>
            <a:r>
              <a:rPr lang="en-US" sz="2000" dirty="0"/>
              <a:t>(E/p &lt; 0.85)</a:t>
            </a:r>
          </a:p>
          <a:p>
            <a:pPr marL="617220" lvl="1" indent="-342900"/>
            <a:endParaRPr lang="en-US" sz="1800" b="1" dirty="0">
              <a:solidFill>
                <a:schemeClr val="tx2"/>
              </a:solidFill>
            </a:endParaRPr>
          </a:p>
          <a:p>
            <a:pPr marL="617220" lvl="1" indent="-342900"/>
            <a:endParaRPr lang="en-US" sz="2000" dirty="0"/>
          </a:p>
          <a:p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71" y="1407066"/>
            <a:ext cx="3673798" cy="263996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64" y="4189994"/>
            <a:ext cx="3334629" cy="2396241"/>
          </a:xfrm>
          <a:prstGeom prst="rect">
            <a:avLst/>
          </a:prstGeom>
        </p:spPr>
      </p:pic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SUSY11, September 1 2011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Francesca Bucci 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9C584-4286-4647-A63A-CF8859CB3A08}" type="slidenum">
              <a:rPr lang="it-IT" smtClean="0"/>
              <a:t>9</a:t>
            </a:fld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23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245"/>
    </mc:Choice>
    <mc:Fallback xmlns="">
      <p:transition spd="slow" advTm="302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8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7.8|8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2993</TotalTime>
  <Words>2040</Words>
  <Application>Microsoft Office PowerPoint</Application>
  <PresentationFormat>Presentazione su schermo (4:3)</PresentationFormat>
  <Paragraphs>434</Paragraphs>
  <Slides>29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Solstizio</vt:lpstr>
      <vt:lpstr>Personalizza struttura</vt:lpstr>
      <vt:lpstr>Equazione</vt:lpstr>
      <vt:lpstr>Equation</vt:lpstr>
      <vt:lpstr>Indirect Searches for New Physics in Rare Kaon Decays</vt:lpstr>
      <vt:lpstr>Introduction</vt:lpstr>
      <vt:lpstr>RK=G(K→en)/G(K→mn) in the SM</vt:lpstr>
      <vt:lpstr>Radiative K→en g Decays</vt:lpstr>
      <vt:lpstr>RK beyond the SM</vt:lpstr>
      <vt:lpstr>The NA62 experiment</vt:lpstr>
      <vt:lpstr>NA62-RK Detector (inherited by NA48/2) and Data Taking</vt:lpstr>
      <vt:lpstr>RK Measurement Strategy</vt:lpstr>
      <vt:lpstr>Ke2 and Km2 Selection</vt:lpstr>
      <vt:lpstr>Background to Ke2</vt:lpstr>
      <vt:lpstr>Background to Ke2</vt:lpstr>
      <vt:lpstr>Background to Ke2</vt:lpstr>
      <vt:lpstr>Background to Ke2  </vt:lpstr>
      <vt:lpstr>Ke2 Sample</vt:lpstr>
      <vt:lpstr>Km2 Sample</vt:lpstr>
      <vt:lpstr>NA62 Result (full data set)</vt:lpstr>
      <vt:lpstr>RK Sensitivity to New Physics</vt:lpstr>
      <vt:lpstr>K pnn in MSSM </vt:lpstr>
      <vt:lpstr>K pnn in MSSM</vt:lpstr>
      <vt:lpstr>NA62</vt:lpstr>
      <vt:lpstr>Conclusions</vt:lpstr>
      <vt:lpstr>Backup Slides</vt:lpstr>
      <vt:lpstr>RK Sensitivity to New Physics</vt:lpstr>
      <vt:lpstr>K→pnn Decays</vt:lpstr>
      <vt:lpstr>Background Rejection</vt:lpstr>
      <vt:lpstr>Particle Identification</vt:lpstr>
      <vt:lpstr>Sensitivity</vt:lpstr>
      <vt:lpstr>Techniques for K+→p+nn</vt:lpstr>
      <vt:lpstr>KL0→p0nn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Searches for New Physics in Rare Kaon Decays</dc:title>
  <dc:creator>buccifra</dc:creator>
  <cp:lastModifiedBy>buccifra</cp:lastModifiedBy>
  <cp:revision>139</cp:revision>
  <dcterms:created xsi:type="dcterms:W3CDTF">2011-08-19T14:30:09Z</dcterms:created>
  <dcterms:modified xsi:type="dcterms:W3CDTF">2011-09-01T12:45:30Z</dcterms:modified>
</cp:coreProperties>
</file>