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449" r:id="rId3"/>
    <p:sldId id="450" r:id="rId4"/>
    <p:sldId id="451" r:id="rId5"/>
    <p:sldId id="356" r:id="rId6"/>
    <p:sldId id="357" r:id="rId7"/>
    <p:sldId id="371" r:id="rId8"/>
    <p:sldId id="372" r:id="rId9"/>
    <p:sldId id="370" r:id="rId10"/>
    <p:sldId id="368" r:id="rId11"/>
    <p:sldId id="453" r:id="rId12"/>
    <p:sldId id="460" r:id="rId13"/>
    <p:sldId id="452" r:id="rId14"/>
    <p:sldId id="481" r:id="rId15"/>
    <p:sldId id="482" r:id="rId16"/>
    <p:sldId id="456" r:id="rId17"/>
    <p:sldId id="470" r:id="rId18"/>
    <p:sldId id="455" r:id="rId19"/>
    <p:sldId id="478" r:id="rId20"/>
    <p:sldId id="464" r:id="rId21"/>
    <p:sldId id="465" r:id="rId22"/>
    <p:sldId id="466" r:id="rId23"/>
    <p:sldId id="423" r:id="rId24"/>
    <p:sldId id="477" r:id="rId25"/>
    <p:sldId id="458" r:id="rId26"/>
    <p:sldId id="463" r:id="rId27"/>
    <p:sldId id="459" r:id="rId28"/>
    <p:sldId id="472" r:id="rId29"/>
    <p:sldId id="480" r:id="rId30"/>
    <p:sldId id="479" r:id="rId31"/>
    <p:sldId id="473" r:id="rId32"/>
    <p:sldId id="471" r:id="rId33"/>
    <p:sldId id="483" r:id="rId34"/>
    <p:sldId id="444" r:id="rId35"/>
    <p:sldId id="381" r:id="rId36"/>
    <p:sldId id="436" r:id="rId37"/>
    <p:sldId id="484" r:id="rId38"/>
    <p:sldId id="389" r:id="rId39"/>
    <p:sldId id="430" r:id="rId40"/>
    <p:sldId id="468" r:id="rId41"/>
    <p:sldId id="414" r:id="rId42"/>
    <p:sldId id="441" r:id="rId43"/>
    <p:sldId id="432" r:id="rId44"/>
    <p:sldId id="415" r:id="rId45"/>
    <p:sldId id="433" r:id="rId46"/>
    <p:sldId id="475" r:id="rId47"/>
    <p:sldId id="445" r:id="rId48"/>
    <p:sldId id="446" r:id="rId49"/>
    <p:sldId id="474" r:id="rId50"/>
    <p:sldId id="467" r:id="rId51"/>
    <p:sldId id="486" r:id="rId52"/>
    <p:sldId id="476" r:id="rId53"/>
    <p:sldId id="421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42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AC169-922E-7F43-B759-C1F20ADACC81}" type="datetimeFigureOut">
              <a:rPr lang="en-US" smtClean="0"/>
              <a:pPr/>
              <a:t>02/09/2011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EA8F3-ED27-5D41-BD04-8C9303708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662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BD5F4-B9B6-E947-BD24-69E0B0E06A10}" type="datetimeFigureOut">
              <a:rPr lang="en-US" smtClean="0"/>
              <a:pPr/>
              <a:t>02/09/2011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51E9D-463D-2046-A188-6B52F31E1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391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482EE-FD53-F144-B525-8527A082406C}" type="slidenum">
              <a:rPr lang="fr-FR"/>
              <a:pPr/>
              <a:t>5</a:t>
            </a:fld>
            <a:endParaRPr lang="fr-FR"/>
          </a:p>
        </p:txBody>
      </p:sp>
      <p:sp>
        <p:nvSpPr>
          <p:cNvPr id="302082" name="Text Box 2"/>
          <p:cNvSpPr txBox="1">
            <a:spLocks noChangeArrowheads="1"/>
          </p:cNvSpPr>
          <p:nvPr/>
        </p:nvSpPr>
        <p:spPr bwMode="auto">
          <a:xfrm>
            <a:off x="1192213" y="877888"/>
            <a:ext cx="4476750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2083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2038" y="4349750"/>
            <a:ext cx="4743450" cy="35147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84" tIns="40092" rIns="80184" bIns="40092" anchor="ctr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9A859B-64D2-8B45-813D-86007F35E36D}" type="slidenum">
              <a:rPr lang="fr-FR"/>
              <a:pPr/>
              <a:t>6</a:t>
            </a:fld>
            <a:endParaRPr lang="fr-FR"/>
          </a:p>
        </p:txBody>
      </p:sp>
      <p:sp>
        <p:nvSpPr>
          <p:cNvPr id="304130" name="Text Box 2"/>
          <p:cNvSpPr txBox="1">
            <a:spLocks noChangeArrowheads="1"/>
          </p:cNvSpPr>
          <p:nvPr/>
        </p:nvSpPr>
        <p:spPr bwMode="auto">
          <a:xfrm>
            <a:off x="1192213" y="877888"/>
            <a:ext cx="4476750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4131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2038" y="4349750"/>
            <a:ext cx="4743450" cy="35147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84" tIns="40092" rIns="80184" bIns="40092" anchor="ctr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95F5DB-3D8B-114C-ABB3-376611DE6D4B}" type="slidenum">
              <a:rPr lang="en-GB"/>
              <a:pPr/>
              <a:t>31</a:t>
            </a:fld>
            <a:endParaRPr lang="en-GB"/>
          </a:p>
        </p:txBody>
      </p:sp>
      <p:sp>
        <p:nvSpPr>
          <p:cNvPr id="1730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95F5DB-3D8B-114C-ABB3-376611DE6D4B}" type="slidenum">
              <a:rPr lang="en-GB"/>
              <a:pPr/>
              <a:t>33</a:t>
            </a:fld>
            <a:endParaRPr lang="en-GB"/>
          </a:p>
        </p:txBody>
      </p:sp>
      <p:sp>
        <p:nvSpPr>
          <p:cNvPr id="1730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4DAC5B-C53A-EC48-A2D7-C20C0C4BEFC9}" type="slidenum">
              <a:rPr lang="en-GB"/>
              <a:pPr/>
              <a:t>34</a:t>
            </a:fld>
            <a:endParaRPr lang="en-GB"/>
          </a:p>
        </p:txBody>
      </p:sp>
      <p:sp>
        <p:nvSpPr>
          <p:cNvPr id="1710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4DAC5B-C53A-EC48-A2D7-C20C0C4BEFC9}" type="slidenum">
              <a:rPr lang="en-GB"/>
              <a:pPr/>
              <a:t>37</a:t>
            </a:fld>
            <a:endParaRPr lang="en-GB"/>
          </a:p>
        </p:txBody>
      </p:sp>
      <p:sp>
        <p:nvSpPr>
          <p:cNvPr id="1710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51E9D-463D-2046-A188-6B52F31E173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AB0D53D-BB46-5A4D-9D42-473DDCF45944}" type="slidenum">
              <a:rPr lang="fr-FR"/>
              <a:pPr/>
              <a:t>39</a:t>
            </a:fld>
            <a:endParaRPr lang="fr-FR"/>
          </a:p>
        </p:txBody>
      </p:sp>
      <p:sp>
        <p:nvSpPr>
          <p:cNvPr id="23555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58925" y="860425"/>
            <a:ext cx="3933825" cy="2949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6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6325" y="4094163"/>
            <a:ext cx="4906963" cy="3273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80184" tIns="40092" rIns="80184" bIns="40092" anchor="ctr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0187" y="1"/>
            <a:ext cx="7212646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Arial"/>
              </a:defRPr>
            </a:lvl1pPr>
          </a:lstStyle>
          <a:p>
            <a:r>
              <a:rPr lang="en-GB" smtClean="0"/>
              <a:t>2 September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Arial"/>
              </a:defRPr>
            </a:lvl1pPr>
          </a:lstStyle>
          <a:p>
            <a:r>
              <a:rPr lang="en-US" smtClean="0"/>
              <a:t>Stefan Söldner-Rembold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55829D1-A286-0847-86A0-F2EA05AAEE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Line 7"/>
          <p:cNvSpPr>
            <a:spLocks noChangeShapeType="1"/>
          </p:cNvSpPr>
          <p:nvPr userDrawn="1"/>
        </p:nvSpPr>
        <p:spPr bwMode="auto">
          <a:xfrm>
            <a:off x="762000" y="6248400"/>
            <a:ext cx="777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400">
              <a:ea typeface="+mn-ea"/>
              <a:cs typeface="+mn-cs"/>
            </a:endParaRPr>
          </a:p>
        </p:txBody>
      </p:sp>
      <p:sp>
        <p:nvSpPr>
          <p:cNvPr id="12" name="Line 7"/>
          <p:cNvSpPr>
            <a:spLocks noChangeShapeType="1"/>
          </p:cNvSpPr>
          <p:nvPr userDrawn="1"/>
        </p:nvSpPr>
        <p:spPr bwMode="auto">
          <a:xfrm>
            <a:off x="859063" y="609600"/>
            <a:ext cx="750376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400"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88900"/>
            <a:ext cx="1261265" cy="428665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wmf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8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2.jpe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Relationship Id="rId3" Type="http://schemas.openxmlformats.org/officeDocument/2006/relationships/image" Target="../media/image11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Relationship Id="rId3" Type="http://schemas.openxmlformats.org/officeDocument/2006/relationships/image" Target="../media/image12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900" y="481542"/>
            <a:ext cx="7772400" cy="1470025"/>
          </a:xfrm>
        </p:spPr>
        <p:txBody>
          <a:bodyPr/>
          <a:lstStyle/>
          <a:p>
            <a:r>
              <a:rPr lang="en-US" dirty="0" err="1" smtClean="0">
                <a:solidFill>
                  <a:schemeClr val="accent6"/>
                </a:solidFill>
              </a:rPr>
              <a:t>Tevatron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Perspectives and Legacy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1236133" y="2027767"/>
            <a:ext cx="6400800" cy="791633"/>
          </a:xfrm>
        </p:spPr>
        <p:txBody>
          <a:bodyPr/>
          <a:lstStyle/>
          <a:p>
            <a:r>
              <a:rPr lang="en-US" dirty="0" smtClean="0"/>
              <a:t>Stefan </a:t>
            </a:r>
            <a:r>
              <a:rPr lang="en-US" dirty="0" err="1" smtClean="0"/>
              <a:t>Söldner-Rembold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271044"/>
            <a:ext cx="3708400" cy="2723356"/>
          </a:xfrm>
          <a:prstGeom prst="rect">
            <a:avLst/>
          </a:prstGeom>
        </p:spPr>
      </p:pic>
      <p:sp>
        <p:nvSpPr>
          <p:cNvPr id="9" name="Subtitle 11"/>
          <p:cNvSpPr txBox="1">
            <a:spLocks/>
          </p:cNvSpPr>
          <p:nvPr/>
        </p:nvSpPr>
        <p:spPr>
          <a:xfrm>
            <a:off x="1388533" y="1875367"/>
            <a:ext cx="6400800" cy="791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>
                <a:rot lat="0" lon="5400000" rev="0"/>
              </a:camera>
              <a:lightRig rig="threePt" dir="t"/>
            </a:scene3d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Stefan </a:t>
            </a:r>
            <a:r>
              <a:rPr lang="en-US" dirty="0" err="1" smtClean="0"/>
              <a:t>Söldner-Rembold</a:t>
            </a:r>
            <a:endParaRPr lang="en-US" dirty="0"/>
          </a:p>
        </p:txBody>
      </p:sp>
      <p:sp>
        <p:nvSpPr>
          <p:cNvPr id="10" name="Subtitle 11"/>
          <p:cNvSpPr txBox="1">
            <a:spLocks/>
          </p:cNvSpPr>
          <p:nvPr/>
        </p:nvSpPr>
        <p:spPr>
          <a:xfrm rot="10800000">
            <a:off x="1286933" y="2205567"/>
            <a:ext cx="6400800" cy="791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 </a:t>
            </a:r>
            <a:r>
              <a:rPr lang="en-US" dirty="0" err="1" smtClean="0"/>
              <a:t>dlobmeR-rendlöS</a:t>
            </a:r>
            <a:r>
              <a:rPr lang="en-US" dirty="0" smtClean="0"/>
              <a:t> </a:t>
            </a:r>
            <a:r>
              <a:rPr lang="en-US" dirty="0" err="1" smtClean="0"/>
              <a:t>nafetS</a:t>
            </a:r>
            <a:r>
              <a:rPr lang="en-US" dirty="0" smtClean="0"/>
              <a:t>      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725950"/>
            <a:ext cx="8026399" cy="5488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Integrated Luminosity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88156" y="2398334"/>
            <a:ext cx="4596130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 smtClean="0"/>
              <a:t>~90% recording efficiency.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/>
              <a:t>Data taking will end on September 30.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/>
              <a:t>&gt;10 fb</a:t>
            </a:r>
            <a:r>
              <a:rPr lang="en-US" sz="2000" baseline="30000" dirty="0" smtClean="0"/>
              <a:t>-1 </a:t>
            </a:r>
            <a:r>
              <a:rPr lang="en-US" sz="2000" dirty="0" smtClean="0"/>
              <a:t>will be available for analysis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for each experiment.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 This is about 100 times Run I 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0817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239000" cy="609600"/>
          </a:xfrm>
        </p:spPr>
        <p:txBody>
          <a:bodyPr>
            <a:normAutofit fontScale="90000"/>
          </a:bodyPr>
          <a:lstStyle/>
          <a:p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A Challenging Environment</a:t>
            </a:r>
          </a:p>
        </p:txBody>
      </p:sp>
      <p:sp>
        <p:nvSpPr>
          <p:cNvPr id="122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it-IT" sz="1200" smtClean="0">
                <a:latin typeface="Times New Roman" charset="0"/>
              </a:rPr>
              <a:t>Stefan Söldner-Rembold</a:t>
            </a:r>
            <a:endParaRPr lang="en-US" sz="1200">
              <a:latin typeface="Times New Roman" charset="0"/>
            </a:endParaRPr>
          </a:p>
        </p:txBody>
      </p:sp>
      <p:pic>
        <p:nvPicPr>
          <p:cNvPr id="5" name="Picture 8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19200"/>
            <a:ext cx="4217988" cy="1976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1" y="1143000"/>
            <a:ext cx="4216400" cy="2052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294" name="Rectangle 10"/>
          <p:cNvSpPr>
            <a:spLocks/>
          </p:cNvSpPr>
          <p:nvPr/>
        </p:nvSpPr>
        <p:spPr bwMode="auto">
          <a:xfrm>
            <a:off x="381000" y="762000"/>
            <a:ext cx="8212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latin typeface="Times New Roman" charset="0"/>
                <a:cs typeface="Times New Roman" charset="0"/>
                <a:sym typeface="Times New Roman" charset="0"/>
              </a:rPr>
              <a:t>A zero_bias data event at 60x10</a:t>
            </a:r>
            <a:r>
              <a:rPr lang="en-US" baseline="30000">
                <a:latin typeface="Times New Roman" charset="0"/>
                <a:cs typeface="Times New Roman" charset="0"/>
                <a:sym typeface="Times New Roman" charset="0"/>
              </a:rPr>
              <a:t>30</a:t>
            </a:r>
            <a:r>
              <a:rPr lang="en-US">
                <a:latin typeface="Times New Roman" charset="0"/>
                <a:cs typeface="Times New Roman" charset="0"/>
                <a:sym typeface="Times New Roman" charset="0"/>
              </a:rPr>
              <a:t> cm</a:t>
            </a:r>
            <a:r>
              <a:rPr lang="en-US" baseline="30000">
                <a:latin typeface="Times New Roman" charset="0"/>
                <a:cs typeface="Times New Roman" charset="0"/>
                <a:sym typeface="Times New Roman" charset="0"/>
              </a:rPr>
              <a:t>-</a:t>
            </a:r>
            <a:r>
              <a:rPr lang="en-US" baseline="33000">
                <a:latin typeface="Times New Roman" charset="0"/>
                <a:cs typeface="Times New Roman" charset="0"/>
                <a:sym typeface="Times New Roman" charset="0"/>
              </a:rPr>
              <a:t>2</a:t>
            </a:r>
            <a:r>
              <a:rPr lang="en-US">
                <a:latin typeface="Times New Roman" charset="0"/>
                <a:cs typeface="Times New Roman" charset="0"/>
                <a:sym typeface="Times New Roman" charset="0"/>
              </a:rPr>
              <a:t>s</a:t>
            </a:r>
            <a:r>
              <a:rPr lang="en-US" baseline="33000">
                <a:latin typeface="Times New Roman" charset="0"/>
                <a:cs typeface="Times New Roman" charset="0"/>
                <a:sym typeface="Times New Roman" charset="0"/>
              </a:rPr>
              <a:t>-1</a:t>
            </a:r>
            <a:r>
              <a:rPr lang="en-US">
                <a:latin typeface="Times New Roman" charset="0"/>
                <a:cs typeface="Times New Roman" charset="0"/>
                <a:sym typeface="Times New Roman" charset="0"/>
              </a:rPr>
              <a:t>                    ... and at 240x10</a:t>
            </a:r>
            <a:r>
              <a:rPr lang="en-US" baseline="30000">
                <a:latin typeface="Times New Roman" charset="0"/>
                <a:cs typeface="Times New Roman" charset="0"/>
                <a:sym typeface="Times New Roman" charset="0"/>
              </a:rPr>
              <a:t>30</a:t>
            </a:r>
            <a:r>
              <a:rPr lang="en-US">
                <a:latin typeface="Times New Roman" charset="0"/>
                <a:cs typeface="Times New Roman" charset="0"/>
                <a:sym typeface="Times New Roman" charset="0"/>
              </a:rPr>
              <a:t> cm</a:t>
            </a:r>
            <a:r>
              <a:rPr lang="en-US" baseline="30000">
                <a:latin typeface="Times New Roman" charset="0"/>
                <a:cs typeface="Times New Roman" charset="0"/>
                <a:sym typeface="Times New Roman" charset="0"/>
              </a:rPr>
              <a:t>-</a:t>
            </a:r>
            <a:r>
              <a:rPr lang="en-US" baseline="33000">
                <a:latin typeface="Times New Roman" charset="0"/>
                <a:cs typeface="Times New Roman" charset="0"/>
                <a:sym typeface="Times New Roman" charset="0"/>
              </a:rPr>
              <a:t>2</a:t>
            </a:r>
            <a:r>
              <a:rPr lang="en-US">
                <a:latin typeface="Times New Roman" charset="0"/>
                <a:cs typeface="Times New Roman" charset="0"/>
                <a:sym typeface="Times New Roman" charset="0"/>
              </a:rPr>
              <a:t>s</a:t>
            </a:r>
            <a:r>
              <a:rPr lang="en-US" baseline="33000">
                <a:latin typeface="Times New Roman" charset="0"/>
                <a:cs typeface="Times New Roman" charset="0"/>
                <a:sym typeface="Times New Roman" charset="0"/>
              </a:rPr>
              <a:t>-1</a:t>
            </a:r>
          </a:p>
        </p:txBody>
      </p:sp>
      <p:sp>
        <p:nvSpPr>
          <p:cNvPr id="8" name="Rectangle 12"/>
          <p:cNvSpPr>
            <a:spLocks/>
          </p:cNvSpPr>
          <p:nvPr/>
        </p:nvSpPr>
        <p:spPr bwMode="auto">
          <a:xfrm>
            <a:off x="381000" y="4102100"/>
            <a:ext cx="3886200" cy="984885"/>
          </a:xfrm>
          <a:prstGeom prst="rect">
            <a:avLst/>
          </a:prstGeom>
          <a:solidFill>
            <a:srgbClr val="FFFFCC"/>
          </a:solidFill>
          <a:ln w="3175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wrap="square" lIns="0" tIns="0" rIns="40639" bIns="0">
            <a:spAutoFit/>
          </a:bodyPr>
          <a:lstStyle/>
          <a:p>
            <a:pPr marL="39688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Significantly </a:t>
            </a:r>
            <a:r>
              <a:rPr lang="en-US" sz="16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more</a:t>
            </a:r>
            <a:r>
              <a:rPr lang="en-US" sz="1600" b="1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than </a:t>
            </a:r>
            <a:r>
              <a:rPr lang="en-US" sz="1600" b="1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what the detectors were originally designed for.</a:t>
            </a:r>
          </a:p>
          <a:p>
            <a:pPr marL="39688">
              <a:defRPr/>
            </a:pPr>
            <a:endParaRPr lang="en-US" sz="1600" b="1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marL="39688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We now </a:t>
            </a:r>
            <a:r>
              <a:rPr lang="en-US" sz="1600" b="1" dirty="0">
                <a:solidFill>
                  <a:schemeClr val="bg1"/>
                </a:solidFill>
                <a:ea typeface="Arial" charset="0"/>
                <a:cs typeface="Arial" charset="0"/>
              </a:rPr>
              <a:t>reach </a:t>
            </a:r>
            <a:r>
              <a:rPr lang="en-US" sz="16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400x10</a:t>
            </a:r>
            <a:r>
              <a:rPr lang="en-US" sz="1600" b="1" baseline="300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30 </a:t>
            </a:r>
            <a:r>
              <a:rPr lang="en-US" sz="1600" b="1" dirty="0">
                <a:solidFill>
                  <a:schemeClr val="bg1"/>
                </a:solidFill>
                <a:ea typeface="Arial" charset="0"/>
                <a:cs typeface="Arial" charset="0"/>
              </a:rPr>
              <a:t>cm</a:t>
            </a:r>
            <a:r>
              <a:rPr lang="en-US" sz="1600" b="1" baseline="32000" dirty="0">
                <a:solidFill>
                  <a:schemeClr val="bg1"/>
                </a:solidFill>
                <a:ea typeface="Arial" charset="0"/>
                <a:cs typeface="Arial" charset="0"/>
              </a:rPr>
              <a:t>-2</a:t>
            </a:r>
            <a:r>
              <a:rPr lang="en-US" sz="1600" b="1" dirty="0">
                <a:solidFill>
                  <a:schemeClr val="bg1"/>
                </a:solidFill>
                <a:ea typeface="Arial" charset="0"/>
                <a:cs typeface="Arial" charset="0"/>
              </a:rPr>
              <a:t>s</a:t>
            </a:r>
            <a:r>
              <a:rPr lang="en-US" sz="1600" b="1" baseline="320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-1 </a:t>
            </a:r>
            <a:endParaRPr lang="en-US" sz="1600" b="1" dirty="0" smtClean="0">
              <a:solidFill>
                <a:schemeClr val="bg1"/>
              </a:solidFill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9" name="Picture 1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8400" y="3530600"/>
            <a:ext cx="3632200" cy="2197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297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D55826E1-9020-F845-9F7B-D5DE310290E1}" type="slidenum">
              <a:rPr lang="en-US" sz="1400">
                <a:latin typeface="Times New Roman" charset="0"/>
              </a:rPr>
              <a:pPr/>
              <a:t>11</a:t>
            </a:fld>
            <a:endParaRPr lang="en-US" sz="1400">
              <a:latin typeface="Times New Roman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5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Publications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904875"/>
            <a:ext cx="4191000" cy="3143250"/>
          </a:xfrm>
          <a:prstGeom prst="rect">
            <a:avLst/>
          </a:prstGeom>
        </p:spPr>
      </p:pic>
      <p:pic>
        <p:nvPicPr>
          <p:cNvPr id="7" name="Picture 6" descr="pub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79903"/>
            <a:ext cx="4404406" cy="23779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4350" y="1054100"/>
            <a:ext cx="431400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cited DØ papers: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Observation of Top Quark (1804)</a:t>
            </a:r>
          </a:p>
          <a:p>
            <a:pPr marL="342900" indent="-342900">
              <a:buAutoNum type="arabicParenR"/>
            </a:pPr>
            <a:r>
              <a:rPr lang="en-US" dirty="0" smtClean="0"/>
              <a:t>Observation of X(3872)  (297)</a:t>
            </a:r>
          </a:p>
          <a:p>
            <a:pPr marL="342900" indent="-342900">
              <a:buAutoNum type="arabicParenR"/>
            </a:pPr>
            <a:r>
              <a:rPr lang="en-US" dirty="0" smtClean="0"/>
              <a:t>Two-sided bound on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 oscillations (285)</a:t>
            </a:r>
          </a:p>
          <a:p>
            <a:pPr marL="342900" indent="-342900">
              <a:buAutoNum type="arabicParenR"/>
            </a:pPr>
            <a:r>
              <a:rPr lang="en-US" dirty="0" smtClean="0"/>
              <a:t>Search for the Top Quark (255)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4000" y="4366736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Most cited </a:t>
            </a:r>
            <a:r>
              <a:rPr lang="en-US" dirty="0" smtClean="0"/>
              <a:t>CDF </a:t>
            </a:r>
            <a:r>
              <a:rPr lang="en-US" dirty="0"/>
              <a:t>papers: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Observation of Top Quark (</a:t>
            </a:r>
            <a:r>
              <a:rPr lang="en-US" dirty="0" smtClean="0"/>
              <a:t>1859)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Evidence of Top Quark (798/655)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 and b-hadron cross section (529)</a:t>
            </a:r>
          </a:p>
          <a:p>
            <a:pPr marL="342900" indent="-342900">
              <a:buAutoNum type="arabicParenR"/>
            </a:pPr>
            <a:r>
              <a:rPr lang="en-US" dirty="0" smtClean="0"/>
              <a:t>Observation of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 oscillations (395)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708400" y="1625600"/>
            <a:ext cx="0" cy="596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897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</a:t>
            </a:r>
            <a:r>
              <a:rPr lang="en-US" dirty="0"/>
              <a:t>P</a:t>
            </a:r>
            <a:r>
              <a:rPr lang="en-US" dirty="0" smtClean="0"/>
              <a:t>ersonal Selection of Highlights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079500"/>
            <a:ext cx="1993900" cy="1993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1168400"/>
            <a:ext cx="2133600" cy="1795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800" y="1081212"/>
            <a:ext cx="2603500" cy="1954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" y="3737630"/>
            <a:ext cx="2654300" cy="18884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200" y="3517900"/>
            <a:ext cx="2171700" cy="2171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3399" y="3708400"/>
            <a:ext cx="3160367" cy="17976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6000" y="698500"/>
            <a:ext cx="745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QCD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987800" y="635000"/>
            <a:ext cx="658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Top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023100" y="723900"/>
            <a:ext cx="1325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 physics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" y="5575300"/>
            <a:ext cx="2332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New Phenomena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937000" y="556260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Electroweak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883400" y="5664200"/>
            <a:ext cx="8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7686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than bread and butter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832535"/>
            <a:ext cx="7556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Panel Discussion on Monday: </a:t>
            </a:r>
          </a:p>
          <a:p>
            <a:r>
              <a:rPr lang="en-US" dirty="0" smtClean="0"/>
              <a:t>Rob </a:t>
            </a:r>
            <a:r>
              <a:rPr lang="en-US" dirty="0" err="1"/>
              <a:t>Roser</a:t>
            </a:r>
            <a:r>
              <a:rPr lang="en-US" dirty="0" smtClean="0"/>
              <a:t>, Gregorio </a:t>
            </a:r>
            <a:r>
              <a:rPr lang="en-US" dirty="0" err="1"/>
              <a:t>Bernardi</a:t>
            </a:r>
            <a:r>
              <a:rPr lang="en-US" dirty="0"/>
              <a:t>, Sally Dawson, Gordon Kane, </a:t>
            </a:r>
            <a:r>
              <a:rPr lang="en-US" dirty="0" err="1"/>
              <a:t>Bogdan</a:t>
            </a:r>
            <a:r>
              <a:rPr lang="en-US" dirty="0"/>
              <a:t> </a:t>
            </a:r>
            <a:r>
              <a:rPr lang="en-US" dirty="0" err="1" smtClean="0"/>
              <a:t>Dobrescu</a:t>
            </a:r>
            <a:r>
              <a:rPr lang="en-US" dirty="0" smtClean="0"/>
              <a:t>.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“The </a:t>
            </a:r>
            <a:r>
              <a:rPr lang="en-US" dirty="0" err="1" smtClean="0">
                <a:solidFill>
                  <a:schemeClr val="accent6"/>
                </a:solidFill>
              </a:rPr>
              <a:t>Tevatron</a:t>
            </a:r>
            <a:r>
              <a:rPr lang="en-US" dirty="0" smtClean="0">
                <a:solidFill>
                  <a:schemeClr val="accent6"/>
                </a:solidFill>
              </a:rPr>
              <a:t> legacy will be the top mass, the W mass, and measurements of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V+jets</a:t>
            </a:r>
            <a:r>
              <a:rPr lang="en-US" dirty="0">
                <a:solidFill>
                  <a:schemeClr val="accent6"/>
                </a:solidFill>
              </a:rPr>
              <a:t>/</a:t>
            </a:r>
            <a:r>
              <a:rPr lang="en-US" dirty="0" smtClean="0">
                <a:solidFill>
                  <a:schemeClr val="accent6"/>
                </a:solidFill>
              </a:rPr>
              <a:t>QCD processes”. (quoted from memory).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62" y="2413000"/>
            <a:ext cx="3536931" cy="347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00" y="2383928"/>
            <a:ext cx="3526392" cy="34580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83300" y="58547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Z+2 jets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31100" y="40767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CDF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17700" y="5918200"/>
            <a:ext cx="84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W+jets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82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QCD and PDFs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499" y="876300"/>
            <a:ext cx="3289299" cy="365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03" y="2374900"/>
            <a:ext cx="3786012" cy="363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939800"/>
            <a:ext cx="1856155" cy="114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700" y="895402"/>
            <a:ext cx="1930400" cy="1215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353300" y="571500"/>
            <a:ext cx="1302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Wobisch</a:t>
            </a:r>
            <a:endParaRPr lang="en-US" dirty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591588"/>
            <a:ext cx="3898900" cy="2661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3" name="TextBox 12"/>
          <p:cNvSpPr txBox="1"/>
          <p:nvPr/>
        </p:nvSpPr>
        <p:spPr>
          <a:xfrm>
            <a:off x="4622800" y="5016500"/>
            <a:ext cx="34903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Tevatron</a:t>
            </a:r>
            <a:r>
              <a:rPr lang="en-US" dirty="0" smtClean="0"/>
              <a:t> will continue to dominate</a:t>
            </a:r>
          </a:p>
          <a:p>
            <a:r>
              <a:rPr lang="en-US" dirty="0" smtClean="0"/>
              <a:t>high-x gluon.</a:t>
            </a:r>
          </a:p>
          <a:p>
            <a:endParaRPr lang="en-US" dirty="0" smtClean="0"/>
          </a:p>
          <a:p>
            <a:r>
              <a:rPr lang="en-US" dirty="0" smtClean="0"/>
              <a:t>Important for searches (Higgs)</a:t>
            </a:r>
          </a:p>
        </p:txBody>
      </p:sp>
    </p:spTree>
    <p:extLst>
      <p:ext uri="{BB962C8B-B14F-4D97-AF65-F5344CB8AC3E}">
        <p14:creationId xmlns:p14="http://schemas.microsoft.com/office/powerpoint/2010/main" val="3516045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 Physics: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 Oscillations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0" y="861259"/>
            <a:ext cx="3657600" cy="2546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 l="1498" r="5994"/>
          <a:stretch>
            <a:fillRect/>
          </a:stretch>
        </p:blipFill>
        <p:spPr bwMode="auto">
          <a:xfrm>
            <a:off x="327818" y="1016001"/>
            <a:ext cx="3536862" cy="194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213100"/>
            <a:ext cx="3930338" cy="2824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11700" y="3873500"/>
            <a:ext cx="381760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observation of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 oscillations</a:t>
            </a:r>
          </a:p>
          <a:p>
            <a:endParaRPr lang="en-US" dirty="0"/>
          </a:p>
          <a:p>
            <a:r>
              <a:rPr lang="en-US" dirty="0" smtClean="0"/>
              <a:t>An experimental challenge: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osc</a:t>
            </a:r>
            <a:r>
              <a:rPr lang="en-US" dirty="0" smtClean="0"/>
              <a:t>≈ 0.3 </a:t>
            </a:r>
            <a:r>
              <a:rPr lang="en-US" dirty="0" err="1" smtClean="0"/>
              <a:t>ps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 agreement with SM </a:t>
            </a:r>
            <a:r>
              <a:rPr lang="en-US" dirty="0" smtClean="0"/>
              <a:t>expectations</a:t>
            </a:r>
          </a:p>
          <a:p>
            <a:endParaRPr lang="en-US" dirty="0"/>
          </a:p>
          <a:p>
            <a:r>
              <a:rPr lang="en-US" dirty="0" smtClean="0"/>
              <a:t>confirmed by </a:t>
            </a:r>
            <a:r>
              <a:rPr lang="en-US" dirty="0" err="1" smtClean="0"/>
              <a:t>LHCb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573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Image 11" descr="Overlay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2328710"/>
            <a:ext cx="4597400" cy="327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99" y="723900"/>
            <a:ext cx="5273073" cy="140132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50187" y="1"/>
            <a:ext cx="7212646" cy="609599"/>
          </a:xfrm>
        </p:spPr>
        <p:txBody>
          <a:bodyPr>
            <a:noAutofit/>
          </a:bodyPr>
          <a:lstStyle/>
          <a:p>
            <a:r>
              <a:rPr lang="en-US" sz="3600" dirty="0" smtClean="0"/>
              <a:t>B Mesons as Window to New Physics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393700" y="2540000"/>
            <a:ext cx="328860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Interference between mixing</a:t>
            </a:r>
          </a:p>
          <a:p>
            <a:r>
              <a:rPr lang="en-US" sz="2000" dirty="0" smtClean="0"/>
              <a:t>and decay gives rise to CP</a:t>
            </a:r>
          </a:p>
          <a:p>
            <a:r>
              <a:rPr lang="en-US" sz="2000" dirty="0" smtClean="0"/>
              <a:t>violating phase </a:t>
            </a:r>
            <a:r>
              <a:rPr lang="en-US" sz="2000" dirty="0" err="1" smtClean="0"/>
              <a:t>φ</a:t>
            </a:r>
            <a:r>
              <a:rPr lang="en-US" sz="2000" baseline="-25000" dirty="0" err="1" smtClean="0"/>
              <a:t>s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/>
              <a:t>Very sensitive to new physics.</a:t>
            </a:r>
          </a:p>
          <a:p>
            <a:endParaRPr lang="en-US" sz="2000" dirty="0"/>
          </a:p>
          <a:p>
            <a:r>
              <a:rPr lang="en-US" sz="2000" dirty="0" err="1" smtClean="0"/>
              <a:t>LHCb</a:t>
            </a:r>
            <a:r>
              <a:rPr lang="en-US" sz="2000" dirty="0" smtClean="0"/>
              <a:t> results consistent with </a:t>
            </a:r>
          </a:p>
          <a:p>
            <a:r>
              <a:rPr lang="en-US" sz="2000" dirty="0" err="1" smtClean="0"/>
              <a:t>Tevatron</a:t>
            </a:r>
            <a:r>
              <a:rPr lang="en-US" sz="2000" dirty="0" smtClean="0"/>
              <a:t>, but do not add to</a:t>
            </a:r>
          </a:p>
          <a:p>
            <a:r>
              <a:rPr lang="en-US" sz="2000" dirty="0" smtClean="0"/>
              <a:t>tension with SM.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Espace réservé de la date 3"/>
          <p:cNvSpPr>
            <a:spLocks noGrp="1"/>
          </p:cNvSpPr>
          <p:nvPr/>
        </p:nvSpPr>
        <p:spPr bwMode="auto">
          <a:xfrm>
            <a:off x="6413500" y="55657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dirty="0"/>
              <a:t>,                                                 </a:t>
            </a:r>
            <a:r>
              <a:rPr lang="fr-FR" dirty="0" err="1" smtClean="0"/>
              <a:t>Bolek</a:t>
            </a:r>
            <a:r>
              <a:rPr lang="fr-FR" dirty="0" smtClean="0"/>
              <a:t> </a:t>
            </a:r>
            <a:r>
              <a:rPr lang="fr-FR" dirty="0" err="1"/>
              <a:t>Pietrzyk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63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B Mesons as Window to New Physics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00" y="2528246"/>
            <a:ext cx="3606800" cy="35042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799" y="889737"/>
            <a:ext cx="3607529" cy="5787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31900" y="736600"/>
            <a:ext cx="278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Di-muon charge asymmetry</a:t>
            </a:r>
            <a:endParaRPr lang="en-US" dirty="0"/>
          </a:p>
        </p:txBody>
      </p:sp>
      <p:pic>
        <p:nvPicPr>
          <p:cNvPr id="17" name="Object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1752600" cy="717550"/>
          </a:xfrm>
          <a:prstGeom prst="rect">
            <a:avLst/>
          </a:prstGeom>
          <a:solidFill>
            <a:srgbClr val="CCFFCC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17" descr="Magnet"/>
          <p:cNvPicPr>
            <a:picLocks noChangeAspect="1" noChangeArrowheads="1"/>
          </p:cNvPicPr>
          <p:nvPr/>
        </p:nvPicPr>
        <p:blipFill>
          <a:blip r:embed="rId5"/>
          <a:srcRect t="15729" b="32292"/>
          <a:stretch>
            <a:fillRect/>
          </a:stretch>
        </p:blipFill>
        <p:spPr bwMode="auto">
          <a:xfrm>
            <a:off x="1431925" y="1221790"/>
            <a:ext cx="2365375" cy="12039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rcRect t="8038"/>
          <a:stretch>
            <a:fillRect/>
          </a:stretch>
        </p:blipFill>
        <p:spPr bwMode="auto">
          <a:xfrm>
            <a:off x="683052" y="2616201"/>
            <a:ext cx="3808864" cy="334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121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B Mesons as Window to New Physics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1" y="1397000"/>
            <a:ext cx="5086978" cy="32638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949" y="2125334"/>
            <a:ext cx="3706452" cy="15195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81700" y="3810000"/>
            <a:ext cx="25127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 experiments start to </a:t>
            </a:r>
          </a:p>
          <a:p>
            <a:r>
              <a:rPr lang="en-US" dirty="0" smtClean="0"/>
              <a:t>challenge</a:t>
            </a:r>
            <a:r>
              <a:rPr lang="en-US" dirty="0"/>
              <a:t> </a:t>
            </a:r>
            <a:r>
              <a:rPr lang="en-US" dirty="0" smtClean="0"/>
              <a:t>the </a:t>
            </a:r>
            <a:r>
              <a:rPr lang="en-US" dirty="0" err="1" smtClean="0"/>
              <a:t>Tevatron</a:t>
            </a:r>
            <a:endParaRPr lang="en-US" dirty="0" smtClean="0"/>
          </a:p>
          <a:p>
            <a:r>
              <a:rPr lang="en-US" dirty="0" smtClean="0"/>
              <a:t>measurements.</a:t>
            </a:r>
            <a:endParaRPr lang="en-US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5075379"/>
            <a:ext cx="6235700" cy="9217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8316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287" y="2743201"/>
            <a:ext cx="7212646" cy="6095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Beginning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5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Direct Searches for New Physics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495300" y="787400"/>
            <a:ext cx="4991100" cy="5310188"/>
            <a:chOff x="144" y="336"/>
            <a:chExt cx="3888" cy="3875"/>
          </a:xfrm>
        </p:grpSpPr>
        <p:pic>
          <p:nvPicPr>
            <p:cNvPr id="8" name="Picture 8" descr="D0 Last squarkguino_Fi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36"/>
              <a:ext cx="3888" cy="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DF's 1st SUSY title Figu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" y="2640"/>
              <a:ext cx="1254" cy="1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5702300" y="1308100"/>
            <a:ext cx="332655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Squarks</a:t>
            </a:r>
            <a:r>
              <a:rPr lang="en-US" dirty="0" smtClean="0">
                <a:solidFill>
                  <a:schemeClr val="accent6"/>
                </a:solidFill>
              </a:rPr>
              <a:t> and </a:t>
            </a:r>
            <a:r>
              <a:rPr lang="en-US" dirty="0" err="1" smtClean="0">
                <a:solidFill>
                  <a:schemeClr val="accent6"/>
                </a:solidFill>
              </a:rPr>
              <a:t>Gluinos</a:t>
            </a:r>
            <a:endParaRPr lang="en-US" dirty="0" smtClean="0">
              <a:solidFill>
                <a:schemeClr val="accent6"/>
              </a:solidFill>
            </a:endParaRPr>
          </a:p>
          <a:p>
            <a:endParaRPr lang="en-US" dirty="0"/>
          </a:p>
          <a:p>
            <a:r>
              <a:rPr lang="en-US" dirty="0" smtClean="0"/>
              <a:t>abundantly produced in </a:t>
            </a:r>
          </a:p>
          <a:p>
            <a:r>
              <a:rPr lang="en-US" dirty="0" smtClean="0"/>
              <a:t>strong interactions </a:t>
            </a:r>
            <a:endParaRPr lang="en-US" dirty="0" smtClean="0">
              <a:latin typeface="Zapf Dingbats" charset="2"/>
              <a:cs typeface="Zapf Dingbats" charset="2"/>
            </a:endParaRPr>
          </a:p>
          <a:p>
            <a:endParaRPr lang="en-US" dirty="0">
              <a:latin typeface="Zapf Dingbats" charset="2"/>
              <a:cs typeface="Zapf Dingbats" charset="2"/>
            </a:endParaRPr>
          </a:p>
          <a:p>
            <a:r>
              <a:rPr lang="en-US" dirty="0" smtClean="0">
                <a:cs typeface="Zapf Dingbats" charset="2"/>
              </a:rPr>
              <a:t>100 times more luminosity</a:t>
            </a:r>
          </a:p>
          <a:p>
            <a:r>
              <a:rPr lang="en-US" dirty="0" smtClean="0">
                <a:cs typeface="Zapf Dingbats" charset="2"/>
              </a:rPr>
              <a:t>than for first results, plus</a:t>
            </a:r>
          </a:p>
          <a:p>
            <a:r>
              <a:rPr lang="en-US" dirty="0" smtClean="0">
                <a:cs typeface="Zapf Dingbats" charset="2"/>
              </a:rPr>
              <a:t>more sophisticated techniques:</a:t>
            </a:r>
          </a:p>
          <a:p>
            <a:endParaRPr lang="en-US" dirty="0">
              <a:cs typeface="Zapf Dingbats" charset="2"/>
            </a:endParaRPr>
          </a:p>
          <a:p>
            <a:r>
              <a:rPr lang="en-US" dirty="0" smtClean="0">
                <a:cs typeface="Zapf Dingbats" charset="2"/>
              </a:rPr>
              <a:t> - limit setting</a:t>
            </a:r>
          </a:p>
          <a:p>
            <a:r>
              <a:rPr lang="en-US" dirty="0" smtClean="0">
                <a:cs typeface="Zapf Dingbats" charset="2"/>
              </a:rPr>
              <a:t> - multivariate techniques</a:t>
            </a:r>
          </a:p>
          <a:p>
            <a:r>
              <a:rPr lang="en-US" dirty="0" smtClean="0">
                <a:cs typeface="Zapf Dingbats" charset="2"/>
              </a:rPr>
              <a:t> - better MC generators</a:t>
            </a:r>
          </a:p>
          <a:p>
            <a:r>
              <a:rPr lang="en-US" dirty="0" smtClean="0">
                <a:cs typeface="Zapf Dingbats" charset="2"/>
              </a:rPr>
              <a:t> - data driven background models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8000" y="5715000"/>
            <a:ext cx="1959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CDF, 25 nb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r>
              <a:rPr lang="en-US" dirty="0" smtClean="0">
                <a:solidFill>
                  <a:schemeClr val="bg1"/>
                </a:solidFill>
              </a:rPr>
              <a:t>, 1989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200" y="5562600"/>
            <a:ext cx="15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Leo </a:t>
            </a:r>
            <a:r>
              <a:rPr lang="en-US" dirty="0" err="1" smtClean="0"/>
              <a:t>Bellantoni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894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Tevatron</a:t>
            </a:r>
            <a:r>
              <a:rPr lang="en-US" dirty="0" smtClean="0"/>
              <a:t> to LHC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53200" y="990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371004" y="650404"/>
            <a:ext cx="5556250" cy="5484812"/>
            <a:chOff x="1184" y="389"/>
            <a:chExt cx="3500" cy="3455"/>
          </a:xfrm>
        </p:grpSpPr>
        <p:pic>
          <p:nvPicPr>
            <p:cNvPr id="13" name="Picture 11" descr="fig_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" y="389"/>
              <a:ext cx="3500" cy="3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2"/>
            <p:cNvGrpSpPr>
              <a:grpSpLocks/>
            </p:cNvGrpSpPr>
            <p:nvPr/>
          </p:nvGrpSpPr>
          <p:grpSpPr bwMode="auto">
            <a:xfrm>
              <a:off x="1382" y="2521"/>
              <a:ext cx="1194" cy="1184"/>
              <a:chOff x="144" y="336"/>
              <a:chExt cx="3888" cy="3875"/>
            </a:xfrm>
          </p:grpSpPr>
          <p:pic>
            <p:nvPicPr>
              <p:cNvPr id="15" name="Picture 3" descr="D0 Last squarkguino_Fig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336"/>
                <a:ext cx="3888" cy="3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CDF's 1st SUSY title Figur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" y="2640"/>
                <a:ext cx="1254" cy="11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TextBox 16"/>
          <p:cNvSpPr txBox="1"/>
          <p:nvPr/>
        </p:nvSpPr>
        <p:spPr>
          <a:xfrm>
            <a:off x="6096000" y="1219200"/>
            <a:ext cx="277183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“The power of energy”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(As an aside: we should</a:t>
            </a:r>
          </a:p>
          <a:p>
            <a:r>
              <a:rPr lang="en-US" dirty="0" smtClean="0"/>
              <a:t>really not interpret the </a:t>
            </a:r>
          </a:p>
          <a:p>
            <a:r>
              <a:rPr lang="en-US" dirty="0" smtClean="0"/>
              <a:t>size of the excluded area </a:t>
            </a:r>
          </a:p>
          <a:p>
            <a:r>
              <a:rPr lang="en-US" dirty="0" smtClean="0"/>
              <a:t>in a way that makes no</a:t>
            </a:r>
          </a:p>
          <a:p>
            <a:r>
              <a:rPr lang="en-US" dirty="0" smtClean="0"/>
              <a:t>sense in a statistical</a:t>
            </a:r>
          </a:p>
          <a:p>
            <a:r>
              <a:rPr lang="en-US" dirty="0" smtClean="0"/>
              <a:t>interpretation. Still, we do.)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45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Exotics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087" y="101600"/>
            <a:ext cx="2085526" cy="1562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42" y="1180125"/>
            <a:ext cx="3017557" cy="2045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300" y="894202"/>
            <a:ext cx="2819400" cy="20245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600" y="3680860"/>
            <a:ext cx="3124200" cy="212938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/>
          <a:srcRect t="4652" r="581"/>
          <a:stretch>
            <a:fillRect/>
          </a:stretch>
        </p:blipFill>
        <p:spPr bwMode="auto">
          <a:xfrm>
            <a:off x="5994400" y="1819066"/>
            <a:ext cx="2913062" cy="265847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352800" y="3251200"/>
            <a:ext cx="5647549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new models tested</a:t>
            </a:r>
          </a:p>
          <a:p>
            <a:r>
              <a:rPr lang="en-US" dirty="0" smtClean="0"/>
              <a:t>for the first time by </a:t>
            </a:r>
          </a:p>
          <a:p>
            <a:r>
              <a:rPr lang="en-US" dirty="0" err="1" smtClean="0"/>
              <a:t>Tevatron</a:t>
            </a:r>
            <a:r>
              <a:rPr lang="en-US" dirty="0" smtClean="0"/>
              <a:t> data.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F79646"/>
                </a:solidFill>
              </a:rPr>
              <a:t>Wealth of results on</a:t>
            </a:r>
          </a:p>
          <a:p>
            <a:r>
              <a:rPr lang="en-US" dirty="0" smtClean="0"/>
              <a:t>SUSY, </a:t>
            </a:r>
            <a:r>
              <a:rPr lang="en-US" dirty="0" err="1"/>
              <a:t>l</a:t>
            </a:r>
            <a:r>
              <a:rPr lang="en-US" dirty="0" err="1" smtClean="0"/>
              <a:t>eptoquarks</a:t>
            </a:r>
            <a:r>
              <a:rPr lang="en-US" dirty="0" smtClean="0"/>
              <a:t>, large </a:t>
            </a:r>
            <a:r>
              <a:rPr lang="en-US" dirty="0"/>
              <a:t>e</a:t>
            </a:r>
            <a:r>
              <a:rPr lang="en-US" dirty="0" smtClean="0"/>
              <a:t>xtra </a:t>
            </a:r>
            <a:r>
              <a:rPr lang="en-US" dirty="0"/>
              <a:t>d</a:t>
            </a:r>
            <a:r>
              <a:rPr lang="en-US" dirty="0" smtClean="0"/>
              <a:t>imensions, excited quarks, </a:t>
            </a:r>
          </a:p>
          <a:p>
            <a:r>
              <a:rPr lang="en-US" dirty="0" smtClean="0"/>
              <a:t>t’, W’, Z’, quirks, hidden </a:t>
            </a:r>
            <a:r>
              <a:rPr lang="en-US" dirty="0"/>
              <a:t>v</a:t>
            </a:r>
            <a:r>
              <a:rPr lang="en-US" dirty="0" smtClean="0"/>
              <a:t>alleys, new heavy </a:t>
            </a:r>
            <a:r>
              <a:rPr lang="en-US" dirty="0"/>
              <a:t>g</a:t>
            </a:r>
            <a:r>
              <a:rPr lang="en-US" dirty="0" smtClean="0"/>
              <a:t>auge bosons,</a:t>
            </a:r>
          </a:p>
          <a:p>
            <a:r>
              <a:rPr lang="en-US" dirty="0" smtClean="0"/>
              <a:t>compositeness, Randall-</a:t>
            </a:r>
            <a:r>
              <a:rPr lang="en-US" dirty="0" err="1" smtClean="0"/>
              <a:t>Sundrum</a:t>
            </a:r>
            <a:r>
              <a:rPr lang="en-US" dirty="0" smtClean="0"/>
              <a:t> gravitons, long-lived</a:t>
            </a:r>
          </a:p>
          <a:p>
            <a:r>
              <a:rPr lang="en-US" dirty="0" smtClean="0"/>
              <a:t>particles, FCNC and model-independent searches.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889000"/>
            <a:ext cx="142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photons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8300" y="33782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RS gravitons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33800" y="584200"/>
            <a:ext cx="78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dirty="0" smtClean="0"/>
              <a:t>uirks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83500" y="2832100"/>
            <a:ext cx="9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G* to ZZ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20027" y="5873234"/>
            <a:ext cx="1408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Qiuguang</a:t>
            </a:r>
            <a:r>
              <a:rPr lang="en-US" dirty="0"/>
              <a:t> Liu </a:t>
            </a:r>
          </a:p>
        </p:txBody>
      </p:sp>
    </p:spTree>
    <p:extLst>
      <p:ext uri="{BB962C8B-B14F-4D97-AF65-F5344CB8AC3E}">
        <p14:creationId xmlns:p14="http://schemas.microsoft.com/office/powerpoint/2010/main" val="38448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Supersymmetric</a:t>
            </a:r>
            <a:r>
              <a:rPr lang="en-US" dirty="0" smtClean="0"/>
              <a:t> Higgs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65100" y="897170"/>
            <a:ext cx="37465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MSSM:</a:t>
            </a:r>
          </a:p>
          <a:p>
            <a:r>
              <a:rPr lang="en-US" dirty="0" smtClean="0"/>
              <a:t>   - two neutral CP-even Higgs (</a:t>
            </a:r>
            <a:r>
              <a:rPr lang="en-US" dirty="0" err="1" smtClean="0"/>
              <a:t>h,H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- one neutral CP-odd Higgs (A)</a:t>
            </a:r>
          </a:p>
          <a:p>
            <a:r>
              <a:rPr lang="en-US" dirty="0" smtClean="0"/>
              <a:t>   - two charged (H</a:t>
            </a:r>
            <a:r>
              <a:rPr lang="en-US" baseline="30000" dirty="0" smtClean="0"/>
              <a:t>±</a:t>
            </a:r>
            <a:r>
              <a:rPr lang="en-US" dirty="0" smtClean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41700" y="3898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7" y="3797300"/>
            <a:ext cx="3017475" cy="239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698500"/>
            <a:ext cx="2597761" cy="14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4" y="2222500"/>
            <a:ext cx="2678006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2196633"/>
            <a:ext cx="2324100" cy="199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2248039"/>
            <a:ext cx="3136900" cy="195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35900" y="965200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90%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81300" y="2501900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10%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30600" y="4546600"/>
            <a:ext cx="51603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Significantly extended excluded parameter space.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bbb</a:t>
            </a:r>
            <a:r>
              <a:rPr lang="en-US" dirty="0" smtClean="0"/>
              <a:t> channel unique to </a:t>
            </a:r>
            <a:r>
              <a:rPr lang="en-US" dirty="0" err="1" smtClean="0"/>
              <a:t>Tevatron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Only one example of non-standard Higgs searches</a:t>
            </a:r>
          </a:p>
          <a:p>
            <a:r>
              <a:rPr lang="en-US" dirty="0"/>
              <a:t> </a:t>
            </a:r>
            <a:r>
              <a:rPr lang="en-US" dirty="0" smtClean="0"/>
              <a:t>    (</a:t>
            </a:r>
            <a:r>
              <a:rPr lang="en-US" dirty="0" err="1" smtClean="0">
                <a:solidFill>
                  <a:srgbClr val="F79646"/>
                </a:solidFill>
              </a:rPr>
              <a:t>fermiophobic</a:t>
            </a:r>
            <a:r>
              <a:rPr lang="en-US" dirty="0" smtClean="0"/>
              <a:t>, 4</a:t>
            </a:r>
            <a:r>
              <a:rPr lang="en-US" baseline="30000" dirty="0" smtClean="0"/>
              <a:t>th</a:t>
            </a:r>
            <a:r>
              <a:rPr lang="en-US" dirty="0" smtClean="0"/>
              <a:t> generation, H</a:t>
            </a:r>
            <a:r>
              <a:rPr lang="en-US" baseline="30000" dirty="0" smtClean="0"/>
              <a:t>++ </a:t>
            </a:r>
            <a:r>
              <a:rPr lang="en-US" dirty="0" smtClean="0"/>
              <a:t>etc.)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485900" y="30099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79646"/>
                </a:solidFill>
              </a:rPr>
              <a:t>kills Z to </a:t>
            </a:r>
            <a:r>
              <a:rPr lang="en-US" dirty="0" err="1" smtClean="0">
                <a:solidFill>
                  <a:srgbClr val="F79646"/>
                </a:solidFill>
              </a:rPr>
              <a:t>ττ</a:t>
            </a:r>
            <a:endParaRPr lang="en-US" dirty="0">
              <a:solidFill>
                <a:srgbClr val="F7964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6200" y="58420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26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Fermiophobic</a:t>
            </a:r>
            <a:r>
              <a:rPr lang="en-US" dirty="0" smtClean="0"/>
              <a:t> Higgs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888999"/>
            <a:ext cx="3144865" cy="167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1181101" y="1257300"/>
            <a:ext cx="762000" cy="863600"/>
          </a:xfrm>
          <a:prstGeom prst="line">
            <a:avLst/>
          </a:prstGeom>
          <a:noFill/>
          <a:ln w="14616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917575" y="1104900"/>
            <a:ext cx="1279525" cy="1100138"/>
          </a:xfrm>
          <a:prstGeom prst="ellipse">
            <a:avLst/>
          </a:prstGeom>
          <a:noFill/>
          <a:ln w="14616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00" y="2693913"/>
            <a:ext cx="4432300" cy="33226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94200" y="939800"/>
            <a:ext cx="35114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Production through </a:t>
            </a:r>
          </a:p>
          <a:p>
            <a:r>
              <a:rPr lang="en-US" sz="2000" dirty="0" smtClean="0"/>
              <a:t>associated production (</a:t>
            </a:r>
            <a:r>
              <a:rPr lang="en-US" sz="2000" dirty="0" err="1" smtClean="0"/>
              <a:t>VH</a:t>
            </a:r>
            <a:r>
              <a:rPr lang="en-US" sz="2000" baseline="-25000" dirty="0" err="1" smtClean="0"/>
              <a:t>f</a:t>
            </a:r>
            <a:r>
              <a:rPr lang="en-US" sz="2000" dirty="0" smtClean="0"/>
              <a:t>) and </a:t>
            </a:r>
          </a:p>
          <a:p>
            <a:r>
              <a:rPr lang="en-US" sz="2000" dirty="0" smtClean="0"/>
              <a:t>Vector Boson Fusion (VBF).</a:t>
            </a:r>
          </a:p>
          <a:p>
            <a:endParaRPr lang="en-US" sz="2000" dirty="0"/>
          </a:p>
          <a:p>
            <a:r>
              <a:rPr lang="en-US" sz="2000" dirty="0" smtClean="0"/>
              <a:t>Decays into WW and </a:t>
            </a:r>
            <a:r>
              <a:rPr lang="en-US" sz="2000" dirty="0" err="1" smtClean="0"/>
              <a:t>γγ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44500" y="3276600"/>
            <a:ext cx="3098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M(</a:t>
            </a:r>
            <a:r>
              <a:rPr lang="en-US" sz="2800" dirty="0" err="1" smtClean="0"/>
              <a:t>H</a:t>
            </a:r>
            <a:r>
              <a:rPr lang="en-US" sz="2800" baseline="-25000" dirty="0" err="1" smtClean="0"/>
              <a:t>f</a:t>
            </a:r>
            <a:r>
              <a:rPr lang="en-US" sz="2800" dirty="0" smtClean="0"/>
              <a:t>) &gt; 119 </a:t>
            </a:r>
            <a:r>
              <a:rPr lang="en-US" sz="2800" dirty="0" err="1" smtClean="0"/>
              <a:t>GeV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World’s best limit –</a:t>
            </a:r>
          </a:p>
          <a:p>
            <a:r>
              <a:rPr lang="en-US" sz="2800" dirty="0" smtClean="0"/>
              <a:t>New </a:t>
            </a:r>
            <a:r>
              <a:rPr lang="en-US" sz="2800" dirty="0" err="1" smtClean="0"/>
              <a:t>Tevatron</a:t>
            </a:r>
            <a:r>
              <a:rPr lang="en-US" sz="2800" dirty="0" smtClean="0"/>
              <a:t> combination approved yesterday</a:t>
            </a:r>
          </a:p>
        </p:txBody>
      </p:sp>
    </p:spTree>
    <p:extLst>
      <p:ext uri="{BB962C8B-B14F-4D97-AF65-F5344CB8AC3E}">
        <p14:creationId xmlns:p14="http://schemas.microsoft.com/office/powerpoint/2010/main" val="2702028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need for two experiments..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3287112"/>
            <a:ext cx="2755900" cy="1870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100" y="723901"/>
            <a:ext cx="2471527" cy="2372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100" y="756290"/>
            <a:ext cx="2527300" cy="24255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" y="3314700"/>
            <a:ext cx="2750616" cy="18674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62400" y="800100"/>
            <a:ext cx="854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W+jj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33600" y="5397500"/>
            <a:ext cx="5330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DØ excludes ``bump” previously observed by CDF</a:t>
            </a:r>
          </a:p>
          <a:p>
            <a:r>
              <a:rPr lang="en-US" sz="2000" dirty="0" smtClean="0"/>
              <a:t>- probably an experimental effect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849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e:///C:/Documents%20and%20Settings/Paul%20Grannis/My%20Documents/talks/pbarp25/95-0357-32_3-95.jpg"/>
          <p:cNvPicPr>
            <a:picLocks noChangeAspect="1" noChangeArrowheads="1"/>
          </p:cNvPicPr>
          <p:nvPr/>
        </p:nvPicPr>
        <p:blipFill>
          <a:blip r:embed="rId2"/>
          <a:srcRect b="14777"/>
          <a:stretch>
            <a:fillRect/>
          </a:stretch>
        </p:blipFill>
        <p:spPr bwMode="auto">
          <a:xfrm>
            <a:off x="3215481" y="3106755"/>
            <a:ext cx="5331619" cy="304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>
                <a:solidFill>
                  <a:srgbClr val="F79646"/>
                </a:solidFill>
              </a:rPr>
              <a:t>T</a:t>
            </a:r>
            <a:r>
              <a:rPr lang="en-US" dirty="0" err="1" smtClean="0"/>
              <a:t>evatr</a:t>
            </a:r>
            <a:r>
              <a:rPr lang="en-US" dirty="0" err="1" smtClean="0">
                <a:solidFill>
                  <a:srgbClr val="F79646"/>
                </a:solidFill>
              </a:rPr>
              <a:t>O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79646"/>
                </a:solidFill>
              </a:rPr>
              <a:t>P</a:t>
            </a:r>
            <a:r>
              <a:rPr lang="en-US" dirty="0" smtClean="0"/>
              <a:t>article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00" y="686512"/>
            <a:ext cx="2006600" cy="2945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1" y="889000"/>
            <a:ext cx="2798688" cy="505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4400" y="15367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17 events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39751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19 events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000" y="4381500"/>
            <a:ext cx="37353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March 2, 1995:</a:t>
            </a:r>
          </a:p>
          <a:p>
            <a:r>
              <a:rPr lang="en-US" sz="2000" dirty="0" smtClean="0"/>
              <a:t>Announcement of top</a:t>
            </a:r>
          </a:p>
          <a:p>
            <a:r>
              <a:rPr lang="en-US" sz="2000" dirty="0" smtClean="0"/>
              <a:t>quark discovery in this auditorium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54400" y="787400"/>
            <a:ext cx="346129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“The history </a:t>
            </a:r>
            <a:r>
              <a:rPr lang="en-US" dirty="0"/>
              <a:t>of the top search over</a:t>
            </a:r>
          </a:p>
          <a:p>
            <a:r>
              <a:rPr lang="en-US" dirty="0"/>
              <a:t>the final two years shows evidence</a:t>
            </a:r>
          </a:p>
          <a:p>
            <a:r>
              <a:rPr lang="en-US" dirty="0"/>
              <a:t>of </a:t>
            </a:r>
            <a:r>
              <a:rPr lang="en-US" dirty="0" smtClean="0"/>
              <a:t>[..] competitiveness </a:t>
            </a:r>
            <a:r>
              <a:rPr lang="en-US" dirty="0"/>
              <a:t>and friendly</a:t>
            </a:r>
          </a:p>
          <a:p>
            <a:r>
              <a:rPr lang="en-US" dirty="0"/>
              <a:t>rivalry at work</a:t>
            </a:r>
            <a:r>
              <a:rPr lang="en-US" dirty="0" smtClean="0"/>
              <a:t>.”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79646"/>
                </a:solidFill>
              </a:rPr>
              <a:t>B. </a:t>
            </a:r>
            <a:r>
              <a:rPr lang="en-US" dirty="0" err="1">
                <a:solidFill>
                  <a:srgbClr val="F79646"/>
                </a:solidFill>
              </a:rPr>
              <a:t>Carithers</a:t>
            </a:r>
            <a:r>
              <a:rPr lang="en-US" dirty="0">
                <a:solidFill>
                  <a:srgbClr val="F79646"/>
                </a:solidFill>
              </a:rPr>
              <a:t> &amp; </a:t>
            </a:r>
            <a:r>
              <a:rPr lang="en-US" dirty="0" smtClean="0">
                <a:solidFill>
                  <a:srgbClr val="F79646"/>
                </a:solidFill>
              </a:rPr>
              <a:t>P. </a:t>
            </a:r>
            <a:r>
              <a:rPr lang="en-US" dirty="0" err="1" smtClean="0">
                <a:solidFill>
                  <a:srgbClr val="F79646"/>
                </a:solidFill>
              </a:rPr>
              <a:t>Grannis</a:t>
            </a:r>
            <a:r>
              <a:rPr lang="en-US" dirty="0" smtClean="0">
                <a:solidFill>
                  <a:srgbClr val="F79646"/>
                </a:solidFill>
              </a:rPr>
              <a:t>, 1995</a:t>
            </a:r>
            <a:endParaRPr lang="en-US" dirty="0">
              <a:solidFill>
                <a:srgbClr val="F79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6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1" y="1964870"/>
            <a:ext cx="3517900" cy="23824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54200" y="4699000"/>
            <a:ext cx="129532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all-</a:t>
            </a:r>
            <a:r>
              <a:rPr lang="en-US" dirty="0" err="1" smtClean="0"/>
              <a:t>hadronic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11900" y="3213100"/>
            <a:ext cx="124223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lepton+jets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1" y="889000"/>
            <a:ext cx="2798688" cy="5054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47900" y="15748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17 events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1700" y="40767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19 events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0500" y="863600"/>
            <a:ext cx="44093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Today, the </a:t>
            </a:r>
            <a:r>
              <a:rPr lang="en-US" dirty="0" err="1" smtClean="0"/>
              <a:t>Tevatron</a:t>
            </a:r>
            <a:r>
              <a:rPr lang="en-US" dirty="0" smtClean="0"/>
              <a:t> experiments each have</a:t>
            </a:r>
          </a:p>
          <a:p>
            <a:r>
              <a:rPr lang="en-US" dirty="0" smtClean="0"/>
              <a:t>of order 1000s of top quark events which are </a:t>
            </a:r>
          </a:p>
          <a:p>
            <a:r>
              <a:rPr lang="en-US" dirty="0" smtClean="0"/>
              <a:t>used</a:t>
            </a:r>
            <a:r>
              <a:rPr lang="en-US" dirty="0"/>
              <a:t> </a:t>
            </a:r>
            <a:r>
              <a:rPr lang="en-US" dirty="0" smtClean="0"/>
              <a:t>as a precision laboratory to test the SM.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962400" y="445683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"This monster, compared with all the other quarks, is like a big cowbird's egg in a nest of little sparrow eggs. It's so peculiar it must hold clues to some important new physics. </a:t>
            </a:r>
            <a:r>
              <a:rPr lang="en-US" dirty="0" smtClean="0"/>
              <a:t>” </a:t>
            </a:r>
            <a:endParaRPr lang="en-US" dirty="0"/>
          </a:p>
          <a:p>
            <a:r>
              <a:rPr lang="en-US" dirty="0" smtClean="0">
                <a:solidFill>
                  <a:srgbClr val="F79646"/>
                </a:solidFill>
              </a:rPr>
              <a:t>P. </a:t>
            </a:r>
            <a:r>
              <a:rPr lang="en-US" dirty="0" err="1" smtClean="0">
                <a:solidFill>
                  <a:srgbClr val="F79646"/>
                </a:solidFill>
              </a:rPr>
              <a:t>Grannis</a:t>
            </a:r>
            <a:r>
              <a:rPr lang="en-US" dirty="0">
                <a:solidFill>
                  <a:srgbClr val="F79646"/>
                </a:solidFill>
              </a:rPr>
              <a:t> </a:t>
            </a:r>
            <a:r>
              <a:rPr lang="en-US" dirty="0" smtClean="0">
                <a:solidFill>
                  <a:srgbClr val="F79646"/>
                </a:solidFill>
              </a:rPr>
              <a:t>1994 in the New York Times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150187" y="1"/>
            <a:ext cx="7212646" cy="6095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>
                <a:solidFill>
                  <a:srgbClr val="F79646"/>
                </a:solidFill>
              </a:rPr>
              <a:t>T</a:t>
            </a:r>
            <a:r>
              <a:rPr lang="en-US" dirty="0" err="1" smtClean="0"/>
              <a:t>evatr</a:t>
            </a:r>
            <a:r>
              <a:rPr lang="en-US" dirty="0" err="1" smtClean="0">
                <a:solidFill>
                  <a:srgbClr val="F79646"/>
                </a:solidFill>
              </a:rPr>
              <a:t>O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79646"/>
                </a:solidFill>
              </a:rPr>
              <a:t>P</a:t>
            </a:r>
            <a:r>
              <a:rPr lang="en-US" dirty="0" smtClean="0"/>
              <a:t>article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181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9C92F84-6026-BE4C-9515-DCC242455716}" type="slidenum">
              <a:rPr lang="en-US"/>
              <a:pPr/>
              <a:t>28</a:t>
            </a:fld>
            <a:endParaRPr lang="en-US"/>
          </a:p>
        </p:txBody>
      </p:sp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6301011" y="3921532"/>
            <a:ext cx="2462838" cy="1091635"/>
          </a:xfrm>
          <a:prstGeom prst="wedgeRoundRectCallout">
            <a:avLst>
              <a:gd name="adj1" fmla="val 23662"/>
              <a:gd name="adj2" fmla="val -47995"/>
              <a:gd name="adj3" fmla="val 16667"/>
            </a:avLst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35" y="1839074"/>
            <a:ext cx="4754608" cy="378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6177461" y="1708020"/>
            <a:ext cx="2617614" cy="1633131"/>
          </a:xfrm>
          <a:prstGeom prst="wedgeRoundRectCallout">
            <a:avLst>
              <a:gd name="adj1" fmla="val -108190"/>
              <a:gd name="adj2" fmla="val 24384"/>
              <a:gd name="adj3" fmla="val 16667"/>
            </a:avLst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en-US"/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481979" y="1349423"/>
            <a:ext cx="2462838" cy="1633131"/>
          </a:xfrm>
          <a:prstGeom prst="wedgeRoundRectCallout">
            <a:avLst>
              <a:gd name="adj1" fmla="val 74907"/>
              <a:gd name="adj2" fmla="val 54755"/>
              <a:gd name="adj3" fmla="val 16667"/>
            </a:avLst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en-US"/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>
            <a:off x="328559" y="4782743"/>
            <a:ext cx="3079227" cy="1307657"/>
          </a:xfrm>
          <a:prstGeom prst="wedgeRoundRectCallout">
            <a:avLst>
              <a:gd name="adj1" fmla="val 49468"/>
              <a:gd name="adj2" fmla="val -115292"/>
              <a:gd name="adj3" fmla="val 16667"/>
            </a:avLst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en-US"/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3571529" y="5445874"/>
            <a:ext cx="2001226" cy="675526"/>
          </a:xfrm>
          <a:prstGeom prst="wedgeRoundRectCallout">
            <a:avLst>
              <a:gd name="adj1" fmla="val -18130"/>
              <a:gd name="adj2" fmla="val -133032"/>
              <a:gd name="adj3" fmla="val 16667"/>
            </a:avLst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en-US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6332237" y="1870757"/>
            <a:ext cx="2617614" cy="127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Branching ratios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|</a:t>
            </a:r>
            <a:r>
              <a:rPr lang="en-US" sz="1800" dirty="0" err="1">
                <a:solidFill>
                  <a:schemeClr val="accent2"/>
                </a:solidFill>
                <a:latin typeface="Verdana" charset="0"/>
              </a:rPr>
              <a:t>V</a:t>
            </a:r>
            <a:r>
              <a:rPr lang="en-US" sz="1800" baseline="-33000" dirty="0" err="1">
                <a:solidFill>
                  <a:schemeClr val="accent2"/>
                </a:solidFill>
                <a:latin typeface="Verdana" charset="0"/>
              </a:rPr>
              <a:t>tb</a:t>
            </a: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|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Anomalous coupling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New/Rare decays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3777105" y="5555458"/>
            <a:ext cx="3079227" cy="28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1800" dirty="0">
                <a:solidFill>
                  <a:srgbClr val="C0504D"/>
                </a:solidFill>
                <a:latin typeface="Verdana" charset="0"/>
              </a:rPr>
              <a:t>W </a:t>
            </a:r>
            <a:r>
              <a:rPr lang="en-US" sz="1800" dirty="0" err="1" smtClean="0">
                <a:solidFill>
                  <a:srgbClr val="C0504D"/>
                </a:solidFill>
                <a:latin typeface="Verdana" charset="0"/>
              </a:rPr>
              <a:t>helicity</a:t>
            </a:r>
            <a:endParaRPr lang="en-US" sz="1800" dirty="0" smtClean="0">
              <a:solidFill>
                <a:srgbClr val="C0504D"/>
              </a:solidFill>
              <a:latin typeface="Verdana" charset="0"/>
            </a:endParaRPr>
          </a:p>
          <a:p>
            <a:pPr>
              <a:lnSpc>
                <a:spcPct val="102000"/>
              </a:lnSpc>
            </a:pPr>
            <a:r>
              <a:rPr lang="en-US" sz="1800" dirty="0" smtClean="0">
                <a:solidFill>
                  <a:srgbClr val="C0504D"/>
                </a:solidFill>
                <a:latin typeface="Verdana" charset="0"/>
              </a:rPr>
              <a:t>Charged Higgs</a:t>
            </a:r>
            <a:endParaRPr lang="en-US" sz="1800" dirty="0">
              <a:solidFill>
                <a:srgbClr val="C0504D"/>
              </a:solidFill>
              <a:latin typeface="Verdana" charset="0"/>
            </a:endParaRP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450751" y="4838908"/>
            <a:ext cx="3232645" cy="118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Production cross section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Production kinematics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Production via resonance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New </a:t>
            </a:r>
            <a:r>
              <a:rPr lang="en-US" sz="1800" dirty="0" smtClean="0">
                <a:solidFill>
                  <a:schemeClr val="accent2"/>
                </a:solidFill>
                <a:latin typeface="Verdana" charset="0"/>
              </a:rPr>
              <a:t>particles</a:t>
            </a:r>
          </a:p>
          <a:p>
            <a:pPr>
              <a:lnSpc>
                <a:spcPct val="110000"/>
              </a:lnSpc>
            </a:pPr>
            <a:endParaRPr lang="en-US" sz="1800" dirty="0">
              <a:solidFill>
                <a:schemeClr val="accent2"/>
              </a:solidFill>
              <a:latin typeface="Verdana" charset="0"/>
            </a:endParaRP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636754" y="1398387"/>
            <a:ext cx="3079227" cy="24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Top mass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Top mass difference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Top charge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Lifetime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Top width</a:t>
            </a:r>
          </a:p>
          <a:p>
            <a:pPr>
              <a:lnSpc>
                <a:spcPct val="110000"/>
              </a:lnSpc>
            </a:pPr>
            <a:endParaRPr lang="en-US" sz="1800" dirty="0">
              <a:solidFill>
                <a:srgbClr val="0000FF"/>
              </a:solidFill>
              <a:latin typeface="Verdana" charset="0"/>
            </a:endParaRPr>
          </a:p>
          <a:p>
            <a:pPr>
              <a:lnSpc>
                <a:spcPct val="110000"/>
              </a:lnSpc>
            </a:pPr>
            <a:endParaRPr lang="en-US" sz="1800" dirty="0">
              <a:solidFill>
                <a:srgbClr val="0000FF"/>
              </a:solidFill>
              <a:latin typeface="Verdana" charset="0"/>
            </a:endParaRPr>
          </a:p>
          <a:p>
            <a:pPr>
              <a:lnSpc>
                <a:spcPct val="110000"/>
              </a:lnSpc>
            </a:pPr>
            <a:endParaRPr lang="en-US" sz="1800" dirty="0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6485656" y="4030983"/>
            <a:ext cx="2462838" cy="88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6699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Spin correlation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Charge asymmetry</a:t>
            </a:r>
          </a:p>
          <a:p>
            <a:pPr>
              <a:lnSpc>
                <a:spcPct val="110000"/>
              </a:lnSpc>
            </a:pPr>
            <a:r>
              <a:rPr lang="en-US" sz="1800" dirty="0" err="1" smtClean="0">
                <a:solidFill>
                  <a:schemeClr val="accent2"/>
                </a:solidFill>
                <a:latin typeface="Verdana" charset="0"/>
              </a:rPr>
              <a:t>Colour</a:t>
            </a:r>
            <a:r>
              <a:rPr lang="en-US" sz="1800" dirty="0" smtClean="0">
                <a:solidFill>
                  <a:schemeClr val="accent2"/>
                </a:solidFill>
                <a:latin typeface="Verdana" charset="0"/>
              </a:rPr>
              <a:t> </a:t>
            </a: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Flow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Pair Production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736600"/>
            <a:ext cx="7071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Tevatron</a:t>
            </a:r>
            <a:r>
              <a:rPr lang="en-US" dirty="0" smtClean="0"/>
              <a:t> has taught us all we know about the properties of the top quark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2693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71525"/>
            <a:ext cx="51054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758903"/>
            <a:ext cx="2755900" cy="76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701800"/>
            <a:ext cx="205059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9" y="3644900"/>
            <a:ext cx="1998661" cy="153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9700" y="5613400"/>
            <a:ext cx="242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LHC: smaller </a:t>
            </a:r>
            <a:r>
              <a:rPr lang="en-US" dirty="0" err="1" smtClean="0"/>
              <a:t>qq</a:t>
            </a:r>
            <a:r>
              <a:rPr lang="en-US" dirty="0" smtClean="0"/>
              <a:t> fraction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5900" y="1168400"/>
            <a:ext cx="188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Complementarity: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150186" y="1"/>
            <a:ext cx="7714413" cy="6095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Forward-Backward Top Asymmetry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522" y="3234368"/>
            <a:ext cx="3200478" cy="289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8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file:///C:/Documents%20and%20Settings/Paul%20Grannis/My%20Documents/talks/pbarp25/85-0767-03_10-8.hr.jpg"/>
          <p:cNvPicPr>
            <a:picLocks noChangeAspect="1" noChangeArrowheads="1"/>
          </p:cNvPicPr>
          <p:nvPr/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816" y="3162300"/>
            <a:ext cx="3755183" cy="256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4889500" y="1816100"/>
            <a:ext cx="3759200" cy="784830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79646"/>
                </a:solidFill>
              </a:rPr>
              <a:t>CDF more focused on tracking.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79646"/>
                </a:solidFill>
              </a:rPr>
              <a:t>DØ more focused on </a:t>
            </a:r>
            <a:r>
              <a:rPr lang="en-US" dirty="0" err="1" smtClean="0">
                <a:solidFill>
                  <a:srgbClr val="F79646"/>
                </a:solidFill>
              </a:rPr>
              <a:t>calorimetry</a:t>
            </a:r>
            <a:r>
              <a:rPr lang="en-US" dirty="0" smtClean="0">
                <a:solidFill>
                  <a:srgbClr val="F79646"/>
                </a:solidFill>
              </a:rPr>
              <a:t>.</a:t>
            </a:r>
            <a:endParaRPr lang="en-US" dirty="0">
              <a:solidFill>
                <a:srgbClr val="F79646"/>
              </a:solidFill>
            </a:endParaRPr>
          </a:p>
        </p:txBody>
      </p:sp>
      <p:pic>
        <p:nvPicPr>
          <p:cNvPr id="35848" name="Picture 8" descr="file:///C:/Documents%20and%20Settings/Paul%20Grannis/My%20Documents/talks/pbarp25/cdf_evt.h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1" r="9000" b="6250"/>
          <a:stretch>
            <a:fillRect/>
          </a:stretch>
        </p:blipFill>
        <p:spPr bwMode="auto">
          <a:xfrm>
            <a:off x="279400" y="736600"/>
            <a:ext cx="397033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6300" y="749300"/>
            <a:ext cx="3190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CDF collision 25 years ago </a:t>
            </a:r>
          </a:p>
          <a:p>
            <a:r>
              <a:rPr lang="en-US" dirty="0" smtClean="0"/>
              <a:t>(no magnetic field yet – like DØ)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50187" y="1"/>
            <a:ext cx="7212646" cy="609599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25 Years ago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987800"/>
            <a:ext cx="6642451" cy="2474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Upgrades for Run II (2001-2011) make </a:t>
            </a:r>
          </a:p>
          <a:p>
            <a:r>
              <a:rPr lang="en-US" dirty="0" smtClean="0"/>
              <a:t>them more similar: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F79646"/>
                </a:solidFill>
              </a:rPr>
              <a:t>CDF</a:t>
            </a:r>
            <a:r>
              <a:rPr lang="en-US" dirty="0" smtClean="0"/>
              <a:t>: new </a:t>
            </a:r>
            <a:r>
              <a:rPr lang="en-US" dirty="0"/>
              <a:t>tracker, new </a:t>
            </a:r>
            <a:r>
              <a:rPr lang="en-US" dirty="0" smtClean="0"/>
              <a:t>silicon </a:t>
            </a:r>
            <a:r>
              <a:rPr lang="en-US" dirty="0"/>
              <a:t>vertex </a:t>
            </a:r>
            <a:r>
              <a:rPr lang="en-US" dirty="0" smtClean="0"/>
              <a:t>detector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 smtClean="0"/>
              <a:t>         upgraded </a:t>
            </a:r>
            <a:r>
              <a:rPr lang="en-US" dirty="0"/>
              <a:t>forward </a:t>
            </a:r>
            <a:r>
              <a:rPr lang="en-US" dirty="0" smtClean="0"/>
              <a:t>calorimeter </a:t>
            </a:r>
            <a:r>
              <a:rPr lang="en-US" dirty="0"/>
              <a:t>and muons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u="sng" dirty="0">
                <a:solidFill>
                  <a:srgbClr val="F79646"/>
                </a:solidFill>
              </a:rPr>
              <a:t>DØ:</a:t>
            </a:r>
            <a:r>
              <a:rPr lang="en-US" dirty="0">
                <a:solidFill>
                  <a:srgbClr val="F79646"/>
                </a:solidFill>
              </a:rPr>
              <a:t> </a:t>
            </a:r>
            <a:r>
              <a:rPr lang="en-US" dirty="0" smtClean="0">
                <a:solidFill>
                  <a:srgbClr val="F79646"/>
                </a:solidFill>
              </a:rPr>
              <a:t> </a:t>
            </a:r>
            <a:r>
              <a:rPr lang="en-US" dirty="0" smtClean="0"/>
              <a:t>solenoid</a:t>
            </a:r>
            <a:r>
              <a:rPr lang="en-US" dirty="0"/>
              <a:t>, fiber tracker and </a:t>
            </a:r>
            <a:r>
              <a:rPr lang="en-US" dirty="0" smtClean="0"/>
              <a:t>silicon vertex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 smtClean="0"/>
              <a:t>          detectors, </a:t>
            </a:r>
            <a:r>
              <a:rPr lang="en-US" dirty="0" err="1"/>
              <a:t>preshower</a:t>
            </a:r>
            <a:r>
              <a:rPr lang="en-US" dirty="0"/>
              <a:t> detectors,  new forward muon detectors. 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86949" y="3180834"/>
            <a:ext cx="2044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DØ in October </a:t>
            </a:r>
            <a:r>
              <a:rPr lang="en-US" dirty="0" smtClean="0">
                <a:solidFill>
                  <a:srgbClr val="000000"/>
                </a:solidFill>
              </a:rPr>
              <a:t>1985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80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86" y="1"/>
            <a:ext cx="7714413" cy="6095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Forward-Backward Top Asymmetry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846580"/>
            <a:ext cx="7658100" cy="27097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80000" y="5092700"/>
            <a:ext cx="36282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Effects of </a:t>
            </a:r>
            <a:r>
              <a:rPr lang="en-US" sz="2800" dirty="0" err="1" smtClean="0"/>
              <a:t>p</a:t>
            </a:r>
            <a:r>
              <a:rPr lang="en-US" sz="2800" baseline="-25000" dirty="0" err="1" smtClean="0"/>
              <a:t>T</a:t>
            </a:r>
            <a:r>
              <a:rPr lang="en-US" sz="2800" baseline="30000" dirty="0" err="1" smtClean="0"/>
              <a:t>tt</a:t>
            </a:r>
            <a:r>
              <a:rPr lang="en-US" sz="2800" dirty="0" smtClean="0"/>
              <a:t> modeling </a:t>
            </a:r>
          </a:p>
          <a:p>
            <a:r>
              <a:rPr lang="en-US" sz="2800" dirty="0" smtClean="0"/>
              <a:t>need to be understood.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41867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Top Observation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GB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GB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4572000" y="37338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342" y="1790700"/>
            <a:ext cx="227746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37" y="1771650"/>
            <a:ext cx="2380263" cy="1911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8500" y="3924300"/>
            <a:ext cx="369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s-channel                                 t-channel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15900" y="4584700"/>
            <a:ext cx="5339923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 Cross section about half of top pair cross section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but it took more than a decade longer.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 Much higher backgrounds (e.g. </a:t>
            </a:r>
            <a:r>
              <a:rPr lang="en-US" sz="2000" dirty="0" err="1" smtClean="0">
                <a:solidFill>
                  <a:schemeClr val="tx1"/>
                </a:solidFill>
              </a:rPr>
              <a:t>W+jets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100" y="98493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>Electroweak </a:t>
            </a:r>
            <a:r>
              <a:rPr lang="en-US" sz="2000" dirty="0"/>
              <a:t>process, sensitive to </a:t>
            </a:r>
            <a:r>
              <a:rPr lang="en-US" sz="2000" dirty="0" err="1"/>
              <a:t>V</a:t>
            </a:r>
            <a:r>
              <a:rPr lang="en-US" sz="2000" baseline="-25000" dirty="0" err="1"/>
              <a:t>tb</a:t>
            </a:r>
            <a:r>
              <a:rPr lang="en-US" sz="20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600" y="2247900"/>
            <a:ext cx="29972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4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Top Observation</a:t>
            </a:r>
            <a:endParaRPr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136" y="787400"/>
            <a:ext cx="3087293" cy="2794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591078"/>
            <a:ext cx="3187700" cy="258747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413500" y="3886200"/>
            <a:ext cx="130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CDF, 3.2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904" y="1066800"/>
            <a:ext cx="996845" cy="9207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71" y="1055498"/>
            <a:ext cx="2152629" cy="22751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200" y="1466722"/>
            <a:ext cx="1841500" cy="154317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231900" y="1866900"/>
            <a:ext cx="130569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97 variables</a:t>
            </a:r>
          </a:p>
          <a:p>
            <a:r>
              <a:rPr lang="en-US" dirty="0" smtClean="0"/>
              <a:t>24 channels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908300" y="711200"/>
            <a:ext cx="254686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Boosted Decision Tree</a:t>
            </a:r>
          </a:p>
          <a:p>
            <a:r>
              <a:rPr lang="en-US" dirty="0" smtClean="0"/>
              <a:t>Bayesian Neural Network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900" y="3860800"/>
            <a:ext cx="4119902" cy="215264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8450" y="3845910"/>
            <a:ext cx="1225550" cy="118329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39800" y="4584700"/>
            <a:ext cx="325322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5 multivariate analysis combined </a:t>
            </a:r>
          </a:p>
          <a:p>
            <a:r>
              <a:rPr lang="en-US" dirty="0" smtClean="0"/>
              <a:t>to a ``</a:t>
            </a:r>
            <a:r>
              <a:rPr lang="en-US" dirty="0" err="1" smtClean="0"/>
              <a:t>Superdiscriminant</a:t>
            </a:r>
            <a:r>
              <a:rPr lang="en-US" dirty="0" smtClea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1326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Top Observation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GB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GB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4572000" y="37338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342" y="1790700"/>
            <a:ext cx="227746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37" y="1771650"/>
            <a:ext cx="2380263" cy="1911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8500" y="3924300"/>
            <a:ext cx="369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s-channel                                 t-channel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15900" y="4584700"/>
            <a:ext cx="5339923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 Cross section about half of top pair cross section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but it took more than a decade longer.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 Much higher backgrounds (e.g. </a:t>
            </a:r>
            <a:r>
              <a:rPr lang="en-US" sz="2000" dirty="0" err="1" smtClean="0">
                <a:solidFill>
                  <a:schemeClr val="tx1"/>
                </a:solidFill>
              </a:rPr>
              <a:t>W+jets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100" y="98493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>Electroweak </a:t>
            </a:r>
            <a:r>
              <a:rPr lang="en-US" sz="2000" dirty="0"/>
              <a:t>process, sensitive to </a:t>
            </a:r>
            <a:r>
              <a:rPr lang="en-US" sz="2000" dirty="0" err="1"/>
              <a:t>V</a:t>
            </a:r>
            <a:r>
              <a:rPr lang="en-US" sz="2000" baseline="-25000" dirty="0" err="1"/>
              <a:t>tb</a:t>
            </a:r>
            <a:r>
              <a:rPr lang="en-US" sz="20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900" y="1358900"/>
            <a:ext cx="3265421" cy="3153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7912" y="4914900"/>
            <a:ext cx="3506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Another example of 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of </a:t>
            </a:r>
            <a:r>
              <a:rPr lang="en-US" sz="2400" dirty="0" err="1" smtClean="0">
                <a:solidFill>
                  <a:schemeClr val="accent6"/>
                </a:solidFill>
              </a:rPr>
              <a:t>pp</a:t>
            </a:r>
            <a:r>
              <a:rPr lang="en-US" sz="2400" dirty="0" smtClean="0">
                <a:solidFill>
                  <a:schemeClr val="accent6"/>
                </a:solidFill>
              </a:rPr>
              <a:t>/</a:t>
            </a:r>
            <a:r>
              <a:rPr lang="en-US" sz="2400" dirty="0" err="1" smtClean="0">
                <a:solidFill>
                  <a:schemeClr val="accent6"/>
                </a:solidFill>
              </a:rPr>
              <a:t>pp</a:t>
            </a:r>
            <a:r>
              <a:rPr lang="en-US" sz="2400" dirty="0" smtClean="0">
                <a:solidFill>
                  <a:schemeClr val="accent6"/>
                </a:solidFill>
              </a:rPr>
              <a:t> complementarity</a:t>
            </a:r>
            <a:endParaRPr lang="en-US" sz="2400" dirty="0">
              <a:solidFill>
                <a:schemeClr val="accent6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42100" y="5448300"/>
            <a:ext cx="2413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67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EW: It is all connected 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GB" dirty="0"/>
          </a:p>
        </p:txBody>
      </p:sp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3194050" y="1616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/>
          <a:srcRect l="1146" r="20111" b="3906"/>
          <a:stretch>
            <a:fillRect/>
          </a:stretch>
        </p:blipFill>
        <p:spPr bwMode="auto">
          <a:xfrm>
            <a:off x="317500" y="4142762"/>
            <a:ext cx="4279900" cy="1496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1">
                <a:alpha val="75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higgs-mecanis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" y="1078470"/>
            <a:ext cx="3276600" cy="246483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04800" y="3601135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Brout</a:t>
            </a:r>
            <a:r>
              <a:rPr lang="en-US" sz="1600" dirty="0"/>
              <a:t>–</a:t>
            </a:r>
            <a:r>
              <a:rPr lang="en-US" sz="1600" dirty="0" err="1"/>
              <a:t>Englert</a:t>
            </a:r>
            <a:r>
              <a:rPr lang="en-US" sz="1600" dirty="0"/>
              <a:t>–Higgs-</a:t>
            </a:r>
            <a:r>
              <a:rPr lang="en-US" sz="1600" dirty="0" err="1"/>
              <a:t>Guralnik</a:t>
            </a:r>
            <a:r>
              <a:rPr lang="en-US" sz="1600" dirty="0" smtClean="0"/>
              <a:t>–Hagen</a:t>
            </a:r>
            <a:r>
              <a:rPr lang="en-US" sz="1600" dirty="0"/>
              <a:t>–</a:t>
            </a:r>
            <a:r>
              <a:rPr lang="en-US" sz="1600" dirty="0" smtClean="0"/>
              <a:t>Kibble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5613400" y="1816100"/>
            <a:ext cx="30187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Need to measure</a:t>
            </a:r>
          </a:p>
          <a:p>
            <a:endParaRPr lang="en-US" sz="2400" dirty="0"/>
          </a:p>
          <a:p>
            <a:r>
              <a:rPr lang="en-US" sz="2400" dirty="0" smtClean="0"/>
              <a:t>   -  Top quark mass</a:t>
            </a:r>
          </a:p>
          <a:p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-  W boson mass</a:t>
            </a:r>
          </a:p>
          <a:p>
            <a:endParaRPr lang="en-US" sz="2400" dirty="0"/>
          </a:p>
          <a:p>
            <a:r>
              <a:rPr lang="en-US" sz="2400" dirty="0" smtClean="0"/>
              <a:t>to constrain remaining</a:t>
            </a:r>
          </a:p>
          <a:p>
            <a:r>
              <a:rPr lang="en-US" sz="2400" dirty="0" smtClean="0"/>
              <a:t>SM parameter, M</a:t>
            </a:r>
            <a:r>
              <a:rPr lang="en-US" sz="2400" baseline="-25000" dirty="0" smtClean="0"/>
              <a:t>H</a:t>
            </a:r>
            <a:endParaRPr lang="en-US" sz="2400" baseline="-25000" dirty="0"/>
          </a:p>
          <a:p>
            <a:r>
              <a:rPr lang="en-US" sz="2400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89959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 Boson Mass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300" y="4081071"/>
            <a:ext cx="2362200" cy="1239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54" y="1295400"/>
            <a:ext cx="3282071" cy="2819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100" y="1276352"/>
            <a:ext cx="3276600" cy="28146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05500" y="749300"/>
            <a:ext cx="138143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``Templates’’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159500" y="4330701"/>
            <a:ext cx="23368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Use Z mass to calibrate electron energy -</a:t>
            </a:r>
          </a:p>
          <a:p>
            <a:r>
              <a:rPr lang="en-US" dirty="0" smtClean="0"/>
              <a:t>dominates uncertainty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4144628"/>
            <a:ext cx="2438400" cy="1220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7900" y="5626100"/>
            <a:ext cx="4550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Tevatron</a:t>
            </a:r>
            <a:r>
              <a:rPr lang="en-US" sz="2400" dirty="0" smtClean="0"/>
              <a:t> W mass precision: 0.04 %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952500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LEP Z mass precision: 0.002%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29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quark mass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0984"/>
            <a:ext cx="2781300" cy="1445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568" y="1982891"/>
            <a:ext cx="2288731" cy="1496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3496914"/>
            <a:ext cx="2349500" cy="15386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00700" y="4229100"/>
            <a:ext cx="237321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Use W mass to fit</a:t>
            </a:r>
          </a:p>
          <a:p>
            <a:r>
              <a:rPr lang="en-US" sz="2400" dirty="0" smtClean="0"/>
              <a:t> jet </a:t>
            </a:r>
            <a:r>
              <a:rPr lang="en-US" sz="2400" dirty="0"/>
              <a:t>e</a:t>
            </a:r>
            <a:r>
              <a:rPr lang="en-US" sz="2400" dirty="0" smtClean="0"/>
              <a:t>nergy scale</a:t>
            </a:r>
            <a:r>
              <a:rPr lang="en-US" sz="2400" dirty="0"/>
              <a:t>.</a:t>
            </a:r>
            <a:endParaRPr lang="en-US" sz="24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41300" y="1003300"/>
            <a:ext cx="2395908" cy="1200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2"/>
                </a:solidFill>
              </a:rPr>
              <a:t>lepton+jets</a:t>
            </a:r>
            <a:r>
              <a:rPr lang="en-US" sz="2400" dirty="0" smtClean="0">
                <a:solidFill>
                  <a:schemeClr val="accent2"/>
                </a:solidFill>
              </a:rPr>
              <a:t>:  34%</a:t>
            </a:r>
          </a:p>
          <a:p>
            <a:r>
              <a:rPr lang="en-US" sz="2400" dirty="0" err="1" smtClean="0"/>
              <a:t>di</a:t>
            </a:r>
            <a:r>
              <a:rPr lang="en-US" sz="2400" dirty="0" smtClean="0"/>
              <a:t>-leptons:       6%</a:t>
            </a:r>
          </a:p>
          <a:p>
            <a:r>
              <a:rPr lang="en-US" sz="2400" dirty="0" smtClean="0"/>
              <a:t>all-jets:           60%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0" y="1206500"/>
            <a:ext cx="3927030" cy="24511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81200" y="5549900"/>
            <a:ext cx="4547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Tevatron</a:t>
            </a:r>
            <a:r>
              <a:rPr lang="en-US" sz="2400" dirty="0" smtClean="0"/>
              <a:t> top mass precision: 0.6 %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155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EW: It is all connected 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GB" dirty="0"/>
          </a:p>
        </p:txBody>
      </p:sp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3194050" y="1616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/>
          <a:srcRect l="1146" r="20111" b="3906"/>
          <a:stretch>
            <a:fillRect/>
          </a:stretch>
        </p:blipFill>
        <p:spPr bwMode="auto">
          <a:xfrm>
            <a:off x="317500" y="4142762"/>
            <a:ext cx="4279900" cy="1496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1">
                <a:alpha val="75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higgs-mecanis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" y="1078470"/>
            <a:ext cx="3276600" cy="2464830"/>
          </a:xfrm>
          <a:prstGeom prst="rect">
            <a:avLst/>
          </a:prstGeom>
          <a:noFill/>
        </p:spPr>
      </p:pic>
      <p:pic>
        <p:nvPicPr>
          <p:cNvPr id="3" name="Picture 2" descr="s11_mt_mw_contour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86" y="1054100"/>
            <a:ext cx="3785089" cy="4165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3601135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Brout</a:t>
            </a:r>
            <a:r>
              <a:rPr lang="en-US" sz="1600" dirty="0"/>
              <a:t>–</a:t>
            </a:r>
            <a:r>
              <a:rPr lang="en-US" sz="1600" dirty="0" err="1"/>
              <a:t>Englert</a:t>
            </a:r>
            <a:r>
              <a:rPr lang="en-US" sz="1600" dirty="0"/>
              <a:t>–Higgs-</a:t>
            </a:r>
            <a:r>
              <a:rPr lang="en-US" sz="1600" dirty="0" err="1"/>
              <a:t>Guralnik</a:t>
            </a:r>
            <a:r>
              <a:rPr lang="en-US" sz="1600" dirty="0" smtClean="0"/>
              <a:t>–Hagen</a:t>
            </a:r>
            <a:r>
              <a:rPr lang="en-US" sz="1600" dirty="0"/>
              <a:t>–</a:t>
            </a:r>
            <a:r>
              <a:rPr lang="en-US" sz="1600" dirty="0" smtClean="0"/>
              <a:t>Kibble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4465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Direct Higgs Search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1" y="946150"/>
            <a:ext cx="7327900" cy="4924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2197100" y="1066800"/>
            <a:ext cx="1384300" cy="40767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6000"/>
                </a:schemeClr>
              </a:gs>
            </a:gsLst>
            <a:lin ang="16200000" scaled="0"/>
            <a:tileRect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0" y="2387600"/>
            <a:ext cx="3467100" cy="2286000"/>
            <a:chOff x="0" y="0"/>
            <a:chExt cx="2096" cy="1120"/>
          </a:xfrm>
        </p:grpSpPr>
        <p:sp>
          <p:nvSpPr>
            <p:cNvPr id="10" name="AutoShape 18"/>
            <p:cNvSpPr>
              <a:spLocks/>
            </p:cNvSpPr>
            <p:nvPr/>
          </p:nvSpPr>
          <p:spPr bwMode="auto">
            <a:xfrm>
              <a:off x="0" y="0"/>
              <a:ext cx="2096" cy="1120"/>
            </a:xfrm>
            <a:prstGeom prst="roundRect">
              <a:avLst>
                <a:gd name="adj" fmla="val 10713"/>
              </a:avLst>
            </a:prstGeom>
            <a:solidFill>
              <a:srgbClr val="FFFFFF"/>
            </a:solidFill>
            <a:ln w="25400" cap="flat">
              <a:solidFill>
                <a:srgbClr val="000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" name="Picture 1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1" y="12"/>
              <a:ext cx="1840" cy="1084"/>
            </a:xfrm>
            <a:prstGeom prst="rect">
              <a:avLst/>
            </a:prstGeom>
            <a:noFill/>
            <a:ln w="12700" cap="flat">
              <a:noFill/>
              <a:round/>
              <a:headEnd/>
              <a:tailEnd/>
            </a:ln>
          </p:spPr>
        </p:pic>
      </p:grp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4660900" y="2349500"/>
            <a:ext cx="3670300" cy="2298700"/>
            <a:chOff x="0" y="0"/>
            <a:chExt cx="2096" cy="1120"/>
          </a:xfrm>
        </p:grpSpPr>
        <p:sp>
          <p:nvSpPr>
            <p:cNvPr id="13" name="AutoShape 13"/>
            <p:cNvSpPr>
              <a:spLocks/>
            </p:cNvSpPr>
            <p:nvPr/>
          </p:nvSpPr>
          <p:spPr bwMode="auto">
            <a:xfrm>
              <a:off x="0" y="0"/>
              <a:ext cx="2096" cy="1120"/>
            </a:xfrm>
            <a:prstGeom prst="roundRect">
              <a:avLst>
                <a:gd name="adj" fmla="val 10713"/>
              </a:avLst>
            </a:prstGeom>
            <a:solidFill>
              <a:srgbClr val="FFFFFF"/>
            </a:solidFill>
            <a:ln w="25400" cap="flat">
              <a:solidFill>
                <a:srgbClr val="000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" y="40"/>
              <a:ext cx="1961" cy="1032"/>
            </a:xfrm>
            <a:prstGeom prst="rect">
              <a:avLst/>
            </a:prstGeom>
            <a:noFill/>
            <a:ln w="12700" cap="flat">
              <a:noFill/>
              <a:round/>
              <a:headEnd/>
              <a:tailEnd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838200" y="4178300"/>
            <a:ext cx="1092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 or ZH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773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mtClean="0">
                <a:latin typeface="Arial" charset="0"/>
              </a:rPr>
              <a:t>2 September 2011</a:t>
            </a:r>
            <a:endParaRPr lang="fr-FR">
              <a:latin typeface="Arial" charset="0"/>
            </a:endParaRPr>
          </a:p>
        </p:txBody>
      </p:sp>
      <p:sp>
        <p:nvSpPr>
          <p:cNvPr id="22531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mtClean="0">
                <a:latin typeface="Arial" charset="0"/>
              </a:rPr>
              <a:t>Stefan Söldner-Rembold</a:t>
            </a:r>
            <a:endParaRPr lang="fr-FR">
              <a:latin typeface="Arial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fr-FR"/>
          </a:p>
          <a:p>
            <a:fld id="{518F30CD-7275-D049-B29B-060E799FA581}" type="slidenum">
              <a:rPr lang="fr-FR"/>
              <a:pPr/>
              <a:t>39</a:t>
            </a:fld>
            <a:endParaRPr lang="fr-FR" sz="1400"/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2476500" y="4291013"/>
            <a:ext cx="15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8550275" y="18986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GB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150938" y="0"/>
            <a:ext cx="7212012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4000" dirty="0" smtClean="0"/>
              <a:t> Example: Low </a:t>
            </a:r>
            <a:r>
              <a:rPr lang="en-US" sz="4000" dirty="0"/>
              <a:t>Mass</a:t>
            </a:r>
          </a:p>
        </p:txBody>
      </p:sp>
      <p:grpSp>
        <p:nvGrpSpPr>
          <p:cNvPr id="16" name="Group 17"/>
          <p:cNvGrpSpPr>
            <a:grpSpLocks/>
          </p:cNvGrpSpPr>
          <p:nvPr/>
        </p:nvGrpSpPr>
        <p:grpSpPr bwMode="auto">
          <a:xfrm>
            <a:off x="558800" y="1066800"/>
            <a:ext cx="3213100" cy="2273300"/>
            <a:chOff x="0" y="0"/>
            <a:chExt cx="2096" cy="1120"/>
          </a:xfrm>
        </p:grpSpPr>
        <p:sp>
          <p:nvSpPr>
            <p:cNvPr id="17" name="AutoShape 18"/>
            <p:cNvSpPr>
              <a:spLocks/>
            </p:cNvSpPr>
            <p:nvPr/>
          </p:nvSpPr>
          <p:spPr bwMode="auto">
            <a:xfrm>
              <a:off x="0" y="0"/>
              <a:ext cx="2096" cy="1120"/>
            </a:xfrm>
            <a:prstGeom prst="roundRect">
              <a:avLst>
                <a:gd name="adj" fmla="val 10713"/>
              </a:avLst>
            </a:prstGeom>
            <a:solidFill>
              <a:srgbClr val="FFFFFF"/>
            </a:solidFill>
            <a:ln w="25400" cap="flat">
              <a:solidFill>
                <a:srgbClr val="000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9" name="Picture 1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1" y="12"/>
              <a:ext cx="1840" cy="1084"/>
            </a:xfrm>
            <a:prstGeom prst="rect">
              <a:avLst/>
            </a:prstGeom>
            <a:noFill/>
            <a:ln w="12700" cap="flat">
              <a:noFill/>
              <a:round/>
              <a:headEnd/>
              <a:tailEnd/>
            </a:ln>
          </p:spPr>
        </p:pic>
      </p:grpSp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"/>
          <a:stretch>
            <a:fillRect/>
          </a:stretch>
        </p:blipFill>
        <p:spPr bwMode="auto">
          <a:xfrm>
            <a:off x="609601" y="3936820"/>
            <a:ext cx="3098800" cy="198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32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6600" y="5232400"/>
            <a:ext cx="1756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Neutral Network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 tagging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0" y="883275"/>
            <a:ext cx="3591757" cy="24314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1700" y="3759201"/>
            <a:ext cx="3538010" cy="239504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337300" y="1778000"/>
            <a:ext cx="84233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b-tag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223000" y="4584700"/>
            <a:ext cx="93261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2 b-tags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9895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287" y="2743201"/>
            <a:ext cx="7212646" cy="6095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Present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3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Tevatron</a:t>
            </a:r>
            <a:r>
              <a:rPr lang="en-US" dirty="0" smtClean="0"/>
              <a:t> – LHC </a:t>
            </a:r>
            <a:r>
              <a:rPr lang="en-US" dirty="0" err="1" smtClean="0"/>
              <a:t>Complementarity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748568" y="1129771"/>
            <a:ext cx="3595118" cy="1624863"/>
            <a:chOff x="0" y="0"/>
            <a:chExt cx="2096" cy="1120"/>
          </a:xfrm>
        </p:grpSpPr>
        <p:sp>
          <p:nvSpPr>
            <p:cNvPr id="10" name="AutoShape 18"/>
            <p:cNvSpPr>
              <a:spLocks/>
            </p:cNvSpPr>
            <p:nvPr/>
          </p:nvSpPr>
          <p:spPr bwMode="auto">
            <a:xfrm>
              <a:off x="0" y="0"/>
              <a:ext cx="2096" cy="1120"/>
            </a:xfrm>
            <a:prstGeom prst="roundRect">
              <a:avLst>
                <a:gd name="adj" fmla="val 10713"/>
              </a:avLst>
            </a:prstGeom>
            <a:solidFill>
              <a:srgbClr val="FFFFFF"/>
            </a:solidFill>
            <a:ln w="25400" cap="flat">
              <a:solidFill>
                <a:srgbClr val="000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" name="Picture 1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1" y="12"/>
              <a:ext cx="1840" cy="1084"/>
            </a:xfrm>
            <a:prstGeom prst="rect">
              <a:avLst/>
            </a:prstGeom>
            <a:noFill/>
            <a:ln w="12700" cap="flat">
              <a:noFill/>
              <a:round/>
              <a:headEnd/>
              <a:tailEnd/>
            </a:ln>
          </p:spPr>
        </p:pic>
      </p:grp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748568" y="3618590"/>
            <a:ext cx="3385264" cy="1801689"/>
            <a:chOff x="0" y="0"/>
            <a:chExt cx="2096" cy="1120"/>
          </a:xfrm>
        </p:grpSpPr>
        <p:sp>
          <p:nvSpPr>
            <p:cNvPr id="13" name="AutoShape 13"/>
            <p:cNvSpPr>
              <a:spLocks/>
            </p:cNvSpPr>
            <p:nvPr/>
          </p:nvSpPr>
          <p:spPr bwMode="auto">
            <a:xfrm>
              <a:off x="0" y="0"/>
              <a:ext cx="2096" cy="1120"/>
            </a:xfrm>
            <a:prstGeom prst="roundRect">
              <a:avLst>
                <a:gd name="adj" fmla="val 10713"/>
              </a:avLst>
            </a:prstGeom>
            <a:solidFill>
              <a:srgbClr val="FFFFFF"/>
            </a:solidFill>
            <a:ln w="25400" cap="flat">
              <a:solidFill>
                <a:srgbClr val="000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" y="40"/>
              <a:ext cx="1961" cy="1032"/>
            </a:xfrm>
            <a:prstGeom prst="rect">
              <a:avLst/>
            </a:prstGeom>
            <a:noFill/>
            <a:ln w="12700" cap="flat">
              <a:noFill/>
              <a:round/>
              <a:headEnd/>
              <a:tailEnd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5393620" y="1129771"/>
            <a:ext cx="2868544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Associated production is</a:t>
            </a:r>
          </a:p>
          <a:p>
            <a:r>
              <a:rPr lang="en-US" dirty="0" smtClean="0"/>
              <a:t>dominant mode for Higgs</a:t>
            </a:r>
          </a:p>
          <a:p>
            <a:r>
              <a:rPr lang="en-US" dirty="0" smtClean="0"/>
              <a:t>masses below 135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at the </a:t>
            </a:r>
            <a:r>
              <a:rPr lang="en-US" dirty="0" err="1" smtClean="0"/>
              <a:t>Tevatron</a:t>
            </a:r>
            <a:r>
              <a:rPr lang="en-US" dirty="0" smtClean="0"/>
              <a:t>. Significantly better S/B than at LHC.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Gluon fusion into </a:t>
            </a:r>
            <a:r>
              <a:rPr lang="en-US" dirty="0" err="1" smtClean="0"/>
              <a:t>di</a:t>
            </a:r>
            <a:r>
              <a:rPr lang="en-US" dirty="0" smtClean="0"/>
              <a:t>-photons</a:t>
            </a:r>
          </a:p>
          <a:p>
            <a:r>
              <a:rPr lang="en-US" dirty="0" smtClean="0"/>
              <a:t>dominates Higgs sensitivity at LHC.</a:t>
            </a:r>
          </a:p>
          <a:p>
            <a:endParaRPr lang="en-US" dirty="0" smtClean="0"/>
          </a:p>
          <a:p>
            <a:r>
              <a:rPr lang="en-US" dirty="0" smtClean="0"/>
              <a:t>Gluon Fusion is also used</a:t>
            </a:r>
          </a:p>
          <a:p>
            <a:r>
              <a:rPr lang="en-US" dirty="0" smtClean="0"/>
              <a:t>for high mass exclusion</a:t>
            </a:r>
          </a:p>
          <a:p>
            <a:r>
              <a:rPr lang="en-US" dirty="0" smtClean="0"/>
              <a:t>in WW decays (direct coupling !).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2814419" y="3682936"/>
            <a:ext cx="1201511" cy="16601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>
            <a:off x="2814419" y="4869561"/>
            <a:ext cx="401964" cy="1731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>
            <a:off x="2814419" y="4024295"/>
            <a:ext cx="276871" cy="1731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563857" y="3654963"/>
            <a:ext cx="28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γ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 flipH="1" flipV="1">
            <a:off x="2714990" y="4123725"/>
            <a:ext cx="486543" cy="2876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102898" y="4044911"/>
            <a:ext cx="1588" cy="9318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16200000" flipH="1">
            <a:off x="2692311" y="4632947"/>
            <a:ext cx="531900" cy="2876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486" y="3624310"/>
            <a:ext cx="392295" cy="42795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290" y="4976766"/>
            <a:ext cx="472567" cy="37685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640623" y="4973732"/>
            <a:ext cx="287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γ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 flipV="1">
            <a:off x="2926850" y="5223490"/>
            <a:ext cx="579065" cy="1195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 flipV="1">
            <a:off x="2984792" y="3682936"/>
            <a:ext cx="579065" cy="1195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10405" y="5420279"/>
            <a:ext cx="5008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Higgs couples to </a:t>
            </a:r>
            <a:r>
              <a:rPr lang="en-US" dirty="0" err="1" smtClean="0">
                <a:solidFill>
                  <a:schemeClr val="accent6"/>
                </a:solidFill>
              </a:rPr>
              <a:t>massless</a:t>
            </a:r>
            <a:r>
              <a:rPr lang="en-US" dirty="0" smtClean="0">
                <a:solidFill>
                  <a:schemeClr val="accent6"/>
                </a:solidFill>
              </a:rPr>
              <a:t> particles via loops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with top and W, plus possibly new physics particles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8808" y="2805368"/>
            <a:ext cx="423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Tree level coupling to </a:t>
            </a:r>
            <a:r>
              <a:rPr lang="en-US" dirty="0" err="1" smtClean="0">
                <a:solidFill>
                  <a:schemeClr val="accent6"/>
                </a:solidFill>
              </a:rPr>
              <a:t>b</a:t>
            </a:r>
            <a:r>
              <a:rPr lang="en-US" dirty="0" smtClean="0">
                <a:solidFill>
                  <a:schemeClr val="accent6"/>
                </a:solidFill>
              </a:rPr>
              <a:t> quark and W boson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8568" y="777848"/>
            <a:ext cx="112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</a:t>
            </a:r>
            <a:r>
              <a:rPr lang="en-US" dirty="0" err="1" smtClean="0"/>
              <a:t>Tevatron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748568" y="3285631"/>
            <a:ext cx="67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‘LHC’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9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mtClean="0">
                <a:latin typeface="Arial" charset="0"/>
              </a:rPr>
              <a:t>2 September 2011</a:t>
            </a:r>
            <a:endParaRPr lang="en-US">
              <a:latin typeface="Arial" charset="0"/>
            </a:endParaRPr>
          </a:p>
        </p:txBody>
      </p:sp>
      <p:sp>
        <p:nvSpPr>
          <p:cNvPr id="24579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mtClean="0">
                <a:latin typeface="Arial" charset="0"/>
              </a:rPr>
              <a:t>Stefan Söldner-Rembold</a:t>
            </a:r>
            <a:endParaRPr lang="en-US">
              <a:latin typeface="Arial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1AEF98E-9787-1D42-ABDC-2CF3591B7E2F}" type="slidenum">
              <a:rPr lang="en-US"/>
              <a:pPr/>
              <a:t>41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50938" y="0"/>
            <a:ext cx="7212012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4000" dirty="0" smtClean="0"/>
              <a:t>Example: Medium/High </a:t>
            </a:r>
            <a:r>
              <a:rPr lang="en-US" sz="4000" dirty="0"/>
              <a:t>Mass</a:t>
            </a:r>
          </a:p>
        </p:txBody>
      </p:sp>
      <p:pic>
        <p:nvPicPr>
          <p:cNvPr id="2458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397000"/>
            <a:ext cx="335915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68400" y="812800"/>
            <a:ext cx="2371725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</a:rPr>
              <a:t>Main background</a:t>
            </a:r>
          </a:p>
        </p:txBody>
      </p:sp>
      <p:pic>
        <p:nvPicPr>
          <p:cNvPr id="2458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4435475"/>
            <a:ext cx="44799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39800" y="3263900"/>
            <a:ext cx="3287713" cy="8302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</a:rPr>
              <a:t>Higgs is </a:t>
            </a:r>
            <a:r>
              <a:rPr lang="en-US" sz="2400" dirty="0" smtClean="0">
                <a:solidFill>
                  <a:srgbClr val="000000"/>
                </a:solidFill>
              </a:rPr>
              <a:t>a scalar 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– use angular correlation</a:t>
            </a:r>
          </a:p>
        </p:txBody>
      </p:sp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1066800"/>
            <a:ext cx="4127708" cy="279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22" descr="Peter Higgs 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4241800"/>
            <a:ext cx="1400175" cy="1765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2717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3035300"/>
            <a:ext cx="4146026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989172"/>
            <a:ext cx="3576637" cy="343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50938" y="0"/>
            <a:ext cx="7212012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4000" dirty="0" smtClean="0"/>
              <a:t>Multivariate Techniques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5003800" y="1244600"/>
            <a:ext cx="2576735" cy="14773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MV techniques Improve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sensitivity by ~20%.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Have become standard in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most analyses.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700" y="4927600"/>
            <a:ext cx="3313728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Need to measure/cross check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background using control regions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9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798513"/>
            <a:ext cx="5303838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50938" y="0"/>
            <a:ext cx="7212012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4000" dirty="0" smtClean="0"/>
              <a:t>Combination of channels</a:t>
            </a:r>
            <a:endParaRPr lang="en-US" sz="4000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0" y="812800"/>
            <a:ext cx="3037919" cy="4152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2" name="TextBox 11"/>
          <p:cNvSpPr txBox="1"/>
          <p:nvPr/>
        </p:nvSpPr>
        <p:spPr>
          <a:xfrm>
            <a:off x="368300" y="5194300"/>
            <a:ext cx="2641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Increases sensitivity –</a:t>
            </a:r>
          </a:p>
          <a:p>
            <a:r>
              <a:rPr lang="en-US" dirty="0"/>
              <a:t> </a:t>
            </a:r>
            <a:r>
              <a:rPr lang="en-US" dirty="0" smtClean="0"/>
              <a:t>result still driven by a few</a:t>
            </a:r>
          </a:p>
          <a:p>
            <a:r>
              <a:rPr lang="en-US" dirty="0" smtClean="0"/>
              <a:t> topologies.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3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4500" y="673100"/>
            <a:ext cx="8191500" cy="53848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latin typeface="Calibri" charset="0"/>
              </a:rPr>
              <a:t>SM Higgs </a:t>
            </a:r>
            <a:r>
              <a:rPr lang="en-US" sz="4000" dirty="0" smtClean="0">
                <a:latin typeface="Calibri" charset="0"/>
              </a:rPr>
              <a:t>Combination</a:t>
            </a:r>
            <a:endParaRPr lang="en-US" sz="4000" dirty="0">
              <a:latin typeface="Calibri" charset="0"/>
            </a:endParaRPr>
          </a:p>
        </p:txBody>
      </p:sp>
      <p:sp>
        <p:nvSpPr>
          <p:cNvPr id="25603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mtClean="0">
                <a:latin typeface="Arial" charset="0"/>
              </a:rPr>
              <a:t>2 September 2011</a:t>
            </a:r>
            <a:endParaRPr lang="en-US">
              <a:latin typeface="Arial" charset="0"/>
            </a:endParaRPr>
          </a:p>
        </p:txBody>
      </p:sp>
      <p:sp>
        <p:nvSpPr>
          <p:cNvPr id="2560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mtClean="0">
                <a:latin typeface="Arial" charset="0"/>
              </a:rPr>
              <a:t>Stefan Söldner-Rembold</a:t>
            </a:r>
            <a:endParaRPr lang="en-US">
              <a:latin typeface="Arial" charset="0"/>
            </a:endParaRP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110A10C-888B-864C-9E6D-1DCD3FD29843}" type="slidenum">
              <a:rPr lang="en-US"/>
              <a:pPr/>
              <a:t>44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0" y="3162300"/>
            <a:ext cx="3468664" cy="2600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00" y="1143000"/>
            <a:ext cx="2945924" cy="1999998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703757"/>
            <a:ext cx="3590925" cy="268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5000" y="3784600"/>
            <a:ext cx="3781579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observed exclusion:</a:t>
            </a:r>
            <a:endParaRPr lang="en-US" dirty="0"/>
          </a:p>
          <a:p>
            <a:r>
              <a:rPr lang="en-US" dirty="0" smtClean="0"/>
              <a:t>   &lt; 109 </a:t>
            </a:r>
            <a:r>
              <a:rPr lang="en-US" dirty="0" err="1" smtClean="0"/>
              <a:t>GeV</a:t>
            </a:r>
            <a:r>
              <a:rPr lang="en-US" dirty="0" smtClean="0"/>
              <a:t>   and 156 &lt; 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&lt; 177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expected exclusion: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 &lt; </a:t>
            </a:r>
            <a:r>
              <a:rPr lang="en-US" dirty="0" smtClean="0"/>
              <a:t>108 </a:t>
            </a:r>
            <a:r>
              <a:rPr lang="en-US" dirty="0" err="1"/>
              <a:t>GeV</a:t>
            </a:r>
            <a:r>
              <a:rPr lang="en-US" dirty="0"/>
              <a:t>   and </a:t>
            </a:r>
            <a:r>
              <a:rPr lang="en-US" dirty="0" smtClean="0"/>
              <a:t>148 </a:t>
            </a:r>
            <a:r>
              <a:rPr lang="en-US" dirty="0"/>
              <a:t>&lt;  </a:t>
            </a:r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&lt; </a:t>
            </a:r>
            <a:r>
              <a:rPr lang="en-US" dirty="0" smtClean="0"/>
              <a:t>181 </a:t>
            </a:r>
            <a:r>
              <a:rPr lang="en-US" dirty="0" err="1"/>
              <a:t>GeV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35800" y="5715000"/>
            <a:ext cx="12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G. </a:t>
            </a:r>
            <a:r>
              <a:rPr lang="en-US" dirty="0" err="1" smtClean="0">
                <a:solidFill>
                  <a:schemeClr val="bg1"/>
                </a:solidFill>
              </a:rPr>
              <a:t>Bernardi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5613400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exclusion confirmed by LHC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870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S+B versus B-only Hypotheses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725488"/>
            <a:ext cx="7835900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69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Competition and Cooperation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10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0400" y="2501900"/>
            <a:ext cx="2882900" cy="3454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88900" dist="114300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7400"/>
            <a:ext cx="9144000" cy="20512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300" y="3390900"/>
            <a:ext cx="52421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Joint CDF-DØ Publications in Run II</a:t>
            </a:r>
          </a:p>
          <a:p>
            <a:endParaRPr lang="en-US" dirty="0"/>
          </a:p>
          <a:p>
            <a:r>
              <a:rPr lang="en-US" dirty="0" smtClean="0"/>
              <a:t>We should have more in the future</a:t>
            </a:r>
          </a:p>
          <a:p>
            <a:r>
              <a:rPr lang="en-US" dirty="0" smtClean="0"/>
              <a:t>(and combinations with the LHC experiments)</a:t>
            </a:r>
          </a:p>
          <a:p>
            <a:endParaRPr lang="en-US" dirty="0"/>
          </a:p>
          <a:p>
            <a:r>
              <a:rPr lang="en-US" dirty="0" smtClean="0"/>
              <a:t>Progress also driven by close collaboration with</a:t>
            </a:r>
          </a:p>
          <a:p>
            <a:r>
              <a:rPr lang="en-US" dirty="0" smtClean="0"/>
              <a:t>theory community on signal cross sections, </a:t>
            </a:r>
          </a:p>
          <a:p>
            <a:r>
              <a:rPr lang="en-US" dirty="0" smtClean="0"/>
              <a:t>uncertainties, Monte Carlo modeling of backgrounds..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26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1016000"/>
            <a:ext cx="4572000" cy="4572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50187" y="1"/>
            <a:ext cx="7212646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Calibri" charset="0"/>
              </a:rPr>
              <a:t>The Future</a:t>
            </a:r>
            <a:endParaRPr lang="en-US" sz="4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41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 Higgs Search Projections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747963"/>
            <a:ext cx="42799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760663"/>
            <a:ext cx="42703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5800" y="977900"/>
            <a:ext cx="78534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Data taking will end on September 30, each experiment will have about 10 fb-1</a:t>
            </a:r>
          </a:p>
          <a:p>
            <a:r>
              <a:rPr lang="en-US" dirty="0"/>
              <a:t> </a:t>
            </a:r>
            <a:r>
              <a:rPr lang="en-US" dirty="0" smtClean="0"/>
              <a:t>     to </a:t>
            </a:r>
            <a:r>
              <a:rPr lang="en-US" dirty="0" err="1" smtClean="0"/>
              <a:t>analyse</a:t>
            </a:r>
            <a:r>
              <a:rPr lang="en-US" dirty="0" smtClean="0"/>
              <a:t>, compared to about 8 fb-1 used for current results.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Including analysis improvements, </a:t>
            </a:r>
            <a:r>
              <a:rPr lang="en-US" dirty="0" err="1" smtClean="0"/>
              <a:t>Tevatron</a:t>
            </a:r>
            <a:r>
              <a:rPr lang="en-US" dirty="0" smtClean="0"/>
              <a:t> will have sensitivity over entire </a:t>
            </a:r>
          </a:p>
          <a:p>
            <a:r>
              <a:rPr lang="en-US" dirty="0"/>
              <a:t> </a:t>
            </a:r>
            <a:r>
              <a:rPr lang="en-US" dirty="0" smtClean="0"/>
              <a:t>     allowed SM Higgs mass range.</a:t>
            </a:r>
          </a:p>
          <a:p>
            <a:r>
              <a:rPr lang="en-US" dirty="0" smtClean="0"/>
              <a:t>-     </a:t>
            </a:r>
            <a:r>
              <a:rPr lang="en-US" dirty="0" err="1" smtClean="0"/>
              <a:t>Tevatron</a:t>
            </a:r>
            <a:r>
              <a:rPr lang="en-US" dirty="0" smtClean="0"/>
              <a:t> remains unique in its sensitivity to Higgs to bb decays.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7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are still getting smarter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29" y="1231900"/>
            <a:ext cx="4233026" cy="3390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1219200"/>
            <a:ext cx="4169610" cy="3340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300" y="5029200"/>
            <a:ext cx="804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Of course, running a couple of more years would have helped !</a:t>
            </a:r>
          </a:p>
        </p:txBody>
      </p:sp>
    </p:spTree>
    <p:extLst>
      <p:ext uri="{BB962C8B-B14F-4D97-AF65-F5344CB8AC3E}">
        <p14:creationId xmlns:p14="http://schemas.microsoft.com/office/powerpoint/2010/main" val="357623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07-0340-28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91119" cy="6858000"/>
          </a:xfrm>
          <a:prstGeom prst="rect">
            <a:avLst/>
          </a:prstGeom>
          <a:noFill/>
        </p:spPr>
      </p:pic>
      <p:sp>
        <p:nvSpPr>
          <p:cNvPr id="301061" name="Text Box 5"/>
          <p:cNvSpPr txBox="1">
            <a:spLocks noChangeArrowheads="1"/>
          </p:cNvSpPr>
          <p:nvPr/>
        </p:nvSpPr>
        <p:spPr bwMode="auto">
          <a:xfrm>
            <a:off x="3690938" y="3123318"/>
            <a:ext cx="3557587" cy="357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07988" hangingPunct="0">
              <a:lnSpc>
                <a:spcPct val="98000"/>
              </a:lnSpc>
              <a:buClr>
                <a:srgbClr val="FFFFFF"/>
              </a:buClr>
              <a:buSzPct val="45000"/>
              <a:buFont typeface="StarSymbol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b="1" dirty="0" err="1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Tevatron</a:t>
            </a:r>
            <a:r>
              <a:rPr lang="en-GB" b="1" dirty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 (150-1000 </a:t>
            </a:r>
            <a:r>
              <a:rPr lang="en-GB" b="1" dirty="0" err="1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GeV</a:t>
            </a:r>
            <a:r>
              <a:rPr lang="en-GB" b="1" dirty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)</a:t>
            </a:r>
          </a:p>
        </p:txBody>
      </p:sp>
      <p:sp>
        <p:nvSpPr>
          <p:cNvPr id="301065" name="Line 9"/>
          <p:cNvSpPr>
            <a:spLocks noChangeShapeType="1"/>
          </p:cNvSpPr>
          <p:nvPr/>
        </p:nvSpPr>
        <p:spPr bwMode="auto">
          <a:xfrm>
            <a:off x="4676776" y="2227263"/>
            <a:ext cx="762000" cy="1587"/>
          </a:xfrm>
          <a:prstGeom prst="line">
            <a:avLst/>
          </a:prstGeom>
          <a:noFill/>
          <a:ln w="720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1067" name="Text Box 11"/>
          <p:cNvSpPr txBox="1">
            <a:spLocks noChangeArrowheads="1"/>
          </p:cNvSpPr>
          <p:nvPr/>
        </p:nvSpPr>
        <p:spPr bwMode="auto">
          <a:xfrm>
            <a:off x="4500739" y="1658056"/>
            <a:ext cx="1200150" cy="373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07988" hangingPunct="0">
              <a:lnSpc>
                <a:spcPct val="98000"/>
              </a:lnSpc>
              <a:buClr>
                <a:srgbClr val="FFFFFF"/>
              </a:buClr>
              <a:buSzPct val="45000"/>
              <a:buFont typeface="StarSymbol" charset="2"/>
              <a:buNone/>
              <a:tabLst>
                <a:tab pos="657225" algn="l"/>
                <a:tab pos="1312863" algn="l"/>
              </a:tabLst>
            </a:pPr>
            <a:r>
              <a:rPr lang="en-GB" sz="2500" b="1" dirty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Protons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335" y="753067"/>
            <a:ext cx="1405222" cy="15877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67" y="3550357"/>
            <a:ext cx="1642533" cy="1346581"/>
          </a:xfrm>
          <a:prstGeom prst="rect">
            <a:avLst/>
          </a:prstGeom>
        </p:spPr>
      </p:pic>
      <p:sp>
        <p:nvSpPr>
          <p:cNvPr id="301062" name="Text Box 6"/>
          <p:cNvSpPr txBox="1">
            <a:spLocks noChangeArrowheads="1"/>
          </p:cNvSpPr>
          <p:nvPr/>
        </p:nvSpPr>
        <p:spPr bwMode="auto">
          <a:xfrm>
            <a:off x="243769" y="4972756"/>
            <a:ext cx="2757929" cy="2723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07988" hangingPunct="0">
              <a:lnSpc>
                <a:spcPct val="98000"/>
              </a:lnSpc>
              <a:buClr>
                <a:srgbClr val="FFFFFF"/>
              </a:buClr>
              <a:buSzPct val="45000"/>
              <a:buFont typeface="StarSymbol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</a:pPr>
            <a:r>
              <a:rPr lang="en-GB" b="1" dirty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Main Injector</a:t>
            </a:r>
            <a:r>
              <a:rPr lang="en-GB" b="1" dirty="0" smtClean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 (</a:t>
            </a:r>
            <a:r>
              <a:rPr lang="en-GB" b="1" dirty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8-</a:t>
            </a:r>
            <a:r>
              <a:rPr lang="en-GB" b="1" dirty="0" smtClean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150 </a:t>
            </a:r>
            <a:r>
              <a:rPr lang="en-GB" b="1" dirty="0" err="1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GeV</a:t>
            </a:r>
            <a:r>
              <a:rPr lang="en-GB" b="1" dirty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)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74813" y="3255433"/>
            <a:ext cx="2880559" cy="2723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07988" hangingPunct="0">
              <a:lnSpc>
                <a:spcPct val="98000"/>
              </a:lnSpc>
              <a:buClr>
                <a:srgbClr val="FFFFFF"/>
              </a:buClr>
              <a:buSzPct val="45000"/>
              <a:buFont typeface="StarSymbol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</a:pPr>
            <a:r>
              <a:rPr lang="en-GB" b="1" dirty="0" smtClean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Recycler  (anti-</a:t>
            </a:r>
            <a:r>
              <a:rPr lang="en-GB" b="1" dirty="0" err="1" smtClean="0">
                <a:solidFill>
                  <a:srgbClr val="FFFF00"/>
                </a:solidFill>
                <a:latin typeface="Symbol"/>
                <a:ea typeface="msgothic" charset="0"/>
                <a:cs typeface="msgothic" charset="0"/>
              </a:rPr>
              <a:t>p</a:t>
            </a:r>
            <a:r>
              <a:rPr lang="en-GB" b="1" dirty="0" smtClean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 @ 8 </a:t>
            </a:r>
            <a:r>
              <a:rPr lang="en-GB" b="1" dirty="0" err="1" smtClean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GeV</a:t>
            </a:r>
            <a:r>
              <a:rPr lang="en-GB" b="1" dirty="0" smtClean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)</a:t>
            </a:r>
            <a:endParaRPr lang="en-GB" b="1" dirty="0">
              <a:solidFill>
                <a:srgbClr val="FFFF00"/>
              </a:solidFill>
              <a:latin typeface="Bitstream Vera Serif" pitchFamily="16" charset="0"/>
              <a:ea typeface="msgothic" charset="0"/>
              <a:cs typeface="msgothic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765311" y="418005"/>
            <a:ext cx="1551807" cy="2723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07988" hangingPunct="0">
              <a:lnSpc>
                <a:spcPct val="98000"/>
              </a:lnSpc>
              <a:buClr>
                <a:srgbClr val="FFFFFF"/>
              </a:buClr>
              <a:buSzPct val="45000"/>
              <a:buFont typeface="StarSymbol" charset="2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en-GB" b="1" dirty="0" smtClean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proton </a:t>
            </a:r>
            <a:r>
              <a:rPr lang="en-GB" b="1" dirty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source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978" y="1185331"/>
            <a:ext cx="1117985" cy="1639711"/>
          </a:xfrm>
          <a:prstGeom prst="rect">
            <a:avLst/>
          </a:prstGeom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945444" y="497682"/>
            <a:ext cx="1217957" cy="5438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07988" hangingPunct="0">
              <a:lnSpc>
                <a:spcPct val="98000"/>
              </a:lnSpc>
              <a:buClr>
                <a:srgbClr val="FFFFFF"/>
              </a:buClr>
              <a:buSzPct val="45000"/>
              <a:buFont typeface="StarSymbol" charset="2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en-GB" b="1" dirty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anti-</a:t>
            </a:r>
            <a:r>
              <a:rPr lang="en-GB" b="1" dirty="0" smtClean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proton</a:t>
            </a:r>
          </a:p>
          <a:p>
            <a:pPr defTabSz="407988" hangingPunct="0">
              <a:lnSpc>
                <a:spcPct val="98000"/>
              </a:lnSpc>
              <a:buClr>
                <a:srgbClr val="FFFFFF"/>
              </a:buClr>
              <a:buSzPct val="45000"/>
              <a:buFont typeface="StarSymbol" charset="2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en-GB" b="1" dirty="0" smtClean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 </a:t>
            </a:r>
            <a:r>
              <a:rPr lang="en-GB" b="1" dirty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source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9972" y="681743"/>
            <a:ext cx="2421136" cy="1927225"/>
          </a:xfrm>
          <a:prstGeom prst="rect">
            <a:avLst/>
          </a:prstGeom>
        </p:spPr>
      </p:pic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5401028" y="4116035"/>
            <a:ext cx="1905000" cy="373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07988" hangingPunct="0">
              <a:lnSpc>
                <a:spcPct val="98000"/>
              </a:lnSpc>
              <a:buClr>
                <a:srgbClr val="FFFFFF"/>
              </a:buClr>
              <a:buSzPct val="45000"/>
              <a:buFont typeface="StarSymbol" charset="2"/>
              <a:buNone/>
              <a:tabLst>
                <a:tab pos="657225" algn="l"/>
                <a:tab pos="1312863" algn="l"/>
                <a:tab pos="1970088" algn="l"/>
              </a:tabLst>
            </a:pPr>
            <a:r>
              <a:rPr lang="en-GB" sz="2500" b="1" dirty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Anti-protons</a:t>
            </a: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5845176" y="4665663"/>
            <a:ext cx="762000" cy="1587"/>
          </a:xfrm>
          <a:prstGeom prst="line">
            <a:avLst/>
          </a:prstGeom>
          <a:noFill/>
          <a:ln w="720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1600" y="0"/>
            <a:ext cx="604102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Highest energy proton-antiproton collider, </a:t>
            </a:r>
            <a:r>
              <a:rPr lang="en-US" dirty="0" err="1" smtClean="0"/>
              <a:t>cms</a:t>
            </a:r>
            <a:r>
              <a:rPr lang="en-US" dirty="0" smtClean="0"/>
              <a:t> energy ≈ 2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01900" y="5410200"/>
            <a:ext cx="561689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We thank </a:t>
            </a:r>
            <a:r>
              <a:rPr lang="en-US" dirty="0" err="1" smtClean="0"/>
              <a:t>Fermilab’s</a:t>
            </a:r>
            <a:r>
              <a:rPr lang="en-US" dirty="0" smtClean="0"/>
              <a:t> Accelerator Division for building </a:t>
            </a:r>
          </a:p>
          <a:p>
            <a:r>
              <a:rPr lang="en-US" dirty="0"/>
              <a:t> </a:t>
            </a:r>
            <a:r>
              <a:rPr lang="en-US" dirty="0" smtClean="0"/>
              <a:t>this amazing machine and for operating it so successfully.</a:t>
            </a:r>
          </a:p>
        </p:txBody>
      </p:sp>
    </p:spTree>
    <p:extLst>
      <p:ext uri="{BB962C8B-B14F-4D97-AF65-F5344CB8AC3E}">
        <p14:creationId xmlns:p14="http://schemas.microsoft.com/office/powerpoint/2010/main" val="12983946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/>
          </p:cNvSpPr>
          <p:nvPr/>
        </p:nvSpPr>
        <p:spPr bwMode="auto">
          <a:xfrm>
            <a:off x="457200" y="4953000"/>
            <a:ext cx="4038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400" b="1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Current </a:t>
            </a:r>
            <a:r>
              <a:rPr lang="en-US" sz="1400" b="1" dirty="0" err="1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Tevatron</a:t>
            </a:r>
            <a:r>
              <a:rPr lang="en-US" sz="1400" b="1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precision: </a:t>
            </a:r>
            <a:r>
              <a:rPr lang="en-US" sz="1400" b="1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0.9 </a:t>
            </a:r>
            <a:r>
              <a:rPr lang="en-US" sz="1400" b="1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GeV</a:t>
            </a:r>
            <a:endParaRPr lang="en-US" sz="1400" b="1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6151" name="Rectangle 3"/>
          <p:cNvSpPr>
            <a:spLocks/>
          </p:cNvSpPr>
          <p:nvPr/>
        </p:nvSpPr>
        <p:spPr bwMode="auto">
          <a:xfrm>
            <a:off x="4762500" y="4816056"/>
            <a:ext cx="35997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400" b="1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Current </a:t>
            </a:r>
            <a:r>
              <a:rPr lang="en-US" sz="1400" b="1" dirty="0" err="1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Tevatron</a:t>
            </a:r>
            <a:r>
              <a:rPr lang="en-US" sz="1400" b="1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precision: 31 </a:t>
            </a:r>
            <a:r>
              <a:rPr lang="en-US" sz="1400" b="1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MeV,</a:t>
            </a:r>
          </a:p>
          <a:p>
            <a:r>
              <a:rPr lang="en-US" sz="1400" b="1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expect to get ~ 15 MeV</a:t>
            </a:r>
            <a:endParaRPr lang="en-US" sz="1400" b="1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6154" name="Picture 15" descr="http://www-clued0.fnal.gov/~deliot/d0_private/top_extrapolation/d0_mass_extra_lo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998" y="1358900"/>
            <a:ext cx="3917751" cy="347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6"/>
          <p:cNvPicPr>
            <a:picLocks noChangeAspect="1" noChangeArrowheads="1"/>
          </p:cNvPicPr>
          <p:nvPr/>
        </p:nvPicPr>
        <p:blipFill>
          <a:blip r:embed="rId3"/>
          <a:srcRect l="52499" t="39384" r="14999" b="27077"/>
          <a:stretch>
            <a:fillRect/>
          </a:stretch>
        </p:blipFill>
        <p:spPr bwMode="auto">
          <a:xfrm>
            <a:off x="4475497" y="1666456"/>
            <a:ext cx="4176725" cy="262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16530" y="882614"/>
            <a:ext cx="91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 mass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79943" y="742914"/>
            <a:ext cx="1047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mass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844800" y="3962400"/>
            <a:ext cx="246380" cy="114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5400" y="5422900"/>
            <a:ext cx="4974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79646"/>
                </a:solidFill>
              </a:rPr>
              <a:t>It will take the LHC a while to match this precision.</a:t>
            </a:r>
          </a:p>
          <a:p>
            <a:r>
              <a:rPr lang="en-US" dirty="0" smtClean="0">
                <a:solidFill>
                  <a:srgbClr val="F79646"/>
                </a:solidFill>
              </a:rPr>
              <a:t>Indirect constraint on self-consistency of SM </a:t>
            </a:r>
            <a:r>
              <a:rPr lang="en-US" dirty="0">
                <a:solidFill>
                  <a:srgbClr val="F7964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79352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87" y="0"/>
            <a:ext cx="7212646" cy="6095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Self-consistency of SM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 December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Picture 5" descr="s09_blueband_ssr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100" y="870386"/>
            <a:ext cx="4690574" cy="516211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Right Arrow 12"/>
          <p:cNvSpPr/>
          <p:nvPr/>
        </p:nvSpPr>
        <p:spPr>
          <a:xfrm>
            <a:off x="5918200" y="3352800"/>
            <a:ext cx="698500" cy="50800"/>
          </a:xfrm>
          <a:prstGeom prst="rightArrow">
            <a:avLst/>
          </a:prstGeom>
          <a:ln w="76200" cap="sq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" y="2174318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>Expected precision:</a:t>
            </a:r>
          </a:p>
          <a:p>
            <a:endParaRPr lang="en-US" sz="2000" dirty="0" smtClean="0"/>
          </a:p>
          <a:p>
            <a:r>
              <a:rPr lang="en-US" sz="2000" dirty="0" smtClean="0"/>
              <a:t> - 1 </a:t>
            </a:r>
            <a:r>
              <a:rPr lang="en-US" sz="2000" dirty="0" err="1" smtClean="0"/>
              <a:t>GeV</a:t>
            </a:r>
            <a:r>
              <a:rPr lang="en-US" sz="2000" dirty="0" smtClean="0"/>
              <a:t> for the </a:t>
            </a:r>
            <a:r>
              <a:rPr lang="en-US" dirty="0" smtClean="0"/>
              <a:t>top mass </a:t>
            </a:r>
          </a:p>
          <a:p>
            <a:r>
              <a:rPr lang="en-US" dirty="0" smtClean="0"/>
              <a:t> - 15 </a:t>
            </a:r>
            <a:r>
              <a:rPr lang="en-US" dirty="0" err="1" smtClean="0"/>
              <a:t>MeV</a:t>
            </a:r>
            <a:r>
              <a:rPr lang="en-US" dirty="0" smtClean="0"/>
              <a:t> for W boson mass:</a:t>
            </a:r>
          </a:p>
          <a:p>
            <a:endParaRPr lang="en-US" dirty="0" smtClean="0"/>
          </a:p>
          <a:p>
            <a:r>
              <a:rPr lang="en-US" dirty="0" smtClean="0"/>
              <a:t>upper limit on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at 95% CL</a:t>
            </a:r>
          </a:p>
          <a:p>
            <a:r>
              <a:rPr lang="en-US" dirty="0" smtClean="0"/>
              <a:t>at approximately 120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for current minimum. </a:t>
            </a:r>
          </a:p>
        </p:txBody>
      </p:sp>
    </p:spTree>
    <p:extLst>
      <p:ext uri="{BB962C8B-B14F-4D97-AF65-F5344CB8AC3E}">
        <p14:creationId xmlns:p14="http://schemas.microsoft.com/office/powerpoint/2010/main" val="244749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86" y="1"/>
            <a:ext cx="7422313" cy="6095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have we learned this week 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800100"/>
            <a:ext cx="3398818" cy="165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2832100"/>
            <a:ext cx="1931793" cy="2616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" y="2550882"/>
            <a:ext cx="3479800" cy="611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900" y="1790858"/>
            <a:ext cx="4889500" cy="110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1282700"/>
            <a:ext cx="266700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8300" y="4343400"/>
            <a:ext cx="1419462" cy="1574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51100" y="3721100"/>
            <a:ext cx="560622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``The </a:t>
            </a:r>
            <a:r>
              <a:rPr lang="en-US" sz="2400" dirty="0" err="1" smtClean="0"/>
              <a:t>rumours</a:t>
            </a:r>
            <a:r>
              <a:rPr lang="en-US" sz="2400" dirty="0" smtClean="0"/>
              <a:t> of SUSY’s and the </a:t>
            </a:r>
            <a:r>
              <a:rPr lang="en-US" sz="2400" dirty="0" err="1" smtClean="0"/>
              <a:t>Tevatron’s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death are greatly exaggerated”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6561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" y="114629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Only a tiny fraction of </a:t>
            </a:r>
            <a:r>
              <a:rPr lang="en-US" dirty="0" err="1" smtClean="0"/>
              <a:t>Tevatron</a:t>
            </a:r>
            <a:r>
              <a:rPr lang="en-US" dirty="0" smtClean="0"/>
              <a:t> results covered.</a:t>
            </a:r>
          </a:p>
          <a:p>
            <a:r>
              <a:rPr lang="en-US" dirty="0" smtClean="0"/>
              <a:t>Many NP searches pioneered by </a:t>
            </a:r>
            <a:r>
              <a:rPr lang="en-US" dirty="0" err="1" smtClean="0"/>
              <a:t>Tevatron</a:t>
            </a:r>
            <a:r>
              <a:rPr lang="en-US" dirty="0" smtClean="0"/>
              <a:t> –now being taken over by the LHC.</a:t>
            </a:r>
          </a:p>
          <a:p>
            <a:r>
              <a:rPr lang="en-US" dirty="0" smtClean="0"/>
              <a:t>In other areas </a:t>
            </a:r>
            <a:r>
              <a:rPr lang="en-US" dirty="0" err="1" smtClean="0"/>
              <a:t>Tevatron</a:t>
            </a:r>
            <a:r>
              <a:rPr lang="en-US" dirty="0" smtClean="0"/>
              <a:t> is complementary or</a:t>
            </a:r>
            <a:r>
              <a:rPr lang="en-US" dirty="0"/>
              <a:t> </a:t>
            </a:r>
            <a:r>
              <a:rPr lang="en-US" dirty="0" smtClean="0"/>
              <a:t>unique.</a:t>
            </a:r>
          </a:p>
          <a:p>
            <a:r>
              <a:rPr lang="en-US" dirty="0" err="1" smtClean="0"/>
              <a:t>Tevatron</a:t>
            </a:r>
            <a:r>
              <a:rPr lang="en-US" dirty="0" smtClean="0"/>
              <a:t> will test self-consistency of </a:t>
            </a:r>
            <a:r>
              <a:rPr lang="en-US" dirty="0" smtClean="0"/>
              <a:t>SM through</a:t>
            </a:r>
            <a:r>
              <a:rPr lang="en-US" dirty="0"/>
              <a:t> </a:t>
            </a:r>
            <a:r>
              <a:rPr lang="en-US" dirty="0" smtClean="0"/>
              <a:t>direct </a:t>
            </a:r>
            <a:r>
              <a:rPr lang="en-US" dirty="0" smtClean="0"/>
              <a:t>versus indirect Higgs mass </a:t>
            </a:r>
            <a:r>
              <a:rPr lang="en-US" dirty="0" smtClean="0"/>
              <a:t>constraints.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11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07-0340-28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91119" cy="6858000"/>
          </a:xfrm>
          <a:prstGeom prst="rect">
            <a:avLst/>
          </a:prstGeom>
          <a:noFill/>
        </p:spPr>
      </p:pic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fr-FR" sz="140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fr-FR" sz="1400"/>
          </a:p>
        </p:txBody>
      </p:sp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7715956" y="3090333"/>
            <a:ext cx="457200" cy="2723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07988" hangingPunct="0">
              <a:lnSpc>
                <a:spcPct val="98000"/>
              </a:lnSpc>
              <a:buClr>
                <a:srgbClr val="FFFFFF"/>
              </a:buClr>
              <a:buSzPct val="45000"/>
              <a:buFont typeface="StarSymbol" charset="2"/>
              <a:buNone/>
              <a:tabLst>
                <a:tab pos="657225" algn="l"/>
                <a:tab pos="1312863" algn="l"/>
                <a:tab pos="1970088" algn="l"/>
              </a:tabLst>
            </a:pPr>
            <a:r>
              <a:rPr lang="en-GB" b="1" dirty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D</a:t>
            </a:r>
            <a:r>
              <a:rPr lang="en-GB" b="1" dirty="0">
                <a:solidFill>
                  <a:srgbClr val="FFFF00"/>
                </a:solidFill>
                <a:latin typeface="Bitstream Vera Serif" pitchFamily="16" charset="0"/>
                <a:ea typeface="Times New Roman" charset="0"/>
                <a:cs typeface="Times New Roman" charset="0"/>
              </a:rPr>
              <a:t>Ø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5782734" y="338667"/>
            <a:ext cx="627063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07988" hangingPunct="0">
              <a:lnSpc>
                <a:spcPct val="98000"/>
              </a:lnSpc>
              <a:buClr>
                <a:srgbClr val="FFFFFF"/>
              </a:buClr>
              <a:buSzPct val="45000"/>
              <a:buFont typeface="StarSymbol" charset="2"/>
              <a:buNone/>
              <a:tabLst>
                <a:tab pos="657225" algn="l"/>
              </a:tabLst>
            </a:pPr>
            <a:r>
              <a:rPr lang="en-GB" b="1" dirty="0">
                <a:solidFill>
                  <a:srgbClr val="FFFF00"/>
                </a:solidFill>
                <a:latin typeface="Bitstream Vera Serif" pitchFamily="16" charset="0"/>
                <a:ea typeface="msgothic" charset="0"/>
                <a:cs typeface="msgothic" charset="0"/>
              </a:rPr>
              <a:t>CDF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397" y="790222"/>
            <a:ext cx="3061811" cy="2296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700" y="3391587"/>
            <a:ext cx="2472300" cy="3088236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411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DØ Detector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3201" y="1950835"/>
            <a:ext cx="4610100" cy="32484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61067" y="859367"/>
            <a:ext cx="3363120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Tracking: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Silicon </a:t>
            </a:r>
            <a:r>
              <a:rPr lang="en-US" sz="2400" dirty="0" err="1" smtClean="0">
                <a:solidFill>
                  <a:srgbClr val="FFFF00"/>
                </a:solidFill>
              </a:rPr>
              <a:t>Microstrip</a:t>
            </a:r>
            <a:r>
              <a:rPr lang="en-US" sz="2400" dirty="0" smtClean="0">
                <a:solidFill>
                  <a:srgbClr val="FFFF00"/>
                </a:solidFill>
              </a:rPr>
              <a:t> Tracker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Central Fiber Tracker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2 T Solenoid</a:t>
            </a:r>
          </a:p>
          <a:p>
            <a:endParaRPr lang="en-US" sz="2400" dirty="0" smtClean="0"/>
          </a:p>
          <a:p>
            <a:r>
              <a:rPr lang="en-US" sz="2400" dirty="0" smtClean="0"/>
              <a:t>Calorimeter: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Liquid Argon Calorimeter</a:t>
            </a:r>
          </a:p>
          <a:p>
            <a:r>
              <a:rPr lang="en-US" sz="2400" dirty="0" err="1" smtClean="0">
                <a:solidFill>
                  <a:srgbClr val="FFFF00"/>
                </a:solidFill>
              </a:rPr>
              <a:t>Scintillator</a:t>
            </a:r>
            <a:r>
              <a:rPr lang="en-US" sz="2400" dirty="0" smtClean="0">
                <a:solidFill>
                  <a:srgbClr val="FFFF00"/>
                </a:solidFill>
              </a:rPr>
              <a:t> Pre-shower 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Muon</a:t>
            </a:r>
            <a:r>
              <a:rPr lang="en-US" sz="2400" dirty="0" smtClean="0"/>
              <a:t>: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Drift Tubes </a:t>
            </a:r>
          </a:p>
          <a:p>
            <a:r>
              <a:rPr lang="en-US" sz="2400" dirty="0" err="1" smtClean="0">
                <a:solidFill>
                  <a:srgbClr val="FFFF00"/>
                </a:solidFill>
              </a:rPr>
              <a:t>Scintillators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1.8 T </a:t>
            </a:r>
            <a:r>
              <a:rPr lang="en-US" sz="2400" dirty="0" err="1" smtClean="0">
                <a:solidFill>
                  <a:srgbClr val="FFFF00"/>
                </a:solidFill>
              </a:rPr>
              <a:t>Toroid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3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CDF Detector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 r="20728"/>
          <a:stretch>
            <a:fillRect/>
          </a:stretch>
        </p:blipFill>
        <p:spPr bwMode="auto">
          <a:xfrm>
            <a:off x="3457875" y="1549400"/>
            <a:ext cx="5066578" cy="40053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67645" y="651933"/>
            <a:ext cx="289108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Tracking: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Silicon Vertex Tracker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Central Tracker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1.4 T Solenoid</a:t>
            </a:r>
          </a:p>
          <a:p>
            <a:endParaRPr lang="en-US" sz="2400" dirty="0" smtClean="0"/>
          </a:p>
          <a:p>
            <a:r>
              <a:rPr lang="en-US" sz="2400" dirty="0" smtClean="0"/>
              <a:t>Calorimeter: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EM Calorimeter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(lead/</a:t>
            </a:r>
            <a:r>
              <a:rPr lang="en-US" sz="2400" dirty="0" err="1" smtClean="0">
                <a:solidFill>
                  <a:srgbClr val="FFFF00"/>
                </a:solidFill>
              </a:rPr>
              <a:t>scintillator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HAD Calorimeter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(iron/</a:t>
            </a:r>
            <a:r>
              <a:rPr lang="en-US" sz="2400" dirty="0" err="1" smtClean="0">
                <a:solidFill>
                  <a:srgbClr val="FFFF00"/>
                </a:solidFill>
              </a:rPr>
              <a:t>scintillator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Muon</a:t>
            </a:r>
            <a:r>
              <a:rPr lang="en-US" sz="2400" dirty="0" smtClean="0"/>
              <a:t>: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Drift Chambers</a:t>
            </a:r>
          </a:p>
          <a:p>
            <a:r>
              <a:rPr lang="en-US" sz="2400" dirty="0" err="1" smtClean="0">
                <a:solidFill>
                  <a:srgbClr val="FFFF00"/>
                </a:solidFill>
              </a:rPr>
              <a:t>Scintillators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46400" y="5740400"/>
            <a:ext cx="597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Both experiments will become exhibits after data taking ends.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858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 September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Söldner-Rembold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829D1-A286-0847-86A0-F2EA05AAEEF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814806"/>
            <a:ext cx="8242300" cy="525858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50187" y="1"/>
            <a:ext cx="7212646" cy="6095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Spanning the Globe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70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41096</TotalTime>
  <Words>2360</Words>
  <Application>Microsoft Macintosh PowerPoint</Application>
  <PresentationFormat>On-screen Show (4:3)</PresentationFormat>
  <Paragraphs>572</Paragraphs>
  <Slides>53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Tevatron  Perspectives and Legacy</vt:lpstr>
      <vt:lpstr>The Beginning</vt:lpstr>
      <vt:lpstr>PowerPoint Presentation</vt:lpstr>
      <vt:lpstr>Present</vt:lpstr>
      <vt:lpstr>PowerPoint Presentation</vt:lpstr>
      <vt:lpstr>PowerPoint Presentation</vt:lpstr>
      <vt:lpstr>The DØ Detector</vt:lpstr>
      <vt:lpstr>The CDF Detector</vt:lpstr>
      <vt:lpstr>Spanning the Globe</vt:lpstr>
      <vt:lpstr>Integrated Luminosity</vt:lpstr>
      <vt:lpstr>A Challenging Environment</vt:lpstr>
      <vt:lpstr>Publications</vt:lpstr>
      <vt:lpstr>A Personal Selection of Highlights</vt:lpstr>
      <vt:lpstr>More than bread and butter</vt:lpstr>
      <vt:lpstr>QCD and PDFs</vt:lpstr>
      <vt:lpstr>B Physics: Bs Oscillations</vt:lpstr>
      <vt:lpstr>B Mesons as Window to New Physics</vt:lpstr>
      <vt:lpstr>B Mesons as Window to New Physics</vt:lpstr>
      <vt:lpstr>B Mesons as Window to New Physics</vt:lpstr>
      <vt:lpstr>Direct Searches for New Physics</vt:lpstr>
      <vt:lpstr>From Tevatron to LHC</vt:lpstr>
      <vt:lpstr>Exotics</vt:lpstr>
      <vt:lpstr>Supersymmetric Higgs </vt:lpstr>
      <vt:lpstr>Fermiophobic Higgs</vt:lpstr>
      <vt:lpstr>The need for two experiments..</vt:lpstr>
      <vt:lpstr>The TevatrOn Particle</vt:lpstr>
      <vt:lpstr>The TevatrOn Particle</vt:lpstr>
      <vt:lpstr>Top Pair Production</vt:lpstr>
      <vt:lpstr>Forward-Backward Top Asymmetry</vt:lpstr>
      <vt:lpstr>Forward-Backward Top Asymmetry</vt:lpstr>
      <vt:lpstr>Single Top Observation</vt:lpstr>
      <vt:lpstr>Single Top Observation</vt:lpstr>
      <vt:lpstr>Single Top Observation</vt:lpstr>
      <vt:lpstr>EW: It is all connected </vt:lpstr>
      <vt:lpstr>W Boson Mass </vt:lpstr>
      <vt:lpstr>Top quark mass</vt:lpstr>
      <vt:lpstr>EW: It is all connected </vt:lpstr>
      <vt:lpstr>Direct Higgs Search</vt:lpstr>
      <vt:lpstr>PowerPoint Presentation</vt:lpstr>
      <vt:lpstr>Tevatron – LHC Complementarity</vt:lpstr>
      <vt:lpstr>PowerPoint Presentation</vt:lpstr>
      <vt:lpstr>PowerPoint Presentation</vt:lpstr>
      <vt:lpstr>PowerPoint Presentation</vt:lpstr>
      <vt:lpstr>SM Higgs Combination</vt:lpstr>
      <vt:lpstr>S+B versus B-only Hypotheses</vt:lpstr>
      <vt:lpstr>Competition and Cooperation</vt:lpstr>
      <vt:lpstr>PowerPoint Presentation</vt:lpstr>
      <vt:lpstr>SM Higgs Search Projections</vt:lpstr>
      <vt:lpstr>We are still getting smarter</vt:lpstr>
      <vt:lpstr>PowerPoint Presentation</vt:lpstr>
      <vt:lpstr>Self-consistency of SM</vt:lpstr>
      <vt:lpstr>What have we learned this week ?</vt:lpstr>
      <vt:lpstr>Conclusions</vt:lpstr>
    </vt:vector>
  </TitlesOfParts>
  <Company>University of Manchester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Stefan Soldner</dc:creator>
  <cp:lastModifiedBy>Stefan Soldner-Rembold</cp:lastModifiedBy>
  <cp:revision>273</cp:revision>
  <cp:lastPrinted>2011-08-26T07:12:11Z</cp:lastPrinted>
  <dcterms:created xsi:type="dcterms:W3CDTF">2010-03-27T11:16:15Z</dcterms:created>
  <dcterms:modified xsi:type="dcterms:W3CDTF">2011-09-02T13:44:41Z</dcterms:modified>
</cp:coreProperties>
</file>