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30"/>
  </p:notesMasterIdLst>
  <p:sldIdLst>
    <p:sldId id="25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260" r:id="rId14"/>
    <p:sldId id="262" r:id="rId15"/>
    <p:sldId id="263" r:id="rId16"/>
    <p:sldId id="265" r:id="rId17"/>
    <p:sldId id="264" r:id="rId18"/>
    <p:sldId id="314" r:id="rId19"/>
    <p:sldId id="345" r:id="rId20"/>
    <p:sldId id="346" r:id="rId21"/>
    <p:sldId id="348" r:id="rId22"/>
    <p:sldId id="349" r:id="rId23"/>
    <p:sldId id="350" r:id="rId24"/>
    <p:sldId id="352" r:id="rId25"/>
    <p:sldId id="347" r:id="rId26"/>
    <p:sldId id="261" r:id="rId27"/>
    <p:sldId id="311" r:id="rId28"/>
    <p:sldId id="35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05" autoAdjust="0"/>
  </p:normalViewPr>
  <p:slideViewPr>
    <p:cSldViewPr>
      <p:cViewPr>
        <p:scale>
          <a:sx n="80" d="100"/>
          <a:sy n="80" d="100"/>
        </p:scale>
        <p:origin x="-64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29.e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23521-E7DB-4C1F-9119-C9C795AFD660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72078-5705-49FB-9395-CD7815C2AB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72078-5705-49FB-9395-CD7815C2AB6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A0C5-37D9-4200-BF8C-58F84F0EA9AC}" type="datetime1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90E-F59B-4A69-9E1D-8BE65109EE94}" type="datetime1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1FED-9E61-4285-81FF-ADFB40684B26}" type="datetime1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BB61-D879-4689-B593-E7820FCDC4A7}" type="datetime1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2243-CFFC-46A1-970D-9B47EF302AC3}" type="datetime1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B3AE-79E3-4D7A-8CFF-24357553D28C}" type="datetime1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E14-0E9E-4140-94A4-8659F03B5CED}" type="datetime1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9178-42F9-4B01-BF29-04181157A6E6}" type="datetime1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6197-2B9C-4AA6-8B87-EB56E0D0659C}" type="datetime1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435-86C8-498E-BF45-2F4C71329E93}" type="datetime1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D7F-DD51-4402-A672-2440068DDEF1}" type="datetime1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2624E8-AA2A-4C2A-A9A7-A3D54D2F58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E9FFED-FF52-4741-9FF7-65995F3C9AC5}" type="datetime1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2624E8-AA2A-4C2A-A9A7-A3D54D2F58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4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37603" y="1285860"/>
            <a:ext cx="7772400" cy="46434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Nonlinear Optics as a Path to High-Intensity Circular Machines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S. </a:t>
            </a:r>
            <a:r>
              <a:rPr lang="en-US" sz="3600" dirty="0" err="1" smtClean="0"/>
              <a:t>Nagaitsev</a:t>
            </a:r>
            <a:r>
              <a:rPr lang="en-US" sz="3600" dirty="0" smtClean="0"/>
              <a:t>, A. </a:t>
            </a:r>
            <a:r>
              <a:rPr lang="en-US" sz="3600" dirty="0" err="1" smtClean="0"/>
              <a:t>Valishev</a:t>
            </a:r>
            <a:r>
              <a:rPr lang="en-US" sz="3600" dirty="0" smtClean="0"/>
              <a:t> (</a:t>
            </a:r>
            <a:r>
              <a:rPr lang="en-US" sz="3600" dirty="0" err="1" smtClean="0"/>
              <a:t>Fermilab</a:t>
            </a:r>
            <a:r>
              <a:rPr lang="en-US" sz="3600" dirty="0" smtClean="0"/>
              <a:t>), </a:t>
            </a:r>
            <a:br>
              <a:rPr lang="en-US" sz="3600" dirty="0" smtClean="0"/>
            </a:br>
            <a:r>
              <a:rPr lang="en-US" sz="3600" dirty="0" smtClean="0"/>
              <a:t>and V. </a:t>
            </a:r>
            <a:r>
              <a:rPr lang="en-US" sz="3600" dirty="0" err="1" smtClean="0"/>
              <a:t>Danilov</a:t>
            </a:r>
            <a:r>
              <a:rPr lang="en-US" sz="3600" dirty="0" smtClean="0"/>
              <a:t> (ORNL)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Draft talk for HB2010</a:t>
            </a:r>
            <a:r>
              <a:rPr lang="en-US" dirty="0" smtClean="0"/>
              <a:t> </a:t>
            </a:r>
            <a:r>
              <a:rPr lang="en-US" sz="3600" smtClean="0"/>
              <a:t>Sep </a:t>
            </a:r>
            <a:r>
              <a:rPr lang="en-US" sz="3600" smtClean="0"/>
              <a:t>23</a:t>
            </a:r>
            <a:r>
              <a:rPr lang="en-US" sz="3600" smtClean="0"/>
              <a:t>, </a:t>
            </a:r>
            <a:r>
              <a:rPr lang="en-US" sz="3600" dirty="0" smtClean="0"/>
              <a:t>2010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r>
              <a:rPr lang="en-US" dirty="0" smtClean="0"/>
              <a:t>What are we looking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looking for a 2-D integrable convex non-linear Hamiltonian,</a:t>
            </a:r>
          </a:p>
          <a:p>
            <a:pPr lvl="1"/>
            <a:r>
              <a:rPr lang="en-US" dirty="0" smtClean="0"/>
              <a:t>                           -- convex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62146" name="Object 2"/>
          <p:cNvGraphicFramePr>
            <a:graphicFrameLocks noChangeAspect="1"/>
          </p:cNvGraphicFramePr>
          <p:nvPr/>
        </p:nvGraphicFramePr>
        <p:xfrm>
          <a:off x="2867025" y="2428875"/>
          <a:ext cx="2232025" cy="382588"/>
        </p:xfrm>
        <a:graphic>
          <a:graphicData uri="http://schemas.openxmlformats.org/presentationml/2006/ole">
            <p:oleObj spid="_x0000_s262146" name="Equation" r:id="rId3" imgW="1130040" imgH="190440" progId="Equation.3">
              <p:embed/>
            </p:oleObj>
          </a:graphicData>
        </a:graphic>
      </p:graphicFrame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1357290" y="2857496"/>
          <a:ext cx="1730375" cy="382587"/>
        </p:xfrm>
        <a:graphic>
          <a:graphicData uri="http://schemas.openxmlformats.org/presentationml/2006/ole">
            <p:oleObj spid="_x0000_s262147" name="Equation" r:id="rId4" imgW="876240" imgH="19044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 flipH="1" flipV="1">
            <a:off x="892943" y="3893347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00166" y="4500570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1000100" y="3857628"/>
            <a:ext cx="1000132" cy="1285884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1142976" y="4000504"/>
            <a:ext cx="714380" cy="928694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85852" y="4214818"/>
            <a:ext cx="428628" cy="571504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14678" y="45720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321468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8572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Our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approach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28670"/>
            <a:ext cx="8229600" cy="5395930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See: </a:t>
            </a:r>
            <a:r>
              <a:rPr lang="en-US" sz="2800" dirty="0" smtClean="0"/>
              <a:t>Phys. Rev. ST </a:t>
            </a:r>
            <a:r>
              <a:rPr lang="en-US" sz="2800" dirty="0" err="1" smtClean="0"/>
              <a:t>Accel</a:t>
            </a:r>
            <a:r>
              <a:rPr lang="en-US" sz="2800" dirty="0" smtClean="0"/>
              <a:t>. Beams 13, 084002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with a round axially-symmetric LINEAR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focusing lattice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(FOFO)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000" dirty="0" smtClean="0"/>
              <a:t>Add special non-linear potential </a:t>
            </a:r>
            <a:r>
              <a:rPr lang="en-US" sz="2000" i="1" dirty="0" smtClean="0"/>
              <a:t>V(</a:t>
            </a:r>
            <a:r>
              <a:rPr lang="en-US" sz="2000" i="1" dirty="0" err="1" smtClean="0"/>
              <a:t>x,y,s</a:t>
            </a:r>
            <a:r>
              <a:rPr lang="en-US" sz="2000" i="1" dirty="0" smtClean="0"/>
              <a:t>) </a:t>
            </a:r>
            <a:r>
              <a:rPr lang="en-US" sz="2000" dirty="0" smtClean="0"/>
              <a:t>such that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08" y="3071810"/>
            <a:ext cx="8672572" cy="36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00232" y="4786322"/>
            <a:ext cx="9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V(</a:t>
            </a:r>
            <a:r>
              <a:rPr lang="en-US" i="1" dirty="0" err="1" smtClean="0"/>
              <a:t>x,y,s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4786322"/>
            <a:ext cx="9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V(</a:t>
            </a:r>
            <a:r>
              <a:rPr lang="en-US" i="1" dirty="0" err="1" smtClean="0"/>
              <a:t>x,y,s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4786322"/>
            <a:ext cx="9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V(</a:t>
            </a:r>
            <a:r>
              <a:rPr lang="en-US" i="1" dirty="0" err="1" smtClean="0"/>
              <a:t>x,y,s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58148" y="4714884"/>
            <a:ext cx="9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V(</a:t>
            </a:r>
            <a:r>
              <a:rPr lang="en-US" i="1" dirty="0" err="1" smtClean="0"/>
              <a:t>x,y,s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4714884"/>
            <a:ext cx="9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V(</a:t>
            </a:r>
            <a:r>
              <a:rPr lang="en-US" i="1" dirty="0" err="1" smtClean="0"/>
              <a:t>x,y,s</a:t>
            </a:r>
            <a:r>
              <a:rPr lang="en-US" i="1" dirty="0" smtClean="0"/>
              <a:t>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35753" y="567929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608249" y="5678503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751389" y="5678503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894529" y="5678503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2714613" y="2643182"/>
          <a:ext cx="3071833" cy="377307"/>
        </p:xfrm>
        <a:graphic>
          <a:graphicData uri="http://schemas.openxmlformats.org/presentationml/2006/ole">
            <p:oleObj spid="_x0000_s263170" name="Equation" r:id="rId4" imgW="16256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Special time-dependent potential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consider a Hamiltonian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V(x,y,s)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satisfies the Laplace equation in 2d: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 normalized variables we will have: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643042" y="2500306"/>
          <a:ext cx="4967770" cy="928694"/>
        </p:xfrm>
        <a:graphic>
          <a:graphicData uri="http://schemas.openxmlformats.org/presentationml/2006/ole">
            <p:oleObj spid="_x0000_s264194" name="Equation" r:id="rId3" imgW="2675356" imgH="500059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85786" y="5000636"/>
          <a:ext cx="7773277" cy="857256"/>
        </p:xfrm>
        <a:graphic>
          <a:graphicData uri="http://schemas.openxmlformats.org/presentationml/2006/ole">
            <p:oleObj spid="_x0000_s264195" name="Equation" r:id="rId4" imgW="4044661" imgH="446815" progId="Equation.3">
              <p:embed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428860" y="3786190"/>
          <a:ext cx="3929089" cy="482519"/>
        </p:xfrm>
        <a:graphic>
          <a:graphicData uri="http://schemas.openxmlformats.org/presentationml/2006/ole">
            <p:oleObj spid="_x0000_s264196" name="Equation" r:id="rId5" imgW="1625600" imgH="203200" progId="Equation.3">
              <p:embed/>
            </p:oleObj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357818" y="5857892"/>
          <a:ext cx="1330708" cy="714380"/>
        </p:xfrm>
        <a:graphic>
          <a:graphicData uri="http://schemas.openxmlformats.org/presentationml/2006/ole">
            <p:oleObj spid="_x0000_s264197" name="Equation" r:id="rId6" imgW="901309" imgH="482391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71670" y="6000768"/>
            <a:ext cx="3049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new “time” variable is</a:t>
            </a:r>
            <a:endParaRPr lang="en-US" dirty="0"/>
          </a:p>
        </p:txBody>
      </p:sp>
      <p:graphicFrame>
        <p:nvGraphicFramePr>
          <p:cNvPr id="264198" name="Object 6"/>
          <p:cNvGraphicFramePr>
            <a:graphicFrameLocks noChangeAspect="1"/>
          </p:cNvGraphicFramePr>
          <p:nvPr/>
        </p:nvGraphicFramePr>
        <p:xfrm>
          <a:off x="6786578" y="4071942"/>
          <a:ext cx="2127251" cy="1214446"/>
        </p:xfrm>
        <a:graphic>
          <a:graphicData uri="http://schemas.openxmlformats.org/presentationml/2006/ole">
            <p:oleObj spid="_x0000_s264198" name="Equation" r:id="rId7" imgW="1602554" imgH="91377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n-US" dirty="0" smtClean="0"/>
              <a:t>Four 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55721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Chose the potential to be time-independent in new variables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Element of periodicity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potentials </a:t>
            </a:r>
            <a:r>
              <a:rPr lang="en-US" i="1" dirty="0" smtClean="0"/>
              <a:t>U(x, y)</a:t>
            </a:r>
            <a:r>
              <a:rPr lang="en-US" dirty="0" smtClean="0"/>
              <a:t> with the second integral of motion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Convert Hamiltonian to action variables</a:t>
            </a:r>
          </a:p>
          <a:p>
            <a:pPr marL="514350" indent="-514350">
              <a:buNone/>
            </a:pPr>
            <a:r>
              <a:rPr lang="en-US" dirty="0" smtClean="0"/>
              <a:t>	and check it for steepness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328818" y="1707810"/>
          <a:ext cx="4488395" cy="785818"/>
        </p:xfrm>
        <a:graphic>
          <a:graphicData uri="http://schemas.openxmlformats.org/presentationml/2006/ole">
            <p:oleObj spid="_x0000_s4098" name="Equation" r:id="rId3" imgW="2548489" imgH="446815" progId="Equation.3">
              <p:embed/>
            </p:oleObj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0454" y="2493628"/>
            <a:ext cx="47853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042934" y="3565198"/>
          <a:ext cx="2445122" cy="1214446"/>
        </p:xfrm>
        <a:graphic>
          <a:graphicData uri="http://schemas.openxmlformats.org/presentationml/2006/ole">
            <p:oleObj spid="_x0000_s4100" name="Equation" r:id="rId5" imgW="1435075" imgH="713393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643702" y="5929330"/>
          <a:ext cx="2232025" cy="382588"/>
        </p:xfrm>
        <a:graphic>
          <a:graphicData uri="http://schemas.openxmlformats.org/presentationml/2006/ole">
            <p:oleObj spid="_x0000_s4101" name="Equation" r:id="rId6" imgW="113004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dirty="0" err="1" smtClean="0"/>
              <a:t>Integrable</a:t>
            </a:r>
            <a:r>
              <a:rPr lang="en-US" dirty="0" smtClean="0"/>
              <a:t> 2-D Hamiltonians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86346"/>
          </a:xfrm>
        </p:spPr>
        <p:txBody>
          <a:bodyPr/>
          <a:lstStyle/>
          <a:p>
            <a:r>
              <a:rPr lang="en-US" dirty="0" smtClean="0"/>
              <a:t>Look for second integrals quadratic in momentum</a:t>
            </a:r>
          </a:p>
          <a:p>
            <a:pPr lvl="1"/>
            <a:r>
              <a:rPr lang="en-US" dirty="0" smtClean="0"/>
              <a:t>All such potentials are separable in some variables (</a:t>
            </a:r>
            <a:r>
              <a:rPr lang="en-US" dirty="0" err="1" smtClean="0"/>
              <a:t>cartesian</a:t>
            </a:r>
            <a:r>
              <a:rPr lang="en-US" dirty="0" smtClean="0"/>
              <a:t>, polar, elliptic, parabolic)</a:t>
            </a:r>
          </a:p>
          <a:p>
            <a:pPr lvl="1"/>
            <a:r>
              <a:rPr lang="en-US" dirty="0" smtClean="0"/>
              <a:t>First comprehensive study by Gaston </a:t>
            </a:r>
            <a:r>
              <a:rPr lang="en-US" dirty="0" err="1" smtClean="0"/>
              <a:t>Darboux</a:t>
            </a:r>
            <a:r>
              <a:rPr lang="en-US" dirty="0" smtClean="0"/>
              <a:t> (1901)</a:t>
            </a:r>
          </a:p>
          <a:p>
            <a:r>
              <a:rPr lang="en-US" dirty="0" smtClean="0"/>
              <a:t>So, we are looking for </a:t>
            </a:r>
            <a:r>
              <a:rPr lang="en-US" dirty="0" err="1" smtClean="0"/>
              <a:t>integrable</a:t>
            </a:r>
            <a:r>
              <a:rPr lang="en-US" dirty="0" smtClean="0"/>
              <a:t> potentials such that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i="1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547938" y="3654425"/>
          <a:ext cx="3532187" cy="762000"/>
        </p:xfrm>
        <a:graphic>
          <a:graphicData uri="http://schemas.openxmlformats.org/presentationml/2006/ole">
            <p:oleObj spid="_x0000_s22530" name="Equation" r:id="rId3" imgW="2006280" imgH="431640" progId="Equation.3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408238" y="4432300"/>
          <a:ext cx="3686175" cy="463550"/>
        </p:xfrm>
        <a:graphic>
          <a:graphicData uri="http://schemas.openxmlformats.org/presentationml/2006/ole">
            <p:oleObj spid="_x0000_s22532" name="Equation" r:id="rId4" imgW="2019240" imgH="253800" progId="Equation.3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3643306" y="4929198"/>
          <a:ext cx="1714512" cy="1405444"/>
        </p:xfrm>
        <a:graphic>
          <a:graphicData uri="http://schemas.openxmlformats.org/presentationml/2006/ole">
            <p:oleObj spid="_x0000_s22533" name="Equation" r:id="rId5" imgW="836678" imgH="685333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429132"/>
            <a:ext cx="178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integral: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Darboux</a:t>
            </a:r>
            <a:r>
              <a:rPr lang="en-US" dirty="0" smtClean="0"/>
              <a:t> equation (1901)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a</a:t>
            </a:r>
            <a:r>
              <a:rPr lang="en-US" dirty="0" smtClean="0"/>
              <a:t> 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 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, then we will take 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General solution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[1, ∞],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[-1, 1],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arbitrary functions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071538" y="2357430"/>
          <a:ext cx="6500858" cy="521614"/>
        </p:xfrm>
        <a:graphic>
          <a:graphicData uri="http://schemas.openxmlformats.org/presentationml/2006/ole">
            <p:oleObj spid="_x0000_s23554" name="Equation" r:id="rId3" imgW="3205108" imgH="256505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857488" y="3429000"/>
          <a:ext cx="2571768" cy="782838"/>
        </p:xfrm>
        <a:graphic>
          <a:graphicData uri="http://schemas.openxmlformats.org/presentationml/2006/ole">
            <p:oleObj spid="_x0000_s23555" name="Equation" r:id="rId4" imgW="1407401" imgH="428828" progId="Equation.3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428860" y="4143380"/>
          <a:ext cx="3714776" cy="1510820"/>
        </p:xfrm>
        <a:graphic>
          <a:graphicData uri="http://schemas.openxmlformats.org/presentationml/2006/ole">
            <p:oleObj spid="_x0000_s23556" name="Equation" r:id="rId5" imgW="2178309" imgH="885716" progId="Equation.3">
              <p:embed/>
            </p:oleObj>
          </a:graphicData>
        </a:graphic>
      </p:graphicFrame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-1"/>
            <a:ext cx="1785918" cy="239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integral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integral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</a:t>
            </a:r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928662" y="2285992"/>
          <a:ext cx="7016694" cy="857256"/>
        </p:xfrm>
        <a:graphic>
          <a:graphicData uri="http://schemas.openxmlformats.org/presentationml/2006/ole">
            <p:oleObj spid="_x0000_s25602" name="Equation" r:id="rId3" imgW="3651480" imgH="446815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071801" y="3286124"/>
          <a:ext cx="2657725" cy="785818"/>
        </p:xfrm>
        <a:graphic>
          <a:graphicData uri="http://schemas.openxmlformats.org/presentationml/2006/ole">
            <p:oleObj spid="_x0000_s25603" name="Equation" r:id="rId4" imgW="1321146" imgH="391053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643041" y="4071942"/>
          <a:ext cx="2026241" cy="642942"/>
        </p:xfrm>
        <a:graphic>
          <a:graphicData uri="http://schemas.openxmlformats.org/presentationml/2006/ole">
            <p:oleObj spid="_x0000_s25604" name="Equation" r:id="rId5" imgW="1321146" imgH="418754" progId="Equation.3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4243388" y="4071938"/>
          <a:ext cx="2012950" cy="657225"/>
        </p:xfrm>
        <a:graphic>
          <a:graphicData uri="http://schemas.openxmlformats.org/presentationml/2006/ole">
            <p:oleObj spid="_x0000_s25607" name="Equation" r:id="rId6" imgW="1282680" imgH="419040" progId="Equation.3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1714480" y="4857760"/>
          <a:ext cx="5012566" cy="500066"/>
        </p:xfrm>
        <a:graphic>
          <a:graphicData uri="http://schemas.openxmlformats.org/presentationml/2006/ole">
            <p:oleObj spid="_x0000_s25608" name="Equation" r:id="rId7" imgW="2672840" imgH="266578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look for potentials that also satisfy the Laplace equation (in addition to the </a:t>
            </a:r>
            <a:r>
              <a:rPr lang="en-US" dirty="0" err="1" smtClean="0"/>
              <a:t>Darboux</a:t>
            </a:r>
            <a:r>
              <a:rPr lang="en-US" dirty="0" smtClean="0"/>
              <a:t> equation):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found a family with 4 free parameters (b, c, d, t):</a:t>
            </a:r>
            <a:endParaRPr lang="en-US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000364" y="3071810"/>
          <a:ext cx="1857388" cy="505641"/>
        </p:xfrm>
        <a:graphic>
          <a:graphicData uri="http://schemas.openxmlformats.org/presentationml/2006/ole">
            <p:oleObj spid="_x0000_s24578" name="Equation" r:id="rId3" imgW="874774" imgH="238517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85720" y="4286256"/>
          <a:ext cx="3726458" cy="928694"/>
        </p:xfrm>
        <a:graphic>
          <a:graphicData uri="http://schemas.openxmlformats.org/presentationml/2006/ole">
            <p:oleObj spid="_x0000_s24579" name="Equation" r:id="rId4" imgW="2025925" imgH="505096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642910" y="5357826"/>
          <a:ext cx="2571750" cy="782638"/>
        </p:xfrm>
        <a:graphic>
          <a:graphicData uri="http://schemas.openxmlformats.org/presentationml/2006/ole">
            <p:oleObj spid="_x0000_s24580" name="Equation" r:id="rId5" imgW="1407401" imgH="428828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5500702"/>
            <a:ext cx="370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most interesting: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0,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500958" y="5429264"/>
          <a:ext cx="714380" cy="563261"/>
        </p:xfrm>
        <a:graphic>
          <a:graphicData uri="http://schemas.openxmlformats.org/presentationml/2006/ole">
            <p:oleObj spid="_x0000_s24581" name="Equation" r:id="rId6" imgW="495085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integrable Hamiltonian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00290"/>
            <a:ext cx="4000496" cy="395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857224" y="1285860"/>
          <a:ext cx="3689350" cy="762000"/>
        </p:xfrm>
        <a:graphic>
          <a:graphicData uri="http://schemas.openxmlformats.org/presentationml/2006/ole">
            <p:oleObj spid="_x0000_s139267" name="Equation" r:id="rId4" imgW="2095200" imgH="431640" progId="Equation.3">
              <p:embed/>
            </p:oleObj>
          </a:graphicData>
        </a:graphic>
      </p:graphicFrame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841318" y="2071678"/>
          <a:ext cx="8302682" cy="714380"/>
        </p:xfrm>
        <a:graphic>
          <a:graphicData uri="http://schemas.openxmlformats.org/presentationml/2006/ole">
            <p:oleObj spid="_x0000_s139268" name="Equation" r:id="rId5" imgW="4978400" imgH="431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72066" y="1785926"/>
            <a:ext cx="221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Multipole</a:t>
            </a:r>
            <a:r>
              <a:rPr lang="en-US" dirty="0" smtClean="0"/>
              <a:t> expansion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2928934"/>
            <a:ext cx="4722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|k| &lt; </a:t>
            </a:r>
            <a:r>
              <a:rPr lang="en-US" sz="2000" dirty="0" smtClean="0">
                <a:latin typeface="+mj-lt"/>
              </a:rPr>
              <a:t>0.5 to provide linear stability for small</a:t>
            </a:r>
          </a:p>
          <a:p>
            <a:r>
              <a:rPr lang="en-US" sz="2000" dirty="0" smtClean="0">
                <a:latin typeface="+mj-lt"/>
              </a:rPr>
              <a:t>amplitudes</a:t>
            </a:r>
          </a:p>
          <a:p>
            <a:r>
              <a:rPr lang="en-US" sz="2000" dirty="0" smtClean="0">
                <a:latin typeface="+mj-lt"/>
              </a:rPr>
              <a:t>For </a:t>
            </a:r>
            <a:r>
              <a:rPr lang="en-US" sz="2000" i="1" dirty="0" smtClean="0">
                <a:latin typeface="+mj-lt"/>
              </a:rPr>
              <a:t>k</a:t>
            </a:r>
            <a:r>
              <a:rPr lang="en-US" sz="2000" dirty="0" smtClean="0">
                <a:latin typeface="+mj-lt"/>
              </a:rPr>
              <a:t> &gt; 0 adds focusing in </a:t>
            </a:r>
            <a:r>
              <a:rPr lang="en-US" sz="2000" i="1" dirty="0" smtClean="0">
                <a:latin typeface="+mj-lt"/>
              </a:rPr>
              <a:t>x</a:t>
            </a:r>
            <a:endParaRPr lang="en-US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0860" y="4500575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Small-amplitude tune s:</a:t>
            </a:r>
            <a:endParaRPr lang="en-US" sz="2400" dirty="0"/>
          </a:p>
        </p:txBody>
      </p:sp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4762500" y="5054600"/>
          <a:ext cx="1535113" cy="946150"/>
        </p:xfrm>
        <a:graphic>
          <a:graphicData uri="http://schemas.openxmlformats.org/presentationml/2006/ole">
            <p:oleObj spid="_x0000_s139270" name="Equation" r:id="rId6" imgW="685800" imgH="419040" progId="Equation.3">
              <p:embed/>
            </p:oleObj>
          </a:graphicData>
        </a:graphic>
      </p:graphicFrame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29368" cy="1143000"/>
          </a:xfrm>
        </p:spPr>
        <p:txBody>
          <a:bodyPr/>
          <a:lstStyle/>
          <a:p>
            <a:r>
              <a:rPr lang="en-US" dirty="0" smtClean="0"/>
              <a:t>Convex Hamiltonian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1500198"/>
          </a:xfrm>
        </p:spPr>
        <p:txBody>
          <a:bodyPr/>
          <a:lstStyle/>
          <a:p>
            <a:r>
              <a:rPr lang="en-US" dirty="0" smtClean="0"/>
              <a:t>This Hamiltonian is convex (steep)</a:t>
            </a:r>
          </a:p>
          <a:p>
            <a:r>
              <a:rPr lang="en-US" dirty="0" smtClean="0"/>
              <a:t>Example of tunes for </a:t>
            </a:r>
            <a:r>
              <a:rPr lang="en-US" i="1" dirty="0" smtClean="0"/>
              <a:t>k</a:t>
            </a:r>
            <a:r>
              <a:rPr lang="en-US" dirty="0" smtClean="0"/>
              <a:t> = 0.4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/>
          <a:srcRect l="9126"/>
          <a:stretch>
            <a:fillRect/>
          </a:stretch>
        </p:blipFill>
        <p:spPr bwMode="auto">
          <a:xfrm>
            <a:off x="214282" y="3357562"/>
            <a:ext cx="4265438" cy="280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4"/>
          <a:srcRect l="8946"/>
          <a:stretch>
            <a:fillRect/>
          </a:stretch>
        </p:blipFill>
        <p:spPr bwMode="auto">
          <a:xfrm>
            <a:off x="4778961" y="3357562"/>
            <a:ext cx="4365039" cy="280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28" y="3000372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0)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3071810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4676" name="Object 4"/>
          <p:cNvGraphicFramePr>
            <a:graphicFrameLocks noChangeAspect="1"/>
          </p:cNvGraphicFramePr>
          <p:nvPr/>
        </p:nvGraphicFramePr>
        <p:xfrm>
          <a:off x="3071802" y="4286256"/>
          <a:ext cx="875843" cy="428604"/>
        </p:xfrm>
        <a:graphic>
          <a:graphicData uri="http://schemas.openxmlformats.org/presentationml/2006/ole">
            <p:oleObj spid="_x0000_s284676" name="Equation" r:id="rId5" imgW="444114" imgH="215713" progId="Equation.3">
              <p:embed/>
            </p:oleObj>
          </a:graphicData>
        </a:graphic>
      </p:graphicFrame>
      <p:graphicFrame>
        <p:nvGraphicFramePr>
          <p:cNvPr id="284678" name="Object 6"/>
          <p:cNvGraphicFramePr>
            <a:graphicFrameLocks noChangeAspect="1"/>
          </p:cNvGraphicFramePr>
          <p:nvPr/>
        </p:nvGraphicFramePr>
        <p:xfrm>
          <a:off x="7215206" y="4286256"/>
          <a:ext cx="850900" cy="428625"/>
        </p:xfrm>
        <a:graphic>
          <a:graphicData uri="http://schemas.openxmlformats.org/presentationml/2006/ole">
            <p:oleObj spid="_x0000_s284678" name="Equation" r:id="rId6" imgW="431640" imgH="215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7224" y="6286520"/>
            <a:ext cx="481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i="1" dirty="0" smtClean="0"/>
              <a:t>k</a:t>
            </a:r>
            <a:r>
              <a:rPr lang="en-US" dirty="0" smtClean="0"/>
              <a:t> -&gt; 0.5 tune spreads of </a:t>
            </a:r>
            <a:r>
              <a:rPr lang="en-US" dirty="0" smtClean="0">
                <a:latin typeface="Cambria Math"/>
                <a:ea typeface="Cambria Math"/>
              </a:rPr>
              <a:t>~ 100% is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794152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71176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46" y="171448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Report at HEAC 1971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71636" y="3714752"/>
            <a:ext cx="185738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00660" y="3714752"/>
            <a:ext cx="185738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438" y="3929066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46" y="500041"/>
            <a:ext cx="1643074" cy="19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5154"/>
            <a:ext cx="3209954" cy="235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4572008"/>
            <a:ext cx="1785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CBX layout (1962)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786050" y="3786190"/>
            <a:ext cx="6357950" cy="30718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1965,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Priceton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-Stanford CBX:  First mention of an 8-pole magnet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vertical resistive wall instability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octupoles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increased beam current from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~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to 500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CERN PS: In 1959 had 10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octupoles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not used until 1968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protons/pulse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(1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time) head-tail instability. 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600" dirty="0" smtClean="0"/>
              <a:t>	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Octupoles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helped.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understood, chromaticity jump at transition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600" dirty="0" smtClean="0"/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developed using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sextupoles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instabilities were discovered; helped by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octupoles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600" dirty="0" smtClean="0"/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by feedback.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en-US" dirty="0" smtClean="0"/>
              <a:t>How to realize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create an element</a:t>
            </a:r>
          </a:p>
          <a:p>
            <a:pPr>
              <a:buNone/>
            </a:pPr>
            <a:r>
              <a:rPr lang="en-US" dirty="0" smtClean="0"/>
              <a:t>	of periodicity.</a:t>
            </a:r>
          </a:p>
          <a:p>
            <a:pPr lvl="1"/>
            <a:r>
              <a:rPr lang="en-US" dirty="0" smtClean="0"/>
              <a:t>The T-insert can also be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which results in a phase advance 0.5 (180 degrees) for the T-insert.</a:t>
            </a:r>
          </a:p>
          <a:p>
            <a:pPr lvl="1"/>
            <a:r>
              <a:rPr lang="en-US" dirty="0" smtClean="0"/>
              <a:t>The drift space </a:t>
            </a:r>
            <a:r>
              <a:rPr lang="en-US" i="1" dirty="0" smtClean="0"/>
              <a:t>L</a:t>
            </a:r>
            <a:r>
              <a:rPr lang="en-US" dirty="0" smtClean="0"/>
              <a:t> can give the phase advance of at most 0.5 (180 degrees).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8656" y="1357298"/>
            <a:ext cx="47853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21" name="Object 1"/>
          <p:cNvGraphicFramePr>
            <a:graphicFrameLocks noChangeAspect="1"/>
          </p:cNvGraphicFramePr>
          <p:nvPr/>
        </p:nvGraphicFramePr>
        <p:xfrm>
          <a:off x="2000232" y="3357561"/>
          <a:ext cx="1500198" cy="1094739"/>
        </p:xfrm>
        <a:graphic>
          <a:graphicData uri="http://schemas.openxmlformats.org/presentationml/2006/ole">
            <p:oleObj spid="_x0000_s286721" name="Equation" r:id="rId4" imgW="1054100" imgH="774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Location: New </a:t>
            </a:r>
            <a:r>
              <a:rPr lang="en-US" dirty="0" err="1" smtClean="0"/>
              <a:t>Muon</a:t>
            </a:r>
            <a:r>
              <a:rPr lang="en-US" dirty="0" smtClean="0"/>
              <a:t>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53328" y="6478603"/>
            <a:ext cx="762000" cy="365125"/>
          </a:xfrm>
        </p:spPr>
        <p:txBody>
          <a:bodyPr/>
          <a:lstStyle/>
          <a:p>
            <a:fld id="{DF2624E8-AA2A-4C2A-A9A7-A3D54D2F583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5237"/>
            <a:ext cx="8262938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200" y="4846637"/>
            <a:ext cx="4343400" cy="1828800"/>
          </a:xfrm>
          <a:prstGeom prst="rect">
            <a:avLst/>
          </a:prstGeom>
          <a:noFill/>
          <a:ln w="19050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438" y="4337071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FF3300"/>
                </a:solidFill>
              </a:rPr>
              <a:t>Existing NML building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685800" y="4541837"/>
            <a:ext cx="2286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371600" y="4389437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CC00CC"/>
                </a:solidFill>
              </a:rPr>
              <a:t>Photoinjector and low energy test beamlines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04800" y="5075237"/>
            <a:ext cx="1752600" cy="381000"/>
          </a:xfrm>
          <a:prstGeom prst="ellipse">
            <a:avLst/>
          </a:prstGeom>
          <a:noFill/>
          <a:ln w="19050">
            <a:solidFill>
              <a:srgbClr val="CC00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1524000" y="4694237"/>
            <a:ext cx="228600" cy="381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676400" y="5075237"/>
            <a:ext cx="4114800" cy="304800"/>
          </a:xfrm>
          <a:prstGeom prst="ellipse">
            <a:avLst/>
          </a:prstGeom>
          <a:noFill/>
          <a:ln w="19050">
            <a:solidFill>
              <a:srgbClr val="CC00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895600" y="4389437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CC00CC"/>
                </a:solidFill>
              </a:rPr>
              <a:t>up to 6 cryomodules</a:t>
            </a: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3505200" y="4694237"/>
            <a:ext cx="76200" cy="381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5715000" y="5075237"/>
            <a:ext cx="2362200" cy="381000"/>
          </a:xfrm>
          <a:prstGeom prst="ellipse">
            <a:avLst/>
          </a:prstGeom>
          <a:noFill/>
          <a:ln w="19050">
            <a:solidFill>
              <a:srgbClr val="CC00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943600" y="4541837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CC00CC"/>
                </a:solidFill>
              </a:rPr>
              <a:t>High energy test beamlines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6629400" y="4846637"/>
            <a:ext cx="76200" cy="2286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267200" y="4922837"/>
            <a:ext cx="4038600" cy="1295400"/>
          </a:xfrm>
          <a:prstGeom prst="rect">
            <a:avLst/>
          </a:prstGeom>
          <a:noFill/>
          <a:ln w="19050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400800" y="6523037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3300"/>
                </a:solidFill>
              </a:rPr>
              <a:t>New tunnel extension</a:t>
            </a: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 flipV="1">
            <a:off x="6781800" y="6218237"/>
            <a:ext cx="228600" cy="3048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2438400" y="1265237"/>
            <a:ext cx="4114800" cy="2057400"/>
          </a:xfrm>
          <a:prstGeom prst="rect">
            <a:avLst/>
          </a:prstGeom>
          <a:noFill/>
          <a:ln w="19050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81000" y="1493837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3300"/>
                </a:solidFill>
              </a:rPr>
              <a:t>New cryoplant and horizontal cryomodule test stands</a:t>
            </a: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1752600" y="1646237"/>
            <a:ext cx="685800" cy="1524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6553200" y="5380037"/>
            <a:ext cx="533400" cy="533400"/>
          </a:xfrm>
          <a:prstGeom prst="ellipse">
            <a:avLst/>
          </a:prstGeom>
          <a:noFill/>
          <a:ln w="1905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410200" y="5532437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CC00CC"/>
                </a:solidFill>
              </a:rPr>
              <a:t>Possible 10m storage ring</a:t>
            </a: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V="1">
            <a:off x="6172200" y="5608637"/>
            <a:ext cx="381000" cy="76200"/>
          </a:xfrm>
          <a:prstGeom prst="line">
            <a:avLst/>
          </a:prstGeom>
          <a:noFill/>
          <a:ln w="127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5638800" y="3322637"/>
            <a:ext cx="2362200" cy="1143000"/>
          </a:xfrm>
          <a:prstGeom prst="rect">
            <a:avLst/>
          </a:prstGeom>
          <a:noFill/>
          <a:ln w="19050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1981200" y="6675437"/>
            <a:ext cx="685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3300"/>
                </a:solidFill>
              </a:rPr>
              <a:t>75 meters</a:t>
            </a: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H="1">
            <a:off x="76200" y="6751637"/>
            <a:ext cx="1828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2667000" y="6751637"/>
            <a:ext cx="1752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143668" y="4980013"/>
            <a:ext cx="1285884" cy="1143008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9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000108"/>
            <a:ext cx="3286116" cy="24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rot="5400000" flipH="1" flipV="1">
            <a:off x="7215206" y="3786190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54980" y="1"/>
            <a:ext cx="4356551" cy="4151070"/>
            <a:chOff x="1261533" y="195263"/>
            <a:chExt cx="6080760" cy="6008115"/>
          </a:xfrm>
        </p:grpSpPr>
        <p:grpSp>
          <p:nvGrpSpPr>
            <p:cNvPr id="84" name="Group 66"/>
            <p:cNvGrpSpPr/>
            <p:nvPr/>
          </p:nvGrpSpPr>
          <p:grpSpPr>
            <a:xfrm>
              <a:off x="1261533" y="195263"/>
              <a:ext cx="6080760" cy="6008115"/>
              <a:chOff x="1261533" y="195263"/>
              <a:chExt cx="6080760" cy="6008115"/>
            </a:xfrm>
          </p:grpSpPr>
          <p:pic>
            <p:nvPicPr>
              <p:cNvPr id="92" name="Picture 91" descr="Picture 7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61533" y="195263"/>
                <a:ext cx="6080760" cy="6008115"/>
              </a:xfrm>
              <a:prstGeom prst="rect">
                <a:avLst/>
              </a:prstGeom>
            </p:spPr>
          </p:pic>
          <p:grpSp>
            <p:nvGrpSpPr>
              <p:cNvPr id="93" name="Group 28"/>
              <p:cNvGrpSpPr/>
              <p:nvPr/>
            </p:nvGrpSpPr>
            <p:grpSpPr>
              <a:xfrm>
                <a:off x="6766560" y="2340864"/>
                <a:ext cx="502920" cy="1784773"/>
                <a:chOff x="6766560" y="2340864"/>
                <a:chExt cx="502920" cy="1784773"/>
              </a:xfrm>
            </p:grpSpPr>
            <p:sp>
              <p:nvSpPr>
                <p:cNvPr id="149" name="Rectangle 5"/>
                <p:cNvSpPr/>
                <p:nvPr/>
              </p:nvSpPr>
              <p:spPr>
                <a:xfrm>
                  <a:off x="6766560" y="2340864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6"/>
                <p:cNvSpPr/>
                <p:nvPr/>
              </p:nvSpPr>
              <p:spPr>
                <a:xfrm>
                  <a:off x="6766560" y="2493264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7"/>
                <p:cNvSpPr/>
                <p:nvPr/>
              </p:nvSpPr>
              <p:spPr>
                <a:xfrm>
                  <a:off x="6766560" y="3881797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8"/>
                <p:cNvSpPr/>
                <p:nvPr/>
              </p:nvSpPr>
              <p:spPr>
                <a:xfrm>
                  <a:off x="6766560" y="4034197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19"/>
              <p:cNvGrpSpPr/>
              <p:nvPr/>
            </p:nvGrpSpPr>
            <p:grpSpPr>
              <a:xfrm>
                <a:off x="1507066" y="2340864"/>
                <a:ext cx="502920" cy="1784773"/>
                <a:chOff x="1143000" y="2375747"/>
                <a:chExt cx="502920" cy="1784773"/>
              </a:xfrm>
            </p:grpSpPr>
            <p:sp>
              <p:nvSpPr>
                <p:cNvPr id="145" name="Rectangle 9"/>
                <p:cNvSpPr/>
                <p:nvPr/>
              </p:nvSpPr>
              <p:spPr>
                <a:xfrm>
                  <a:off x="1143000" y="2375747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0"/>
                <p:cNvSpPr/>
                <p:nvPr/>
              </p:nvSpPr>
              <p:spPr>
                <a:xfrm>
                  <a:off x="1143000" y="2528147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1"/>
                <p:cNvSpPr/>
                <p:nvPr/>
              </p:nvSpPr>
              <p:spPr>
                <a:xfrm>
                  <a:off x="1143000" y="3916680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2"/>
                <p:cNvSpPr/>
                <p:nvPr/>
              </p:nvSpPr>
              <p:spPr>
                <a:xfrm>
                  <a:off x="1143000" y="4069080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17"/>
              <p:cNvGrpSpPr/>
              <p:nvPr/>
            </p:nvGrpSpPr>
            <p:grpSpPr>
              <a:xfrm rot="5400000">
                <a:off x="4133090" y="4901186"/>
                <a:ext cx="502920" cy="1784773"/>
                <a:chOff x="3349413" y="2771987"/>
                <a:chExt cx="502920" cy="1784773"/>
              </a:xfrm>
            </p:grpSpPr>
            <p:sp>
              <p:nvSpPr>
                <p:cNvPr id="141" name="Rectangle 13"/>
                <p:cNvSpPr/>
                <p:nvPr/>
              </p:nvSpPr>
              <p:spPr>
                <a:xfrm>
                  <a:off x="3349413" y="2771987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"/>
                <p:cNvSpPr/>
                <p:nvPr/>
              </p:nvSpPr>
              <p:spPr>
                <a:xfrm>
                  <a:off x="3349413" y="2924387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5"/>
                <p:cNvSpPr/>
                <p:nvPr/>
              </p:nvSpPr>
              <p:spPr>
                <a:xfrm>
                  <a:off x="3349413" y="4312920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6"/>
                <p:cNvSpPr/>
                <p:nvPr/>
              </p:nvSpPr>
              <p:spPr>
                <a:xfrm>
                  <a:off x="3349413" y="4465320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20"/>
              <p:cNvGrpSpPr/>
              <p:nvPr/>
            </p:nvGrpSpPr>
            <p:grpSpPr>
              <a:xfrm rot="5400000">
                <a:off x="4133090" y="-229446"/>
                <a:ext cx="502920" cy="1784773"/>
                <a:chOff x="3349413" y="2771987"/>
                <a:chExt cx="502920" cy="1784773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3349413" y="2771987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3349413" y="2924387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23"/>
                <p:cNvSpPr/>
                <p:nvPr/>
              </p:nvSpPr>
              <p:spPr>
                <a:xfrm>
                  <a:off x="3349413" y="4312920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24"/>
                <p:cNvSpPr/>
                <p:nvPr/>
              </p:nvSpPr>
              <p:spPr>
                <a:xfrm>
                  <a:off x="3349413" y="4465320"/>
                  <a:ext cx="502920" cy="91440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34"/>
              <p:cNvGrpSpPr/>
              <p:nvPr/>
            </p:nvGrpSpPr>
            <p:grpSpPr>
              <a:xfrm>
                <a:off x="5577840" y="758952"/>
                <a:ext cx="1389888" cy="1217675"/>
                <a:chOff x="5577840" y="758952"/>
                <a:chExt cx="1389888" cy="1217675"/>
              </a:xfrm>
            </p:grpSpPr>
            <p:grpSp>
              <p:nvGrpSpPr>
                <p:cNvPr id="129" name="Group 29"/>
                <p:cNvGrpSpPr/>
                <p:nvPr/>
              </p:nvGrpSpPr>
              <p:grpSpPr>
                <a:xfrm rot="18900000">
                  <a:off x="6464808" y="1632203"/>
                  <a:ext cx="502920" cy="344424"/>
                  <a:chOff x="7840980" y="2599944"/>
                  <a:chExt cx="502920" cy="344424"/>
                </a:xfrm>
              </p:grpSpPr>
              <p:sp>
                <p:nvSpPr>
                  <p:cNvPr id="134" name="Rectangle 133"/>
                  <p:cNvSpPr/>
                  <p:nvPr/>
                </p:nvSpPr>
                <p:spPr>
                  <a:xfrm>
                    <a:off x="7840980" y="2852928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7840980" y="2599944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7840980" y="2724912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0" name="Group 30"/>
                <p:cNvGrpSpPr/>
                <p:nvPr/>
              </p:nvGrpSpPr>
              <p:grpSpPr>
                <a:xfrm rot="18900000">
                  <a:off x="5577840" y="758952"/>
                  <a:ext cx="502920" cy="344424"/>
                  <a:chOff x="7840980" y="2599944"/>
                  <a:chExt cx="502920" cy="344424"/>
                </a:xfrm>
              </p:grpSpPr>
              <p:sp>
                <p:nvSpPr>
                  <p:cNvPr id="131" name="Rectangle 31"/>
                  <p:cNvSpPr/>
                  <p:nvPr/>
                </p:nvSpPr>
                <p:spPr>
                  <a:xfrm>
                    <a:off x="7840980" y="2852928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32"/>
                  <p:cNvSpPr/>
                  <p:nvPr/>
                </p:nvSpPr>
                <p:spPr>
                  <a:xfrm>
                    <a:off x="7840980" y="2599944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7840980" y="2724912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35"/>
              <p:cNvGrpSpPr/>
              <p:nvPr/>
            </p:nvGrpSpPr>
            <p:grpSpPr>
              <a:xfrm>
                <a:off x="1801368" y="4471416"/>
                <a:ext cx="1389888" cy="1217675"/>
                <a:chOff x="5577840" y="758952"/>
                <a:chExt cx="1389888" cy="1217675"/>
              </a:xfrm>
            </p:grpSpPr>
            <p:grpSp>
              <p:nvGrpSpPr>
                <p:cNvPr id="121" name="Group 29"/>
                <p:cNvGrpSpPr/>
                <p:nvPr/>
              </p:nvGrpSpPr>
              <p:grpSpPr>
                <a:xfrm rot="18900000">
                  <a:off x="6464808" y="1632203"/>
                  <a:ext cx="502920" cy="344424"/>
                  <a:chOff x="7840980" y="2599944"/>
                  <a:chExt cx="502920" cy="344424"/>
                </a:xfrm>
              </p:grpSpPr>
              <p:sp>
                <p:nvSpPr>
                  <p:cNvPr id="126" name="Rectangle 125"/>
                  <p:cNvSpPr/>
                  <p:nvPr/>
                </p:nvSpPr>
                <p:spPr>
                  <a:xfrm>
                    <a:off x="7840980" y="2852928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7840980" y="2599944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7840980" y="2724912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" name="Group 30"/>
                <p:cNvGrpSpPr/>
                <p:nvPr/>
              </p:nvGrpSpPr>
              <p:grpSpPr>
                <a:xfrm rot="18900000">
                  <a:off x="5577840" y="758952"/>
                  <a:ext cx="502920" cy="344424"/>
                  <a:chOff x="7840980" y="2599944"/>
                  <a:chExt cx="502920" cy="344424"/>
                </a:xfrm>
              </p:grpSpPr>
              <p:sp>
                <p:nvSpPr>
                  <p:cNvPr id="123" name="Rectangle 122"/>
                  <p:cNvSpPr/>
                  <p:nvPr/>
                </p:nvSpPr>
                <p:spPr>
                  <a:xfrm>
                    <a:off x="7840980" y="2852928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39"/>
                  <p:cNvSpPr/>
                  <p:nvPr/>
                </p:nvSpPr>
                <p:spPr>
                  <a:xfrm>
                    <a:off x="7840980" y="2599944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40"/>
                  <p:cNvSpPr/>
                  <p:nvPr/>
                </p:nvSpPr>
                <p:spPr>
                  <a:xfrm>
                    <a:off x="7840980" y="2724912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44"/>
              <p:cNvGrpSpPr/>
              <p:nvPr/>
            </p:nvGrpSpPr>
            <p:grpSpPr>
              <a:xfrm rot="5400000">
                <a:off x="5577842" y="4480562"/>
                <a:ext cx="1389888" cy="1217675"/>
                <a:chOff x="5577840" y="758952"/>
                <a:chExt cx="1389888" cy="1217675"/>
              </a:xfrm>
            </p:grpSpPr>
            <p:grpSp>
              <p:nvGrpSpPr>
                <p:cNvPr id="113" name="Group 29"/>
                <p:cNvGrpSpPr/>
                <p:nvPr/>
              </p:nvGrpSpPr>
              <p:grpSpPr>
                <a:xfrm rot="18900000">
                  <a:off x="6464808" y="1632203"/>
                  <a:ext cx="502920" cy="344424"/>
                  <a:chOff x="7840980" y="2599944"/>
                  <a:chExt cx="502920" cy="344424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7840980" y="2852928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7840980" y="2599944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7840980" y="2724912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30"/>
                <p:cNvGrpSpPr/>
                <p:nvPr/>
              </p:nvGrpSpPr>
              <p:grpSpPr>
                <a:xfrm rot="18900000">
                  <a:off x="5577840" y="758952"/>
                  <a:ext cx="502920" cy="344424"/>
                  <a:chOff x="7840980" y="2599944"/>
                  <a:chExt cx="502920" cy="344424"/>
                </a:xfrm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7840980" y="2852928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7840980" y="2599944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7840980" y="2724912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0" name="Group 53"/>
              <p:cNvGrpSpPr/>
              <p:nvPr/>
            </p:nvGrpSpPr>
            <p:grpSpPr>
              <a:xfrm rot="16200000">
                <a:off x="1792226" y="749810"/>
                <a:ext cx="1389888" cy="1217675"/>
                <a:chOff x="5577840" y="758952"/>
                <a:chExt cx="1389888" cy="1217675"/>
              </a:xfrm>
            </p:grpSpPr>
            <p:grpSp>
              <p:nvGrpSpPr>
                <p:cNvPr id="105" name="Group 29"/>
                <p:cNvGrpSpPr/>
                <p:nvPr/>
              </p:nvGrpSpPr>
              <p:grpSpPr>
                <a:xfrm rot="18900000">
                  <a:off x="6464808" y="1632203"/>
                  <a:ext cx="502920" cy="344424"/>
                  <a:chOff x="7840980" y="2599944"/>
                  <a:chExt cx="502920" cy="344424"/>
                </a:xfrm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7840980" y="2852928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7840980" y="2599944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7840980" y="2724912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30"/>
                <p:cNvGrpSpPr/>
                <p:nvPr/>
              </p:nvGrpSpPr>
              <p:grpSpPr>
                <a:xfrm rot="18900000">
                  <a:off x="5577840" y="758952"/>
                  <a:ext cx="502920" cy="344424"/>
                  <a:chOff x="7840980" y="2599944"/>
                  <a:chExt cx="502920" cy="344424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>
                    <a:off x="7840980" y="2852928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7840980" y="2599944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7840980" y="2724912"/>
                    <a:ext cx="502920" cy="91440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1" name="Rectangle 100"/>
              <p:cNvSpPr/>
              <p:nvPr/>
            </p:nvSpPr>
            <p:spPr>
              <a:xfrm>
                <a:off x="6885432" y="2660904"/>
                <a:ext cx="274320" cy="11363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616087" y="2660904"/>
                <a:ext cx="274320" cy="11363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16200000">
                <a:off x="4243832" y="89109"/>
                <a:ext cx="274320" cy="11363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16200000">
                <a:off x="4243832" y="5222539"/>
                <a:ext cx="274320" cy="11363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2337946" y="1138557"/>
              <a:ext cx="4179285" cy="415492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 rot="18846607">
              <a:off x="3512282" y="2532757"/>
              <a:ext cx="1284858" cy="64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13 </a:t>
              </a:r>
              <a:r>
                <a:rPr lang="en-US" sz="2400" dirty="0" err="1" smtClean="0"/>
                <a:t>m</a:t>
              </a:r>
              <a:endParaRPr lang="en-US" sz="2400" dirty="0"/>
            </a:p>
          </p:txBody>
        </p:sp>
        <p:cxnSp>
          <p:nvCxnSpPr>
            <p:cNvPr id="87" name="Straight Arrow Connector 86"/>
            <p:cNvCxnSpPr>
              <a:stCxn id="91" idx="0"/>
            </p:cNvCxnSpPr>
            <p:nvPr/>
          </p:nvCxnSpPr>
          <p:spPr>
            <a:xfrm rot="16200000" flipV="1">
              <a:off x="3226376" y="1892861"/>
              <a:ext cx="2777529" cy="10313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91" idx="1"/>
            </p:cNvCxnSpPr>
            <p:nvPr/>
          </p:nvCxnSpPr>
          <p:spPr>
            <a:xfrm rot="10800000">
              <a:off x="2009990" y="3251204"/>
              <a:ext cx="2087884" cy="10583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5400000">
              <a:off x="4260832" y="4679799"/>
              <a:ext cx="990388" cy="6812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5842998" y="3251200"/>
              <a:ext cx="923562" cy="9074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4097872" y="3797300"/>
              <a:ext cx="2065883" cy="10245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Nonlinear </a:t>
              </a:r>
            </a:p>
            <a:p>
              <a:r>
                <a:rPr lang="en-US" sz="2000" dirty="0" smtClean="0"/>
                <a:t>Lens Block</a:t>
              </a:r>
              <a:endParaRPr lang="en-US" sz="2000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201502" y="4062289"/>
            <a:ext cx="5663492" cy="2788308"/>
            <a:chOff x="256122" y="-39774"/>
            <a:chExt cx="6990815" cy="3968307"/>
          </a:xfrm>
        </p:grpSpPr>
        <p:pic>
          <p:nvPicPr>
            <p:cNvPr id="154" name="Picture 153" descr="Picture 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122" y="112713"/>
              <a:ext cx="6990815" cy="3815820"/>
            </a:xfrm>
            <a:prstGeom prst="rect">
              <a:avLst/>
            </a:prstGeom>
          </p:spPr>
        </p:pic>
        <p:cxnSp>
          <p:nvCxnSpPr>
            <p:cNvPr id="155" name="Straight Arrow Connector 154"/>
            <p:cNvCxnSpPr/>
            <p:nvPr/>
          </p:nvCxnSpPr>
          <p:spPr>
            <a:xfrm flipV="1">
              <a:off x="1473200" y="600333"/>
              <a:ext cx="4521200" cy="1693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2952682" y="-39774"/>
              <a:ext cx="1802045" cy="657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Symbol" charset="2"/>
                  <a:cs typeface="Symbol" charset="2"/>
                </a:rPr>
                <a:t>m</a:t>
              </a:r>
              <a:r>
                <a:rPr lang="en-US" sz="2400" baseline="-25000" dirty="0" err="1" smtClean="0"/>
                <a:t>x</a:t>
              </a:r>
              <a:r>
                <a:rPr lang="en-US" sz="2400" dirty="0" err="1"/>
                <a:t>,</a:t>
              </a:r>
              <a:r>
                <a:rPr lang="en-US" sz="2400" i="1" dirty="0" err="1" smtClean="0">
                  <a:latin typeface="Symbol" charset="2"/>
                  <a:cs typeface="Symbol" charset="2"/>
                </a:rPr>
                <a:t>m</a:t>
              </a:r>
              <a:r>
                <a:rPr lang="en-US" sz="2400" baseline="-25000" dirty="0" err="1" smtClean="0"/>
                <a:t>y</a:t>
              </a:r>
              <a:r>
                <a:rPr lang="en-US" sz="2400" dirty="0" smtClean="0"/>
                <a:t>=0.5</a:t>
              </a:r>
              <a:endParaRPr lang="en-US" sz="24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83588" y="1079268"/>
              <a:ext cx="589612" cy="657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b</a:t>
              </a:r>
              <a:r>
                <a:rPr lang="en-US" dirty="0" err="1" smtClean="0">
                  <a:solidFill>
                    <a:srgbClr val="FF0000"/>
                  </a:solidFill>
                </a:rPr>
                <a:t>x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79748" y="1693334"/>
              <a:ext cx="769835" cy="657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00C300"/>
                  </a:solidFill>
                  <a:latin typeface="Symbol" charset="2"/>
                  <a:cs typeface="Symbol" charset="2"/>
                </a:rPr>
                <a:t>b</a:t>
              </a:r>
              <a:r>
                <a:rPr lang="en-US" dirty="0">
                  <a:solidFill>
                    <a:srgbClr val="00C300"/>
                  </a:solidFill>
                </a:rPr>
                <a:t>y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022050" y="2438399"/>
              <a:ext cx="842369" cy="657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>
                  <a:solidFill>
                    <a:srgbClr val="0000FF"/>
                  </a:solidFill>
                  <a:latin typeface="Times"/>
                  <a:cs typeface="Times"/>
                </a:rPr>
                <a:t>D</a:t>
              </a:r>
              <a:r>
                <a:rPr lang="en-US" dirty="0" err="1" smtClean="0">
                  <a:solidFill>
                    <a:srgbClr val="0000FF"/>
                  </a:solidFill>
                </a:rPr>
                <a:t>x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160" name="Table 159"/>
          <p:cNvGraphicFramePr>
            <a:graphicFrameLocks noGrp="1"/>
          </p:cNvGraphicFramePr>
          <p:nvPr/>
        </p:nvGraphicFramePr>
        <p:xfrm>
          <a:off x="4966464" y="0"/>
          <a:ext cx="4177536" cy="366219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35862"/>
                <a:gridCol w="1441674"/>
              </a:tblGrid>
              <a:tr h="58065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</a:t>
                      </a:r>
                      <a:r>
                        <a:rPr lang="en-US" dirty="0" smtClean="0"/>
                        <a:t>-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 </a:t>
                      </a:r>
                      <a:r>
                        <a:rPr lang="en-US" dirty="0" err="1" smtClean="0"/>
                        <a:t>MeV</a:t>
                      </a:r>
                      <a:endParaRPr lang="en-US" dirty="0"/>
                    </a:p>
                  </a:txBody>
                  <a:tcPr/>
                </a:tc>
              </a:tr>
              <a:tr h="580652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 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580652">
                <a:tc>
                  <a:txBody>
                    <a:bodyPr/>
                    <a:lstStyle/>
                    <a:p>
                      <a:r>
                        <a:rPr lang="en-US" dirty="0" smtClean="0"/>
                        <a:t>Dipole</a:t>
                      </a:r>
                      <a:r>
                        <a:rPr lang="en-US" baseline="0" dirty="0" smtClean="0"/>
                        <a:t>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T</a:t>
                      </a:r>
                      <a:endParaRPr lang="en-US" dirty="0"/>
                    </a:p>
                  </a:txBody>
                  <a:tcPr/>
                </a:tc>
              </a:tr>
              <a:tr h="580652">
                <a:tc>
                  <a:txBody>
                    <a:bodyPr/>
                    <a:lstStyle/>
                    <a:p>
                      <a:r>
                        <a:rPr lang="en-US" dirty="0" smtClean="0"/>
                        <a:t>Betatron</a:t>
                      </a:r>
                      <a:r>
                        <a:rPr lang="en-US" baseline="0" dirty="0" smtClean="0"/>
                        <a:t> tunes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Qx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Qy</a:t>
                      </a:r>
                      <a:r>
                        <a:rPr lang="en-US" dirty="0" smtClean="0"/>
                        <a:t>=3.2</a:t>
                      </a:r>
                      <a:r>
                        <a:rPr lang="en-US" baseline="0" dirty="0" smtClean="0"/>
                        <a:t> (2.4 to 3.6)</a:t>
                      </a:r>
                    </a:p>
                  </a:txBody>
                  <a:tcPr/>
                </a:tc>
              </a:tr>
              <a:tr h="580652"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</a:t>
                      </a:r>
                      <a:r>
                        <a:rPr lang="en-US" baseline="0" dirty="0" smtClean="0"/>
                        <a:t> d</a:t>
                      </a:r>
                      <a:r>
                        <a:rPr lang="en-US" dirty="0" smtClean="0"/>
                        <a:t>amping 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1-2 </a:t>
                      </a:r>
                      <a:r>
                        <a:rPr lang="en-US" baseline="0" dirty="0" err="1" smtClean="0"/>
                        <a:t>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(10</a:t>
                      </a:r>
                      <a:r>
                        <a:rPr lang="en-US" baseline="30000" dirty="0" smtClean="0"/>
                        <a:t>7</a:t>
                      </a:r>
                      <a:r>
                        <a:rPr lang="en-US" baseline="0" dirty="0" smtClean="0"/>
                        <a:t> turns)</a:t>
                      </a:r>
                    </a:p>
                  </a:txBody>
                  <a:tcPr/>
                </a:tc>
              </a:tr>
              <a:tr h="580652">
                <a:tc>
                  <a:txBody>
                    <a:bodyPr/>
                    <a:lstStyle/>
                    <a:p>
                      <a:r>
                        <a:rPr lang="en-US" dirty="0" smtClean="0"/>
                        <a:t>Equilibrium </a:t>
                      </a:r>
                      <a:r>
                        <a:rPr lang="en-US" dirty="0" err="1" smtClean="0"/>
                        <a:t>emittance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non-norm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0.06 </a:t>
                      </a:r>
                      <a:r>
                        <a:rPr lang="en-US" i="1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0" dirty="0" smtClean="0"/>
                        <a:t>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7" name="Table 236"/>
          <p:cNvGraphicFramePr>
            <a:graphicFrameLocks noGrp="1"/>
          </p:cNvGraphicFramePr>
          <p:nvPr/>
        </p:nvGraphicFramePr>
        <p:xfrm>
          <a:off x="6000760" y="3714752"/>
          <a:ext cx="2871316" cy="3004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309"/>
                <a:gridCol w="1103007"/>
              </a:tblGrid>
              <a:tr h="34966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Nonlinear lens</a:t>
                      </a:r>
                      <a:r>
                        <a:rPr lang="en-US" baseline="0" dirty="0" smtClean="0"/>
                        <a:t> block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9661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611907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509281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 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483978">
                <a:tc>
                  <a:txBody>
                    <a:bodyPr/>
                    <a:lstStyle/>
                    <a:p>
                      <a:r>
                        <a:rPr lang="en-US" dirty="0" smtClean="0"/>
                        <a:t>Max. gradient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T/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483978">
                <a:tc>
                  <a:txBody>
                    <a:bodyPr/>
                    <a:lstStyle/>
                    <a:p>
                      <a:r>
                        <a:rPr lang="en-US" dirty="0" smtClean="0"/>
                        <a:t>Pole-to-pole</a:t>
                      </a:r>
                    </a:p>
                    <a:p>
                      <a:r>
                        <a:rPr lang="en-US" dirty="0" smtClean="0"/>
                        <a:t>distance (min)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~ 2</a:t>
                      </a:r>
                      <a:r>
                        <a:rPr lang="en-US" dirty="0" smtClean="0"/>
                        <a:t> 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Picture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388" y="3574001"/>
            <a:ext cx="4646611" cy="3283998"/>
          </a:xfrm>
          <a:prstGeom prst="rect">
            <a:avLst/>
          </a:prstGeom>
        </p:spPr>
      </p:pic>
      <p:sp>
        <p:nvSpPr>
          <p:cNvPr id="6" name="Title 19"/>
          <p:cNvSpPr txBox="1">
            <a:spLocks/>
          </p:cNvSpPr>
          <p:nvPr/>
        </p:nvSpPr>
        <p:spPr>
          <a:xfrm>
            <a:off x="457200" y="0"/>
            <a:ext cx="8229600" cy="7958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and Proposed Studies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1"/>
          <p:cNvSpPr txBox="1">
            <a:spLocks/>
          </p:cNvSpPr>
          <p:nvPr/>
        </p:nvSpPr>
        <p:spPr>
          <a:xfrm>
            <a:off x="428596" y="795867"/>
            <a:ext cx="4068792" cy="42333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Numerical Simulations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14"/>
          <p:cNvSpPr txBox="1">
            <a:spLocks/>
          </p:cNvSpPr>
          <p:nvPr/>
        </p:nvSpPr>
        <p:spPr>
          <a:xfrm>
            <a:off x="0" y="1219200"/>
            <a:ext cx="4497388" cy="416771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Nonlinear lenses implemented in a multi-particle tracking code (thin kick)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Studied particle stability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of imperfections (phase advance, beta-functions, etc.) 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acceptable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Synchrotron motion 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acceptable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nonlinear lenses 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Simulated observable tune spread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Do: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 nonlinearities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Chromaticity</a:t>
            </a:r>
          </a:p>
        </p:txBody>
      </p:sp>
      <p:sp>
        <p:nvSpPr>
          <p:cNvPr id="9" name="Text Placeholder 22"/>
          <p:cNvSpPr txBox="1">
            <a:spLocks/>
          </p:cNvSpPr>
          <p:nvPr/>
        </p:nvSpPr>
        <p:spPr>
          <a:xfrm>
            <a:off x="4500562" y="795867"/>
            <a:ext cx="4643437" cy="4233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Experiments at Test 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4645025" y="1219201"/>
            <a:ext cx="4498975" cy="235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Demonstrate large betatron tune spread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Demonstrate part of the beam crossing integer resonance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 phase space with pencil beam by varying an injection error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00636"/>
            <a:ext cx="4497388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Spectrum of horizontal dipole moment</a:t>
            </a:r>
          </a:p>
          <a:p>
            <a:r>
              <a:rPr lang="en-US" sz="2000" dirty="0" smtClean="0"/>
              <a:t>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=0.9x4=3.6</a:t>
            </a:r>
          </a:p>
          <a:p>
            <a:r>
              <a:rPr lang="en-US" sz="2000" dirty="0" smtClean="0"/>
              <a:t>5000 particles</a:t>
            </a:r>
          </a:p>
          <a:p>
            <a:r>
              <a:rPr lang="en-US" sz="2000" dirty="0" smtClean="0"/>
              <a:t>8000 revolutions</a:t>
            </a:r>
          </a:p>
          <a:p>
            <a:r>
              <a:rPr lang="en-US" sz="2000" dirty="0" smtClean="0"/>
              <a:t>But up to 10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revolutions simulated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000" y="3503767"/>
            <a:ext cx="13722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All particles</a:t>
            </a:r>
          </a:p>
          <a:p>
            <a:r>
              <a:rPr lang="en-US" dirty="0" smtClean="0"/>
              <a:t>are stable!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found first examples of completely integrable non-linear optics.</a:t>
            </a:r>
          </a:p>
          <a:p>
            <a:pPr lvl="1"/>
            <a:r>
              <a:rPr lang="en-US" dirty="0" smtClean="0"/>
              <a:t>Tune spreads of 50% are possible.  In our Test Ring simulation we achieved tune spread of about 1.5 (out of 3.6);</a:t>
            </a:r>
          </a:p>
          <a:p>
            <a:r>
              <a:rPr lang="en-US" sz="2800" dirty="0" smtClean="0"/>
              <a:t>Nonlinear “integrable” accelerator optics has advanced to possible practical implementations </a:t>
            </a:r>
          </a:p>
          <a:p>
            <a:pPr lvl="1"/>
            <a:r>
              <a:rPr lang="en-US" dirty="0" smtClean="0"/>
              <a:t>Provides “infinite” Landau damping</a:t>
            </a:r>
          </a:p>
          <a:p>
            <a:pPr lvl="1"/>
            <a:r>
              <a:rPr lang="en-US" dirty="0" smtClean="0"/>
              <a:t>Potential to make an order of magnitude jump in beam brightness and intensity</a:t>
            </a:r>
          </a:p>
          <a:p>
            <a:r>
              <a:rPr lang="en-US" sz="2400" dirty="0" err="1" smtClean="0"/>
              <a:t>Fermilab</a:t>
            </a:r>
            <a:r>
              <a:rPr lang="en-US" sz="2400" dirty="0" smtClean="0"/>
              <a:t> is in a good position to use of all these developments for next accelerator projects</a:t>
            </a:r>
            <a:endParaRPr lang="en-US" dirty="0" smtClean="0"/>
          </a:p>
          <a:p>
            <a:pPr lvl="1"/>
            <a:r>
              <a:rPr lang="en-US" dirty="0" smtClean="0"/>
              <a:t>Rings or </a:t>
            </a:r>
            <a:r>
              <a:rPr lang="en-US" dirty="0" err="1" smtClean="0"/>
              <a:t>linacs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Examples of time-independent</a:t>
            </a:r>
            <a:br>
              <a:rPr lang="en-US" dirty="0" smtClean="0"/>
            </a:br>
            <a:r>
              <a:rPr lang="en-US" dirty="0" smtClean="0"/>
              <a:t>Hamiltonians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Quadrupole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214678" y="1785926"/>
          <a:ext cx="3067601" cy="785818"/>
        </p:xfrm>
        <a:graphic>
          <a:graphicData uri="http://schemas.openxmlformats.org/presentationml/2006/ole">
            <p:oleObj spid="_x0000_s21506" name="Equation" r:id="rId3" imgW="1673715" imgH="428828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286116" y="2571744"/>
          <a:ext cx="3000397" cy="472752"/>
        </p:xfrm>
        <a:graphic>
          <a:graphicData uri="http://schemas.openxmlformats.org/presentationml/2006/ole">
            <p:oleObj spid="_x0000_s21507" name="Equation" r:id="rId4" imgW="1511267" imgH="238517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43325"/>
            <a:ext cx="5019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428860" y="535782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β</a:t>
            </a:r>
            <a:r>
              <a:rPr lang="en-US" i="1" dirty="0" smtClean="0"/>
              <a:t>(s)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4143380"/>
            <a:ext cx="1335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quadrupole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amplitude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857752" y="3143248"/>
          <a:ext cx="4139202" cy="714380"/>
        </p:xfrm>
        <a:graphic>
          <a:graphicData uri="http://schemas.openxmlformats.org/presentationml/2006/ole">
            <p:oleObj spid="_x0000_s21511" name="Equation" r:id="rId6" imgW="2501640" imgH="431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3438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57818" y="4572008"/>
            <a:ext cx="83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Tunes:</a:t>
            </a:r>
            <a:endParaRPr lang="en-US" dirty="0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6446838" y="4500563"/>
          <a:ext cx="1606550" cy="822325"/>
        </p:xfrm>
        <a:graphic>
          <a:graphicData uri="http://schemas.openxmlformats.org/presentationml/2006/ole">
            <p:oleObj spid="_x0000_s21512" name="Equation" r:id="rId7" imgW="952200" imgH="4824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57818" y="5572140"/>
            <a:ext cx="199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Tune spread:  zero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72066" y="392906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Integrable but still linear…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time-independent</a:t>
            </a:r>
            <a:br>
              <a:rPr lang="en-US" dirty="0" smtClean="0"/>
            </a:br>
            <a:r>
              <a:rPr lang="en-US" dirty="0" smtClean="0"/>
              <a:t>Hamiltonians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3143240" y="1928802"/>
          <a:ext cx="3857625" cy="801687"/>
        </p:xfrm>
        <a:graphic>
          <a:graphicData uri="http://schemas.openxmlformats.org/presentationml/2006/ole">
            <p:oleObj spid="_x0000_s106498" name="Equation" r:id="rId3" imgW="2330334" imgH="484949" progId="Equation.3">
              <p:embed/>
            </p:oleObj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3786182" y="2928934"/>
          <a:ext cx="3000375" cy="893763"/>
        </p:xfrm>
        <a:graphic>
          <a:graphicData uri="http://schemas.openxmlformats.org/presentationml/2006/ole">
            <p:oleObj spid="_x0000_s106499" name="Equation" r:id="rId4" imgW="1625556" imgH="484949" progId="Equation.3">
              <p:embed/>
            </p:oleObj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3286116" y="1571612"/>
            <a:ext cx="5400684" cy="50006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 smtClean="0"/>
              <a:t>This Hamiltonian is NOT </a:t>
            </a:r>
            <a:r>
              <a:rPr lang="en-US" sz="2600" dirty="0" err="1" smtClean="0"/>
              <a:t>integrable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Tune spread (in both x and y) is limited to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~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12%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132138" y="4000500"/>
          <a:ext cx="5762625" cy="714375"/>
        </p:xfrm>
        <a:graphic>
          <a:graphicData uri="http://schemas.openxmlformats.org/presentationml/2006/ole">
            <p:oleObj spid="_x0000_s106500" name="Equation" r:id="rId5" imgW="3111480" imgH="393480" progId="Equation.3">
              <p:embed/>
            </p:oleObj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31072"/>
            <a:ext cx="2857488" cy="282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 descr="Pictur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997" y="2150533"/>
            <a:ext cx="60452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1617693"/>
            <a:ext cx="626059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Spectrum of vertical dipole moment. 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=0.905x4=3.62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8596" y="42860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make a high-intensity 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machine?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(OR, how to make 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high-intensity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beam stable?)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35480"/>
            <a:ext cx="8229600" cy="470823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Landau damping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the beam’s “immune system”.  It is related to the spread of betatron oscillation frequencies.  The larger the spread, the more stable the beam is against collective instabilities.</a:t>
            </a: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damping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(feed-back) system – presently the most commonly used mechanism to keep the beam stable.</a:t>
            </a: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not be used for some instabilities (head-tail)</a:t>
            </a: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</a:t>
            </a: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 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linacs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Most accelerators rely on both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4282" y="1935480"/>
            <a:ext cx="8472518" cy="43891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a transverse feedback system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336 Landau Damping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Octupoles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tune spread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0.001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1-sigma at injection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all machines there is a trade-off between</a:t>
            </a:r>
          </a:p>
          <a:p>
            <a:pPr marL="182880" indent="-246888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200" dirty="0" smtClean="0">
                <a:solidFill>
                  <a:srgbClr val="FF0000"/>
                </a:solidFill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Landau damping and dynamic aperture.</a:t>
            </a:r>
            <a:endParaRPr lang="en-US" sz="3200" dirty="0">
              <a:solidFill>
                <a:srgbClr val="FF0000"/>
              </a:solidFill>
            </a:endParaRPr>
          </a:p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…But it does not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to be.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Today’s talk will be about…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714488"/>
            <a:ext cx="9144000" cy="478634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How to improve beam’s immune system (Landau damping through betatron frequency spread)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Tune spread not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~0.001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10-50%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can be wrong with the immune system?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main feature of all present accelerators – particles have nearly identical betatron frequencies (tunes) by design.  This results in two problems:</a:t>
            </a:r>
          </a:p>
          <a:p>
            <a:pPr marL="1181862" marR="0" lvl="2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AutoNum type="romanUcPeriod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particle motion can be unstable due to resonant perturbations (magnet imperfections and non-linear elements);</a:t>
            </a:r>
          </a:p>
          <a:p>
            <a:pPr marL="1181862" marR="0" lvl="2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AutoNum type="romanUcPeriod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Landau damping of instabilities is suppressed because the frequency spread is small.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57148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Courant-Snyder Invariant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714620"/>
            <a:ext cx="8229600" cy="360998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Courant and Snyder found a conserved quantity: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857875" y="1643063"/>
          <a:ext cx="1931988" cy="923925"/>
        </p:xfrm>
        <a:graphic>
          <a:graphicData uri="http://schemas.openxmlformats.org/presentationml/2006/ole">
            <p:oleObj spid="_x0000_s258050" name="Equation" r:id="rId3" imgW="901440" imgH="431640" progId="Equation.3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2910" y="1643050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Equation of motion for </a:t>
            </a:r>
          </a:p>
          <a:p>
            <a:r>
              <a:rPr lang="en-US" sz="2400" dirty="0" err="1" smtClean="0">
                <a:solidFill>
                  <a:srgbClr val="00B050"/>
                </a:solidFill>
              </a:rPr>
              <a:t>betatron</a:t>
            </a:r>
            <a:r>
              <a:rPr lang="en-US" sz="2400" dirty="0" smtClean="0">
                <a:solidFill>
                  <a:srgbClr val="00B050"/>
                </a:solidFill>
              </a:rPr>
              <a:t> oscillations</a:t>
            </a:r>
            <a:endParaRPr 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071538" y="3929066"/>
          <a:ext cx="3286148" cy="764367"/>
        </p:xfrm>
        <a:graphic>
          <a:graphicData uri="http://schemas.openxmlformats.org/presentationml/2006/ole">
            <p:oleObj spid="_x0000_s258051" name="Equation" r:id="rId4" imgW="2019240" imgH="4698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29124" y="4000504"/>
            <a:ext cx="2421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 auxiliary equation</a:t>
            </a:r>
            <a:endParaRPr lang="en-US" sz="20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071671" y="3143248"/>
          <a:ext cx="3571900" cy="857603"/>
        </p:xfrm>
        <a:graphic>
          <a:graphicData uri="http://schemas.openxmlformats.org/presentationml/2006/ole">
            <p:oleObj spid="_x0000_s258052" name="Equation" r:id="rId5" imgW="1955520" imgH="469800" progId="Equation.3">
              <p:embed/>
            </p:oleObj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71736" y="4714884"/>
          <a:ext cx="3677504" cy="571504"/>
        </p:xfrm>
        <a:graphic>
          <a:graphicData uri="http://schemas.openxmlformats.org/presentationml/2006/ole">
            <p:oleObj spid="_x0000_s258053" name="Equation" r:id="rId6" imgW="1409088" imgH="215806" progId="Equation.3">
              <p:embed/>
            </p:oleObj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2000232" y="5286388"/>
          <a:ext cx="714380" cy="421301"/>
        </p:xfrm>
        <a:graphic>
          <a:graphicData uri="http://schemas.openxmlformats.org/presentationml/2006/ole">
            <p:oleObj spid="_x0000_s258054" name="Equation" r:id="rId7" imgW="368140" imgH="215806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488" y="5286388"/>
            <a:ext cx="426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 are Courant-Snyder integrals of motion</a:t>
            </a:r>
            <a:endParaRPr lang="en-US" dirty="0"/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2928926" y="5715016"/>
          <a:ext cx="1148503" cy="785818"/>
        </p:xfrm>
        <a:graphic>
          <a:graphicData uri="http://schemas.openxmlformats.org/presentationml/2006/ole">
            <p:oleObj spid="_x0000_s258055" name="Equation" r:id="rId8" imgW="545863" imgH="368140" progId="Equation.3">
              <p:embed/>
            </p:oleObj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4429124" y="5715016"/>
          <a:ext cx="1159081" cy="785818"/>
        </p:xfrm>
        <a:graphic>
          <a:graphicData uri="http://schemas.openxmlformats.org/presentationml/2006/ole">
            <p:oleObj spid="_x0000_s258056" name="Equation" r:id="rId9" imgW="558800" imgH="3810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43570" y="5857892"/>
            <a:ext cx="2720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 betatron frequencies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Linear function of actions: </a:t>
            </a:r>
            <a:br>
              <a:rPr lang="en-US" dirty="0" smtClean="0"/>
            </a:br>
            <a:r>
              <a:rPr lang="en-US" dirty="0" smtClean="0"/>
              <a:t>good or bad?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0386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convenient (to have linear optics), easy to model, …but it is NOT good for stability.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We did not know  (until now) how to make it any other way!</a:t>
            </a:r>
          </a:p>
          <a:p>
            <a:r>
              <a:rPr lang="en-US" sz="2400" dirty="0" smtClean="0"/>
              <a:t>To create the tune spread, we add non-linear elements (</a:t>
            </a:r>
            <a:r>
              <a:rPr lang="en-US" sz="2400" dirty="0" err="1" smtClean="0"/>
              <a:t>octupoles</a:t>
            </a:r>
            <a:r>
              <a:rPr lang="en-US" sz="2400" dirty="0" smtClean="0"/>
              <a:t>) as best we can</a:t>
            </a:r>
          </a:p>
          <a:p>
            <a:pPr lvl="1"/>
            <a:r>
              <a:rPr lang="en-US" sz="2200" dirty="0" smtClean="0"/>
              <a:t>Destroys </a:t>
            </a:r>
            <a:r>
              <a:rPr lang="en-US" sz="2200" dirty="0" err="1" smtClean="0"/>
              <a:t>integrability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59074" name="Object 2"/>
          <p:cNvGraphicFramePr>
            <a:graphicFrameLocks noChangeAspect="1"/>
          </p:cNvGraphicFramePr>
          <p:nvPr/>
        </p:nvGraphicFramePr>
        <p:xfrm>
          <a:off x="2571736" y="1500174"/>
          <a:ext cx="3678238" cy="571500"/>
        </p:xfrm>
        <a:graphic>
          <a:graphicData uri="http://schemas.openxmlformats.org/presentationml/2006/ole">
            <p:oleObj spid="_x0000_s259074" name="Equation" r:id="rId3" imgW="1409088" imgH="215806" progId="Equation.3">
              <p:embed/>
            </p:oleObj>
          </a:graphicData>
        </a:graphic>
      </p:graphicFrame>
      <p:pic>
        <p:nvPicPr>
          <p:cNvPr id="6" name="Object 1"/>
          <p:cNvPicPr>
            <a:picLocks noChangeAspect="1" noChangeArrowheads="1"/>
          </p:cNvPicPr>
          <p:nvPr/>
        </p:nvPicPr>
        <p:blipFill>
          <a:blip r:embed="rId4"/>
          <a:srcRect l="-6410" t="-8662" b="-7750"/>
          <a:stretch>
            <a:fillRect/>
          </a:stretch>
        </p:blipFill>
        <p:spPr bwMode="auto">
          <a:xfrm>
            <a:off x="0" y="4523057"/>
            <a:ext cx="3036064" cy="233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1785918" y="4929198"/>
            <a:ext cx="428628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71604" y="442913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octupole</a:t>
            </a:r>
            <a:endParaRPr lang="en-US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8138" y="3857628"/>
            <a:ext cx="341586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43240" y="4643446"/>
            <a:ext cx="24250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1600" dirty="0" smtClean="0"/>
              <a:t>Tune spread depends  on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1600" dirty="0" smtClean="0"/>
              <a:t>a linear tune location</a:t>
            </a:r>
          </a:p>
          <a:p>
            <a:r>
              <a:rPr lang="en-US" sz="1600" dirty="0" smtClean="0"/>
              <a:t>1-D system: </a:t>
            </a:r>
          </a:p>
          <a:p>
            <a:pPr marL="850392" lvl="1" indent="-457200"/>
            <a:r>
              <a:rPr lang="en-US" sz="1600" dirty="0" smtClean="0"/>
              <a:t>Theoretical  max. </a:t>
            </a:r>
          </a:p>
          <a:p>
            <a:pPr marL="850392" lvl="1" indent="-457200"/>
            <a:r>
              <a:rPr lang="en-US" sz="1600" dirty="0" smtClean="0"/>
              <a:t>spread is 0.125</a:t>
            </a:r>
          </a:p>
          <a:p>
            <a:pPr marL="355600" indent="-355600"/>
            <a:r>
              <a:rPr lang="en-US" sz="1600" dirty="0" smtClean="0"/>
              <a:t>2-D system:</a:t>
            </a:r>
          </a:p>
          <a:p>
            <a:pPr marL="721360" lvl="1" indent="-355600"/>
            <a:r>
              <a:rPr lang="en-US" sz="1600" dirty="0" smtClean="0"/>
              <a:t>Max. spread  &lt; 0.05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90"/>
            <a:ext cx="8229600" cy="1143000"/>
          </a:xfrm>
        </p:spPr>
        <p:txBody>
          <a:bodyPr/>
          <a:lstStyle/>
          <a:p>
            <a:r>
              <a:rPr lang="en-US" dirty="0" smtClean="0"/>
              <a:t>Long-term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525305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The first paper on the subject was written by </a:t>
            </a:r>
            <a:r>
              <a:rPr lang="en-US" sz="2000" dirty="0" err="1" smtClean="0">
                <a:solidFill>
                  <a:srgbClr val="0070C0"/>
                </a:solidFill>
              </a:rPr>
              <a:t>Nikolay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Nekhoroshev</a:t>
            </a:r>
            <a:r>
              <a:rPr lang="en-US" sz="2000" dirty="0" smtClean="0">
                <a:solidFill>
                  <a:srgbClr val="0070C0"/>
                </a:solidFill>
              </a:rPr>
              <a:t> in 1971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He proved that for sufficiently small </a:t>
            </a:r>
            <a:r>
              <a:rPr lang="el-GR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ε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70C0"/>
              </a:solidFill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  <a:cs typeface="Times New Roman"/>
              </a:rPr>
              <a:t>	provided that </a:t>
            </a:r>
            <a:r>
              <a:rPr lang="en-US" sz="2000" i="1" dirty="0" smtClean="0">
                <a:cs typeface="Times New Roman"/>
              </a:rPr>
              <a:t>H</a:t>
            </a:r>
            <a:r>
              <a:rPr lang="en-US" sz="2000" i="1" baseline="-25000" dirty="0" smtClean="0">
                <a:cs typeface="Times New Roman"/>
              </a:rPr>
              <a:t>0</a:t>
            </a:r>
            <a:r>
              <a:rPr lang="en-US" sz="2000" i="1" dirty="0" smtClean="0">
                <a:cs typeface="Times New Roman"/>
              </a:rPr>
              <a:t>(I)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cs typeface="Times New Roman"/>
              </a:rPr>
              <a:t>meets certain conditions know as </a:t>
            </a:r>
            <a:r>
              <a:rPr lang="en-US" sz="2000" dirty="0" smtClean="0">
                <a:solidFill>
                  <a:srgbClr val="C00000"/>
                </a:solidFill>
                <a:cs typeface="Times New Roman"/>
              </a:rPr>
              <a:t>steepness</a:t>
            </a:r>
            <a:endParaRPr lang="en-US" sz="2000" dirty="0" smtClean="0">
              <a:solidFill>
                <a:srgbClr val="0070C0"/>
              </a:solidFill>
              <a:cs typeface="Times New Roman"/>
            </a:endParaRPr>
          </a:p>
          <a:p>
            <a:pPr lvl="1"/>
            <a:r>
              <a:rPr lang="en-US" sz="1800" dirty="0" smtClean="0">
                <a:solidFill>
                  <a:srgbClr val="0070C0"/>
                </a:solidFill>
                <a:cs typeface="Times New Roman"/>
              </a:rPr>
              <a:t>Convex and quasi-convex functions </a:t>
            </a:r>
            <a:r>
              <a:rPr lang="en-US" sz="1800" i="1" dirty="0" smtClean="0">
                <a:cs typeface="Times New Roman"/>
              </a:rPr>
              <a:t>H</a:t>
            </a:r>
            <a:r>
              <a:rPr lang="en-US" sz="1800" i="1" baseline="-25000" dirty="0" smtClean="0">
                <a:cs typeface="Times New Roman"/>
              </a:rPr>
              <a:t>0</a:t>
            </a:r>
            <a:r>
              <a:rPr lang="en-US" sz="1800" i="1" dirty="0" smtClean="0">
                <a:cs typeface="Times New Roman"/>
              </a:rPr>
              <a:t>(I)</a:t>
            </a:r>
            <a:r>
              <a:rPr lang="en-US" sz="1800" dirty="0" smtClean="0">
                <a:cs typeface="Times New Roman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cs typeface="Times New Roman"/>
              </a:rPr>
              <a:t>are the </a:t>
            </a:r>
            <a:r>
              <a:rPr lang="en-US" sz="1800" dirty="0" smtClean="0">
                <a:solidFill>
                  <a:srgbClr val="C00000"/>
                </a:solidFill>
                <a:cs typeface="Times New Roman"/>
              </a:rPr>
              <a:t>steepest</a:t>
            </a:r>
          </a:p>
          <a:p>
            <a:r>
              <a:rPr lang="en-US" sz="2000" dirty="0" smtClean="0">
                <a:solidFill>
                  <a:srgbClr val="0070C0"/>
                </a:solidFill>
                <a:cs typeface="Times New Roman"/>
              </a:rPr>
              <a:t>An example of a </a:t>
            </a:r>
            <a:r>
              <a:rPr lang="en-US" sz="2000" dirty="0" smtClean="0">
                <a:solidFill>
                  <a:srgbClr val="C00000"/>
                </a:solidFill>
                <a:cs typeface="Times New Roman"/>
              </a:rPr>
              <a:t>NON-STEEP </a:t>
            </a:r>
            <a:r>
              <a:rPr lang="en-US" sz="2000" dirty="0" smtClean="0">
                <a:solidFill>
                  <a:srgbClr val="0070C0"/>
                </a:solidFill>
                <a:cs typeface="Times New Roman"/>
              </a:rPr>
              <a:t>function is a linear function</a:t>
            </a:r>
          </a:p>
          <a:p>
            <a:endParaRPr lang="en-US" sz="2000" dirty="0" smtClean="0">
              <a:solidFill>
                <a:srgbClr val="0070C0"/>
              </a:solidFill>
              <a:cs typeface="Times New Roman"/>
            </a:endParaRPr>
          </a:p>
          <a:p>
            <a:r>
              <a:rPr lang="en-US" sz="2000" dirty="0" smtClean="0">
                <a:solidFill>
                  <a:srgbClr val="0070C0"/>
                </a:solidFill>
                <a:cs typeface="Times New Roman"/>
              </a:rPr>
              <a:t>Another example of a </a:t>
            </a:r>
            <a:r>
              <a:rPr lang="en-US" sz="2000" dirty="0" smtClean="0">
                <a:solidFill>
                  <a:srgbClr val="C00000"/>
                </a:solidFill>
                <a:cs typeface="Times New Roman"/>
              </a:rPr>
              <a:t>NON-STEEP </a:t>
            </a:r>
            <a:r>
              <a:rPr lang="en-US" sz="2000" dirty="0" smtClean="0">
                <a:solidFill>
                  <a:srgbClr val="0070C0"/>
                </a:solidFill>
                <a:cs typeface="Times New Roman"/>
              </a:rPr>
              <a:t>function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857364"/>
            <a:ext cx="4214810" cy="13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857364"/>
            <a:ext cx="4772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571876"/>
            <a:ext cx="37697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3357562"/>
            <a:ext cx="1343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0102" name="Object 6"/>
          <p:cNvGraphicFramePr>
            <a:graphicFrameLocks noChangeAspect="1"/>
          </p:cNvGraphicFramePr>
          <p:nvPr/>
        </p:nvGraphicFramePr>
        <p:xfrm>
          <a:off x="3163888" y="5097463"/>
          <a:ext cx="2459037" cy="382587"/>
        </p:xfrm>
        <a:graphic>
          <a:graphicData uri="http://schemas.openxmlformats.org/presentationml/2006/ole">
            <p:oleObj spid="_x0000_s260102" name="Equation" r:id="rId7" imgW="1244520" imgH="190440" progId="Equation.3">
              <p:embed/>
            </p:oleObj>
          </a:graphicData>
        </a:graphic>
      </p:graphicFrame>
      <p:graphicFrame>
        <p:nvGraphicFramePr>
          <p:cNvPr id="260104" name="Object 8"/>
          <p:cNvGraphicFramePr>
            <a:graphicFrameLocks noChangeAspect="1"/>
          </p:cNvGraphicFramePr>
          <p:nvPr/>
        </p:nvGraphicFramePr>
        <p:xfrm>
          <a:off x="3484563" y="5903913"/>
          <a:ext cx="2081212" cy="433387"/>
        </p:xfrm>
        <a:graphic>
          <a:graphicData uri="http://schemas.openxmlformats.org/presentationml/2006/ole">
            <p:oleObj spid="_x0000_s260104" name="Equation" r:id="rId8" imgW="10540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dirty="0" smtClean="0"/>
              <a:t>Non-linear Hamiltonians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895864"/>
          </a:xfrm>
        </p:spPr>
        <p:txBody>
          <a:bodyPr/>
          <a:lstStyle/>
          <a:p>
            <a:r>
              <a:rPr lang="en-US" dirty="0" smtClean="0"/>
              <a:t>We were looking for (and found) non-linear 2-D steep Hamiltonians that can be implemented in an accelerator</a:t>
            </a:r>
          </a:p>
          <a:p>
            <a:r>
              <a:rPr lang="en-US" dirty="0" smtClean="0"/>
              <a:t>Other authors worked on this subject: Yu. </a:t>
            </a:r>
            <a:r>
              <a:rPr lang="en-US" dirty="0" err="1" smtClean="0"/>
              <a:t>Orlov</a:t>
            </a:r>
            <a:r>
              <a:rPr lang="en-US" dirty="0" smtClean="0"/>
              <a:t> (1962-65),  E. McMillan (1967-71), and recently, J. Carry et al., S. </a:t>
            </a:r>
            <a:r>
              <a:rPr lang="en-US" dirty="0" err="1" smtClean="0"/>
              <a:t>Danilov</a:t>
            </a:r>
            <a:r>
              <a:rPr lang="en-US" dirty="0" smtClean="0"/>
              <a:t>, E. </a:t>
            </a:r>
            <a:r>
              <a:rPr lang="en-US" dirty="0" err="1" smtClean="0"/>
              <a:t>Perevedentsev</a:t>
            </a:r>
            <a:endParaRPr lang="en-US" dirty="0" smtClean="0"/>
          </a:p>
          <a:p>
            <a:pPr lvl="1"/>
            <a:r>
              <a:rPr lang="en-US" dirty="0" smtClean="0"/>
              <a:t>The problem in 2-D is that the fields of non-linear elements are coupled by the Laplace equation.</a:t>
            </a:r>
          </a:p>
          <a:p>
            <a:pPr lvl="1"/>
            <a:r>
              <a:rPr lang="en-US" dirty="0" smtClean="0"/>
              <a:t>An example of a steep (convex) Hamiltonian is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but we DO NOT know how to implement it with magnetic fields…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4E8-AA2A-4C2A-A9A7-A3D54D2F583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61122" name="Object 2"/>
          <p:cNvGraphicFramePr>
            <a:graphicFrameLocks noChangeAspect="1"/>
          </p:cNvGraphicFramePr>
          <p:nvPr/>
        </p:nvGraphicFramePr>
        <p:xfrm>
          <a:off x="2236788" y="4786313"/>
          <a:ext cx="3309937" cy="433387"/>
        </p:xfrm>
        <a:graphic>
          <a:graphicData uri="http://schemas.openxmlformats.org/presentationml/2006/ole">
            <p:oleObj spid="_x0000_s261122" name="Equation" r:id="rId3" imgW="16761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IS ONE 2.0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THIS ONE 2.0</Template>
  <TotalTime>12461</TotalTime>
  <Words>1240</Words>
  <Application>Microsoft Office PowerPoint</Application>
  <PresentationFormat>On-screen Show (4:3)</PresentationFormat>
  <Paragraphs>287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THIS ONE 2.0</vt:lpstr>
      <vt:lpstr>Equation</vt:lpstr>
      <vt:lpstr>Nonlinear Optics as a Path to High-Intensity Circular Machines  S. Nagaitsev, A. Valishev (Fermilab),  and V. Danilov (ORNL)  Draft talk for HB2010 Sep 23, 2010</vt:lpstr>
      <vt:lpstr>Slide 2</vt:lpstr>
      <vt:lpstr>Slide 3</vt:lpstr>
      <vt:lpstr>Slide 4</vt:lpstr>
      <vt:lpstr>Slide 5</vt:lpstr>
      <vt:lpstr>Slide 6</vt:lpstr>
      <vt:lpstr>Linear function of actions:  good or bad?</vt:lpstr>
      <vt:lpstr>Long-term stability</vt:lpstr>
      <vt:lpstr>Non-linear Hamiltonians</vt:lpstr>
      <vt:lpstr>What are we looking for?</vt:lpstr>
      <vt:lpstr>Slide 11</vt:lpstr>
      <vt:lpstr>Slide 12</vt:lpstr>
      <vt:lpstr>Four main ideas</vt:lpstr>
      <vt:lpstr>Integrable 2-D Hamiltonians</vt:lpstr>
      <vt:lpstr>Darboux equation (1901)</vt:lpstr>
      <vt:lpstr>The second integral</vt:lpstr>
      <vt:lpstr>Laplace equation</vt:lpstr>
      <vt:lpstr>The integrable Hamiltonian</vt:lpstr>
      <vt:lpstr>Convex Hamiltonian</vt:lpstr>
      <vt:lpstr>How to realize it?</vt:lpstr>
      <vt:lpstr>Location: New Muon Lab</vt:lpstr>
      <vt:lpstr>Slide 22</vt:lpstr>
      <vt:lpstr>Slide 23</vt:lpstr>
      <vt:lpstr>Conclusions</vt:lpstr>
      <vt:lpstr>Extra slides</vt:lpstr>
      <vt:lpstr>Examples of time-independent Hamiltonians</vt:lpstr>
      <vt:lpstr>Examples of time-independent Hamiltonians</vt:lpstr>
      <vt:lpstr>Slide 28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lattices  </dc:title>
  <dc:creator>Sergei Nagaitsev</dc:creator>
  <cp:lastModifiedBy>Sergei Nagaitsev</cp:lastModifiedBy>
  <cp:revision>89</cp:revision>
  <dcterms:created xsi:type="dcterms:W3CDTF">2010-02-08T01:23:46Z</dcterms:created>
  <dcterms:modified xsi:type="dcterms:W3CDTF">2010-09-23T18:38:21Z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TC300058121033</vt:lpwstr>
  </property>
</Properties>
</file>