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0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DD934FCF-A0EF-4238-9046-8D94C67F3D31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317E0-ACA6-47FA-B28F-AF82732AA666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BF6D3-FD6F-4FF6-BA55-D6AAD94FD56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FA8CA-142A-4E3E-A904-A53397D749F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D6800-FE7D-4546-9F34-F8725B88C85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5F941-BE32-4E37-9639-2BE812770D3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13401-4B88-43D1-99AE-AE7CDBF66A96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D41BE-E1B3-4DBB-9159-3A44A2330B7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23947-9DE4-436C-83E4-379D7CE1FF6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17275-AEEF-4A52-9A88-940E2D242A9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DF367-E0BC-492F-8197-BD61AC960C20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5181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800000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800000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800000"/>
                </a:solidFill>
                <a:latin typeface="+mj-lt"/>
              </a:defRPr>
            </a:lvl1pPr>
          </a:lstStyle>
          <a:p>
            <a:fld id="{E5644E3D-E552-4AA5-B031-A4F90E2816AC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6200" y="838200"/>
            <a:ext cx="84582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81000" y="990600"/>
            <a:ext cx="8458200" cy="762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94" name="Picture 10" descr="ilccolo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52400"/>
            <a:ext cx="838200" cy="547688"/>
          </a:xfrm>
          <a:prstGeom prst="rect">
            <a:avLst/>
          </a:prstGeom>
          <a:noFill/>
        </p:spPr>
      </p:pic>
      <p:pic>
        <p:nvPicPr>
          <p:cNvPr id="16395" name="Picture 11" descr="1024_greendot_divid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14400" y="685800"/>
            <a:ext cx="7848600" cy="153988"/>
          </a:xfrm>
          <a:prstGeom prst="rect">
            <a:avLst/>
          </a:prstGeom>
          <a:noFill/>
        </p:spPr>
      </p:pic>
      <p:pic>
        <p:nvPicPr>
          <p:cNvPr id="16396" name="Picture 12" descr="Fermi 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382000" y="-228600"/>
            <a:ext cx="914400" cy="981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37861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Welcome/Opening Remarks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Hocker</a:t>
            </a:r>
          </a:p>
          <a:p>
            <a:r>
              <a:rPr lang="en-US" dirty="0" smtClean="0"/>
              <a:t>FNAL</a:t>
            </a:r>
          </a:p>
          <a:p>
            <a:r>
              <a:rPr lang="en-US" dirty="0" smtClean="0"/>
              <a:t>US </a:t>
            </a:r>
            <a:r>
              <a:rPr lang="en-US" dirty="0" err="1" smtClean="0"/>
              <a:t>Hydroforming</a:t>
            </a:r>
            <a:r>
              <a:rPr lang="en-US" dirty="0" smtClean="0"/>
              <a:t> Workshop</a:t>
            </a:r>
          </a:p>
          <a:p>
            <a:r>
              <a:rPr lang="en-US" dirty="0" smtClean="0"/>
              <a:t>1-SEP-2010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Cavities almost always fail near the equator welds</a:t>
            </a:r>
          </a:p>
          <a:p>
            <a:pPr lvl="1"/>
            <a:r>
              <a:rPr lang="en-US" dirty="0" smtClean="0"/>
              <a:t>Magnetic field is highest at the equator</a:t>
            </a:r>
          </a:p>
          <a:p>
            <a:pPr lvl="1"/>
            <a:r>
              <a:rPr lang="en-US" dirty="0" smtClean="0"/>
              <a:t>Equator is subject to the abuse of electron beam welding</a:t>
            </a:r>
          </a:p>
          <a:p>
            <a:pPr lvl="2"/>
            <a:r>
              <a:rPr lang="en-US" dirty="0" smtClean="0"/>
              <a:t>Pits, spatter, degraded RRR in HAZ…</a:t>
            </a:r>
          </a:p>
          <a:p>
            <a:r>
              <a:rPr lang="en-US" dirty="0" smtClean="0"/>
              <a:t>EBW is expensive and tricky</a:t>
            </a:r>
          </a:p>
          <a:p>
            <a:r>
              <a:rPr lang="en-US" dirty="0" smtClean="0"/>
              <a:t>For weld-free cavities, </a:t>
            </a:r>
            <a:r>
              <a:rPr lang="en-US" dirty="0" err="1" smtClean="0"/>
              <a:t>hydroforming</a:t>
            </a:r>
            <a:r>
              <a:rPr lang="en-US" dirty="0" smtClean="0"/>
              <a:t> holds good deal of promise</a:t>
            </a:r>
          </a:p>
          <a:p>
            <a:pPr lvl="1"/>
            <a:r>
              <a:rPr lang="en-US" dirty="0" smtClean="0"/>
              <a:t>Proof of principle established by Singer </a:t>
            </a:r>
            <a:r>
              <a:rPr lang="en-US" i="1" dirty="0" smtClean="0"/>
              <a:t>et al.</a:t>
            </a:r>
            <a:r>
              <a:rPr lang="en-US" dirty="0"/>
              <a:t> </a:t>
            </a:r>
            <a:r>
              <a:rPr lang="en-US" dirty="0" smtClean="0"/>
              <a:t>at DESY</a:t>
            </a:r>
          </a:p>
          <a:p>
            <a:pPr lvl="1"/>
            <a:r>
              <a:rPr lang="en-US" dirty="0" smtClean="0"/>
              <a:t>First(!) </a:t>
            </a:r>
            <a:r>
              <a:rPr lang="en-US" dirty="0" err="1" smtClean="0"/>
              <a:t>hydroformed</a:t>
            </a:r>
            <a:r>
              <a:rPr lang="en-US" dirty="0" smtClean="0"/>
              <a:t> 9-cell (3x3) cavity reached ~30 MV/m</a:t>
            </a:r>
          </a:p>
          <a:p>
            <a:pPr lvl="2"/>
            <a:r>
              <a:rPr lang="en-US" dirty="0" smtClean="0"/>
              <a:t>Reminder: ILC goal = 35 MV/m (31.5 MV/m operating point)</a:t>
            </a:r>
          </a:p>
          <a:p>
            <a:pPr lvl="1"/>
            <a:r>
              <a:rPr lang="en-US" dirty="0" smtClean="0"/>
              <a:t> Everyone wants to see this evolve beyond R&amp;D</a:t>
            </a:r>
          </a:p>
          <a:p>
            <a:r>
              <a:rPr lang="en-US" dirty="0" smtClean="0"/>
              <a:t>Based on this, ILC ART has agreed to fund </a:t>
            </a:r>
            <a:r>
              <a:rPr lang="en-US" dirty="0" err="1" smtClean="0"/>
              <a:t>hydroforming</a:t>
            </a:r>
            <a:r>
              <a:rPr lang="en-US" dirty="0" smtClean="0"/>
              <a:t> efforts in FY11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hydroforming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remains to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has ever </a:t>
            </a:r>
            <a:r>
              <a:rPr lang="en-US" dirty="0" err="1" smtClean="0"/>
              <a:t>hydroformed</a:t>
            </a:r>
            <a:r>
              <a:rPr lang="en-US" dirty="0" smtClean="0"/>
              <a:t> a full 9-cell </a:t>
            </a:r>
            <a:r>
              <a:rPr lang="en-US" dirty="0" err="1" smtClean="0"/>
              <a:t>Nb</a:t>
            </a:r>
            <a:r>
              <a:rPr lang="en-US" dirty="0" smtClean="0"/>
              <a:t> cavity</a:t>
            </a:r>
          </a:p>
          <a:p>
            <a:pPr lvl="1"/>
            <a:r>
              <a:rPr lang="en-US" dirty="0" smtClean="0"/>
              <a:t>DESY does 3 x 3-cells, limited by the size of their equipment</a:t>
            </a:r>
            <a:endParaRPr lang="en-US" dirty="0"/>
          </a:p>
          <a:p>
            <a:pPr lvl="2"/>
            <a:r>
              <a:rPr lang="en-US" dirty="0" smtClean="0"/>
              <a:t>Should be scalable</a:t>
            </a:r>
          </a:p>
          <a:p>
            <a:r>
              <a:rPr lang="en-US" dirty="0" smtClean="0"/>
              <a:t>No one has attempted a “production run”</a:t>
            </a:r>
          </a:p>
          <a:p>
            <a:pPr lvl="1"/>
            <a:r>
              <a:rPr lang="en-US" dirty="0" smtClean="0"/>
              <a:t>Accumulate performance statistics (what’s the yield?)</a:t>
            </a:r>
          </a:p>
          <a:p>
            <a:pPr lvl="1"/>
            <a:r>
              <a:rPr lang="en-US" dirty="0" smtClean="0"/>
              <a:t>Realistic assessment of fabrication cost</a:t>
            </a:r>
          </a:p>
          <a:p>
            <a:r>
              <a:rPr lang="en-US" dirty="0" smtClean="0"/>
              <a:t>No one has optimized the recipe</a:t>
            </a:r>
          </a:p>
          <a:p>
            <a:pPr lvl="1"/>
            <a:r>
              <a:rPr lang="en-US" dirty="0" smtClean="0"/>
              <a:t>Cost, reproducibility, simplicity, etc.</a:t>
            </a:r>
          </a:p>
          <a:p>
            <a:pPr lvl="1"/>
            <a:r>
              <a:rPr lang="en-US" dirty="0" smtClean="0"/>
              <a:t>What is the best line of attack in these areas?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goal: </a:t>
            </a:r>
            <a:r>
              <a:rPr lang="en-US" dirty="0" err="1" smtClean="0"/>
              <a:t>Hydroform</a:t>
            </a:r>
            <a:r>
              <a:rPr lang="en-US" dirty="0" smtClean="0"/>
              <a:t> a 9-cell </a:t>
            </a:r>
            <a:r>
              <a:rPr lang="en-US" dirty="0" err="1" smtClean="0"/>
              <a:t>Nb</a:t>
            </a:r>
            <a:r>
              <a:rPr lang="en-US" dirty="0" smtClean="0"/>
              <a:t> cavity, then several</a:t>
            </a:r>
          </a:p>
          <a:p>
            <a:pPr lvl="1"/>
            <a:r>
              <a:rPr lang="en-US" dirty="0" smtClean="0"/>
              <a:t>Make use of previous efforts!</a:t>
            </a:r>
          </a:p>
          <a:p>
            <a:pPr lvl="2"/>
            <a:r>
              <a:rPr lang="en-US" dirty="0" smtClean="0"/>
              <a:t>DESY has developed a procedure that works</a:t>
            </a:r>
          </a:p>
          <a:p>
            <a:pPr lvl="2"/>
            <a:r>
              <a:rPr lang="en-US" dirty="0" smtClean="0"/>
              <a:t>Black Labs/ATI-WC has developed a tube of appropriate dimensions/characteristics</a:t>
            </a:r>
          </a:p>
          <a:p>
            <a:pPr lvl="1"/>
            <a:r>
              <a:rPr lang="en-US" dirty="0" smtClean="0"/>
              <a:t>Critical path: set up a pilot facility for </a:t>
            </a:r>
            <a:r>
              <a:rPr lang="en-US" dirty="0" err="1" smtClean="0"/>
              <a:t>hydroforming</a:t>
            </a:r>
            <a:r>
              <a:rPr lang="en-US" dirty="0" smtClean="0"/>
              <a:t> cavities</a:t>
            </a:r>
          </a:p>
          <a:p>
            <a:pPr lvl="2"/>
            <a:r>
              <a:rPr lang="en-US" dirty="0" smtClean="0"/>
              <a:t>Establish a production workflow</a:t>
            </a:r>
          </a:p>
          <a:p>
            <a:pPr lvl="1"/>
            <a:r>
              <a:rPr lang="en-US" dirty="0" smtClean="0"/>
              <a:t>Establish a baseline for improvements</a:t>
            </a:r>
          </a:p>
          <a:p>
            <a:pPr lvl="1"/>
            <a:r>
              <a:rPr lang="en-US" dirty="0" smtClean="0"/>
              <a:t>This should be a 1-2 year project</a:t>
            </a:r>
          </a:p>
          <a:p>
            <a:r>
              <a:rPr lang="en-US" dirty="0" smtClean="0"/>
              <a:t>Secondary goal: Refine/optimize process</a:t>
            </a:r>
          </a:p>
          <a:p>
            <a:pPr lvl="1"/>
            <a:r>
              <a:rPr lang="en-US" dirty="0" smtClean="0"/>
              <a:t>Example: better/simpler/cheaper tubes</a:t>
            </a:r>
          </a:p>
          <a:p>
            <a:pPr lvl="2"/>
            <a:r>
              <a:rPr lang="en-US" dirty="0" smtClean="0"/>
              <a:t>Understanding of </a:t>
            </a:r>
            <a:r>
              <a:rPr lang="en-US" dirty="0" err="1" smtClean="0"/>
              <a:t>microstructural</a:t>
            </a:r>
            <a:r>
              <a:rPr lang="en-US" dirty="0" smtClean="0"/>
              <a:t> issues</a:t>
            </a:r>
          </a:p>
          <a:p>
            <a:pPr lvl="1"/>
            <a:r>
              <a:rPr lang="en-US" dirty="0" smtClean="0"/>
              <a:t>Longer-term projects… leverage SBIR program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Outcome(s) </a:t>
            </a:r>
            <a:r>
              <a:rPr lang="en-US" dirty="0" smtClean="0"/>
              <a:t>of this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becomes aware of the interested parties and their capabilities</a:t>
            </a:r>
            <a:endParaRPr lang="en-US" dirty="0" smtClean="0"/>
          </a:p>
          <a:p>
            <a:pPr lvl="1"/>
            <a:r>
              <a:rPr lang="en-US" dirty="0" smtClean="0"/>
              <a:t>Especially identify areas of possible collaboration or coordination</a:t>
            </a:r>
          </a:p>
          <a:p>
            <a:r>
              <a:rPr lang="en-US" dirty="0" smtClean="0"/>
              <a:t>We identify possible paths to achieving the primary and secondary goals</a:t>
            </a:r>
          </a:p>
          <a:p>
            <a:r>
              <a:rPr lang="en-US" dirty="0" smtClean="0"/>
              <a:t>Perhaps even reach a consensus about the best path forward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today should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“sessions:” one on </a:t>
            </a:r>
            <a:r>
              <a:rPr lang="en-US" dirty="0" err="1" smtClean="0"/>
              <a:t>Nb</a:t>
            </a:r>
            <a:r>
              <a:rPr lang="en-US" dirty="0" smtClean="0"/>
              <a:t> tube and one on the creation of </a:t>
            </a:r>
            <a:r>
              <a:rPr lang="en-US" dirty="0" err="1" smtClean="0"/>
              <a:t>hydroforming</a:t>
            </a:r>
            <a:r>
              <a:rPr lang="en-US" dirty="0" smtClean="0"/>
              <a:t> facilities</a:t>
            </a:r>
          </a:p>
          <a:p>
            <a:r>
              <a:rPr lang="en-US" dirty="0" smtClean="0"/>
              <a:t>First we hear presentations on what’s currently happening in these areas</a:t>
            </a:r>
          </a:p>
          <a:p>
            <a:r>
              <a:rPr lang="en-US" dirty="0" smtClean="0"/>
              <a:t>Then we have an informed discussion, keeping in mind our primary goal</a:t>
            </a:r>
          </a:p>
          <a:p>
            <a:pPr lvl="1"/>
            <a:r>
              <a:rPr lang="en-US" dirty="0" smtClean="0"/>
              <a:t>What do we need to push the hardest?</a:t>
            </a:r>
          </a:p>
          <a:p>
            <a:pPr lvl="1"/>
            <a:r>
              <a:rPr lang="en-US" dirty="0" smtClean="0"/>
              <a:t>Are there important issues left uncovered?  Who can tackle them?</a:t>
            </a:r>
          </a:p>
          <a:p>
            <a:pPr lvl="1"/>
            <a:r>
              <a:rPr lang="en-US" dirty="0" smtClean="0"/>
              <a:t>Where do we need to put resources?</a:t>
            </a:r>
          </a:p>
          <a:p>
            <a:r>
              <a:rPr lang="en-US" dirty="0" smtClean="0"/>
              <a:t>After the workshop</a:t>
            </a:r>
          </a:p>
          <a:p>
            <a:pPr lvl="1"/>
            <a:r>
              <a:rPr lang="en-US" dirty="0" smtClean="0"/>
              <a:t>Results </a:t>
            </a:r>
            <a:r>
              <a:rPr lang="en-US" dirty="0" smtClean="0"/>
              <a:t>of our </a:t>
            </a:r>
            <a:r>
              <a:rPr lang="en-US" dirty="0" smtClean="0"/>
              <a:t>discussions get </a:t>
            </a:r>
            <a:r>
              <a:rPr lang="en-US" dirty="0" smtClean="0"/>
              <a:t>written up</a:t>
            </a:r>
          </a:p>
          <a:p>
            <a:pPr lvl="1"/>
            <a:r>
              <a:rPr lang="en-US" dirty="0" smtClean="0"/>
              <a:t>FNAL starts requesting formal proposals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LC_Fermilab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LC-Fermilab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LC-Fermi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-Fermila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LC-Fermila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-Fermila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-Fermila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-Fermila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LC-Fermila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ILC_Fermilab</Template>
  <TotalTime>274</TotalTime>
  <Words>414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ILC_Fermilab</vt:lpstr>
      <vt:lpstr>Welcome/Opening Remarks</vt:lpstr>
      <vt:lpstr>Why hydroforming?</vt:lpstr>
      <vt:lpstr>What remains to be done?</vt:lpstr>
      <vt:lpstr>Our Task</vt:lpstr>
      <vt:lpstr>Outcome(s) of this workshop</vt:lpstr>
      <vt:lpstr>How today should work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Welcome/Opening Remarks</dc:title>
  <dc:creator>hocker</dc:creator>
  <cp:lastModifiedBy>hocker</cp:lastModifiedBy>
  <cp:revision>19</cp:revision>
  <dcterms:created xsi:type="dcterms:W3CDTF">2010-08-30T03:24:00Z</dcterms:created>
  <dcterms:modified xsi:type="dcterms:W3CDTF">2010-08-31T22:22:51Z</dcterms:modified>
</cp:coreProperties>
</file>