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sldIdLst>
    <p:sldId id="256" r:id="rId2"/>
    <p:sldId id="381" r:id="rId3"/>
    <p:sldId id="393" r:id="rId4"/>
    <p:sldId id="394" r:id="rId5"/>
    <p:sldId id="401" r:id="rId6"/>
    <p:sldId id="402" r:id="rId7"/>
    <p:sldId id="395" r:id="rId8"/>
    <p:sldId id="396" r:id="rId9"/>
    <p:sldId id="382" r:id="rId10"/>
    <p:sldId id="383" r:id="rId11"/>
    <p:sldId id="384" r:id="rId12"/>
    <p:sldId id="385" r:id="rId13"/>
    <p:sldId id="387" r:id="rId14"/>
    <p:sldId id="388" r:id="rId15"/>
    <p:sldId id="386" r:id="rId16"/>
    <p:sldId id="390" r:id="rId17"/>
    <p:sldId id="392" r:id="rId18"/>
    <p:sldId id="389" r:id="rId19"/>
    <p:sldId id="30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94" autoAdjust="0"/>
  </p:normalViewPr>
  <p:slideViewPr>
    <p:cSldViewPr>
      <p:cViewPr varScale="1">
        <p:scale>
          <a:sx n="53" d="100"/>
          <a:sy n="53" d="100"/>
        </p:scale>
        <p:origin x="-176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662A9A0-3311-4A7C-A1AB-F5F125250CAC}" type="datetimeFigureOut">
              <a:rPr lang="en-US"/>
              <a:pPr>
                <a:defRPr/>
              </a:pPr>
              <a:t>3/8/2011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4EA0C29-754E-4069-B60B-A9FE5CCCB0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038249-1337-48EF-8A75-FEA8B9CE0AF3}"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smtClean="0">
                <a:latin typeface="Calibri" charset="0"/>
                <a:ea typeface="ＭＳ Ｐゴシック" charset="0"/>
                <a:cs typeface="ＭＳ Ｐゴシック" charset="0"/>
              </a:rPr>
              <a:t>Each DYNES Sites will be assigned DYNES Project private address space (10.20/16) and an </a:t>
            </a:r>
            <a:r>
              <a:rPr lang="en-US" sz="1200" dirty="0" err="1" smtClean="0">
                <a:latin typeface="Calibri" charset="0"/>
                <a:ea typeface="ＭＳ Ｐゴシック" charset="0"/>
                <a:cs typeface="ＭＳ Ｐゴシック" charset="0"/>
              </a:rPr>
              <a:t>EndPoint</a:t>
            </a:r>
            <a:r>
              <a:rPr lang="en-US" sz="1200" dirty="0" smtClean="0">
                <a:latin typeface="Calibri" charset="0"/>
                <a:ea typeface="ＭＳ Ｐゴシック" charset="0"/>
                <a:cs typeface="ＭＳ Ｐゴシック" charset="0"/>
              </a:rPr>
              <a:t> Name (siteZ.fdt1)</a:t>
            </a:r>
          </a:p>
          <a:p>
            <a:pPr>
              <a:defRPr/>
            </a:pPr>
            <a:r>
              <a:rPr lang="en-US" sz="1200" dirty="0" smtClean="0">
                <a:latin typeface="Calibri" charset="0"/>
                <a:ea typeface="ＭＳ Ｐゴシック" charset="0"/>
                <a:cs typeface="ＭＳ Ｐゴシック" charset="0"/>
              </a:rPr>
              <a:t>The DYNES FDT Server will include a data storage and reference structure to allow user to identify and indicate the data to be moved via DYNES.  This data storage and reference structure will be project dependent.  This will allow users to specify the desired data in the form of a DYNES Data Id.</a:t>
            </a:r>
          </a:p>
          <a:p>
            <a:pPr>
              <a:defRPr/>
            </a:pPr>
            <a:r>
              <a:rPr lang="en-US" sz="1200" dirty="0" smtClean="0">
                <a:latin typeface="Calibri" charset="0"/>
                <a:ea typeface="ＭＳ Ｐゴシック" charset="0"/>
                <a:cs typeface="ＭＳ Ｐゴシック" charset="0"/>
              </a:rPr>
              <a:t>The combination of the DYNES </a:t>
            </a:r>
            <a:r>
              <a:rPr lang="en-US" sz="1200" dirty="0" err="1" smtClean="0">
                <a:latin typeface="Calibri" charset="0"/>
                <a:ea typeface="ＭＳ Ｐゴシック" charset="0"/>
                <a:cs typeface="ＭＳ Ｐゴシック" charset="0"/>
              </a:rPr>
              <a:t>EndPoint</a:t>
            </a:r>
            <a:r>
              <a:rPr lang="en-US" sz="1200" dirty="0" smtClean="0">
                <a:latin typeface="Calibri" charset="0"/>
                <a:ea typeface="ＭＳ Ｐゴシック" charset="0"/>
                <a:cs typeface="ＭＳ Ｐゴシック" charset="0"/>
              </a:rPr>
              <a:t> Name and DYNES Data ID will form a "DYNES Transfer URL" (siteZ.fdt.1/datalocationref30)</a:t>
            </a:r>
          </a:p>
          <a:p>
            <a:pPr>
              <a:defRPr/>
            </a:pPr>
            <a:r>
              <a:rPr lang="en-US" sz="1200" dirty="0" smtClean="0">
                <a:latin typeface="Calibri" charset="0"/>
                <a:ea typeface="ＭＳ Ｐゴシック" charset="0"/>
                <a:cs typeface="ＭＳ Ｐゴシック" charset="0"/>
              </a:rPr>
              <a:t>Users will need to present a "DYNES Transfer URL" to their local DYNES Agent to initiate the data transfer.</a:t>
            </a:r>
          </a:p>
          <a:p>
            <a:endParaRPr lang="en-US" dirty="0" smtClean="0"/>
          </a:p>
          <a:p>
            <a:endParaRPr lang="en-US" dirty="0" smtClean="0"/>
          </a:p>
          <a:p>
            <a:pPr>
              <a:defRPr/>
            </a:pPr>
            <a:r>
              <a:rPr lang="en-US" sz="1900" dirty="0" smtClean="0">
                <a:latin typeface="Calibri" charset="0"/>
                <a:ea typeface="ＭＳ Ｐゴシック" charset="0"/>
                <a:cs typeface="ＭＳ Ｐゴシック" charset="0"/>
              </a:rPr>
              <a:t>The DYNES Agent (DA) will provide the functionality to request the circuit instantiation, initiate and manage the data transfer, and terminate the dynamically provisioned resources.  Specifically the DA will do the following:</a:t>
            </a:r>
          </a:p>
          <a:p>
            <a:pPr lvl="1">
              <a:defRPr/>
            </a:pPr>
            <a:r>
              <a:rPr lang="en-US" sz="1700" dirty="0" smtClean="0">
                <a:latin typeface="Calibri" charset="0"/>
                <a:ea typeface="ＭＳ Ｐゴシック" charset="0"/>
                <a:cs typeface="ＭＳ Ｐゴシック" charset="0"/>
              </a:rPr>
              <a:t>Accept user request in the form of a DYNES Transfer URLs indicating the data location and ID</a:t>
            </a:r>
          </a:p>
          <a:p>
            <a:pPr lvl="1">
              <a:defRPr/>
            </a:pPr>
            <a:r>
              <a:rPr lang="en-US" sz="1700" dirty="0" smtClean="0">
                <a:latin typeface="Calibri" charset="0"/>
                <a:ea typeface="ＭＳ Ｐゴシック" charset="0"/>
                <a:cs typeface="ＭＳ Ｐゴシック" charset="0"/>
              </a:rPr>
              <a:t>Locates the remote side DYNES </a:t>
            </a:r>
            <a:r>
              <a:rPr lang="en-US" sz="1700" dirty="0" err="1" smtClean="0">
                <a:latin typeface="Calibri" charset="0"/>
                <a:ea typeface="ＭＳ Ｐゴシック" charset="0"/>
                <a:cs typeface="ＭＳ Ｐゴシック" charset="0"/>
              </a:rPr>
              <a:t>EndPoint</a:t>
            </a:r>
            <a:r>
              <a:rPr lang="en-US" sz="1700" dirty="0" smtClean="0">
                <a:latin typeface="Calibri" charset="0"/>
                <a:ea typeface="ＭＳ Ｐゴシック" charset="0"/>
                <a:cs typeface="ＭＳ Ｐゴシック" charset="0"/>
              </a:rPr>
              <a:t> Name embedded in the Transfer URL</a:t>
            </a:r>
          </a:p>
          <a:p>
            <a:pPr lvl="1">
              <a:defRPr/>
            </a:pPr>
            <a:r>
              <a:rPr lang="en-US" sz="1700" dirty="0" smtClean="0">
                <a:latin typeface="Calibri" charset="0"/>
                <a:ea typeface="ＭＳ Ｐゴシック" charset="0"/>
                <a:cs typeface="ＭＳ Ｐゴシック" charset="0"/>
              </a:rPr>
              <a:t>Submits a dynamic circuit request to its home </a:t>
            </a:r>
            <a:r>
              <a:rPr lang="en-US" sz="1700" dirty="0" err="1" smtClean="0">
                <a:latin typeface="Calibri" charset="0"/>
                <a:ea typeface="ＭＳ Ｐゴシック" charset="0"/>
                <a:cs typeface="ＭＳ Ｐゴシック" charset="0"/>
              </a:rPr>
              <a:t>InterDomain</a:t>
            </a:r>
            <a:r>
              <a:rPr lang="en-US" sz="1700" dirty="0" smtClean="0">
                <a:latin typeface="Calibri" charset="0"/>
                <a:ea typeface="ＭＳ Ｐゴシック" charset="0"/>
                <a:cs typeface="ＭＳ Ｐゴシック" charset="0"/>
              </a:rPr>
              <a:t> Controller (IDC) utilizing its local DYNES </a:t>
            </a:r>
            <a:r>
              <a:rPr lang="en-US" sz="1700" dirty="0" err="1" smtClean="0">
                <a:latin typeface="Calibri" charset="0"/>
                <a:ea typeface="ＭＳ Ｐゴシック" charset="0"/>
                <a:cs typeface="ＭＳ Ｐゴシック" charset="0"/>
              </a:rPr>
              <a:t>EndPoint</a:t>
            </a:r>
            <a:r>
              <a:rPr lang="en-US" sz="1700" dirty="0" smtClean="0">
                <a:latin typeface="Calibri" charset="0"/>
                <a:ea typeface="ＭＳ Ｐゴシック" charset="0"/>
                <a:cs typeface="ＭＳ Ｐゴシック" charset="0"/>
              </a:rPr>
              <a:t> Name as source and DYNES </a:t>
            </a:r>
            <a:r>
              <a:rPr lang="en-US" sz="1700" dirty="0" err="1" smtClean="0">
                <a:latin typeface="Calibri" charset="0"/>
                <a:ea typeface="ＭＳ Ｐゴシック" charset="0"/>
                <a:cs typeface="ＭＳ Ｐゴシック" charset="0"/>
              </a:rPr>
              <a:t>EndPoint</a:t>
            </a:r>
            <a:r>
              <a:rPr lang="en-US" sz="1700" dirty="0" smtClean="0">
                <a:latin typeface="Calibri" charset="0"/>
                <a:ea typeface="ＭＳ Ｐゴシック" charset="0"/>
                <a:cs typeface="ＭＳ Ｐゴシック" charset="0"/>
              </a:rPr>
              <a:t> Name from Transfer URL as the destination</a:t>
            </a:r>
          </a:p>
          <a:p>
            <a:pPr lvl="1">
              <a:defRPr/>
            </a:pPr>
            <a:r>
              <a:rPr lang="en-US" sz="1700" dirty="0" smtClean="0">
                <a:latin typeface="Calibri" charset="0"/>
                <a:ea typeface="ＭＳ Ｐゴシック" charset="0"/>
                <a:cs typeface="ＭＳ Ｐゴシック" charset="0"/>
              </a:rPr>
              <a:t>Wait for confirmation that dynamic circuit has been established</a:t>
            </a:r>
          </a:p>
          <a:p>
            <a:pPr lvl="1">
              <a:defRPr/>
            </a:pPr>
            <a:r>
              <a:rPr lang="en-US" sz="1700" dirty="0" smtClean="0">
                <a:latin typeface="Calibri" charset="0"/>
                <a:ea typeface="ＭＳ Ｐゴシック" charset="0"/>
                <a:cs typeface="ＭＳ Ｐゴシック" charset="0"/>
              </a:rPr>
              <a:t>Starts and manages Data Transfer using the appropriate DYNES Project IP addresses</a:t>
            </a:r>
          </a:p>
          <a:p>
            <a:pPr lvl="1">
              <a:defRPr/>
            </a:pPr>
            <a:r>
              <a:rPr lang="en-US" sz="1700" dirty="0" smtClean="0">
                <a:latin typeface="Calibri" charset="0"/>
                <a:ea typeface="ＭＳ Ｐゴシック" charset="0"/>
                <a:cs typeface="ＭＳ Ｐゴシック" charset="0"/>
              </a:rPr>
              <a:t>Initiate release of dynamic circuit upon completion</a:t>
            </a:r>
          </a:p>
          <a:p>
            <a:endParaRPr lang="en-US" dirty="0" smtClean="0"/>
          </a:p>
          <a:p>
            <a:endParaRPr lang="en-US" dirty="0" smtClean="0"/>
          </a:p>
          <a:p>
            <a:endParaRPr lang="en-US" dirty="0" smtClean="0"/>
          </a:p>
          <a:p>
            <a:pPr>
              <a:defRPr/>
            </a:pPr>
            <a:r>
              <a:rPr lang="en-US" sz="1900" dirty="0" smtClean="0">
                <a:latin typeface="Calibri" charset="0"/>
                <a:ea typeface="ＭＳ Ｐゴシック" charset="0"/>
                <a:cs typeface="ＭＳ Ｐゴシック" charset="0"/>
              </a:rPr>
              <a:t>The dynamic circuit network infrastructures and control plane will provide for the multi-domain circuit instantiation.  The high level workflow is as described below:</a:t>
            </a:r>
          </a:p>
          <a:p>
            <a:pPr lvl="1">
              <a:defRPr/>
            </a:pPr>
            <a:r>
              <a:rPr lang="en-US" sz="1700" dirty="0" smtClean="0">
                <a:latin typeface="Calibri" charset="0"/>
                <a:ea typeface="ＭＳ Ｐゴシック" charset="0"/>
                <a:cs typeface="ＭＳ Ｐゴシック" charset="0"/>
              </a:rPr>
              <a:t>Upon receipt of a circuit request from a DYNES Agent, the IDC utilized the DYNES </a:t>
            </a:r>
            <a:r>
              <a:rPr lang="en-US" sz="1700" dirty="0" err="1" smtClean="0">
                <a:latin typeface="Calibri" charset="0"/>
                <a:ea typeface="ＭＳ Ｐゴシック" charset="0"/>
                <a:cs typeface="ＭＳ Ｐゴシック" charset="0"/>
              </a:rPr>
              <a:t>LookUp</a:t>
            </a:r>
            <a:r>
              <a:rPr lang="en-US" sz="1700" dirty="0" smtClean="0">
                <a:latin typeface="Calibri" charset="0"/>
                <a:ea typeface="ＭＳ Ｐゴシック" charset="0"/>
                <a:cs typeface="ＭＳ Ｐゴシック" charset="0"/>
              </a:rPr>
              <a:t> Service to translate the DYNES </a:t>
            </a:r>
            <a:r>
              <a:rPr lang="en-US" sz="1700" dirty="0" err="1" smtClean="0">
                <a:latin typeface="Calibri" charset="0"/>
                <a:ea typeface="ＭＳ Ｐゴシック" charset="0"/>
                <a:cs typeface="ＭＳ Ｐゴシック" charset="0"/>
              </a:rPr>
              <a:t>EndPoint</a:t>
            </a:r>
            <a:r>
              <a:rPr lang="en-US" sz="1700" dirty="0" smtClean="0">
                <a:latin typeface="Calibri" charset="0"/>
                <a:ea typeface="ＭＳ Ｐゴシック" charset="0"/>
                <a:cs typeface="ＭＳ Ｐゴシック" charset="0"/>
              </a:rPr>
              <a:t> Names into dynamic circuit source and destination URNs.  </a:t>
            </a:r>
          </a:p>
          <a:p>
            <a:pPr lvl="1">
              <a:defRPr/>
            </a:pPr>
            <a:r>
              <a:rPr lang="en-US" sz="1700" dirty="0" smtClean="0">
                <a:latin typeface="Calibri" charset="0"/>
                <a:ea typeface="ＭＳ Ｐゴシック" charset="0"/>
                <a:cs typeface="ＭＳ Ｐゴシック" charset="0"/>
              </a:rPr>
              <a:t>The initiating IDC then uses these URNs to set up the multi-domain dynamic circuit and notify the DYNES Agent when circuit is ready for use.</a:t>
            </a:r>
          </a:p>
          <a:p>
            <a:pPr lvl="1">
              <a:defRPr/>
            </a:pPr>
            <a:r>
              <a:rPr lang="en-US" sz="1700" dirty="0" smtClean="0">
                <a:latin typeface="Calibri" charset="0"/>
                <a:ea typeface="ＭＳ Ｐゴシック" charset="0"/>
                <a:cs typeface="ＭＳ Ｐゴシック" charset="0"/>
              </a:rPr>
              <a:t>The IDC will also accept requests from the local DYNES Agent to tear down the dynamic circuit after data transfer is complete.</a:t>
            </a:r>
          </a:p>
          <a:p>
            <a:pPr>
              <a:defRPr/>
            </a:pPr>
            <a:r>
              <a:rPr lang="en-US" sz="1900" dirty="0" smtClean="0">
                <a:latin typeface="Calibri" charset="0"/>
                <a:ea typeface="ＭＳ Ｐゴシック" charset="0"/>
                <a:cs typeface="ＭＳ Ｐゴシック" charset="0"/>
              </a:rPr>
              <a:t>The FDT Servers can also have public IP addresses which can also be utilized for data transfers when dedicated circuits are not instantiated. </a:t>
            </a:r>
          </a:p>
          <a:p>
            <a:pPr>
              <a:defRPr/>
            </a:pPr>
            <a:r>
              <a:rPr lang="en-US" sz="1900" dirty="0" smtClean="0">
                <a:latin typeface="Calibri" charset="0"/>
                <a:ea typeface="ＭＳ Ｐゴシック" charset="0"/>
                <a:cs typeface="ＭＳ Ｐゴシック" charset="0"/>
              </a:rPr>
              <a:t>In this basic scenario, only the provided FDT server will be integrated into the DYNES instrument.  However, other site servers can also be integrated into the DYNES infrastructure.</a:t>
            </a:r>
          </a:p>
          <a:p>
            <a:endParaRPr lang="en-US" dirty="0"/>
          </a:p>
        </p:txBody>
      </p:sp>
      <p:sp>
        <p:nvSpPr>
          <p:cNvPr id="4" name="Slide Number Placeholder 3"/>
          <p:cNvSpPr>
            <a:spLocks noGrp="1"/>
          </p:cNvSpPr>
          <p:nvPr>
            <p:ph type="sldNum" sz="quarter" idx="10"/>
          </p:nvPr>
        </p:nvSpPr>
        <p:spPr/>
        <p:txBody>
          <a:bodyPr/>
          <a:lstStyle/>
          <a:p>
            <a:fld id="{54D1BFEB-37C4-5A44-95A8-4B9FE70E4ED2}" type="slidenum">
              <a:rPr lang="en-US" smtClean="0"/>
              <a:pPr/>
              <a:t>15</a:t>
            </a:fld>
            <a:endParaRPr lang="en-US"/>
          </a:p>
        </p:txBody>
      </p:sp>
    </p:spTree>
    <p:extLst>
      <p:ext uri="{BB962C8B-B14F-4D97-AF65-F5344CB8AC3E}">
        <p14:creationId xmlns="" xmlns:p14="http://schemas.microsoft.com/office/powerpoint/2010/main" xmlns:mv="urn:schemas-microsoft-com:mac:vml" xmlns:mc="http://schemas.openxmlformats.org/markup-compatibility/2006" val="43301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dirty="0" smtClean="0"/>
            </a:lvl1pPr>
            <a:extLst/>
          </a:lstStyle>
          <a:p>
            <a:pPr>
              <a:defRPr/>
            </a:pPr>
            <a:r>
              <a:rPr lang="en-US" smtClean="0"/>
              <a:t>March 8, 2011</a:t>
            </a:r>
            <a:endParaRPr lang="en-US"/>
          </a:p>
        </p:txBody>
      </p:sp>
      <p:sp>
        <p:nvSpPr>
          <p:cNvPr id="7" name="Footer Placeholder 19"/>
          <p:cNvSpPr>
            <a:spLocks noGrp="1"/>
          </p:cNvSpPr>
          <p:nvPr>
            <p:ph type="ftr" sz="quarter" idx="11"/>
          </p:nvPr>
        </p:nvSpPr>
        <p:spPr/>
        <p:txBody>
          <a:bodyPr/>
          <a:lstStyle>
            <a:lvl1pPr>
              <a:defRPr smtClean="0"/>
            </a:lvl1pPr>
            <a:extLst/>
          </a:lstStyle>
          <a:p>
            <a:pPr>
              <a:defRPr/>
            </a:pPr>
            <a:r>
              <a:rPr lang="en-US"/>
              <a:t>OSG All-hands Meeting</a:t>
            </a: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A57B24A3-512A-42A6-88E5-E33A52A03C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smtClean="0"/>
              <a:t>March 8, 2011</a:t>
            </a:r>
            <a:endParaRPr lang="en-US"/>
          </a:p>
        </p:txBody>
      </p:sp>
      <p:sp>
        <p:nvSpPr>
          <p:cNvPr id="5" name="Footer Placeholder 9"/>
          <p:cNvSpPr>
            <a:spLocks noGrp="1"/>
          </p:cNvSpPr>
          <p:nvPr>
            <p:ph type="ftr" sz="quarter" idx="11"/>
          </p:nvPr>
        </p:nvSpPr>
        <p:spPr/>
        <p:txBody>
          <a:bodyPr/>
          <a:lstStyle>
            <a:lvl1pPr>
              <a:defRPr/>
            </a:lvl1pPr>
          </a:lstStyle>
          <a:p>
            <a:pPr>
              <a:defRPr/>
            </a:pPr>
            <a:r>
              <a:rPr lang="en-US"/>
              <a:t>OSG All-hands Meeting</a:t>
            </a:r>
          </a:p>
        </p:txBody>
      </p:sp>
      <p:sp>
        <p:nvSpPr>
          <p:cNvPr id="6" name="Slide Number Placeholder 21"/>
          <p:cNvSpPr>
            <a:spLocks noGrp="1"/>
          </p:cNvSpPr>
          <p:nvPr>
            <p:ph type="sldNum" sz="quarter" idx="12"/>
          </p:nvPr>
        </p:nvSpPr>
        <p:spPr/>
        <p:txBody>
          <a:bodyPr/>
          <a:lstStyle>
            <a:lvl1pPr>
              <a:defRPr/>
            </a:lvl1pPr>
          </a:lstStyle>
          <a:p>
            <a:pPr>
              <a:defRPr/>
            </a:pPr>
            <a:fld id="{E9DADD2A-A769-468D-9A4B-1E68667C7E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smtClean="0"/>
              <a:t>March 8, 2011</a:t>
            </a:r>
            <a:endParaRPr lang="en-US"/>
          </a:p>
        </p:txBody>
      </p:sp>
      <p:sp>
        <p:nvSpPr>
          <p:cNvPr id="5" name="Footer Placeholder 9"/>
          <p:cNvSpPr>
            <a:spLocks noGrp="1"/>
          </p:cNvSpPr>
          <p:nvPr>
            <p:ph type="ftr" sz="quarter" idx="11"/>
          </p:nvPr>
        </p:nvSpPr>
        <p:spPr/>
        <p:txBody>
          <a:bodyPr/>
          <a:lstStyle>
            <a:lvl1pPr>
              <a:defRPr/>
            </a:lvl1pPr>
          </a:lstStyle>
          <a:p>
            <a:pPr>
              <a:defRPr/>
            </a:pPr>
            <a:r>
              <a:rPr lang="en-US"/>
              <a:t>OSG All-hands Meeting</a:t>
            </a:r>
          </a:p>
        </p:txBody>
      </p:sp>
      <p:sp>
        <p:nvSpPr>
          <p:cNvPr id="6" name="Slide Number Placeholder 21"/>
          <p:cNvSpPr>
            <a:spLocks noGrp="1"/>
          </p:cNvSpPr>
          <p:nvPr>
            <p:ph type="sldNum" sz="quarter" idx="12"/>
          </p:nvPr>
        </p:nvSpPr>
        <p:spPr/>
        <p:txBody>
          <a:bodyPr/>
          <a:lstStyle>
            <a:lvl1pPr>
              <a:defRPr/>
            </a:lvl1pPr>
          </a:lstStyle>
          <a:p>
            <a:pPr>
              <a:defRPr/>
            </a:pPr>
            <a:fld id="{5A3CD807-8E50-43E9-94AC-E30970A6ACE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ext, full screen bullets">
    <p:spTree>
      <p:nvGrpSpPr>
        <p:cNvPr id="1" name=""/>
        <p:cNvGrpSpPr/>
        <p:nvPr/>
      </p:nvGrpSpPr>
      <p:grpSpPr>
        <a:xfrm>
          <a:off x="0" y="0"/>
          <a:ext cx="0" cy="0"/>
          <a:chOff x="0" y="0"/>
          <a:chExt cx="0" cy="0"/>
        </a:xfrm>
      </p:grpSpPr>
      <p:sp>
        <p:nvSpPr>
          <p:cNvPr id="4" name="Round Diagonal Corner Rectangle 3"/>
          <p:cNvSpPr/>
          <p:nvPr/>
        </p:nvSpPr>
        <p:spPr>
          <a:xfrm>
            <a:off x="457200" y="274638"/>
            <a:ext cx="8229600" cy="715089"/>
          </a:xfrm>
          <a:prstGeom prst="round2DiagRect">
            <a:avLst/>
          </a:prstGeom>
          <a:gradFill flip="none" rotWithShape="1">
            <a:gsLst>
              <a:gs pos="0">
                <a:schemeClr val="bg1">
                  <a:alpha val="50000"/>
                </a:schemeClr>
              </a:gs>
              <a:gs pos="100000">
                <a:srgbClr val="FBF5DF">
                  <a:alpha val="50000"/>
                </a:srgbClr>
              </a:gs>
            </a:gsLst>
            <a:lin ang="0" scaled="1"/>
            <a:tileRect/>
          </a:gradFill>
          <a:ln>
            <a:gradFill flip="none" rotWithShape="1">
              <a:gsLst>
                <a:gs pos="0">
                  <a:schemeClr val="accent1">
                    <a:shade val="95000"/>
                    <a:satMod val="105000"/>
                  </a:schemeClr>
                </a:gs>
                <a:gs pos="100000">
                  <a:srgbClr val="FFFFFF"/>
                </a:gs>
              </a:gsLst>
              <a:lin ang="0" scaled="1"/>
              <a:tileRect/>
            </a:gradFill>
          </a:ln>
          <a:effectLst/>
        </p:spPr>
        <p:style>
          <a:lnRef idx="1">
            <a:schemeClr val="accent1"/>
          </a:lnRef>
          <a:fillRef idx="3">
            <a:schemeClr val="accent1"/>
          </a:fillRef>
          <a:effectRef idx="2">
            <a:schemeClr val="accent1"/>
          </a:effectRef>
          <a:fontRef idx="minor">
            <a:schemeClr val="lt1"/>
          </a:fontRef>
        </p:style>
        <p:txBody>
          <a:bodyPr>
            <a:normAutofit/>
          </a:bodyPr>
          <a:lstStyle/>
          <a:p>
            <a:pPr>
              <a:defRPr/>
            </a:pPr>
            <a:endParaRPr lang="en-US" sz="3600">
              <a:solidFill>
                <a:srgbClr val="000000"/>
              </a:solidFill>
              <a:ea typeface="ＭＳ Ｐゴシック" pitchFamily="-107" charset="-128"/>
            </a:endParaRPr>
          </a:p>
        </p:txBody>
      </p:sp>
      <p:sp>
        <p:nvSpPr>
          <p:cNvPr id="3" name="Content Placeholder 2"/>
          <p:cNvSpPr>
            <a:spLocks noGrp="1"/>
          </p:cNvSpPr>
          <p:nvPr>
            <p:ph idx="1"/>
          </p:nvPr>
        </p:nvSpPr>
        <p:spPr>
          <a:xfrm>
            <a:off x="685800" y="1189037"/>
            <a:ext cx="8001000" cy="4525963"/>
          </a:xfrm>
        </p:spPr>
        <p:txBody>
          <a:bodyPr>
            <a:normAutofit/>
          </a:bodyPr>
          <a:lstStyle>
            <a:lvl1pPr>
              <a:buClr>
                <a:schemeClr val="accent2"/>
              </a:buClr>
              <a:defRPr sz="2200"/>
            </a:lvl1pPr>
            <a:lvl2pPr>
              <a:buClr>
                <a:schemeClr val="accent1"/>
              </a:buClr>
              <a:defRPr sz="2000"/>
            </a:lvl2pPr>
            <a:lvl3pPr>
              <a:buClr>
                <a:schemeClr val="accent6"/>
              </a:buClr>
              <a:defRPr sz="1800"/>
            </a:lvl3pPr>
            <a:lvl4pPr>
              <a:buClr>
                <a:schemeClr val="accent2"/>
              </a:buClr>
              <a:defRPr sz="1600"/>
            </a:lvl4pPr>
            <a:lvl5pPr>
              <a:buClr>
                <a:schemeClr val="accent6"/>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457200" y="274638"/>
            <a:ext cx="8229600" cy="715089"/>
          </a:xfrm>
        </p:spPr>
        <p:txBody>
          <a:bodyPr>
            <a:normAutofit/>
          </a:bodyPr>
          <a:lstStyle>
            <a:lvl1pPr marL="57150" indent="0" algn="l">
              <a:defRPr sz="3600"/>
            </a:lvl1pPr>
          </a:lstStyle>
          <a:p>
            <a:r>
              <a:rPr lang="en-US" smtClean="0"/>
              <a:t>Click to edit Master title style</a:t>
            </a:r>
            <a:endParaRPr lang="en-US" dirty="0"/>
          </a:p>
        </p:txBody>
      </p:sp>
      <p:sp>
        <p:nvSpPr>
          <p:cNvPr id="5" name="Date Placeholder 3"/>
          <p:cNvSpPr>
            <a:spLocks noGrp="1"/>
          </p:cNvSpPr>
          <p:nvPr>
            <p:ph type="dt" sz="half" idx="10"/>
          </p:nvPr>
        </p:nvSpPr>
        <p:spPr>
          <a:xfrm>
            <a:off x="457200" y="6356350"/>
            <a:ext cx="2895600" cy="365125"/>
          </a:xfrm>
        </p:spPr>
        <p:txBody>
          <a:bodyPr/>
          <a:lstStyle>
            <a:lvl1pPr>
              <a:defRPr/>
            </a:lvl1pPr>
          </a:lstStyle>
          <a:p>
            <a:r>
              <a:rPr lang="en-US" smtClean="0"/>
              <a:t>March 8, 2011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 LH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89037"/>
            <a:ext cx="3810000" cy="4525963"/>
          </a:xfrm>
        </p:spPr>
        <p:txBody>
          <a:bodyPr>
            <a:normAutofit/>
          </a:bodyPr>
          <a:lstStyle>
            <a:lvl1pPr>
              <a:buClr>
                <a:schemeClr val="accent2"/>
              </a:buClr>
              <a:defRPr sz="2200"/>
            </a:lvl1pPr>
            <a:lvl2pPr>
              <a:buClr>
                <a:schemeClr val="accent1"/>
              </a:buClr>
              <a:defRPr sz="2000"/>
            </a:lvl2pPr>
            <a:lvl3pPr>
              <a:buClr>
                <a:schemeClr val="accent6"/>
              </a:buClr>
              <a:defRPr sz="1800"/>
            </a:lvl3pPr>
            <a:lvl4pPr>
              <a:buClr>
                <a:schemeClr val="accent2"/>
              </a:buClr>
              <a:defRPr sz="1600"/>
            </a:lvl4pPr>
            <a:lvl5pPr>
              <a:buClr>
                <a:schemeClr val="accent6"/>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895600" cy="365125"/>
          </a:xfrm>
        </p:spPr>
        <p:txBody>
          <a:bodyPr/>
          <a:lstStyle>
            <a:lvl1pPr>
              <a:defRPr/>
            </a:lvl1pPr>
          </a:lstStyle>
          <a:p>
            <a:r>
              <a:rPr lang="en-US" smtClean="0"/>
              <a:t>March 8, 2011</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smtClean="0"/>
              <a:t>March 8, 2011</a:t>
            </a:r>
            <a:endParaRPr lang="en-US"/>
          </a:p>
        </p:txBody>
      </p:sp>
      <p:sp>
        <p:nvSpPr>
          <p:cNvPr id="5" name="Footer Placeholder 9"/>
          <p:cNvSpPr>
            <a:spLocks noGrp="1"/>
          </p:cNvSpPr>
          <p:nvPr>
            <p:ph type="ftr" sz="quarter" idx="11"/>
          </p:nvPr>
        </p:nvSpPr>
        <p:spPr/>
        <p:txBody>
          <a:bodyPr/>
          <a:lstStyle>
            <a:lvl1pPr>
              <a:defRPr/>
            </a:lvl1pPr>
          </a:lstStyle>
          <a:p>
            <a:pPr>
              <a:defRPr/>
            </a:pPr>
            <a:r>
              <a:rPr lang="en-US"/>
              <a:t>OSG All-hands Meeting</a:t>
            </a:r>
          </a:p>
        </p:txBody>
      </p:sp>
      <p:sp>
        <p:nvSpPr>
          <p:cNvPr id="6" name="Slide Number Placeholder 21"/>
          <p:cNvSpPr>
            <a:spLocks noGrp="1"/>
          </p:cNvSpPr>
          <p:nvPr>
            <p:ph type="sldNum" sz="quarter" idx="12"/>
          </p:nvPr>
        </p:nvSpPr>
        <p:spPr/>
        <p:txBody>
          <a:bodyPr/>
          <a:lstStyle>
            <a:lvl1pPr>
              <a:defRPr/>
            </a:lvl1pPr>
          </a:lstStyle>
          <a:p>
            <a:pPr>
              <a:defRPr/>
            </a:pPr>
            <a:fld id="{F66DF843-F52B-444D-8F57-7C6B4A42A9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smtClean="0"/>
            </a:lvl1pPr>
            <a:extLst/>
          </a:lstStyle>
          <a:p>
            <a:pPr>
              <a:defRPr/>
            </a:pPr>
            <a:r>
              <a:rPr lang="en-US" smtClean="0"/>
              <a:t>March 8, 2011</a:t>
            </a:r>
            <a:endParaRPr lang="en-US"/>
          </a:p>
        </p:txBody>
      </p:sp>
      <p:sp>
        <p:nvSpPr>
          <p:cNvPr id="9" name="Footer Placeholder 4"/>
          <p:cNvSpPr>
            <a:spLocks noGrp="1"/>
          </p:cNvSpPr>
          <p:nvPr>
            <p:ph type="ftr" sz="quarter" idx="11"/>
          </p:nvPr>
        </p:nvSpPr>
        <p:spPr/>
        <p:txBody>
          <a:bodyPr/>
          <a:lstStyle>
            <a:lvl1pPr>
              <a:defRPr smtClean="0"/>
            </a:lvl1pPr>
            <a:extLst/>
          </a:lstStyle>
          <a:p>
            <a:pPr>
              <a:defRPr/>
            </a:pPr>
            <a:r>
              <a:rPr lang="en-US"/>
              <a:t>OSG All-hands Meeting</a:t>
            </a: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59F16127-1FCA-417E-92E5-93B1D722FD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r>
              <a:rPr lang="en-US" smtClean="0"/>
              <a:t>March 8, 2011</a:t>
            </a:r>
            <a:endParaRPr lang="en-US"/>
          </a:p>
        </p:txBody>
      </p:sp>
      <p:sp>
        <p:nvSpPr>
          <p:cNvPr id="6" name="Footer Placeholder 9"/>
          <p:cNvSpPr>
            <a:spLocks noGrp="1"/>
          </p:cNvSpPr>
          <p:nvPr>
            <p:ph type="ftr" sz="quarter" idx="11"/>
          </p:nvPr>
        </p:nvSpPr>
        <p:spPr/>
        <p:txBody>
          <a:bodyPr/>
          <a:lstStyle>
            <a:lvl1pPr>
              <a:defRPr/>
            </a:lvl1pPr>
          </a:lstStyle>
          <a:p>
            <a:pPr>
              <a:defRPr/>
            </a:pPr>
            <a:r>
              <a:rPr lang="en-US"/>
              <a:t>OSG All-hands Meeting</a:t>
            </a:r>
          </a:p>
        </p:txBody>
      </p:sp>
      <p:sp>
        <p:nvSpPr>
          <p:cNvPr id="7" name="Slide Number Placeholder 21"/>
          <p:cNvSpPr>
            <a:spLocks noGrp="1"/>
          </p:cNvSpPr>
          <p:nvPr>
            <p:ph type="sldNum" sz="quarter" idx="12"/>
          </p:nvPr>
        </p:nvSpPr>
        <p:spPr/>
        <p:txBody>
          <a:bodyPr/>
          <a:lstStyle>
            <a:lvl1pPr>
              <a:defRPr/>
            </a:lvl1pPr>
          </a:lstStyle>
          <a:p>
            <a:pPr>
              <a:defRPr/>
            </a:pPr>
            <a:fld id="{62A802B4-3424-4B85-B872-CD3CCC91BD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extLst/>
          </a:lstStyle>
          <a:p>
            <a:pPr>
              <a:defRPr/>
            </a:pPr>
            <a:r>
              <a:rPr lang="en-US" smtClean="0"/>
              <a:t>March 8, 2011</a:t>
            </a:r>
            <a:endParaRPr lang="en-US"/>
          </a:p>
        </p:txBody>
      </p:sp>
      <p:sp>
        <p:nvSpPr>
          <p:cNvPr id="8" name="Footer Placeholder 7"/>
          <p:cNvSpPr>
            <a:spLocks noGrp="1"/>
          </p:cNvSpPr>
          <p:nvPr>
            <p:ph type="ftr" sz="quarter" idx="11"/>
          </p:nvPr>
        </p:nvSpPr>
        <p:spPr/>
        <p:txBody>
          <a:bodyPr/>
          <a:lstStyle>
            <a:lvl1pPr>
              <a:defRPr smtClean="0"/>
            </a:lvl1pPr>
            <a:extLst/>
          </a:lstStyle>
          <a:p>
            <a:pPr>
              <a:defRPr/>
            </a:pPr>
            <a:r>
              <a:rPr lang="en-US"/>
              <a:t>OSG All-hands Meeting</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615CCEB-8D1B-4170-8391-9D1F9DE5ED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r>
              <a:rPr lang="en-US" smtClean="0"/>
              <a:t>March 8, 2011</a:t>
            </a:r>
            <a:endParaRPr lang="en-US"/>
          </a:p>
        </p:txBody>
      </p:sp>
      <p:sp>
        <p:nvSpPr>
          <p:cNvPr id="4" name="Footer Placeholder 9"/>
          <p:cNvSpPr>
            <a:spLocks noGrp="1"/>
          </p:cNvSpPr>
          <p:nvPr>
            <p:ph type="ftr" sz="quarter" idx="11"/>
          </p:nvPr>
        </p:nvSpPr>
        <p:spPr/>
        <p:txBody>
          <a:bodyPr/>
          <a:lstStyle>
            <a:lvl1pPr>
              <a:defRPr/>
            </a:lvl1pPr>
          </a:lstStyle>
          <a:p>
            <a:pPr>
              <a:defRPr/>
            </a:pPr>
            <a:r>
              <a:rPr lang="en-US"/>
              <a:t>OSG All-hands Meeting</a:t>
            </a:r>
          </a:p>
        </p:txBody>
      </p:sp>
      <p:sp>
        <p:nvSpPr>
          <p:cNvPr id="5" name="Slide Number Placeholder 21"/>
          <p:cNvSpPr>
            <a:spLocks noGrp="1"/>
          </p:cNvSpPr>
          <p:nvPr>
            <p:ph type="sldNum" sz="quarter" idx="12"/>
          </p:nvPr>
        </p:nvSpPr>
        <p:spPr/>
        <p:txBody>
          <a:bodyPr/>
          <a:lstStyle>
            <a:lvl1pPr>
              <a:defRPr/>
            </a:lvl1pPr>
          </a:lstStyle>
          <a:p>
            <a:pPr>
              <a:defRPr/>
            </a:pPr>
            <a:fld id="{A6AE29C4-A8D6-4D88-9FBE-5ED6A77155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smtClean="0"/>
            </a:lvl1pPr>
            <a:extLst/>
          </a:lstStyle>
          <a:p>
            <a:pPr>
              <a:defRPr/>
            </a:pPr>
            <a:r>
              <a:rPr lang="en-US" smtClean="0"/>
              <a:t>March 8, 2011</a:t>
            </a:r>
            <a:endParaRPr lang="en-US"/>
          </a:p>
        </p:txBody>
      </p:sp>
      <p:sp>
        <p:nvSpPr>
          <p:cNvPr id="5" name="Footer Placeholder 2"/>
          <p:cNvSpPr>
            <a:spLocks noGrp="1"/>
          </p:cNvSpPr>
          <p:nvPr>
            <p:ph type="ftr" sz="quarter" idx="11"/>
          </p:nvPr>
        </p:nvSpPr>
        <p:spPr/>
        <p:txBody>
          <a:bodyPr/>
          <a:lstStyle>
            <a:lvl1pPr>
              <a:defRPr smtClean="0"/>
            </a:lvl1pPr>
            <a:extLst/>
          </a:lstStyle>
          <a:p>
            <a:pPr>
              <a:defRPr/>
            </a:pPr>
            <a:r>
              <a:rPr lang="en-US"/>
              <a:t>OSG All-hands Meeting</a:t>
            </a: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C77A7040-18E5-4015-9BA1-B2E3CAD2E0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extLst/>
          </a:lstStyle>
          <a:p>
            <a:pPr>
              <a:defRPr/>
            </a:pPr>
            <a:r>
              <a:rPr lang="en-US" smtClean="0"/>
              <a:t>March 8, 2011</a:t>
            </a:r>
            <a:endParaRPr lang="en-US"/>
          </a:p>
        </p:txBody>
      </p:sp>
      <p:sp>
        <p:nvSpPr>
          <p:cNvPr id="6" name="Footer Placeholder 5"/>
          <p:cNvSpPr>
            <a:spLocks noGrp="1"/>
          </p:cNvSpPr>
          <p:nvPr>
            <p:ph type="ftr" sz="quarter" idx="11"/>
          </p:nvPr>
        </p:nvSpPr>
        <p:spPr/>
        <p:txBody>
          <a:bodyPr/>
          <a:lstStyle>
            <a:lvl1pPr>
              <a:defRPr smtClean="0"/>
            </a:lvl1pPr>
            <a:extLst/>
          </a:lstStyle>
          <a:p>
            <a:pPr>
              <a:defRPr/>
            </a:pPr>
            <a:r>
              <a:rPr lang="en-US"/>
              <a:t>OSG All-hands Meeting</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972B846-207C-496A-AAC3-386880CEBA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smtClean="0"/>
            </a:lvl1pPr>
            <a:extLst/>
          </a:lstStyle>
          <a:p>
            <a:pPr>
              <a:defRPr/>
            </a:pPr>
            <a:r>
              <a:rPr lang="en-US" smtClean="0"/>
              <a:t>March 8, 2011</a:t>
            </a:r>
            <a:endParaRPr lang="en-US"/>
          </a:p>
        </p:txBody>
      </p:sp>
      <p:sp>
        <p:nvSpPr>
          <p:cNvPr id="9" name="Footer Placeholder 5"/>
          <p:cNvSpPr>
            <a:spLocks noGrp="1"/>
          </p:cNvSpPr>
          <p:nvPr>
            <p:ph type="ftr" sz="quarter" idx="11"/>
          </p:nvPr>
        </p:nvSpPr>
        <p:spPr/>
        <p:txBody>
          <a:bodyPr/>
          <a:lstStyle>
            <a:lvl1pPr>
              <a:defRPr smtClean="0"/>
            </a:lvl1pPr>
            <a:extLst/>
          </a:lstStyle>
          <a:p>
            <a:pPr>
              <a:defRPr/>
            </a:pPr>
            <a:r>
              <a:rPr lang="en-US"/>
              <a:t>OSG All-hands Meeting</a:t>
            </a: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AC82625D-8D26-4F4D-8713-84A9CA92B3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r>
              <a:rPr lang="en-US" smtClean="0"/>
              <a:t>March 8, 2011</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r>
              <a:rPr lang="en-US"/>
              <a:t>OSG All-hands Meeting</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9C1F9EFE-6469-4FC5-9F49-1F134B3EA41D}"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14" r:id="rId1"/>
    <p:sldLayoutId id="2147483809" r:id="rId2"/>
    <p:sldLayoutId id="2147483815" r:id="rId3"/>
    <p:sldLayoutId id="2147483810" r:id="rId4"/>
    <p:sldLayoutId id="2147483816" r:id="rId5"/>
    <p:sldLayoutId id="2147483811" r:id="rId6"/>
    <p:sldLayoutId id="2147483817" r:id="rId7"/>
    <p:sldLayoutId id="2147483818" r:id="rId8"/>
    <p:sldLayoutId id="2147483819" r:id="rId9"/>
    <p:sldLayoutId id="2147483812" r:id="rId10"/>
    <p:sldLayoutId id="2147483813" r:id="rId11"/>
    <p:sldLayoutId id="2147483820" r:id="rId12"/>
    <p:sldLayoutId id="2147483821" r:id="rId13"/>
  </p:sldLayoutIdLst>
  <p:hf hdr="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s.net/oscars" TargetMode="External"/><Relationship Id="rId7" Type="http://schemas.openxmlformats.org/officeDocument/2006/relationships/hyperlink" Target="http://www.reddnet.org" TargetMode="External"/><Relationship Id="rId2" Type="http://schemas.openxmlformats.org/officeDocument/2006/relationships/hyperlink" Target="http://www.internet2.edu/dynes" TargetMode="External"/><Relationship Id="rId1" Type="http://schemas.openxmlformats.org/officeDocument/2006/relationships/slideLayout" Target="../slideLayouts/slideLayout2.xml"/><Relationship Id="rId6" Type="http://schemas.openxmlformats.org/officeDocument/2006/relationships/hyperlink" Target="http://monalisa.cern.ch/FDT/" TargetMode="External"/><Relationship Id="rId5" Type="http://schemas.openxmlformats.org/officeDocument/2006/relationships/hyperlink" Target="http://wiki.internet2.edu/confluence/display/DCNSS/" TargetMode="External"/><Relationship Id="rId4" Type="http://schemas.openxmlformats.org/officeDocument/2006/relationships/hyperlink" Target="http://dragon.east.isi.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nternet2.edu/dyn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8077200" cy="1831975"/>
          </a:xfrm>
        </p:spPr>
        <p:txBody>
          <a:bodyPr>
            <a:normAutofit/>
          </a:bodyPr>
          <a:lstStyle/>
          <a:p>
            <a:pPr eaLnBrk="1" fontAlgn="auto" hangingPunct="1">
              <a:spcAft>
                <a:spcPts val="0"/>
              </a:spcAft>
              <a:defRPr/>
            </a:pPr>
            <a:r>
              <a:rPr lang="en-US" dirty="0" smtClean="0"/>
              <a:t>The DYNES Architecture </a:t>
            </a:r>
            <a:br>
              <a:rPr lang="en-US" dirty="0" smtClean="0"/>
            </a:br>
            <a:r>
              <a:rPr lang="en-US" dirty="0" smtClean="0"/>
              <a:t>&amp; LHC Data Movement</a:t>
            </a:r>
            <a:endParaRPr lang="en-US" dirty="0">
              <a:solidFill>
                <a:schemeClr val="tx2">
                  <a:satMod val="130000"/>
                </a:schemeClr>
              </a:solidFill>
            </a:endParaRPr>
          </a:p>
        </p:txBody>
      </p:sp>
      <p:sp>
        <p:nvSpPr>
          <p:cNvPr id="3" name="Subtitle 2"/>
          <p:cNvSpPr>
            <a:spLocks noGrp="1"/>
          </p:cNvSpPr>
          <p:nvPr>
            <p:ph type="subTitle" idx="1"/>
          </p:nvPr>
        </p:nvSpPr>
        <p:spPr>
          <a:xfrm>
            <a:off x="1431925" y="2514600"/>
            <a:ext cx="7407275" cy="3276600"/>
          </a:xfrm>
        </p:spPr>
        <p:txBody>
          <a:bodyPr>
            <a:normAutofit/>
          </a:bodyPr>
          <a:lstStyle/>
          <a:p>
            <a:pPr eaLnBrk="1" fontAlgn="auto" hangingPunct="1">
              <a:spcAft>
                <a:spcPts val="0"/>
              </a:spcAft>
              <a:buFont typeface="Wingdings 2"/>
              <a:buNone/>
              <a:defRPr/>
            </a:pPr>
            <a:r>
              <a:rPr lang="en-US" dirty="0" smtClean="0"/>
              <a:t>Shawn McKee/University of </a:t>
            </a:r>
            <a:r>
              <a:rPr lang="en-US" dirty="0" smtClean="0"/>
              <a:t>Michigan</a:t>
            </a:r>
          </a:p>
          <a:p>
            <a:pPr eaLnBrk="1" fontAlgn="auto" hangingPunct="1">
              <a:spcAft>
                <a:spcPts val="0"/>
              </a:spcAft>
              <a:buFont typeface="Wingdings 2"/>
              <a:buNone/>
              <a:defRPr/>
            </a:pPr>
            <a:r>
              <a:rPr lang="en-US" dirty="0" smtClean="0"/>
              <a:t>	</a:t>
            </a:r>
            <a:r>
              <a:rPr lang="en-US" dirty="0" smtClean="0"/>
              <a:t>For the DYNES collaboration</a:t>
            </a:r>
          </a:p>
          <a:p>
            <a:pPr eaLnBrk="1" fontAlgn="auto" hangingPunct="1">
              <a:spcAft>
                <a:spcPts val="0"/>
              </a:spcAft>
              <a:defRPr/>
            </a:pPr>
            <a:r>
              <a:rPr lang="en-US" dirty="0" smtClean="0">
                <a:solidFill>
                  <a:srgbClr val="FF0000"/>
                </a:solidFill>
              </a:rPr>
              <a:t>Contributions from Artur Barczyk,</a:t>
            </a:r>
            <a:r>
              <a:rPr lang="en-US" dirty="0" smtClean="0">
                <a:solidFill>
                  <a:srgbClr val="FF0000"/>
                </a:solidFill>
              </a:rPr>
              <a:t> Eric </a:t>
            </a:r>
            <a:r>
              <a:rPr lang="en-US" dirty="0" smtClean="0">
                <a:solidFill>
                  <a:srgbClr val="FF0000"/>
                </a:solidFill>
              </a:rPr>
              <a:t>Boyd, </a:t>
            </a:r>
            <a:r>
              <a:rPr lang="en-US" dirty="0" smtClean="0">
                <a:solidFill>
                  <a:srgbClr val="FF0000"/>
                </a:solidFill>
              </a:rPr>
              <a:t>Tom </a:t>
            </a:r>
            <a:r>
              <a:rPr lang="en-US" dirty="0" smtClean="0">
                <a:solidFill>
                  <a:srgbClr val="FF0000"/>
                </a:solidFill>
              </a:rPr>
              <a:t>Lehman, Harvey Newman and Jason Zurawski</a:t>
            </a:r>
            <a:endParaRPr lang="en-US" dirty="0" smtClean="0">
              <a:solidFill>
                <a:srgbClr val="FF0000"/>
              </a:solidFill>
            </a:endParaRPr>
          </a:p>
          <a:p>
            <a:pPr eaLnBrk="1" fontAlgn="auto" hangingPunct="1">
              <a:spcAft>
                <a:spcPts val="0"/>
              </a:spcAft>
              <a:buFont typeface="Wingdings 2"/>
              <a:buNone/>
              <a:defRPr/>
            </a:pPr>
            <a:r>
              <a:rPr lang="en-US" dirty="0" smtClean="0"/>
              <a:t>OSG All-hands Meeting</a:t>
            </a:r>
          </a:p>
          <a:p>
            <a:pPr eaLnBrk="1" fontAlgn="auto" hangingPunct="1">
              <a:spcAft>
                <a:spcPts val="0"/>
              </a:spcAft>
              <a:buFont typeface="Wingdings 2"/>
              <a:buNone/>
              <a:defRPr/>
            </a:pPr>
            <a:r>
              <a:rPr lang="en-US" dirty="0" smtClean="0"/>
              <a:t>March </a:t>
            </a:r>
            <a:r>
              <a:rPr lang="en-US" dirty="0" smtClean="0"/>
              <a:t>8</a:t>
            </a:r>
            <a:r>
              <a:rPr lang="en-US" baseline="30000" dirty="0" smtClean="0"/>
              <a:t>th</a:t>
            </a:r>
            <a:r>
              <a:rPr lang="en-US" dirty="0" smtClean="0"/>
              <a:t> </a:t>
            </a:r>
            <a:r>
              <a:rPr lang="en-US" dirty="0" smtClean="0"/>
              <a:t>2011, Harvard Medical School</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sz="4400" dirty="0" smtClean="0"/>
              <a:t>DYNES Infrastructure Overview</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a:xfrm>
            <a:off x="1435100" y="838200"/>
            <a:ext cx="7499350" cy="4800600"/>
          </a:xfrm>
        </p:spPr>
        <p:txBody>
          <a:bodyPr>
            <a:normAutofit/>
          </a:bodyPr>
          <a:lstStyle/>
          <a:p>
            <a:pPr>
              <a:defRPr/>
            </a:pPr>
            <a:r>
              <a:rPr lang="en-US" sz="2400" dirty="0">
                <a:latin typeface="Calibri" charset="0"/>
                <a:ea typeface="ＭＳ Ｐゴシック" charset="0"/>
                <a:cs typeface="ＭＳ Ｐゴシック" charset="0"/>
              </a:rPr>
              <a:t>DYNES </a:t>
            </a:r>
            <a:r>
              <a:rPr lang="en-US" sz="2400" dirty="0" smtClean="0">
                <a:latin typeface="Calibri" charset="0"/>
                <a:ea typeface="ＭＳ Ｐゴシック" charset="0"/>
                <a:cs typeface="ＭＳ Ｐゴシック" charset="0"/>
              </a:rPr>
              <a:t>Topology</a:t>
            </a:r>
            <a:endParaRPr lang="en-US" sz="2400" dirty="0">
              <a:latin typeface="Calibri" charset="0"/>
              <a:ea typeface="ＭＳ Ｐゴシック" charset="0"/>
              <a:cs typeface="ＭＳ Ｐゴシック" charset="0"/>
            </a:endParaRPr>
          </a:p>
          <a:p>
            <a:pPr lvl="1">
              <a:defRPr/>
            </a:pPr>
            <a:r>
              <a:rPr lang="en-US" sz="2000" dirty="0">
                <a:latin typeface="Calibri" charset="0"/>
                <a:ea typeface="ＭＳ Ｐゴシック" charset="0"/>
                <a:cs typeface="ＭＳ Ｐゴシック" charset="0"/>
              </a:rPr>
              <a:t>B</a:t>
            </a:r>
            <a:r>
              <a:rPr lang="en-US" sz="2000" dirty="0" smtClean="0">
                <a:latin typeface="Calibri" charset="0"/>
                <a:ea typeface="ＭＳ Ｐゴシック" charset="0"/>
                <a:cs typeface="ＭＳ Ｐゴシック" charset="0"/>
              </a:rPr>
              <a:t>ased </a:t>
            </a:r>
            <a:r>
              <a:rPr lang="en-US" sz="2000" dirty="0">
                <a:latin typeface="Calibri" charset="0"/>
                <a:ea typeface="ＭＳ Ｐゴシック" charset="0"/>
                <a:cs typeface="ＭＳ Ｐゴシック" charset="0"/>
              </a:rPr>
              <a:t>on Applications </a:t>
            </a:r>
            <a:r>
              <a:rPr lang="en-US" sz="2000" dirty="0" smtClean="0">
                <a:latin typeface="Calibri" charset="0"/>
                <a:ea typeface="ＭＳ Ｐゴシック" charset="0"/>
                <a:cs typeface="ＭＳ Ｐゴシック" charset="0"/>
              </a:rPr>
              <a:t>received</a:t>
            </a:r>
            <a:endParaRPr lang="en-US" sz="2000" dirty="0">
              <a:latin typeface="Calibri" charset="0"/>
              <a:ea typeface="ＭＳ Ｐゴシック" charset="0"/>
              <a:cs typeface="ＭＳ Ｐゴシック" charset="0"/>
            </a:endParaRPr>
          </a:p>
          <a:p>
            <a:pPr lvl="1">
              <a:defRPr/>
            </a:pPr>
            <a:r>
              <a:rPr lang="en-US" sz="2000" dirty="0">
                <a:latin typeface="Calibri" charset="0"/>
                <a:ea typeface="ＭＳ Ｐゴシック" charset="0"/>
                <a:cs typeface="ＭＳ Ｐゴシック" charset="0"/>
              </a:rPr>
              <a:t>P</a:t>
            </a:r>
            <a:r>
              <a:rPr lang="en-US" sz="2000" dirty="0" smtClean="0">
                <a:latin typeface="Calibri" charset="0"/>
                <a:ea typeface="ＭＳ Ｐゴシック" charset="0"/>
                <a:cs typeface="ＭＳ Ｐゴシック" charset="0"/>
              </a:rPr>
              <a:t>lus </a:t>
            </a:r>
            <a:r>
              <a:rPr lang="en-US" sz="2000" dirty="0">
                <a:latin typeface="Calibri" charset="0"/>
                <a:ea typeface="ＭＳ Ｐゴシック" charset="0"/>
                <a:cs typeface="ＭＳ Ｐゴシック" charset="0"/>
              </a:rPr>
              <a:t>existing peering wide area Dynamic Circuit Connections (DCN</a:t>
            </a:r>
            <a:r>
              <a:rPr lang="en-US" sz="1700" dirty="0">
                <a:latin typeface="Calibri" charset="0"/>
                <a:ea typeface="ＭＳ Ｐゴシック" charset="0"/>
                <a:cs typeface="ＭＳ Ｐゴシック" charset="0"/>
              </a:rPr>
              <a:t>)</a:t>
            </a:r>
            <a:endParaRPr lang="en-US" sz="1700" dirty="0" smtClean="0">
              <a:latin typeface="Calibri" charset="0"/>
              <a:ea typeface="ＭＳ Ｐゴシック" charset="0"/>
              <a:cs typeface="ＭＳ Ｐゴシック" charset="0"/>
            </a:endParaRP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pic>
        <p:nvPicPr>
          <p:cNvPr id="5" name="Picture 4" descr="dynes-project-v1-overview2.png"/>
          <p:cNvPicPr>
            <a:picLocks noChangeAspect="1"/>
          </p:cNvPicPr>
          <p:nvPr/>
        </p:nvPicPr>
        <p:blipFill>
          <a:blip r:embed="rId2" cstate="print"/>
          <a:stretch>
            <a:fillRect/>
          </a:stretch>
        </p:blipFill>
        <p:spPr>
          <a:xfrm>
            <a:off x="1029746" y="2345474"/>
            <a:ext cx="8114254" cy="3979126"/>
          </a:xfrm>
          <a:prstGeom prst="rect">
            <a:avLst/>
          </a:prstGeom>
        </p:spPr>
      </p:pic>
      <p:sp>
        <p:nvSpPr>
          <p:cNvPr id="8" name="Slide Number Placeholder 7"/>
          <p:cNvSpPr>
            <a:spLocks noGrp="1"/>
          </p:cNvSpPr>
          <p:nvPr>
            <p:ph type="sldNum" sz="quarter" idx="12"/>
          </p:nvPr>
        </p:nvSpPr>
        <p:spPr/>
        <p:txBody>
          <a:bodyPr/>
          <a:lstStyle/>
          <a:p>
            <a:pPr>
              <a:defRPr/>
            </a:pPr>
            <a:fld id="{F66DF843-F52B-444D-8F57-7C6B4A42A940}"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100" y="274638"/>
            <a:ext cx="7499350" cy="792162"/>
          </a:xfrm>
        </p:spPr>
        <p:txBody>
          <a:bodyPr>
            <a:normAutofit fontScale="90000"/>
          </a:bodyPr>
          <a:lstStyle/>
          <a:p>
            <a:r>
              <a:rPr lang="en-US" sz="3600" dirty="0" smtClean="0">
                <a:latin typeface="Calibri" charset="0"/>
              </a:rPr>
              <a:t>NSF proposal defined four project phases</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a:xfrm>
            <a:off x="1435100" y="762000"/>
            <a:ext cx="7499350" cy="5486400"/>
          </a:xfrm>
        </p:spPr>
        <p:txBody>
          <a:bodyPr>
            <a:normAutofit fontScale="92500" lnSpcReduction="10000"/>
          </a:bodyPr>
          <a:lstStyle/>
          <a:p>
            <a:pPr>
              <a:defRPr/>
            </a:pPr>
            <a:r>
              <a:rPr lang="en-US" sz="2000" strike="sngStrike" dirty="0" smtClean="0">
                <a:latin typeface="Calibri" charset="0"/>
                <a:ea typeface="ＭＳ Ｐゴシック" charset="0"/>
                <a:cs typeface="ＭＳ Ｐゴシック" charset="0"/>
              </a:rPr>
              <a:t>Phase </a:t>
            </a:r>
            <a:r>
              <a:rPr lang="en-US" sz="2000" strike="sngStrike" dirty="0">
                <a:latin typeface="Calibri" charset="0"/>
                <a:ea typeface="ＭＳ Ｐゴシック" charset="0"/>
                <a:cs typeface="ＭＳ Ｐゴシック" charset="0"/>
              </a:rPr>
              <a:t>1: Site Selection and Planning (4 months) (Sep-Dec  2010</a:t>
            </a:r>
            <a:r>
              <a:rPr lang="en-US" sz="2000" strike="sngStrike" dirty="0" smtClean="0">
                <a:latin typeface="Calibri" charset="0"/>
                <a:ea typeface="ＭＳ Ｐゴシック" charset="0"/>
                <a:cs typeface="ＭＳ Ｐゴシック" charset="0"/>
              </a:rPr>
              <a:t>)</a:t>
            </a:r>
          </a:p>
          <a:p>
            <a:pPr lvl="1">
              <a:defRPr/>
            </a:pPr>
            <a:r>
              <a:rPr lang="en-US" sz="1800" dirty="0">
                <a:latin typeface="Calibri" charset="0"/>
                <a:ea typeface="ＭＳ Ｐゴシック" charset="0"/>
                <a:cs typeface="ＭＳ Ｐゴシック" charset="0"/>
              </a:rPr>
              <a:t>Participant Selection Announcement:  February 1, 2011 </a:t>
            </a:r>
          </a:p>
          <a:p>
            <a:pPr lvl="1">
              <a:defRPr/>
            </a:pPr>
            <a:r>
              <a:rPr lang="en-US" sz="1800" dirty="0">
                <a:latin typeface="Calibri" charset="0"/>
                <a:ea typeface="ＭＳ Ｐゴシック" charset="0"/>
                <a:cs typeface="ＭＳ Ｐゴシック" charset="0"/>
              </a:rPr>
              <a:t>33 Total Applications</a:t>
            </a:r>
          </a:p>
          <a:p>
            <a:pPr lvl="2">
              <a:defRPr/>
            </a:pPr>
            <a:r>
              <a:rPr lang="en-US" dirty="0">
                <a:latin typeface="Calibri" charset="0"/>
                <a:ea typeface="ＭＳ Ｐゴシック" charset="0"/>
                <a:cs typeface="ＭＳ Ｐゴシック" charset="0"/>
              </a:rPr>
              <a:t>8 Regional Networks</a:t>
            </a:r>
          </a:p>
          <a:p>
            <a:pPr lvl="2">
              <a:defRPr/>
            </a:pPr>
            <a:r>
              <a:rPr lang="en-US" dirty="0">
                <a:latin typeface="Calibri" charset="0"/>
                <a:ea typeface="ＭＳ Ｐゴシック" charset="0"/>
                <a:cs typeface="ＭＳ Ｐゴシック" charset="0"/>
              </a:rPr>
              <a:t>25 Site </a:t>
            </a:r>
            <a:r>
              <a:rPr lang="en-US" dirty="0" smtClean="0">
                <a:latin typeface="Calibri" charset="0"/>
                <a:ea typeface="ＭＳ Ｐゴシック" charset="0"/>
                <a:cs typeface="ＭＳ Ｐゴシック" charset="0"/>
              </a:rPr>
              <a:t>Networks</a:t>
            </a:r>
            <a:endParaRPr lang="en-US" strike="sngStrike" dirty="0">
              <a:latin typeface="Calibri" charset="0"/>
              <a:ea typeface="ＭＳ Ｐゴシック" charset="0"/>
              <a:cs typeface="ＭＳ Ｐゴシック" charset="0"/>
            </a:endParaRPr>
          </a:p>
          <a:p>
            <a:pPr>
              <a:defRPr/>
            </a:pPr>
            <a:r>
              <a:rPr lang="en-US" sz="2000" b="1" dirty="0">
                <a:latin typeface="Calibri" charset="0"/>
                <a:ea typeface="ＭＳ Ｐゴシック" charset="0"/>
                <a:cs typeface="ＭＳ Ｐゴシック" charset="0"/>
              </a:rPr>
              <a:t>Phase 2:</a:t>
            </a:r>
            <a:r>
              <a:rPr lang="en-US" sz="2000" dirty="0">
                <a:latin typeface="Calibri" charset="0"/>
                <a:ea typeface="ＭＳ Ｐゴシック" charset="0"/>
                <a:cs typeface="ＭＳ Ｐゴシック" charset="0"/>
              </a:rPr>
              <a:t> Initial Development and Deployment (6 months) (Jan 1-Jun 30, 2011</a:t>
            </a:r>
            <a:r>
              <a:rPr lang="en-US" sz="2000" dirty="0" smtClean="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lvl="1">
              <a:defRPr/>
            </a:pPr>
            <a:r>
              <a:rPr lang="en-US" sz="1800" dirty="0" smtClean="0">
                <a:latin typeface="Calibri" charset="0"/>
                <a:ea typeface="ＭＳ Ｐゴシック" charset="0"/>
                <a:cs typeface="ＭＳ Ｐゴシック" charset="0"/>
              </a:rPr>
              <a:t>Development </a:t>
            </a:r>
            <a:r>
              <a:rPr lang="en-US" sz="1800" dirty="0">
                <a:latin typeface="Calibri" charset="0"/>
                <a:ea typeface="ＭＳ Ｐゴシック" charset="0"/>
                <a:cs typeface="ＭＳ Ｐゴシック" charset="0"/>
              </a:rPr>
              <a:t>of DYNES at a limited number of </a:t>
            </a:r>
            <a:r>
              <a:rPr lang="en-US" sz="1800" dirty="0" smtClean="0">
                <a:latin typeface="Calibri" charset="0"/>
                <a:ea typeface="ＭＳ Ｐゴシック" charset="0"/>
                <a:cs typeface="ＭＳ Ｐゴシック" charset="0"/>
              </a:rPr>
              <a:t>sites (</a:t>
            </a:r>
            <a:r>
              <a:rPr lang="en-US" sz="1800" dirty="0">
                <a:latin typeface="Calibri" charset="0"/>
                <a:ea typeface="ＭＳ Ｐゴシック" charset="0"/>
                <a:cs typeface="ＭＳ Ｐゴシック" charset="0"/>
              </a:rPr>
              <a:t>February 28, </a:t>
            </a:r>
            <a:r>
              <a:rPr lang="en-US" sz="1800" dirty="0" smtClean="0">
                <a:latin typeface="Calibri" charset="0"/>
                <a:ea typeface="ＭＳ Ｐゴシック" charset="0"/>
                <a:cs typeface="ＭＳ Ｐゴシック" charset="0"/>
              </a:rPr>
              <a:t>2011)</a:t>
            </a:r>
          </a:p>
          <a:p>
            <a:pPr lvl="2">
              <a:defRPr/>
            </a:pPr>
            <a:r>
              <a:rPr lang="en-US" dirty="0">
                <a:latin typeface="Calibri" charset="0"/>
                <a:ea typeface="ＭＳ Ｐゴシック" charset="0"/>
                <a:cs typeface="ＭＳ Ｐゴシック" charset="0"/>
              </a:rPr>
              <a:t>Caltech, Vanderbilt, University of Michigan, Internet2, </a:t>
            </a:r>
            <a:r>
              <a:rPr lang="en-US" dirty="0" err="1" smtClean="0">
                <a:latin typeface="Calibri" charset="0"/>
                <a:ea typeface="ＭＳ Ｐゴシック" charset="0"/>
                <a:cs typeface="ＭＳ Ｐゴシック" charset="0"/>
              </a:rPr>
              <a:t>USLHCnet</a:t>
            </a:r>
            <a:endParaRPr lang="en-US" dirty="0" smtClean="0">
              <a:latin typeface="Calibri" charset="0"/>
              <a:ea typeface="ＭＳ Ｐゴシック" charset="0"/>
              <a:cs typeface="ＭＳ Ｐゴシック" charset="0"/>
            </a:endParaRPr>
          </a:p>
          <a:p>
            <a:pPr lvl="2">
              <a:defRPr/>
            </a:pPr>
            <a:r>
              <a:rPr lang="en-US" dirty="0" smtClean="0">
                <a:latin typeface="Calibri" charset="0"/>
                <a:ea typeface="ＭＳ Ｐゴシック" charset="0"/>
                <a:cs typeface="ＭＳ Ｐゴシック" charset="0"/>
              </a:rPr>
              <a:t>Regional networks as needed</a:t>
            </a:r>
            <a:endParaRPr lang="en-US" dirty="0">
              <a:latin typeface="Calibri" charset="0"/>
              <a:ea typeface="ＭＳ Ｐゴシック" charset="0"/>
              <a:cs typeface="ＭＳ Ｐゴシック" charset="0"/>
            </a:endParaRPr>
          </a:p>
          <a:p>
            <a:pPr lvl="1">
              <a:defRPr/>
            </a:pPr>
            <a:r>
              <a:rPr lang="en-US" sz="1800" dirty="0" smtClean="0">
                <a:latin typeface="Calibri" charset="0"/>
                <a:ea typeface="ＭＳ Ｐゴシック" charset="0"/>
                <a:cs typeface="ＭＳ Ｐゴシック" charset="0"/>
              </a:rPr>
              <a:t>Initial </a:t>
            </a:r>
            <a:r>
              <a:rPr lang="en-US" sz="1800" dirty="0">
                <a:latin typeface="Calibri" charset="0"/>
                <a:ea typeface="ＭＳ Ｐゴシック" charset="0"/>
                <a:cs typeface="ＭＳ Ｐゴシック" charset="0"/>
              </a:rPr>
              <a:t>Site Systems Testing and Evaluation Complete:  </a:t>
            </a:r>
            <a:r>
              <a:rPr lang="en-US" sz="1800" dirty="0" smtClean="0">
                <a:latin typeface="Calibri" charset="0"/>
                <a:ea typeface="ＭＳ Ｐゴシック" charset="0"/>
                <a:cs typeface="ＭＳ Ｐゴシック" charset="0"/>
              </a:rPr>
              <a:t>end of March, </a:t>
            </a:r>
            <a:r>
              <a:rPr lang="en-US" sz="1800" dirty="0">
                <a:latin typeface="Calibri" charset="0"/>
                <a:ea typeface="ＭＳ Ｐゴシック" charset="0"/>
                <a:cs typeface="ＭＳ Ｐゴシック" charset="0"/>
              </a:rPr>
              <a:t>2011</a:t>
            </a:r>
          </a:p>
          <a:p>
            <a:pPr lvl="1">
              <a:defRPr/>
            </a:pPr>
            <a:r>
              <a:rPr lang="en-US" sz="1800" dirty="0">
                <a:latin typeface="Calibri" charset="0"/>
                <a:ea typeface="ＭＳ Ｐゴシック" charset="0"/>
                <a:cs typeface="ＭＳ Ｐゴシック" charset="0"/>
              </a:rPr>
              <a:t>Phase 3-Group A Deployment (10 Sites) (March </a:t>
            </a:r>
            <a:r>
              <a:rPr lang="en-US" sz="1800" dirty="0" smtClean="0">
                <a:latin typeface="Calibri" charset="0"/>
                <a:ea typeface="ＭＳ Ｐゴシック" charset="0"/>
                <a:cs typeface="ＭＳ Ｐゴシック" charset="0"/>
              </a:rPr>
              <a:t>-July, </a:t>
            </a:r>
            <a:r>
              <a:rPr lang="en-US" sz="1800" dirty="0">
                <a:latin typeface="Calibri" charset="0"/>
                <a:ea typeface="ＭＳ Ｐゴシック" charset="0"/>
                <a:cs typeface="ＭＳ Ｐゴシック" charset="0"/>
              </a:rPr>
              <a:t>2011</a:t>
            </a:r>
            <a:r>
              <a:rPr lang="en-US" sz="1800" dirty="0" smtClean="0">
                <a:latin typeface="Calibri" charset="0"/>
                <a:ea typeface="ＭＳ Ｐゴシック" charset="0"/>
                <a:cs typeface="ＭＳ Ｐゴシック" charset="0"/>
              </a:rPr>
              <a:t>)</a:t>
            </a:r>
          </a:p>
          <a:p>
            <a:pPr>
              <a:defRPr/>
            </a:pPr>
            <a:r>
              <a:rPr lang="en-US" sz="1900" b="1" dirty="0">
                <a:latin typeface="Calibri" charset="0"/>
                <a:ea typeface="ＭＳ Ｐゴシック" charset="0"/>
                <a:cs typeface="ＭＳ Ｐゴシック" charset="0"/>
              </a:rPr>
              <a:t>Phase 3-Group A </a:t>
            </a:r>
            <a:r>
              <a:rPr lang="en-US" sz="1900" dirty="0">
                <a:latin typeface="Calibri" charset="0"/>
                <a:ea typeface="ＭＳ Ｐゴシック" charset="0"/>
                <a:cs typeface="ＭＳ Ｐゴシック" charset="0"/>
              </a:rPr>
              <a:t>Deployment (10 Sites) (</a:t>
            </a:r>
            <a:r>
              <a:rPr lang="en-US" sz="1900" dirty="0" smtClean="0">
                <a:latin typeface="Calibri" charset="0"/>
                <a:ea typeface="ＭＳ Ｐゴシック" charset="0"/>
                <a:cs typeface="ＭＳ Ｐゴシック" charset="0"/>
              </a:rPr>
              <a:t>March-July, </a:t>
            </a:r>
            <a:r>
              <a:rPr lang="en-US" sz="1900" dirty="0">
                <a:latin typeface="Calibri" charset="0"/>
                <a:ea typeface="ＭＳ Ｐゴシック" charset="0"/>
                <a:cs typeface="ＭＳ Ｐゴシック" charset="0"/>
              </a:rPr>
              <a:t>2011)</a:t>
            </a:r>
          </a:p>
          <a:p>
            <a:pPr lvl="1">
              <a:defRPr/>
            </a:pPr>
            <a:r>
              <a:rPr lang="en-US" sz="1700" dirty="0" smtClean="0">
                <a:latin typeface="Calibri" charset="0"/>
                <a:ea typeface="ＭＳ Ｐゴシック" charset="0"/>
                <a:cs typeface="ＭＳ Ｐゴシック" charset="0"/>
              </a:rPr>
              <a:t>Receive </a:t>
            </a:r>
            <a:r>
              <a:rPr lang="en-US" sz="1700" dirty="0">
                <a:latin typeface="Calibri" charset="0"/>
                <a:ea typeface="ＭＳ Ｐゴシック" charset="0"/>
                <a:cs typeface="ＭＳ Ｐゴシック" charset="0"/>
              </a:rPr>
              <a:t>DYNES Equipment: </a:t>
            </a:r>
            <a:r>
              <a:rPr lang="en-US" sz="1700" dirty="0" smtClean="0">
                <a:latin typeface="Calibri" charset="0"/>
                <a:ea typeface="ＭＳ Ｐゴシック" charset="0"/>
                <a:cs typeface="ＭＳ Ｐゴシック" charset="0"/>
              </a:rPr>
              <a:t>April, </a:t>
            </a:r>
            <a:r>
              <a:rPr lang="en-US" sz="1700" dirty="0">
                <a:latin typeface="Calibri" charset="0"/>
                <a:ea typeface="ＭＳ Ｐゴシック" charset="0"/>
                <a:cs typeface="ＭＳ Ｐゴシック" charset="0"/>
              </a:rPr>
              <a:t>2011</a:t>
            </a:r>
          </a:p>
          <a:p>
            <a:pPr lvl="1">
              <a:defRPr/>
            </a:pPr>
            <a:r>
              <a:rPr lang="en-US" sz="1700" dirty="0" smtClean="0">
                <a:latin typeface="Calibri" charset="0"/>
                <a:ea typeface="ＭＳ Ｐゴシック" charset="0"/>
                <a:cs typeface="ＭＳ Ｐゴシック" charset="0"/>
              </a:rPr>
              <a:t>Ship Configured Phase </a:t>
            </a:r>
            <a:r>
              <a:rPr lang="en-US" sz="1700" dirty="0">
                <a:latin typeface="Calibri" charset="0"/>
                <a:ea typeface="ＭＳ Ｐゴシック" charset="0"/>
                <a:cs typeface="ＭＳ Ｐゴシック" charset="0"/>
              </a:rPr>
              <a:t>3-Group A Equipment to sites: May </a:t>
            </a:r>
            <a:r>
              <a:rPr lang="en-US" sz="1700" dirty="0" smtClean="0">
                <a:latin typeface="Calibri" charset="0"/>
                <a:ea typeface="ＭＳ Ｐゴシック" charset="0"/>
                <a:cs typeface="ＭＳ Ｐゴシック" charset="0"/>
              </a:rPr>
              <a:t>2011</a:t>
            </a:r>
            <a:endParaRPr lang="en-US" sz="1700" dirty="0">
              <a:latin typeface="Calibri" charset="0"/>
              <a:ea typeface="ＭＳ Ｐゴシック" charset="0"/>
              <a:cs typeface="ＭＳ Ｐゴシック" charset="0"/>
            </a:endParaRPr>
          </a:p>
          <a:p>
            <a:pPr lvl="1">
              <a:defRPr/>
            </a:pPr>
            <a:r>
              <a:rPr lang="en-US" sz="1700" dirty="0">
                <a:latin typeface="Calibri" charset="0"/>
                <a:ea typeface="ＭＳ Ｐゴシック" charset="0"/>
                <a:cs typeface="ＭＳ Ｐゴシック" charset="0"/>
              </a:rPr>
              <a:t>Deploy and Test at Phase 3-Group A Sites: </a:t>
            </a:r>
            <a:r>
              <a:rPr lang="en-US" sz="1700" dirty="0" smtClean="0">
                <a:latin typeface="Calibri" charset="0"/>
                <a:ea typeface="ＭＳ Ｐゴシック" charset="0"/>
                <a:cs typeface="ＭＳ Ｐゴシック" charset="0"/>
              </a:rPr>
              <a:t>May-June, </a:t>
            </a:r>
            <a:r>
              <a:rPr lang="en-US" sz="1700" dirty="0" smtClean="0">
                <a:latin typeface="Calibri" charset="0"/>
                <a:ea typeface="ＭＳ Ｐゴシック" charset="0"/>
                <a:cs typeface="ＭＳ Ｐゴシック" charset="0"/>
              </a:rPr>
              <a:t>2011</a:t>
            </a:r>
            <a:endParaRPr lang="en-US" sz="1800" dirty="0">
              <a:latin typeface="Calibri" charset="0"/>
              <a:ea typeface="ＭＳ Ｐゴシック" charset="0"/>
              <a:cs typeface="ＭＳ Ｐゴシック" charset="0"/>
            </a:endParaRPr>
          </a:p>
          <a:p>
            <a:pPr lvl="1">
              <a:defRPr/>
            </a:pPr>
            <a:endParaRPr lang="en-US" sz="1800" dirty="0" smtClean="0">
              <a:latin typeface="Calibri" charset="0"/>
              <a:ea typeface="ＭＳ Ｐゴシック" charset="0"/>
              <a:cs typeface="ＭＳ Ｐゴシック" charset="0"/>
            </a:endParaRPr>
          </a:p>
          <a:p>
            <a:pPr lvl="2">
              <a:defRPr/>
            </a:pPr>
            <a:endParaRPr lang="en-US" sz="1500" dirty="0">
              <a:latin typeface="Calibri" charset="0"/>
              <a:ea typeface="ＭＳ Ｐゴシック" charset="0"/>
              <a:cs typeface="ＭＳ Ｐゴシック" charset="0"/>
            </a:endParaRPr>
          </a:p>
          <a:p>
            <a:pPr>
              <a:defRPr/>
            </a:pPr>
            <a:endParaRPr lang="en-US" sz="1900" dirty="0">
              <a:latin typeface="Calibri" charset="0"/>
              <a:ea typeface="ＭＳ Ｐゴシック" charset="0"/>
              <a:cs typeface="ＭＳ Ｐゴシック" charset="0"/>
            </a:endParaRPr>
          </a:p>
          <a:p>
            <a:pPr>
              <a:defRPr/>
            </a:pPr>
            <a:endParaRPr lang="en-US" sz="1900" dirty="0" smtClean="0">
              <a:latin typeface="Calibri" charset="0"/>
              <a:ea typeface="ＭＳ Ｐゴシック" charset="0"/>
              <a:cs typeface="ＭＳ Ｐゴシック" charset="0"/>
            </a:endParaRP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7" name="Slide Number Placeholder 6"/>
          <p:cNvSpPr>
            <a:spLocks noGrp="1"/>
          </p:cNvSpPr>
          <p:nvPr>
            <p:ph type="sldNum" sz="quarter" idx="12"/>
          </p:nvPr>
        </p:nvSpPr>
        <p:spPr/>
        <p:txBody>
          <a:bodyPr/>
          <a:lstStyle/>
          <a:p>
            <a:pPr>
              <a:defRPr/>
            </a:pPr>
            <a:fld id="{F66DF843-F52B-444D-8F57-7C6B4A42A940}"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100" y="274638"/>
            <a:ext cx="7499350" cy="868362"/>
          </a:xfrm>
        </p:spPr>
        <p:txBody>
          <a:bodyPr>
            <a:normAutofit fontScale="90000"/>
          </a:bodyPr>
          <a:lstStyle/>
          <a:p>
            <a:r>
              <a:rPr lang="en-US" sz="4000" dirty="0" smtClean="0"/>
              <a:t>DYNES Phase 3 &amp; 4 Project Schedule</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a:xfrm>
            <a:off x="1435100" y="762000"/>
            <a:ext cx="7499350" cy="5486400"/>
          </a:xfrm>
        </p:spPr>
        <p:txBody>
          <a:bodyPr>
            <a:normAutofit fontScale="92500"/>
          </a:bodyPr>
          <a:lstStyle/>
          <a:p>
            <a:pPr>
              <a:defRPr/>
            </a:pPr>
            <a:r>
              <a:rPr lang="en-US" sz="2000" b="1" dirty="0">
                <a:latin typeface="Calibri" charset="0"/>
                <a:ea typeface="ＭＳ Ｐゴシック" charset="0"/>
                <a:cs typeface="ＭＳ Ｐゴシック" charset="0"/>
              </a:rPr>
              <a:t>Phase 3</a:t>
            </a:r>
            <a:r>
              <a:rPr lang="en-US" sz="2000" dirty="0">
                <a:latin typeface="Calibri" charset="0"/>
                <a:ea typeface="ＭＳ Ｐゴシック" charset="0"/>
                <a:cs typeface="ＭＳ Ｐゴシック" charset="0"/>
              </a:rPr>
              <a:t>: Scale Up to Full-scale System Development (14 months) (</a:t>
            </a:r>
            <a:r>
              <a:rPr lang="en-US" sz="2000" dirty="0" smtClean="0">
                <a:latin typeface="Calibri" charset="0"/>
                <a:ea typeface="ＭＳ Ｐゴシック" charset="0"/>
                <a:cs typeface="ＭＳ Ｐゴシック" charset="0"/>
              </a:rPr>
              <a:t>July, </a:t>
            </a:r>
            <a:r>
              <a:rPr lang="en-US" sz="2000" dirty="0">
                <a:latin typeface="Calibri" charset="0"/>
                <a:ea typeface="ＭＳ Ｐゴシック" charset="0"/>
                <a:cs typeface="ＭＳ Ｐゴシック" charset="0"/>
              </a:rPr>
              <a:t>2011-August </a:t>
            </a:r>
            <a:r>
              <a:rPr lang="en-US" sz="2000" dirty="0" smtClean="0">
                <a:latin typeface="Calibri" charset="0"/>
                <a:ea typeface="ＭＳ Ｐゴシック" charset="0"/>
                <a:cs typeface="ＭＳ Ｐゴシック" charset="0"/>
              </a:rPr>
              <a:t>, </a:t>
            </a:r>
            <a:r>
              <a:rPr lang="en-US" sz="2000" dirty="0">
                <a:latin typeface="Calibri" charset="0"/>
                <a:ea typeface="ＭＳ Ｐゴシック" charset="0"/>
                <a:cs typeface="ＭＳ Ｐゴシック" charset="0"/>
              </a:rPr>
              <a:t>2012</a:t>
            </a:r>
            <a:r>
              <a:rPr lang="en-US" sz="2000" dirty="0" smtClean="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lvl="1">
              <a:defRPr/>
            </a:pPr>
            <a:r>
              <a:rPr lang="en-US" sz="1800" b="1" dirty="0">
                <a:latin typeface="Calibri" charset="0"/>
                <a:ea typeface="ＭＳ Ｐゴシック" charset="0"/>
                <a:cs typeface="ＭＳ Ｐゴシック" charset="0"/>
              </a:rPr>
              <a:t>Phase 3-Group A </a:t>
            </a:r>
            <a:r>
              <a:rPr lang="en-US" sz="1800" dirty="0">
                <a:latin typeface="Calibri" charset="0"/>
                <a:ea typeface="ＭＳ Ｐゴシック" charset="0"/>
                <a:cs typeface="ＭＳ Ｐゴシック" charset="0"/>
              </a:rPr>
              <a:t>Deployment (10 Sites): Moved to Phase </a:t>
            </a:r>
            <a:r>
              <a:rPr lang="en-US" sz="1800" dirty="0" smtClean="0">
                <a:latin typeface="Calibri" charset="0"/>
                <a:ea typeface="ＭＳ Ｐゴシック" charset="0"/>
                <a:cs typeface="ＭＳ Ｐゴシック" charset="0"/>
              </a:rPr>
              <a:t>2</a:t>
            </a:r>
            <a:endParaRPr lang="en-US" sz="1800" dirty="0">
              <a:latin typeface="Calibri" charset="0"/>
              <a:ea typeface="ＭＳ Ｐゴシック" charset="0"/>
              <a:cs typeface="ＭＳ Ｐゴシック" charset="0"/>
            </a:endParaRPr>
          </a:p>
          <a:p>
            <a:pPr lvl="2">
              <a:defRPr/>
            </a:pPr>
            <a:r>
              <a:rPr lang="en-US" dirty="0">
                <a:latin typeface="Calibri" charset="0"/>
                <a:ea typeface="ＭＳ Ｐゴシック" charset="0"/>
                <a:cs typeface="ＭＳ Ｐゴシック" charset="0"/>
              </a:rPr>
              <a:t>Moving this to Phase 2 represents a more ambitious schedule then the original proposal plan.  This will allow for some buffer in case unexpected issues are uncovered as part of the initial deployment and testing</a:t>
            </a:r>
            <a:r>
              <a:rPr lang="en-US" dirty="0" smtClean="0">
                <a:latin typeface="Calibri" charset="0"/>
                <a:ea typeface="ＭＳ Ｐゴシック" charset="0"/>
                <a:cs typeface="ＭＳ Ｐゴシック" charset="0"/>
              </a:rPr>
              <a:t>.</a:t>
            </a:r>
            <a:endParaRPr lang="en-US" dirty="0">
              <a:latin typeface="Calibri" charset="0"/>
              <a:ea typeface="ＭＳ Ｐゴシック" charset="0"/>
              <a:cs typeface="ＭＳ Ｐゴシック" charset="0"/>
            </a:endParaRPr>
          </a:p>
          <a:p>
            <a:pPr lvl="1">
              <a:defRPr/>
            </a:pPr>
            <a:r>
              <a:rPr lang="en-US" sz="1800" b="1" dirty="0">
                <a:latin typeface="Calibri" charset="0"/>
                <a:ea typeface="ＭＳ Ｐゴシック" charset="0"/>
                <a:cs typeface="ＭＳ Ｐゴシック" charset="0"/>
              </a:rPr>
              <a:t>Phase 3-Group B </a:t>
            </a:r>
            <a:r>
              <a:rPr lang="en-US" sz="1800" dirty="0">
                <a:latin typeface="Calibri" charset="0"/>
                <a:ea typeface="ＭＳ Ｐゴシック" charset="0"/>
                <a:cs typeface="ＭＳ Ｐゴシック" charset="0"/>
              </a:rPr>
              <a:t>Deployment (10 Sites): July </a:t>
            </a:r>
            <a:r>
              <a:rPr lang="en-US" sz="1800" dirty="0" smtClean="0">
                <a:latin typeface="Calibri" charset="0"/>
                <a:ea typeface="ＭＳ Ｐゴシック" charset="0"/>
                <a:cs typeface="ＭＳ Ｐゴシック" charset="0"/>
              </a:rPr>
              <a:t>-September, </a:t>
            </a:r>
            <a:r>
              <a:rPr lang="en-US" sz="1800" dirty="0" smtClean="0">
                <a:latin typeface="Calibri" charset="0"/>
                <a:ea typeface="ＭＳ Ｐゴシック" charset="0"/>
                <a:cs typeface="ＭＳ Ｐゴシック" charset="0"/>
              </a:rPr>
              <a:t>2011</a:t>
            </a:r>
            <a:endParaRPr lang="en-US" sz="1800" dirty="0">
              <a:latin typeface="Calibri" charset="0"/>
              <a:ea typeface="ＭＳ Ｐゴシック" charset="0"/>
              <a:cs typeface="ＭＳ Ｐゴシック" charset="0"/>
            </a:endParaRPr>
          </a:p>
          <a:p>
            <a:pPr lvl="1">
              <a:defRPr/>
            </a:pPr>
            <a:r>
              <a:rPr lang="en-US" sz="1800" b="1" dirty="0">
                <a:latin typeface="Calibri" charset="0"/>
                <a:ea typeface="ＭＳ Ｐゴシック" charset="0"/>
                <a:cs typeface="ＭＳ Ｐゴシック" charset="0"/>
              </a:rPr>
              <a:t>Phase 3-Group C</a:t>
            </a:r>
            <a:r>
              <a:rPr lang="en-US" sz="1800" dirty="0">
                <a:latin typeface="Calibri" charset="0"/>
                <a:ea typeface="ＭＳ Ｐゴシック" charset="0"/>
                <a:cs typeface="ＭＳ Ｐゴシック" charset="0"/>
              </a:rPr>
              <a:t> Deployment (15 Sites): </a:t>
            </a:r>
            <a:r>
              <a:rPr lang="en-US" sz="1800" dirty="0" smtClean="0">
                <a:latin typeface="Calibri" charset="0"/>
                <a:ea typeface="ＭＳ Ｐゴシック" charset="0"/>
                <a:cs typeface="ＭＳ Ｐゴシック" charset="0"/>
              </a:rPr>
              <a:t>October-November, </a:t>
            </a:r>
            <a:r>
              <a:rPr lang="en-US" sz="1800" dirty="0" smtClean="0">
                <a:latin typeface="Calibri" charset="0"/>
                <a:ea typeface="ＭＳ Ｐゴシック" charset="0"/>
                <a:cs typeface="ＭＳ Ｐゴシック" charset="0"/>
              </a:rPr>
              <a:t>2011</a:t>
            </a:r>
            <a:endParaRPr lang="en-US" sz="1800" dirty="0">
              <a:latin typeface="Calibri" charset="0"/>
              <a:ea typeface="ＭＳ Ｐゴシック" charset="0"/>
              <a:cs typeface="ＭＳ Ｐゴシック" charset="0"/>
            </a:endParaRPr>
          </a:p>
          <a:p>
            <a:pPr>
              <a:defRPr/>
            </a:pPr>
            <a:r>
              <a:rPr lang="en-US" sz="2000" dirty="0">
                <a:latin typeface="Calibri" charset="0"/>
                <a:ea typeface="ＭＳ Ｐゴシック" charset="0"/>
                <a:cs typeface="ＭＳ Ｐゴシック" charset="0"/>
              </a:rPr>
              <a:t>Full-</a:t>
            </a:r>
            <a:r>
              <a:rPr lang="en-US" sz="2000" dirty="0" smtClean="0">
                <a:latin typeface="Calibri" charset="0"/>
                <a:ea typeface="ＭＳ Ｐゴシック" charset="0"/>
                <a:cs typeface="ＭＳ Ｐゴシック" charset="0"/>
              </a:rPr>
              <a:t>scale </a:t>
            </a:r>
            <a:r>
              <a:rPr lang="en-US" sz="2000" dirty="0">
                <a:latin typeface="Calibri" charset="0"/>
                <a:ea typeface="ＭＳ Ｐゴシック" charset="0"/>
                <a:cs typeface="ＭＳ Ｐゴシック" charset="0"/>
              </a:rPr>
              <a:t>System Development, Testing, and Evaluation </a:t>
            </a:r>
            <a:r>
              <a:rPr lang="en-US" sz="2000" dirty="0" smtClean="0">
                <a:latin typeface="Calibri" charset="0"/>
                <a:ea typeface="ＭＳ Ｐゴシック" charset="0"/>
                <a:cs typeface="ＭＳ Ｐゴシック" charset="0"/>
              </a:rPr>
              <a:t>(November 2011- August, </a:t>
            </a:r>
            <a:r>
              <a:rPr lang="en-US" sz="2000" dirty="0">
                <a:latin typeface="Calibri" charset="0"/>
                <a:ea typeface="ＭＳ Ｐゴシック" charset="0"/>
                <a:cs typeface="ＭＳ Ｐゴシック" charset="0"/>
              </a:rPr>
              <a:t>2012</a:t>
            </a:r>
            <a:r>
              <a:rPr lang="en-US" sz="2000" dirty="0" smtClean="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lvl="1">
              <a:defRPr/>
            </a:pPr>
            <a:r>
              <a:rPr lang="en-US" sz="1800" b="1" dirty="0">
                <a:latin typeface="Calibri" charset="0"/>
                <a:ea typeface="ＭＳ Ｐゴシック" charset="0"/>
                <a:cs typeface="ＭＳ Ｐゴシック" charset="0"/>
              </a:rPr>
              <a:t>Phase 4</a:t>
            </a:r>
            <a:r>
              <a:rPr lang="en-US" sz="1800" dirty="0">
                <a:latin typeface="Calibri" charset="0"/>
                <a:ea typeface="ＭＳ Ｐゴシック" charset="0"/>
                <a:cs typeface="ＭＳ Ｐゴシック" charset="0"/>
              </a:rPr>
              <a:t>: Full-Scale Integration At-Scale; Transition to Routine O&amp;M (12 months) (September </a:t>
            </a:r>
            <a:r>
              <a:rPr lang="en-US" sz="1800" dirty="0" smtClean="0">
                <a:latin typeface="Calibri" charset="0"/>
                <a:ea typeface="ＭＳ Ｐゴシック" charset="0"/>
                <a:cs typeface="ＭＳ Ｐゴシック" charset="0"/>
              </a:rPr>
              <a:t>, </a:t>
            </a:r>
            <a:r>
              <a:rPr lang="en-US" sz="1800" dirty="0">
                <a:latin typeface="Calibri" charset="0"/>
                <a:ea typeface="ＭＳ Ｐゴシック" charset="0"/>
                <a:cs typeface="ＭＳ Ｐゴシック" charset="0"/>
              </a:rPr>
              <a:t>2012-August </a:t>
            </a:r>
            <a:r>
              <a:rPr lang="en-US" sz="1800" dirty="0" smtClean="0">
                <a:latin typeface="Calibri" charset="0"/>
                <a:ea typeface="ＭＳ Ｐゴシック" charset="0"/>
                <a:cs typeface="ＭＳ Ｐゴシック" charset="0"/>
              </a:rPr>
              <a:t>, </a:t>
            </a:r>
            <a:r>
              <a:rPr lang="en-US" sz="1800" dirty="0">
                <a:latin typeface="Calibri" charset="0"/>
                <a:ea typeface="ＭＳ Ｐゴシック" charset="0"/>
                <a:cs typeface="ＭＳ Ｐゴシック" charset="0"/>
              </a:rPr>
              <a:t>2013</a:t>
            </a:r>
            <a:r>
              <a:rPr lang="en-US" sz="1800" dirty="0" smtClean="0">
                <a:latin typeface="Calibri" charset="0"/>
                <a:ea typeface="ＭＳ Ｐゴシック" charset="0"/>
                <a:cs typeface="ＭＳ Ｐゴシック" charset="0"/>
              </a:rPr>
              <a:t>)</a:t>
            </a:r>
            <a:endParaRPr lang="en-US" sz="1800" dirty="0">
              <a:latin typeface="Calibri" charset="0"/>
              <a:ea typeface="ＭＳ Ｐゴシック" charset="0"/>
              <a:cs typeface="ＭＳ Ｐゴシック" charset="0"/>
            </a:endParaRPr>
          </a:p>
          <a:p>
            <a:pPr lvl="2">
              <a:defRPr/>
            </a:pPr>
            <a:r>
              <a:rPr lang="en-US" dirty="0">
                <a:latin typeface="Calibri" charset="0"/>
                <a:ea typeface="ＭＳ Ｐゴシック" charset="0"/>
                <a:cs typeface="ＭＳ Ｐゴシック" charset="0"/>
              </a:rPr>
              <a:t>DYNES will be operated, tested, integrated and optimized at scale, transitioning to routine operations and maintenance as soon as this phase is completed</a:t>
            </a:r>
          </a:p>
          <a:p>
            <a:pPr>
              <a:defRPr/>
            </a:pPr>
            <a:endParaRPr lang="en-US" sz="1900" dirty="0">
              <a:latin typeface="Calibri" charset="0"/>
              <a:ea typeface="ＭＳ Ｐゴシック" charset="0"/>
              <a:cs typeface="ＭＳ Ｐゴシック" charset="0"/>
            </a:endParaRPr>
          </a:p>
          <a:p>
            <a:pPr>
              <a:defRPr/>
            </a:pPr>
            <a:endParaRPr lang="en-US" sz="1900" dirty="0" smtClean="0">
              <a:latin typeface="Calibri" charset="0"/>
              <a:ea typeface="ＭＳ Ｐゴシック" charset="0"/>
              <a:cs typeface="ＭＳ Ｐゴシック" charset="0"/>
            </a:endParaRP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7" name="Slide Number Placeholder 6"/>
          <p:cNvSpPr>
            <a:spLocks noGrp="1"/>
          </p:cNvSpPr>
          <p:nvPr>
            <p:ph type="sldNum" sz="quarter" idx="12"/>
          </p:nvPr>
        </p:nvSpPr>
        <p:spPr/>
        <p:txBody>
          <a:bodyPr/>
          <a:lstStyle/>
          <a:p>
            <a:pPr>
              <a:defRPr/>
            </a:pPr>
            <a:fld id="{F66DF843-F52B-444D-8F57-7C6B4A42A940}"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400" dirty="0" smtClean="0"/>
              <a:t>DYNES Standard Equipment</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a:xfrm>
            <a:off x="1435100" y="1066800"/>
            <a:ext cx="7499350" cy="5105400"/>
          </a:xfrm>
        </p:spPr>
        <p:txBody>
          <a:bodyPr>
            <a:normAutofit fontScale="70000" lnSpcReduction="20000"/>
          </a:bodyPr>
          <a:lstStyle/>
          <a:p>
            <a:pPr>
              <a:defRPr/>
            </a:pPr>
            <a:r>
              <a:rPr lang="en-US" sz="3600" b="1" dirty="0">
                <a:latin typeface="Calibri" charset="0"/>
                <a:ea typeface="ＭＳ Ｐゴシック" charset="0"/>
                <a:cs typeface="ＭＳ Ｐゴシック" charset="0"/>
              </a:rPr>
              <a:t>Inter-domain Controller </a:t>
            </a:r>
            <a:r>
              <a:rPr lang="en-US" sz="3600" dirty="0">
                <a:latin typeface="Calibri" charset="0"/>
                <a:ea typeface="ＭＳ Ｐゴシック" charset="0"/>
                <a:cs typeface="ＭＳ Ｐゴシック" charset="0"/>
              </a:rPr>
              <a:t>(IDC) Server and </a:t>
            </a:r>
            <a:r>
              <a:rPr lang="en-US" sz="3600" dirty="0" smtClean="0">
                <a:latin typeface="Calibri" charset="0"/>
                <a:ea typeface="ＭＳ Ｐゴシック" charset="0"/>
                <a:cs typeface="ＭＳ Ｐゴシック" charset="0"/>
              </a:rPr>
              <a:t>Software</a:t>
            </a:r>
            <a:endParaRPr lang="en-US" sz="3600" dirty="0">
              <a:latin typeface="Calibri" charset="0"/>
              <a:ea typeface="ＭＳ Ｐゴシック" charset="0"/>
              <a:cs typeface="ＭＳ Ｐゴシック" charset="0"/>
            </a:endParaRPr>
          </a:p>
          <a:p>
            <a:pPr lvl="1">
              <a:defRPr/>
            </a:pPr>
            <a:r>
              <a:rPr lang="en-US" sz="3100" dirty="0">
                <a:latin typeface="Calibri" charset="0"/>
                <a:ea typeface="ＭＳ Ｐゴシック" charset="0"/>
                <a:cs typeface="ＭＳ Ｐゴシック" charset="0"/>
              </a:rPr>
              <a:t>IDC creates virtual LANs (VLANs) dynamically between the FDT server, local campus, and wide area </a:t>
            </a:r>
            <a:r>
              <a:rPr lang="en-US" sz="3100" dirty="0" smtClean="0">
                <a:latin typeface="Calibri" charset="0"/>
                <a:ea typeface="ＭＳ Ｐゴシック" charset="0"/>
                <a:cs typeface="ＭＳ Ｐゴシック" charset="0"/>
              </a:rPr>
              <a:t>network</a:t>
            </a:r>
            <a:endParaRPr lang="en-US" sz="3100" dirty="0">
              <a:latin typeface="Calibri" charset="0"/>
              <a:ea typeface="ＭＳ Ｐゴシック" charset="0"/>
              <a:cs typeface="ＭＳ Ｐゴシック" charset="0"/>
            </a:endParaRPr>
          </a:p>
          <a:p>
            <a:pPr lvl="1">
              <a:defRPr/>
            </a:pPr>
            <a:r>
              <a:rPr lang="en-US" sz="3100" dirty="0">
                <a:latin typeface="Calibri" charset="0"/>
                <a:ea typeface="ＭＳ Ｐゴシック" charset="0"/>
                <a:cs typeface="ＭＳ Ｐゴシック" charset="0"/>
              </a:rPr>
              <a:t>IDC software is based on the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OSCARS</a:t>
            </a:r>
            <a:r>
              <a:rPr lang="en-US" sz="3100" dirty="0">
                <a:latin typeface="Calibri" charset="0"/>
                <a:ea typeface="ＭＳ Ｐゴシック" charset="0"/>
                <a:cs typeface="ＭＳ Ｐゴシック" charset="0"/>
              </a:rPr>
              <a:t> and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DRAGON</a:t>
            </a:r>
            <a:r>
              <a:rPr lang="en-US" sz="3100" dirty="0">
                <a:latin typeface="Calibri" charset="0"/>
                <a:ea typeface="ＭＳ Ｐゴシック" charset="0"/>
                <a:cs typeface="ＭＳ Ｐゴシック" charset="0"/>
              </a:rPr>
              <a:t> software which is packaged together as the DCN Software Suite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DCNSS</a:t>
            </a:r>
            <a:r>
              <a:rPr lang="en-US" sz="3100" dirty="0">
                <a:latin typeface="Calibri" charset="0"/>
                <a:ea typeface="ＭＳ Ｐゴシック" charset="0"/>
                <a:cs typeface="ＭＳ Ｐゴシック" charset="0"/>
              </a:rPr>
              <a:t>) </a:t>
            </a:r>
          </a:p>
          <a:p>
            <a:pPr lvl="1">
              <a:defRPr/>
            </a:pP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DCNSS</a:t>
            </a:r>
            <a:r>
              <a:rPr lang="en-US" sz="3100" dirty="0">
                <a:latin typeface="Calibri" charset="0"/>
                <a:ea typeface="ＭＳ Ｐゴシック" charset="0"/>
                <a:cs typeface="ＭＳ Ｐゴシック" charset="0"/>
              </a:rPr>
              <a:t> version correlates to stable tested versions of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OSCARS</a:t>
            </a:r>
            <a:r>
              <a:rPr lang="en-US" sz="3100" dirty="0">
                <a:latin typeface="Calibri" charset="0"/>
                <a:ea typeface="ＭＳ Ｐゴシック" charset="0"/>
                <a:cs typeface="ＭＳ Ｐゴシック" charset="0"/>
              </a:rPr>
              <a:t>.  The current version of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DCNSS</a:t>
            </a:r>
            <a:r>
              <a:rPr lang="en-US" sz="3100" dirty="0">
                <a:latin typeface="Calibri" charset="0"/>
                <a:ea typeface="ＭＳ Ｐゴシック" charset="0"/>
                <a:cs typeface="ＭＳ Ｐゴシック" charset="0"/>
              </a:rPr>
              <a:t> is v0.5.3</a:t>
            </a:r>
            <a:r>
              <a:rPr lang="en-US" sz="3100" dirty="0" smtClean="0">
                <a:latin typeface="Calibri" charset="0"/>
                <a:ea typeface="ＭＳ Ｐゴシック" charset="0"/>
                <a:cs typeface="ＭＳ Ｐゴシック" charset="0"/>
              </a:rPr>
              <a:t>.</a:t>
            </a:r>
            <a:endParaRPr lang="en-US" sz="3100" dirty="0">
              <a:latin typeface="Calibri" charset="0"/>
              <a:ea typeface="ＭＳ Ｐゴシック" charset="0"/>
              <a:cs typeface="ＭＳ Ｐゴシック" charset="0"/>
            </a:endParaRPr>
          </a:p>
          <a:p>
            <a:pPr lvl="1">
              <a:defRPr/>
            </a:pPr>
            <a:r>
              <a:rPr lang="en-US" sz="3100" dirty="0" smtClean="0">
                <a:latin typeface="Calibri" charset="0"/>
                <a:ea typeface="ＭＳ Ｐゴシック" charset="0"/>
                <a:cs typeface="ＭＳ Ｐゴシック" charset="0"/>
              </a:rPr>
              <a:t>It </a:t>
            </a:r>
            <a:r>
              <a:rPr lang="en-US" sz="3100" dirty="0">
                <a:latin typeface="Calibri" charset="0"/>
                <a:ea typeface="ＭＳ Ｐゴシック" charset="0"/>
                <a:cs typeface="ＭＳ Ｐゴシック" charset="0"/>
              </a:rPr>
              <a:t>expected that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DCNSSv0.6</a:t>
            </a:r>
            <a:r>
              <a:rPr lang="en-US" sz="3100" dirty="0">
                <a:latin typeface="Calibri" charset="0"/>
                <a:ea typeface="ＭＳ Ｐゴシック" charset="0"/>
                <a:cs typeface="ＭＳ Ｐゴシック" charset="0"/>
              </a:rPr>
              <a:t> will be utilized for Phase 3-Group B deployments and beyond.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DCNSSv0.6</a:t>
            </a:r>
            <a:r>
              <a:rPr lang="en-US" sz="3100" dirty="0">
                <a:latin typeface="Calibri" charset="0"/>
                <a:ea typeface="ＭＳ Ｐゴシック" charset="0"/>
                <a:cs typeface="ＭＳ Ｐゴシック" charset="0"/>
              </a:rPr>
              <a:t> will be fully backward compatible with v0.5.3.  This will allow us to have a mixed environment as may result depending on actual deployment schedules.  </a:t>
            </a:r>
          </a:p>
          <a:p>
            <a:pPr lvl="1">
              <a:defRPr/>
            </a:pPr>
            <a:r>
              <a:rPr lang="en-US" sz="3100" dirty="0">
                <a:latin typeface="Calibri" charset="0"/>
                <a:ea typeface="ＭＳ Ｐゴシック" charset="0"/>
                <a:cs typeface="ＭＳ Ｐゴシック" charset="0"/>
              </a:rPr>
              <a:t>The IDC server will be a </a:t>
            </a:r>
            <a:r>
              <a:rPr lang="en-US" sz="3100" dirty="0">
                <a:effectLst>
                  <a:outerShdw blurRad="38100" dist="38100" dir="2700000" algn="tl">
                    <a:srgbClr val="000000">
                      <a:alpha val="43137"/>
                    </a:srgbClr>
                  </a:outerShdw>
                </a:effectLst>
                <a:latin typeface="Calibri" charset="0"/>
                <a:ea typeface="ＭＳ Ｐゴシック" charset="0"/>
                <a:cs typeface="ＭＳ Ｐゴシック" charset="0"/>
              </a:rPr>
              <a:t>Dell </a:t>
            </a:r>
            <a:r>
              <a:rPr lang="en-US" sz="3100" dirty="0">
                <a:latin typeface="Calibri" charset="0"/>
                <a:ea typeface="ＭＳ Ｐゴシック" charset="0"/>
                <a:cs typeface="ＭＳ Ｐゴシック" charset="0"/>
              </a:rPr>
              <a:t>R610 1U machine.</a:t>
            </a:r>
          </a:p>
          <a:p>
            <a:pPr>
              <a:defRPr/>
            </a:pPr>
            <a:endParaRPr lang="en-US" sz="1900" dirty="0">
              <a:latin typeface="Calibri" charset="0"/>
              <a:ea typeface="ＭＳ Ｐゴシック" charset="0"/>
              <a:cs typeface="ＭＳ Ｐゴシック" charset="0"/>
            </a:endParaRPr>
          </a:p>
          <a:p>
            <a:pPr>
              <a:defRPr/>
            </a:pPr>
            <a:endParaRPr lang="en-US" sz="1900" dirty="0" smtClean="0">
              <a:latin typeface="Calibri" charset="0"/>
              <a:ea typeface="ＭＳ Ｐゴシック" charset="0"/>
              <a:cs typeface="ＭＳ Ｐゴシック" charset="0"/>
            </a:endParaRP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7" name="Slide Number Placeholder 6"/>
          <p:cNvSpPr>
            <a:spLocks noGrp="1"/>
          </p:cNvSpPr>
          <p:nvPr>
            <p:ph type="sldNum" sz="quarter" idx="12"/>
          </p:nvPr>
        </p:nvSpPr>
        <p:spPr/>
        <p:txBody>
          <a:bodyPr/>
          <a:lstStyle/>
          <a:p>
            <a:pPr>
              <a:defRPr/>
            </a:pPr>
            <a:fld id="{F66DF843-F52B-444D-8F57-7C6B4A42A940}"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400" dirty="0" smtClean="0"/>
              <a:t>DYNES Standard Equipment</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a:xfrm>
            <a:off x="1435100" y="990600"/>
            <a:ext cx="7499350" cy="5257800"/>
          </a:xfrm>
        </p:spPr>
        <p:txBody>
          <a:bodyPr>
            <a:normAutofit fontScale="92500" lnSpcReduction="20000"/>
          </a:bodyPr>
          <a:lstStyle/>
          <a:p>
            <a:pPr>
              <a:defRPr/>
            </a:pPr>
            <a:r>
              <a:rPr lang="en-US" sz="3000" b="1" dirty="0">
                <a:latin typeface="Calibri" charset="0"/>
                <a:ea typeface="ＭＳ Ｐゴシック" charset="0"/>
                <a:cs typeface="ＭＳ Ｐゴシック" charset="0"/>
              </a:rPr>
              <a:t>Fast Data Transfer (</a:t>
            </a:r>
            <a:r>
              <a:rPr lang="en-US" sz="3000" b="1" dirty="0">
                <a:effectLst>
                  <a:outerShdw blurRad="38100" dist="38100" dir="2700000" algn="tl">
                    <a:srgbClr val="000000">
                      <a:alpha val="43137"/>
                    </a:srgbClr>
                  </a:outerShdw>
                </a:effectLst>
                <a:latin typeface="Calibri" charset="0"/>
                <a:ea typeface="ＭＳ Ｐゴシック" charset="0"/>
                <a:cs typeface="ＭＳ Ｐゴシック" charset="0"/>
              </a:rPr>
              <a:t>FDT</a:t>
            </a:r>
            <a:r>
              <a:rPr lang="en-US" sz="3000" b="1" dirty="0">
                <a:latin typeface="Calibri" charset="0"/>
                <a:ea typeface="ＭＳ Ｐゴシック" charset="0"/>
                <a:cs typeface="ＭＳ Ｐゴシック" charset="0"/>
              </a:rPr>
              <a:t>) </a:t>
            </a:r>
            <a:r>
              <a:rPr lang="en-US" sz="3000" b="1" dirty="0" smtClean="0">
                <a:latin typeface="Calibri" charset="0"/>
                <a:ea typeface="ＭＳ Ｐゴシック" charset="0"/>
                <a:cs typeface="ＭＳ Ｐゴシック" charset="0"/>
              </a:rPr>
              <a:t>server</a:t>
            </a:r>
            <a:endParaRPr lang="en-US" sz="3000" b="1" dirty="0">
              <a:latin typeface="Calibri" charset="0"/>
              <a:ea typeface="ＭＳ Ｐゴシック" charset="0"/>
              <a:cs typeface="ＭＳ Ｐゴシック" charset="0"/>
            </a:endParaRPr>
          </a:p>
          <a:p>
            <a:pPr lvl="1">
              <a:defRPr/>
            </a:pPr>
            <a:r>
              <a:rPr lang="en-US" dirty="0">
                <a:latin typeface="Calibri" charset="0"/>
                <a:ea typeface="ＭＳ Ｐゴシック" charset="0"/>
                <a:cs typeface="ＭＳ Ｐゴシック" charset="0"/>
              </a:rPr>
              <a:t>Fast Data Transfer (</a:t>
            </a:r>
            <a:r>
              <a:rPr lang="en-US" dirty="0">
                <a:effectLst>
                  <a:outerShdw blurRad="38100" dist="38100" dir="2700000" algn="tl">
                    <a:srgbClr val="000000">
                      <a:alpha val="43137"/>
                    </a:srgbClr>
                  </a:outerShdw>
                </a:effectLst>
                <a:latin typeface="Calibri" charset="0"/>
                <a:ea typeface="ＭＳ Ｐゴシック" charset="0"/>
                <a:cs typeface="ＭＳ Ｐゴシック" charset="0"/>
              </a:rPr>
              <a:t>FDT</a:t>
            </a:r>
            <a:r>
              <a:rPr lang="en-US" dirty="0">
                <a:latin typeface="Calibri" charset="0"/>
                <a:ea typeface="ＭＳ Ｐゴシック" charset="0"/>
                <a:cs typeface="ＭＳ Ｐゴシック" charset="0"/>
              </a:rPr>
              <a:t>) server connects to the disk array via the SAS controller and runs the </a:t>
            </a:r>
            <a:r>
              <a:rPr lang="en-US" dirty="0">
                <a:effectLst>
                  <a:outerShdw blurRad="38100" dist="38100" dir="2700000" algn="tl">
                    <a:srgbClr val="000000">
                      <a:alpha val="43137"/>
                    </a:srgbClr>
                  </a:outerShdw>
                </a:effectLst>
                <a:latin typeface="Calibri" charset="0"/>
                <a:ea typeface="ＭＳ Ｐゴシック" charset="0"/>
                <a:cs typeface="ＭＳ Ｐゴシック" charset="0"/>
              </a:rPr>
              <a:t>FDT</a:t>
            </a:r>
            <a:r>
              <a:rPr lang="en-US" dirty="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software</a:t>
            </a:r>
            <a:endParaRPr lang="en-US" dirty="0">
              <a:latin typeface="Calibri" charset="0"/>
              <a:ea typeface="ＭＳ Ｐゴシック" charset="0"/>
              <a:cs typeface="ＭＳ Ｐゴシック" charset="0"/>
            </a:endParaRPr>
          </a:p>
          <a:p>
            <a:pPr lvl="1">
              <a:defRPr/>
            </a:pPr>
            <a:r>
              <a:rPr lang="en-US" dirty="0">
                <a:effectLst>
                  <a:outerShdw blurRad="38100" dist="38100" dir="2700000" algn="tl">
                    <a:srgbClr val="000000">
                      <a:alpha val="43137"/>
                    </a:srgbClr>
                  </a:outerShdw>
                </a:effectLst>
                <a:latin typeface="Calibri" charset="0"/>
                <a:ea typeface="ＭＳ Ｐゴシック" charset="0"/>
                <a:cs typeface="ＭＳ Ｐゴシック" charset="0"/>
              </a:rPr>
              <a:t>FDT</a:t>
            </a:r>
            <a:r>
              <a:rPr lang="en-US" dirty="0">
                <a:latin typeface="Calibri" charset="0"/>
                <a:ea typeface="ＭＳ Ｐゴシック" charset="0"/>
                <a:cs typeface="ＭＳ Ｐゴシック" charset="0"/>
              </a:rPr>
              <a:t> server also hosts the </a:t>
            </a:r>
            <a:r>
              <a:rPr lang="en-US" dirty="0">
                <a:effectLst>
                  <a:outerShdw blurRad="38100" dist="38100" dir="2700000" algn="tl">
                    <a:srgbClr val="000000">
                      <a:alpha val="43137"/>
                    </a:srgbClr>
                  </a:outerShdw>
                </a:effectLst>
                <a:latin typeface="Calibri" charset="0"/>
                <a:ea typeface="ＭＳ Ｐゴシック" charset="0"/>
                <a:cs typeface="ＭＳ Ｐゴシック" charset="0"/>
              </a:rPr>
              <a:t>DYNES Agent </a:t>
            </a:r>
            <a:r>
              <a:rPr lang="en-US" dirty="0">
                <a:latin typeface="Calibri" charset="0"/>
                <a:ea typeface="ＭＳ Ｐゴシック" charset="0"/>
                <a:cs typeface="ＭＳ Ｐゴシック" charset="0"/>
              </a:rPr>
              <a:t>(DA) </a:t>
            </a:r>
            <a:r>
              <a:rPr lang="en-US" dirty="0" smtClean="0">
                <a:latin typeface="Calibri" charset="0"/>
                <a:ea typeface="ＭＳ Ｐゴシック" charset="0"/>
                <a:cs typeface="ＭＳ Ｐゴシック" charset="0"/>
              </a:rPr>
              <a:t>Software</a:t>
            </a:r>
            <a:endParaRPr lang="en-US" dirty="0">
              <a:latin typeface="Calibri" charset="0"/>
              <a:ea typeface="ＭＳ Ｐゴシック" charset="0"/>
              <a:cs typeface="ＭＳ Ｐゴシック" charset="0"/>
            </a:endParaRPr>
          </a:p>
          <a:p>
            <a:pPr>
              <a:defRPr/>
            </a:pPr>
            <a:r>
              <a:rPr lang="en-US" sz="2400" dirty="0">
                <a:latin typeface="Calibri" charset="0"/>
                <a:ea typeface="ＭＳ Ｐゴシック" charset="0"/>
                <a:cs typeface="ＭＳ Ｐゴシック" charset="0"/>
              </a:rPr>
              <a:t>The standards FDT server will be a </a:t>
            </a:r>
            <a:r>
              <a:rPr lang="en-US" sz="2400" dirty="0" smtClean="0">
                <a:effectLst>
                  <a:outerShdw blurRad="38100" dist="38100" dir="2700000" algn="tl">
                    <a:srgbClr val="000000">
                      <a:alpha val="43137"/>
                    </a:srgbClr>
                  </a:outerShdw>
                </a:effectLst>
                <a:latin typeface="Calibri" charset="0"/>
                <a:ea typeface="ＭＳ Ｐゴシック" charset="0"/>
                <a:cs typeface="ＭＳ Ｐゴシック" charset="0"/>
              </a:rPr>
              <a:t>Dell</a:t>
            </a:r>
            <a:r>
              <a:rPr lang="en-US" sz="2400" dirty="0" smtClean="0">
                <a:latin typeface="Calibri" charset="0"/>
                <a:ea typeface="ＭＳ Ｐゴシック" charset="0"/>
                <a:cs typeface="ＭＳ Ｐゴシック" charset="0"/>
              </a:rPr>
              <a:t> </a:t>
            </a:r>
            <a:r>
              <a:rPr lang="en-US" sz="2400" dirty="0">
                <a:latin typeface="Calibri" charset="0"/>
                <a:ea typeface="ＭＳ Ｐゴシック" charset="0"/>
                <a:cs typeface="ＭＳ Ｐゴシック" charset="0"/>
              </a:rPr>
              <a:t>510 server with dual-port </a:t>
            </a:r>
            <a:r>
              <a:rPr lang="en-US" sz="2400" dirty="0">
                <a:effectLst>
                  <a:outerShdw blurRad="38100" dist="38100" dir="2700000" algn="tl">
                    <a:srgbClr val="000000">
                      <a:alpha val="43137"/>
                    </a:srgbClr>
                  </a:outerShdw>
                </a:effectLst>
                <a:latin typeface="Calibri" charset="0"/>
                <a:ea typeface="ＭＳ Ｐゴシック" charset="0"/>
                <a:cs typeface="ＭＳ Ｐゴシック" charset="0"/>
              </a:rPr>
              <a:t>Intel</a:t>
            </a:r>
            <a:r>
              <a:rPr lang="en-US" sz="2400" dirty="0">
                <a:latin typeface="Calibri" charset="0"/>
                <a:ea typeface="ＭＳ Ｐゴシック" charset="0"/>
                <a:cs typeface="ＭＳ Ｐゴシック" charset="0"/>
              </a:rPr>
              <a:t> X520 DA NIC.  This server will a  </a:t>
            </a:r>
            <a:r>
              <a:rPr lang="en-US" sz="2400" dirty="0" err="1">
                <a:latin typeface="Calibri" charset="0"/>
                <a:ea typeface="ＭＳ Ｐゴシック" charset="0"/>
                <a:cs typeface="ＭＳ Ｐゴシック" charset="0"/>
              </a:rPr>
              <a:t>PCIe</a:t>
            </a:r>
            <a:r>
              <a:rPr lang="en-US" sz="2400" dirty="0">
                <a:latin typeface="Calibri" charset="0"/>
                <a:ea typeface="ＭＳ Ｐゴシック" charset="0"/>
                <a:cs typeface="ＭＳ Ｐゴシック" charset="0"/>
              </a:rPr>
              <a:t> Gen2.0 card x8 card along with 12 disks for storage. </a:t>
            </a:r>
          </a:p>
          <a:p>
            <a:pPr>
              <a:defRPr/>
            </a:pPr>
            <a:r>
              <a:rPr lang="en-US" sz="2400" dirty="0">
                <a:effectLst>
                  <a:outerShdw blurRad="38100" dist="38100" dir="2700000" algn="tl">
                    <a:srgbClr val="000000">
                      <a:alpha val="43137"/>
                    </a:srgbClr>
                  </a:outerShdw>
                </a:effectLst>
                <a:latin typeface="Calibri" charset="0"/>
                <a:ea typeface="ＭＳ Ｐゴシック" charset="0"/>
                <a:cs typeface="ＭＳ Ｐゴシック" charset="0"/>
              </a:rPr>
              <a:t>DYNES</a:t>
            </a:r>
            <a:r>
              <a:rPr lang="en-US" sz="2400" dirty="0">
                <a:latin typeface="Calibri" charset="0"/>
                <a:ea typeface="ＭＳ Ｐゴシック" charset="0"/>
                <a:cs typeface="ＭＳ Ｐゴシック" charset="0"/>
              </a:rPr>
              <a:t> Ethernet switch options</a:t>
            </a:r>
            <a:r>
              <a:rPr lang="en-US" sz="2400" dirty="0" smtClean="0">
                <a:latin typeface="Calibri" charset="0"/>
                <a:ea typeface="ＭＳ Ｐゴシック" charset="0"/>
                <a:cs typeface="ＭＳ Ｐゴシック" charset="0"/>
              </a:rPr>
              <a:t>:</a:t>
            </a:r>
            <a:endParaRPr lang="en-US" sz="2400" dirty="0">
              <a:latin typeface="Calibri" charset="0"/>
              <a:ea typeface="ＭＳ Ｐゴシック" charset="0"/>
              <a:cs typeface="ＭＳ Ｐゴシック" charset="0"/>
            </a:endParaRPr>
          </a:p>
          <a:p>
            <a:pPr lvl="1">
              <a:defRPr/>
            </a:pPr>
            <a:r>
              <a:rPr lang="en-US" dirty="0">
                <a:effectLst>
                  <a:outerShdw blurRad="38100" dist="38100" dir="2700000" algn="tl">
                    <a:srgbClr val="000000">
                      <a:alpha val="43137"/>
                    </a:srgbClr>
                  </a:outerShdw>
                </a:effectLst>
                <a:latin typeface="Calibri" charset="0"/>
                <a:ea typeface="ＭＳ Ｐゴシック" charset="0"/>
                <a:cs typeface="ＭＳ Ｐゴシック" charset="0"/>
              </a:rPr>
              <a:t>Dell</a:t>
            </a:r>
            <a:r>
              <a:rPr lang="en-US" dirty="0">
                <a:latin typeface="Calibri" charset="0"/>
                <a:ea typeface="ＭＳ Ｐゴシック" charset="0"/>
                <a:cs typeface="ＭＳ Ｐゴシック" charset="0"/>
              </a:rPr>
              <a:t> PC6248 (48 1GE ports, 4 10GE capable ports (SFP+, CX4 or optical</a:t>
            </a:r>
            <a:r>
              <a:rPr lang="en-US" dirty="0" smtClean="0">
                <a:latin typeface="Calibri" charset="0"/>
                <a:ea typeface="ＭＳ Ｐゴシック" charset="0"/>
                <a:cs typeface="ＭＳ Ｐゴシック" charset="0"/>
              </a:rPr>
              <a:t>)</a:t>
            </a:r>
            <a:endParaRPr lang="en-US" dirty="0">
              <a:latin typeface="Calibri" charset="0"/>
              <a:ea typeface="ＭＳ Ｐゴシック" charset="0"/>
              <a:cs typeface="ＭＳ Ｐゴシック" charset="0"/>
            </a:endParaRPr>
          </a:p>
          <a:p>
            <a:pPr lvl="1">
              <a:defRPr/>
            </a:pPr>
            <a:r>
              <a:rPr lang="en-US" dirty="0">
                <a:effectLst>
                  <a:outerShdw blurRad="38100" dist="38100" dir="2700000" algn="tl">
                    <a:srgbClr val="000000">
                      <a:alpha val="43137"/>
                    </a:srgbClr>
                  </a:outerShdw>
                </a:effectLst>
                <a:latin typeface="Calibri" charset="0"/>
                <a:ea typeface="ＭＳ Ｐゴシック" charset="0"/>
                <a:cs typeface="ＭＳ Ｐゴシック" charset="0"/>
              </a:rPr>
              <a:t>Dell</a:t>
            </a:r>
            <a:r>
              <a:rPr lang="en-US" dirty="0">
                <a:latin typeface="Calibri" charset="0"/>
                <a:ea typeface="ＭＳ Ｐゴシック" charset="0"/>
                <a:cs typeface="ＭＳ Ｐゴシック" charset="0"/>
              </a:rPr>
              <a:t> PC8024F (24 10GE SFP+ ports, 4 “combo” ports supporting CX4 or optical)</a:t>
            </a:r>
          </a:p>
          <a:p>
            <a:pPr>
              <a:defRPr/>
            </a:pPr>
            <a:endParaRPr lang="en-US" sz="1900" dirty="0">
              <a:latin typeface="Calibri" charset="0"/>
              <a:ea typeface="ＭＳ Ｐゴシック" charset="0"/>
              <a:cs typeface="ＭＳ Ｐゴシック" charset="0"/>
            </a:endParaRPr>
          </a:p>
          <a:p>
            <a:pPr>
              <a:defRPr/>
            </a:pPr>
            <a:endParaRPr lang="en-US" sz="1900" dirty="0" smtClean="0">
              <a:latin typeface="Calibri" charset="0"/>
              <a:ea typeface="ＭＳ Ｐゴシック" charset="0"/>
              <a:cs typeface="ＭＳ Ｐゴシック" charset="0"/>
            </a:endParaRP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7" name="Slide Number Placeholder 6"/>
          <p:cNvSpPr>
            <a:spLocks noGrp="1"/>
          </p:cNvSpPr>
          <p:nvPr>
            <p:ph type="sldNum" sz="quarter" idx="12"/>
          </p:nvPr>
        </p:nvSpPr>
        <p:spPr/>
        <p:txBody>
          <a:bodyPr/>
          <a:lstStyle/>
          <a:p>
            <a:pPr>
              <a:defRPr/>
            </a:pPr>
            <a:fld id="{F66DF843-F52B-444D-8F57-7C6B4A42A940}"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ynes-project-v1-dataflow-view.png"/>
          <p:cNvPicPr>
            <a:picLocks noChangeAspect="1"/>
          </p:cNvPicPr>
          <p:nvPr/>
        </p:nvPicPr>
        <p:blipFill>
          <a:blip r:embed="rId3" cstate="print"/>
          <a:stretch>
            <a:fillRect/>
          </a:stretch>
        </p:blipFill>
        <p:spPr>
          <a:xfrm>
            <a:off x="2286000" y="989727"/>
            <a:ext cx="6665198" cy="5758566"/>
          </a:xfrm>
          <a:prstGeom prst="rect">
            <a:avLst/>
          </a:prstGeom>
        </p:spPr>
      </p:pic>
      <p:sp>
        <p:nvSpPr>
          <p:cNvPr id="5" name="Title 4"/>
          <p:cNvSpPr>
            <a:spLocks noGrp="1"/>
          </p:cNvSpPr>
          <p:nvPr>
            <p:ph type="title"/>
          </p:nvPr>
        </p:nvSpPr>
        <p:spPr/>
        <p:txBody>
          <a:bodyPr>
            <a:normAutofit fontScale="90000"/>
          </a:bodyPr>
          <a:lstStyle/>
          <a:p>
            <a:r>
              <a:rPr lang="en-US" sz="4400" dirty="0" smtClean="0"/>
              <a:t>DYNES Data Flow Overview</a:t>
            </a:r>
            <a:r>
              <a:rPr lang="en-US" sz="4400" dirty="0" smtClean="0">
                <a:latin typeface="Calibri" charset="0"/>
              </a:rPr>
              <a:t/>
            </a:r>
            <a:br>
              <a:rPr lang="en-US" sz="4400" dirty="0" smtClean="0">
                <a:latin typeface="Calibri" charset="0"/>
              </a:rPr>
            </a:br>
            <a:endParaRPr lang="en-US" dirty="0"/>
          </a:p>
        </p:txBody>
      </p:sp>
      <p:sp>
        <p:nvSpPr>
          <p:cNvPr id="8" name="Content Placeholder 7"/>
          <p:cNvSpPr>
            <a:spLocks noGrp="1"/>
          </p:cNvSpPr>
          <p:nvPr>
            <p:ph idx="1"/>
          </p:nvPr>
        </p:nvSpPr>
        <p:spPr>
          <a:xfrm>
            <a:off x="914400" y="990600"/>
            <a:ext cx="5486400" cy="4800600"/>
          </a:xfrm>
        </p:spPr>
        <p:txBody>
          <a:bodyPr/>
          <a:lstStyle/>
          <a:p>
            <a:pPr marL="91440" indent="0">
              <a:buNone/>
            </a:pPr>
            <a:r>
              <a:rPr lang="en-US" sz="2800" dirty="0" smtClean="0">
                <a:latin typeface="Calibri" charset="0"/>
                <a:ea typeface="ＭＳ Ｐゴシック" charset="0"/>
                <a:cs typeface="ＭＳ Ｐゴシック" charset="0"/>
              </a:rPr>
              <a:t>Each DYNES Sites will be assigned DYNES Project private address space (10.20/16) and an </a:t>
            </a:r>
            <a:r>
              <a:rPr lang="en-US" sz="2800" dirty="0" err="1" smtClean="0">
                <a:latin typeface="Calibri" charset="0"/>
                <a:ea typeface="ＭＳ Ｐゴシック" charset="0"/>
                <a:cs typeface="ＭＳ Ｐゴシック" charset="0"/>
              </a:rPr>
              <a:t>EndPoint</a:t>
            </a:r>
            <a:r>
              <a:rPr lang="en-US" sz="2800" dirty="0" smtClean="0">
                <a:latin typeface="Calibri" charset="0"/>
                <a:ea typeface="ＭＳ Ｐゴシック" charset="0"/>
                <a:cs typeface="ＭＳ Ｐゴシック" charset="0"/>
              </a:rPr>
              <a:t> Name (siteZ.fdt1)</a:t>
            </a:r>
          </a:p>
          <a:p>
            <a:pPr>
              <a:buNone/>
            </a:pPr>
            <a:endParaRPr lang="en-US" sz="2800" dirty="0" smtClean="0"/>
          </a:p>
          <a:p>
            <a:pPr>
              <a:buNone/>
            </a:pPr>
            <a:r>
              <a:rPr lang="en-US" sz="2800" dirty="0" smtClean="0"/>
              <a:t>Transfers via DYNES </a:t>
            </a:r>
          </a:p>
          <a:p>
            <a:pPr>
              <a:buNone/>
            </a:pPr>
            <a:r>
              <a:rPr lang="en-US" sz="2800" dirty="0" smtClean="0"/>
              <a:t>transfer URL sent</a:t>
            </a:r>
          </a:p>
          <a:p>
            <a:pPr>
              <a:buNone/>
            </a:pPr>
            <a:r>
              <a:rPr lang="en-US" sz="2800" dirty="0" smtClean="0"/>
              <a:t>to transfer agent</a:t>
            </a:r>
            <a:endParaRPr lang="en-US" sz="2800" dirty="0"/>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9" name="Slide Number Placeholder 8"/>
          <p:cNvSpPr>
            <a:spLocks noGrp="1"/>
          </p:cNvSpPr>
          <p:nvPr>
            <p:ph type="sldNum" sz="quarter" idx="12"/>
          </p:nvPr>
        </p:nvSpPr>
        <p:spPr/>
        <p:txBody>
          <a:bodyPr/>
          <a:lstStyle/>
          <a:p>
            <a:pPr>
              <a:defRPr/>
            </a:pPr>
            <a:fld id="{F66DF843-F52B-444D-8F57-7C6B4A42A940}" type="slidenum">
              <a:rPr lang="en-US" smtClean="0"/>
              <a:pPr>
                <a:defRPr/>
              </a:pPr>
              <a:t>15</a:t>
            </a:fld>
            <a:endParaRPr lang="en-US"/>
          </a:p>
        </p:txBody>
      </p:sp>
      <p:sp>
        <p:nvSpPr>
          <p:cNvPr id="10" name="Footer Placeholder 9"/>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43000"/>
          </a:xfrm>
        </p:spPr>
        <p:txBody>
          <a:bodyPr>
            <a:normAutofit/>
          </a:bodyPr>
          <a:lstStyle/>
          <a:p>
            <a:r>
              <a:rPr lang="en-US" dirty="0" smtClean="0"/>
              <a:t>Dynes DataFlow Information</a:t>
            </a:r>
            <a:endParaRPr lang="en-US" dirty="0"/>
          </a:p>
        </p:txBody>
      </p:sp>
      <p:sp>
        <p:nvSpPr>
          <p:cNvPr id="3" name="Content Placeholder 2"/>
          <p:cNvSpPr>
            <a:spLocks noGrp="1"/>
          </p:cNvSpPr>
          <p:nvPr>
            <p:ph idx="1"/>
          </p:nvPr>
        </p:nvSpPr>
        <p:spPr>
          <a:xfrm>
            <a:off x="1143000" y="990600"/>
            <a:ext cx="8001000" cy="5562600"/>
          </a:xfrm>
        </p:spPr>
        <p:txBody>
          <a:bodyPr>
            <a:noAutofit/>
          </a:bodyPr>
          <a:lstStyle/>
          <a:p>
            <a:pPr marL="0" indent="0">
              <a:spcBef>
                <a:spcPts val="0"/>
              </a:spcBef>
              <a:buNone/>
            </a:pPr>
            <a:r>
              <a:rPr lang="en-US" sz="2800" b="1" dirty="0" smtClean="0"/>
              <a:t>The </a:t>
            </a:r>
            <a:r>
              <a:rPr lang="en-US" sz="2800" b="1" dirty="0"/>
              <a:t>DYNES Agent (DA) will provide the functionality to </a:t>
            </a:r>
            <a:r>
              <a:rPr lang="en-US" sz="2800" b="1" dirty="0">
                <a:solidFill>
                  <a:srgbClr val="FF0000"/>
                </a:solidFill>
              </a:rPr>
              <a:t>request the circuit instantiation</a:t>
            </a:r>
            <a:r>
              <a:rPr lang="en-US" sz="2800" b="1" dirty="0"/>
              <a:t>, </a:t>
            </a:r>
            <a:r>
              <a:rPr lang="en-US" sz="2800" b="1" dirty="0">
                <a:solidFill>
                  <a:srgbClr val="FF0000"/>
                </a:solidFill>
              </a:rPr>
              <a:t>initiate</a:t>
            </a:r>
            <a:r>
              <a:rPr lang="en-US" sz="2800" b="1" dirty="0"/>
              <a:t> and </a:t>
            </a:r>
            <a:r>
              <a:rPr lang="en-US" sz="2800" b="1" dirty="0">
                <a:solidFill>
                  <a:srgbClr val="FF0000"/>
                </a:solidFill>
              </a:rPr>
              <a:t>manage </a:t>
            </a:r>
            <a:r>
              <a:rPr lang="en-US" sz="2800" b="1" dirty="0"/>
              <a:t>the </a:t>
            </a:r>
            <a:r>
              <a:rPr lang="en-US" sz="2800" b="1" dirty="0">
                <a:solidFill>
                  <a:srgbClr val="FF0000"/>
                </a:solidFill>
              </a:rPr>
              <a:t>data transfer</a:t>
            </a:r>
            <a:r>
              <a:rPr lang="en-US" sz="2800" b="1" dirty="0"/>
              <a:t>, and </a:t>
            </a:r>
            <a:r>
              <a:rPr lang="en-US" sz="2800" b="1" dirty="0">
                <a:solidFill>
                  <a:srgbClr val="FF0000"/>
                </a:solidFill>
              </a:rPr>
              <a:t>terminate</a:t>
            </a:r>
            <a:r>
              <a:rPr lang="en-US" sz="2800" b="1" dirty="0"/>
              <a:t> the dynamically provisioned resources.  Specifically the DA will do the following:</a:t>
            </a:r>
          </a:p>
          <a:p>
            <a:pPr marL="182880" indent="0">
              <a:spcBef>
                <a:spcPts val="0"/>
              </a:spcBef>
            </a:pPr>
            <a:r>
              <a:rPr lang="en-US" sz="2400" b="1" dirty="0" smtClean="0"/>
              <a:t> Accept </a:t>
            </a:r>
            <a:r>
              <a:rPr lang="en-US" sz="2400" b="1" dirty="0"/>
              <a:t>user </a:t>
            </a:r>
            <a:r>
              <a:rPr lang="en-US" sz="2400" b="1" dirty="0" smtClean="0"/>
              <a:t>requests as a </a:t>
            </a:r>
            <a:r>
              <a:rPr lang="en-US" sz="2400" b="1" dirty="0"/>
              <a:t>DYNES </a:t>
            </a:r>
            <a:r>
              <a:rPr lang="en-US" sz="2400" b="1" dirty="0" smtClean="0"/>
              <a:t>Transfer URL</a:t>
            </a:r>
            <a:endParaRPr lang="en-US" sz="2400" b="1" dirty="0"/>
          </a:p>
          <a:p>
            <a:pPr marL="182880" indent="0">
              <a:spcBef>
                <a:spcPts val="0"/>
              </a:spcBef>
            </a:pPr>
            <a:r>
              <a:rPr lang="en-US" sz="2400" b="1" dirty="0" smtClean="0"/>
              <a:t> Locate </a:t>
            </a:r>
            <a:r>
              <a:rPr lang="en-US" sz="2400" b="1" dirty="0"/>
              <a:t>the remote side </a:t>
            </a:r>
            <a:r>
              <a:rPr lang="en-US" sz="2400" b="1" dirty="0" smtClean="0"/>
              <a:t>DYNES</a:t>
            </a:r>
            <a:endParaRPr lang="en-US" sz="2400" b="1" dirty="0"/>
          </a:p>
          <a:p>
            <a:pPr marL="182880" indent="0">
              <a:spcBef>
                <a:spcPts val="0"/>
              </a:spcBef>
            </a:pPr>
            <a:r>
              <a:rPr lang="en-US" sz="2400" b="1" dirty="0" smtClean="0"/>
              <a:t> Submits </a:t>
            </a:r>
            <a:r>
              <a:rPr lang="en-US" sz="2400" b="1" dirty="0"/>
              <a:t>a dynamic </a:t>
            </a:r>
            <a:r>
              <a:rPr lang="en-US" sz="2400" b="1" dirty="0" smtClean="0"/>
              <a:t>circuit</a:t>
            </a:r>
            <a:endParaRPr lang="en-US" sz="2400" b="1" dirty="0"/>
          </a:p>
          <a:p>
            <a:pPr marL="182880" indent="0">
              <a:spcBef>
                <a:spcPts val="0"/>
              </a:spcBef>
            </a:pPr>
            <a:r>
              <a:rPr lang="en-US" sz="2400" b="1" dirty="0" smtClean="0"/>
              <a:t> Confirm the </a:t>
            </a:r>
            <a:r>
              <a:rPr lang="en-US" sz="2400" b="1" dirty="0"/>
              <a:t>circuit has been established</a:t>
            </a:r>
          </a:p>
          <a:p>
            <a:pPr marL="182880" indent="0">
              <a:spcBef>
                <a:spcPts val="0"/>
              </a:spcBef>
            </a:pPr>
            <a:r>
              <a:rPr lang="en-US" sz="2400" b="1" dirty="0" smtClean="0"/>
              <a:t> Starts </a:t>
            </a:r>
            <a:r>
              <a:rPr lang="en-US" sz="2400" b="1" dirty="0"/>
              <a:t>and manages Data </a:t>
            </a:r>
            <a:r>
              <a:rPr lang="en-US" sz="2400" b="1" dirty="0" smtClean="0"/>
              <a:t>Transfer, logging progress</a:t>
            </a:r>
            <a:endParaRPr lang="en-US" sz="2400" b="1" dirty="0"/>
          </a:p>
          <a:p>
            <a:pPr marL="182880" indent="0">
              <a:spcBef>
                <a:spcPts val="0"/>
              </a:spcBef>
            </a:pPr>
            <a:r>
              <a:rPr lang="en-US" sz="2400" b="1" dirty="0" smtClean="0"/>
              <a:t> Initiate </a:t>
            </a:r>
            <a:r>
              <a:rPr lang="en-US" sz="2400" b="1" dirty="0"/>
              <a:t>release of dynamic circuit upon </a:t>
            </a:r>
            <a:r>
              <a:rPr lang="en-US" sz="2400" b="1" dirty="0" smtClean="0"/>
              <a:t>completion</a:t>
            </a:r>
          </a:p>
          <a:p>
            <a:pPr marL="182880" indent="0">
              <a:spcBef>
                <a:spcPts val="0"/>
              </a:spcBef>
            </a:pPr>
            <a:r>
              <a:rPr lang="en-US" sz="2400" b="1" dirty="0" smtClean="0"/>
              <a:t> </a:t>
            </a:r>
            <a:r>
              <a:rPr lang="en-US" sz="2400" b="1" dirty="0" smtClean="0"/>
              <a:t>Finalize log transfer record</a:t>
            </a:r>
            <a:endParaRPr lang="en-US" sz="2400" b="1" dirty="0" smtClean="0"/>
          </a:p>
          <a:p>
            <a:pPr marL="182880" indent="0">
              <a:spcBef>
                <a:spcPts val="0"/>
              </a:spcBef>
              <a:buNone/>
            </a:pPr>
            <a:endParaRPr lang="en-US" sz="1000" dirty="0"/>
          </a:p>
        </p:txBody>
      </p:sp>
      <p:sp>
        <p:nvSpPr>
          <p:cNvPr id="4" name="Date Placeholder 3"/>
          <p:cNvSpPr>
            <a:spLocks noGrp="1"/>
          </p:cNvSpPr>
          <p:nvPr>
            <p:ph type="dt" sz="half" idx="10"/>
          </p:nvPr>
        </p:nvSpPr>
        <p:spPr/>
        <p:txBody>
          <a:bodyPr/>
          <a:lstStyle/>
          <a:p>
            <a:pPr>
              <a:defRPr/>
            </a:pPr>
            <a:r>
              <a:rPr lang="en-US" smtClean="0"/>
              <a:t>March 8, 2011</a:t>
            </a:r>
            <a:endParaRPr lang="en-US"/>
          </a:p>
        </p:txBody>
      </p:sp>
      <p:sp>
        <p:nvSpPr>
          <p:cNvPr id="5" name="Slide Number Placeholder 4"/>
          <p:cNvSpPr>
            <a:spLocks noGrp="1"/>
          </p:cNvSpPr>
          <p:nvPr>
            <p:ph type="sldNum" sz="quarter" idx="12"/>
          </p:nvPr>
        </p:nvSpPr>
        <p:spPr/>
        <p:txBody>
          <a:bodyPr/>
          <a:lstStyle/>
          <a:p>
            <a:pPr>
              <a:defRPr/>
            </a:pPr>
            <a:fld id="{F66DF843-F52B-444D-8F57-7C6B4A42A940}"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OSG All-hands Meeting</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76200"/>
            <a:ext cx="7499350" cy="1143000"/>
          </a:xfrm>
        </p:spPr>
        <p:txBody>
          <a:bodyPr/>
          <a:lstStyle/>
          <a:p>
            <a:r>
              <a:rPr lang="en-US" dirty="0" smtClean="0"/>
              <a:t>DYNES and LHC “Integration”</a:t>
            </a:r>
            <a:endParaRPr lang="en-US" dirty="0"/>
          </a:p>
        </p:txBody>
      </p:sp>
      <p:sp>
        <p:nvSpPr>
          <p:cNvPr id="3" name="Content Placeholder 2"/>
          <p:cNvSpPr>
            <a:spLocks noGrp="1"/>
          </p:cNvSpPr>
          <p:nvPr>
            <p:ph idx="1"/>
          </p:nvPr>
        </p:nvSpPr>
        <p:spPr>
          <a:xfrm>
            <a:off x="1143000" y="1143000"/>
            <a:ext cx="7924800" cy="5410200"/>
          </a:xfrm>
        </p:spPr>
        <p:txBody>
          <a:bodyPr/>
          <a:lstStyle/>
          <a:p>
            <a:r>
              <a:rPr lang="en-US" sz="3000" dirty="0" smtClean="0"/>
              <a:t>The DYNES collaboration is creating a distributed virtual instrument to create virtual circuits between DYNES sites</a:t>
            </a:r>
          </a:p>
          <a:p>
            <a:r>
              <a:rPr lang="en-US" sz="3000" dirty="0" smtClean="0"/>
              <a:t>Collaborating with other efforts: </a:t>
            </a:r>
            <a:r>
              <a:rPr lang="en-US" sz="3000" dirty="0" smtClean="0">
                <a:effectLst>
                  <a:outerShdw blurRad="38100" dist="38100" dir="2700000" algn="tl">
                    <a:srgbClr val="000000">
                      <a:alpha val="43137"/>
                    </a:srgbClr>
                  </a:outerShdw>
                </a:effectLst>
              </a:rPr>
              <a:t>OSCARS/DCN, ESCPS, </a:t>
            </a:r>
            <a:r>
              <a:rPr lang="en-US" sz="3000" dirty="0" err="1" smtClean="0">
                <a:effectLst>
                  <a:outerShdw blurRad="38100" dist="38100" dir="2700000" algn="tl">
                    <a:srgbClr val="000000">
                      <a:alpha val="43137"/>
                    </a:srgbClr>
                  </a:outerShdw>
                </a:effectLst>
              </a:rPr>
              <a:t>StorNet</a:t>
            </a:r>
            <a:r>
              <a:rPr lang="en-US" sz="3000" dirty="0" smtClean="0"/>
              <a:t>, </a:t>
            </a:r>
            <a:r>
              <a:rPr lang="en-US" sz="3000" dirty="0" smtClean="0">
                <a:effectLst>
                  <a:outerShdw blurRad="38100" dist="38100" dir="2700000" algn="tl">
                    <a:srgbClr val="000000">
                      <a:alpha val="43137"/>
                    </a:srgbClr>
                  </a:outerShdw>
                </a:effectLst>
              </a:rPr>
              <a:t>GLIF</a:t>
            </a:r>
            <a:r>
              <a:rPr lang="en-US" sz="3000" dirty="0" smtClean="0"/>
              <a:t>, etc.</a:t>
            </a:r>
          </a:p>
          <a:p>
            <a:r>
              <a:rPr lang="en-US" sz="3000" dirty="0" smtClean="0"/>
              <a:t>Future work to enable support </a:t>
            </a:r>
            <a:r>
              <a:rPr lang="en-US" sz="3000" smtClean="0"/>
              <a:t>for operating </a:t>
            </a:r>
            <a:r>
              <a:rPr lang="en-US" sz="3000" dirty="0" smtClean="0"/>
              <a:t>in the context of the LHC collaborations existing data management infrastructures.</a:t>
            </a:r>
          </a:p>
          <a:p>
            <a:r>
              <a:rPr lang="en-US" sz="3000" dirty="0" smtClean="0"/>
              <a:t>Future integration with</a:t>
            </a:r>
            <a:r>
              <a:rPr lang="en-US" sz="3000" dirty="0" smtClean="0">
                <a:effectLst>
                  <a:outerShdw blurRad="38100" dist="38100" dir="2700000" algn="tl">
                    <a:srgbClr val="000000">
                      <a:alpha val="43137"/>
                    </a:srgbClr>
                  </a:outerShdw>
                </a:effectLst>
              </a:rPr>
              <a:t> LHCONE </a:t>
            </a:r>
            <a:r>
              <a:rPr lang="en-US" sz="3000" dirty="0" smtClean="0"/>
              <a:t>effort</a:t>
            </a:r>
          </a:p>
          <a:p>
            <a:r>
              <a:rPr lang="en-US" sz="3000" dirty="0" smtClean="0"/>
              <a:t>Plans in both USATLAS and USCMS to integrate DYNES capabilities into production</a:t>
            </a:r>
            <a:endParaRPr lang="en-US" sz="3000" dirty="0"/>
          </a:p>
        </p:txBody>
      </p:sp>
      <p:sp>
        <p:nvSpPr>
          <p:cNvPr id="4" name="Date Placeholder 3"/>
          <p:cNvSpPr>
            <a:spLocks noGrp="1"/>
          </p:cNvSpPr>
          <p:nvPr>
            <p:ph type="dt" sz="half" idx="10"/>
          </p:nvPr>
        </p:nvSpPr>
        <p:spPr/>
        <p:txBody>
          <a:bodyPr/>
          <a:lstStyle/>
          <a:p>
            <a:pPr>
              <a:defRPr/>
            </a:pPr>
            <a:r>
              <a:rPr lang="en-US" smtClean="0"/>
              <a:t>March 8, 2011</a:t>
            </a:r>
            <a:endParaRPr lang="en-US"/>
          </a:p>
        </p:txBody>
      </p:sp>
      <p:sp>
        <p:nvSpPr>
          <p:cNvPr id="5" name="Footer Placeholder 4"/>
          <p:cNvSpPr>
            <a:spLocks noGrp="1"/>
          </p:cNvSpPr>
          <p:nvPr>
            <p:ph type="ftr" sz="quarter" idx="11"/>
          </p:nvPr>
        </p:nvSpPr>
        <p:spPr/>
        <p:txBody>
          <a:bodyPr/>
          <a:lstStyle/>
          <a:p>
            <a:pPr>
              <a:defRPr/>
            </a:pPr>
            <a:r>
              <a:rPr lang="en-US" smtClean="0"/>
              <a:t>OSG All-hands Meeting</a:t>
            </a:r>
            <a:endParaRPr lang="en-US"/>
          </a:p>
        </p:txBody>
      </p:sp>
      <p:sp>
        <p:nvSpPr>
          <p:cNvPr id="6" name="Slide Number Placeholder 5"/>
          <p:cNvSpPr>
            <a:spLocks noGrp="1"/>
          </p:cNvSpPr>
          <p:nvPr>
            <p:ph type="sldNum" sz="quarter" idx="12"/>
          </p:nvPr>
        </p:nvSpPr>
        <p:spPr/>
        <p:txBody>
          <a:bodyPr/>
          <a:lstStyle/>
          <a:p>
            <a:pPr>
              <a:defRPr/>
            </a:pPr>
            <a:fld id="{F66DF843-F52B-444D-8F57-7C6B4A42A940}"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400" dirty="0" smtClean="0"/>
              <a:t>DYNES References</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a:xfrm>
            <a:off x="1435100" y="1066800"/>
            <a:ext cx="7499350" cy="5181600"/>
          </a:xfrm>
        </p:spPr>
        <p:txBody>
          <a:bodyPr>
            <a:normAutofit fontScale="92500" lnSpcReduction="10000"/>
          </a:bodyPr>
          <a:lstStyle/>
          <a:p>
            <a:pPr>
              <a:defRPr/>
            </a:pPr>
            <a:r>
              <a:rPr lang="en-US" sz="2800" dirty="0" smtClean="0">
                <a:latin typeface="Calibri" charset="0"/>
                <a:ea typeface="ＭＳ Ｐゴシック" charset="0"/>
                <a:cs typeface="ＭＳ Ｐゴシック" charset="0"/>
              </a:rPr>
              <a:t>DYNES</a:t>
            </a:r>
          </a:p>
          <a:p>
            <a:pPr lvl="1">
              <a:defRPr/>
            </a:pPr>
            <a:r>
              <a:rPr lang="en-US" sz="2600" dirty="0" smtClean="0">
                <a:latin typeface="Calibri" charset="0"/>
                <a:ea typeface="ＭＳ Ｐゴシック" charset="0"/>
                <a:cs typeface="ＭＳ Ｐゴシック" charset="0"/>
                <a:hlinkClick r:id="rId2"/>
              </a:rPr>
              <a:t>http://www</a:t>
            </a:r>
            <a:r>
              <a:rPr lang="en-US" sz="2600" dirty="0">
                <a:latin typeface="Calibri" charset="0"/>
                <a:ea typeface="ＭＳ Ｐゴシック" charset="0"/>
                <a:cs typeface="ＭＳ Ｐゴシック" charset="0"/>
                <a:hlinkClick r:id="rId2"/>
              </a:rPr>
              <a:t>.internet2.edu/</a:t>
            </a:r>
            <a:r>
              <a:rPr lang="en-US" sz="2600" dirty="0" smtClean="0">
                <a:latin typeface="Calibri" charset="0"/>
                <a:ea typeface="ＭＳ Ｐゴシック" charset="0"/>
                <a:cs typeface="ＭＳ Ｐゴシック" charset="0"/>
                <a:hlinkClick r:id="rId2"/>
              </a:rPr>
              <a:t>dynes</a:t>
            </a:r>
            <a:r>
              <a:rPr lang="en-US" sz="2600" dirty="0" smtClean="0">
                <a:latin typeface="Calibri" charset="0"/>
                <a:ea typeface="ＭＳ Ｐゴシック" charset="0"/>
                <a:cs typeface="ＭＳ Ｐゴシック" charset="0"/>
              </a:rPr>
              <a:t> </a:t>
            </a:r>
            <a:endParaRPr lang="en-US" sz="2600" dirty="0">
              <a:latin typeface="Calibri" charset="0"/>
              <a:ea typeface="ＭＳ Ｐゴシック" charset="0"/>
              <a:cs typeface="ＭＳ Ｐゴシック" charset="0"/>
            </a:endParaRPr>
          </a:p>
          <a:p>
            <a:pPr>
              <a:defRPr/>
            </a:pPr>
            <a:r>
              <a:rPr lang="en-US" sz="2800" dirty="0" smtClean="0">
                <a:latin typeface="Calibri" charset="0"/>
                <a:ea typeface="ＭＳ Ｐゴシック" charset="0"/>
                <a:cs typeface="ＭＳ Ｐゴシック" charset="0"/>
              </a:rPr>
              <a:t>OSCARS</a:t>
            </a:r>
            <a:endParaRPr lang="en-US" sz="2800" dirty="0">
              <a:latin typeface="Calibri" charset="0"/>
              <a:ea typeface="ＭＳ Ｐゴシック" charset="0"/>
              <a:cs typeface="ＭＳ Ｐゴシック" charset="0"/>
            </a:endParaRPr>
          </a:p>
          <a:p>
            <a:pPr lvl="1">
              <a:defRPr/>
            </a:pPr>
            <a:r>
              <a:rPr lang="en-US" sz="2600" dirty="0" smtClean="0">
                <a:latin typeface="Calibri" charset="0"/>
                <a:ea typeface="ＭＳ Ｐゴシック" charset="0"/>
                <a:cs typeface="ＭＳ Ｐゴシック" charset="0"/>
                <a:hlinkClick r:id="rId3"/>
              </a:rPr>
              <a:t>http://www</a:t>
            </a:r>
            <a:r>
              <a:rPr lang="en-US" sz="2600" dirty="0">
                <a:latin typeface="Calibri" charset="0"/>
                <a:ea typeface="ＭＳ Ｐゴシック" charset="0"/>
                <a:cs typeface="ＭＳ Ｐゴシック" charset="0"/>
                <a:hlinkClick r:id="rId3"/>
              </a:rPr>
              <a:t>.es.net/</a:t>
            </a:r>
            <a:r>
              <a:rPr lang="en-US" sz="2600" dirty="0" smtClean="0">
                <a:latin typeface="Calibri" charset="0"/>
                <a:ea typeface="ＭＳ Ｐゴシック" charset="0"/>
                <a:cs typeface="ＭＳ Ｐゴシック" charset="0"/>
                <a:hlinkClick r:id="rId3"/>
              </a:rPr>
              <a:t>oscars</a:t>
            </a:r>
            <a:r>
              <a:rPr lang="en-US" sz="2600" dirty="0" smtClean="0">
                <a:latin typeface="Calibri" charset="0"/>
                <a:ea typeface="ＭＳ Ｐゴシック" charset="0"/>
                <a:cs typeface="ＭＳ Ｐゴシック" charset="0"/>
              </a:rPr>
              <a:t> </a:t>
            </a:r>
            <a:endParaRPr lang="en-US" sz="2600" dirty="0">
              <a:latin typeface="Calibri" charset="0"/>
              <a:ea typeface="ＭＳ Ｐゴシック" charset="0"/>
              <a:cs typeface="ＭＳ Ｐゴシック" charset="0"/>
            </a:endParaRPr>
          </a:p>
          <a:p>
            <a:pPr>
              <a:defRPr/>
            </a:pPr>
            <a:r>
              <a:rPr lang="en-US" sz="2800" dirty="0" smtClean="0">
                <a:latin typeface="Calibri" charset="0"/>
                <a:ea typeface="ＭＳ Ｐゴシック" charset="0"/>
                <a:cs typeface="ＭＳ Ｐゴシック" charset="0"/>
              </a:rPr>
              <a:t>DRAGON</a:t>
            </a:r>
            <a:endParaRPr lang="en-US" sz="2800" dirty="0">
              <a:latin typeface="Calibri" charset="0"/>
              <a:ea typeface="ＭＳ Ｐゴシック" charset="0"/>
              <a:cs typeface="ＭＳ Ｐゴシック" charset="0"/>
            </a:endParaRPr>
          </a:p>
          <a:p>
            <a:pPr lvl="1">
              <a:defRPr/>
            </a:pPr>
            <a:r>
              <a:rPr lang="en-US" sz="2600" dirty="0" smtClean="0">
                <a:latin typeface="Calibri" charset="0"/>
                <a:ea typeface="ＭＳ Ｐゴシック" charset="0"/>
                <a:cs typeface="ＭＳ Ｐゴシック" charset="0"/>
                <a:hlinkClick r:id="rId4"/>
              </a:rPr>
              <a:t>http://dragon</a:t>
            </a:r>
            <a:r>
              <a:rPr lang="en-US" sz="2600" dirty="0">
                <a:latin typeface="Calibri" charset="0"/>
                <a:ea typeface="ＭＳ Ｐゴシック" charset="0"/>
                <a:cs typeface="ＭＳ Ｐゴシック" charset="0"/>
                <a:hlinkClick r:id="rId4"/>
              </a:rPr>
              <a:t>.east.isi.</a:t>
            </a:r>
            <a:r>
              <a:rPr lang="en-US" sz="2600" dirty="0" smtClean="0">
                <a:latin typeface="Calibri" charset="0"/>
                <a:ea typeface="ＭＳ Ｐゴシック" charset="0"/>
                <a:cs typeface="ＭＳ Ｐゴシック" charset="0"/>
                <a:hlinkClick r:id="rId4"/>
              </a:rPr>
              <a:t>edu</a:t>
            </a:r>
            <a:r>
              <a:rPr lang="en-US" sz="2600" dirty="0" smtClean="0">
                <a:latin typeface="Calibri" charset="0"/>
                <a:ea typeface="ＭＳ Ｐゴシック" charset="0"/>
                <a:cs typeface="ＭＳ Ｐゴシック" charset="0"/>
              </a:rPr>
              <a:t> </a:t>
            </a:r>
            <a:endParaRPr lang="en-US" sz="2600" dirty="0">
              <a:latin typeface="Calibri" charset="0"/>
              <a:ea typeface="ＭＳ Ｐゴシック" charset="0"/>
              <a:cs typeface="ＭＳ Ｐゴシック" charset="0"/>
            </a:endParaRPr>
          </a:p>
          <a:p>
            <a:pPr>
              <a:defRPr/>
            </a:pPr>
            <a:r>
              <a:rPr lang="en-US" sz="2800" dirty="0">
                <a:latin typeface="Calibri" charset="0"/>
                <a:ea typeface="ＭＳ Ｐゴシック" charset="0"/>
                <a:cs typeface="ＭＳ Ｐゴシック" charset="0"/>
              </a:rPr>
              <a:t>DCN Software Suite (DCNSS</a:t>
            </a:r>
            <a:r>
              <a:rPr lang="en-US" sz="2800" dirty="0" smtClean="0">
                <a:latin typeface="Calibri" charset="0"/>
                <a:ea typeface="ＭＳ Ｐゴシック" charset="0"/>
                <a:cs typeface="ＭＳ Ｐゴシック" charset="0"/>
              </a:rPr>
              <a:t>)</a:t>
            </a:r>
            <a:endParaRPr lang="en-US" sz="2800" dirty="0">
              <a:latin typeface="Calibri" charset="0"/>
              <a:ea typeface="ＭＳ Ｐゴシック" charset="0"/>
              <a:cs typeface="ＭＳ Ｐゴシック" charset="0"/>
            </a:endParaRPr>
          </a:p>
          <a:p>
            <a:pPr lvl="1">
              <a:defRPr/>
            </a:pPr>
            <a:r>
              <a:rPr lang="en-US" sz="2400" dirty="0" smtClean="0">
                <a:latin typeface="Calibri" charset="0"/>
                <a:ea typeface="ＭＳ Ｐゴシック" charset="0"/>
                <a:cs typeface="ＭＳ Ｐゴシック" charset="0"/>
                <a:hlinkClick r:id="rId5"/>
              </a:rPr>
              <a:t>http://wiki</a:t>
            </a:r>
            <a:r>
              <a:rPr lang="en-US" sz="2400" dirty="0">
                <a:latin typeface="Calibri" charset="0"/>
                <a:ea typeface="ＭＳ Ｐゴシック" charset="0"/>
                <a:cs typeface="ＭＳ Ｐゴシック" charset="0"/>
                <a:hlinkClick r:id="rId5"/>
              </a:rPr>
              <a:t>.internet2.edu/confluence/display/DCNSS</a:t>
            </a:r>
            <a:r>
              <a:rPr lang="en-US" sz="2400" dirty="0" smtClean="0">
                <a:latin typeface="Calibri" charset="0"/>
                <a:ea typeface="ＭＳ Ｐゴシック" charset="0"/>
                <a:cs typeface="ＭＳ Ｐゴシック" charset="0"/>
                <a:hlinkClick r:id="rId5"/>
              </a:rPr>
              <a:t>/</a:t>
            </a:r>
            <a:r>
              <a:rPr lang="en-US" sz="2400" dirty="0" smtClean="0">
                <a:latin typeface="Calibri" charset="0"/>
                <a:ea typeface="ＭＳ Ｐゴシック" charset="0"/>
                <a:cs typeface="ＭＳ Ｐゴシック" charset="0"/>
              </a:rPr>
              <a:t> </a:t>
            </a:r>
            <a:endParaRPr lang="en-US" sz="2400" dirty="0">
              <a:latin typeface="Calibri" charset="0"/>
              <a:ea typeface="ＭＳ Ｐゴシック" charset="0"/>
              <a:cs typeface="ＭＳ Ｐゴシック" charset="0"/>
            </a:endParaRPr>
          </a:p>
          <a:p>
            <a:pPr>
              <a:defRPr/>
            </a:pPr>
            <a:r>
              <a:rPr lang="en-US" sz="2800" dirty="0" smtClean="0">
                <a:latin typeface="Calibri" charset="0"/>
                <a:ea typeface="ＭＳ Ｐゴシック" charset="0"/>
                <a:cs typeface="ＭＳ Ｐゴシック" charset="0"/>
              </a:rPr>
              <a:t>FDT</a:t>
            </a:r>
            <a:endParaRPr lang="en-US" sz="2800" dirty="0">
              <a:latin typeface="Calibri" charset="0"/>
              <a:ea typeface="ＭＳ Ｐゴシック" charset="0"/>
              <a:cs typeface="ＭＳ Ｐゴシック" charset="0"/>
            </a:endParaRPr>
          </a:p>
          <a:p>
            <a:pPr lvl="1">
              <a:defRPr/>
            </a:pPr>
            <a:r>
              <a:rPr lang="en-US" sz="2600" dirty="0" smtClean="0">
                <a:latin typeface="Calibri" charset="0"/>
                <a:ea typeface="ＭＳ Ｐゴシック" charset="0"/>
                <a:cs typeface="ＭＳ Ｐゴシック" charset="0"/>
                <a:hlinkClick r:id="rId6"/>
              </a:rPr>
              <a:t>http</a:t>
            </a:r>
            <a:r>
              <a:rPr lang="en-US" sz="2600" dirty="0">
                <a:latin typeface="Calibri" charset="0"/>
                <a:ea typeface="ＭＳ Ｐゴシック" charset="0"/>
                <a:cs typeface="ＭＳ Ｐゴシック" charset="0"/>
                <a:hlinkClick r:id="rId6"/>
              </a:rPr>
              <a:t>://monalisa.cern.ch/FDT</a:t>
            </a:r>
            <a:r>
              <a:rPr lang="en-US" sz="2600" dirty="0" smtClean="0">
                <a:latin typeface="Calibri" charset="0"/>
                <a:ea typeface="ＭＳ Ｐゴシック" charset="0"/>
                <a:cs typeface="ＭＳ Ｐゴシック" charset="0"/>
                <a:hlinkClick r:id="rId6"/>
              </a:rPr>
              <a:t>/</a:t>
            </a:r>
            <a:r>
              <a:rPr lang="en-US" sz="2600" dirty="0" smtClean="0">
                <a:latin typeface="Calibri" charset="0"/>
                <a:ea typeface="ＭＳ Ｐゴシック" charset="0"/>
                <a:cs typeface="ＭＳ Ｐゴシック" charset="0"/>
              </a:rPr>
              <a:t> </a:t>
            </a:r>
          </a:p>
          <a:p>
            <a:pPr>
              <a:defRPr/>
            </a:pPr>
            <a:r>
              <a:rPr lang="en-US" sz="2800" dirty="0" err="1" smtClean="0">
                <a:latin typeface="Calibri" charset="0"/>
                <a:ea typeface="ＭＳ Ｐゴシック" charset="0"/>
                <a:cs typeface="ＭＳ Ｐゴシック" charset="0"/>
              </a:rPr>
              <a:t>REDDnet</a:t>
            </a:r>
            <a:endParaRPr lang="en-US" sz="2800" dirty="0" smtClean="0">
              <a:latin typeface="Calibri" charset="0"/>
              <a:ea typeface="ＭＳ Ｐゴシック" charset="0"/>
              <a:cs typeface="ＭＳ Ｐゴシック" charset="0"/>
            </a:endParaRPr>
          </a:p>
          <a:p>
            <a:pPr lvl="1">
              <a:defRPr/>
            </a:pPr>
            <a:r>
              <a:rPr lang="en-US" sz="2600" dirty="0" smtClean="0">
                <a:latin typeface="Calibri" charset="0"/>
                <a:ea typeface="ＭＳ Ｐゴシック" charset="0"/>
                <a:cs typeface="ＭＳ Ｐゴシック" charset="0"/>
                <a:hlinkClick r:id="rId7"/>
              </a:rPr>
              <a:t>http://www.reddnet.org</a:t>
            </a:r>
            <a:r>
              <a:rPr lang="en-US" sz="2600" dirty="0" smtClean="0">
                <a:latin typeface="Calibri" charset="0"/>
                <a:ea typeface="ＭＳ Ｐゴシック" charset="0"/>
                <a:cs typeface="ＭＳ Ｐゴシック" charset="0"/>
              </a:rPr>
              <a:t> </a:t>
            </a:r>
            <a:endParaRPr lang="en-US" sz="2600" dirty="0">
              <a:latin typeface="Calibri" charset="0"/>
              <a:ea typeface="ＭＳ Ｐゴシック" charset="0"/>
              <a:cs typeface="ＭＳ Ｐゴシック" charset="0"/>
            </a:endParaRPr>
          </a:p>
          <a:p>
            <a:pPr>
              <a:defRPr/>
            </a:pPr>
            <a:endParaRPr lang="en-US" sz="1900" dirty="0">
              <a:latin typeface="Calibri" charset="0"/>
              <a:ea typeface="ＭＳ Ｐゴシック" charset="0"/>
              <a:cs typeface="ＭＳ Ｐゴシック" charset="0"/>
            </a:endParaRPr>
          </a:p>
          <a:p>
            <a:pPr>
              <a:defRPr/>
            </a:pPr>
            <a:endParaRPr lang="en-US" sz="1900" dirty="0" smtClean="0">
              <a:latin typeface="Calibri" charset="0"/>
              <a:ea typeface="ＭＳ Ｐゴシック" charset="0"/>
              <a:cs typeface="ＭＳ Ｐゴシック" charset="0"/>
            </a:endParaRP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7" name="Slide Number Placeholder 6"/>
          <p:cNvSpPr>
            <a:spLocks noGrp="1"/>
          </p:cNvSpPr>
          <p:nvPr>
            <p:ph type="sldNum" sz="quarter" idx="12"/>
          </p:nvPr>
        </p:nvSpPr>
        <p:spPr/>
        <p:txBody>
          <a:bodyPr/>
          <a:lstStyle/>
          <a:p>
            <a:pPr>
              <a:defRPr/>
            </a:pPr>
            <a:fld id="{F66DF843-F52B-444D-8F57-7C6B4A42A940}"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288" y="2968625"/>
            <a:ext cx="7427912" cy="838200"/>
          </a:xfrm>
        </p:spPr>
        <p:txBody>
          <a:bodyPr/>
          <a:lstStyle/>
          <a:p>
            <a:pPr algn="ctr" eaLnBrk="1" hangingPunct="1">
              <a:defRPr/>
            </a:pPr>
            <a:r>
              <a:rPr lang="en-US" dirty="0" smtClean="0"/>
              <a:t>?Questions?</a:t>
            </a:r>
            <a:endParaRPr lang="en-US" dirty="0"/>
          </a:p>
        </p:txBody>
      </p:sp>
      <p:sp>
        <p:nvSpPr>
          <p:cNvPr id="4" name="Date Placeholder 3"/>
          <p:cNvSpPr>
            <a:spLocks noGrp="1"/>
          </p:cNvSpPr>
          <p:nvPr>
            <p:ph type="dt" sz="quarter" idx="10"/>
          </p:nvPr>
        </p:nvSpPr>
        <p:spPr/>
        <p:txBody>
          <a:bodyPr/>
          <a:lstStyle/>
          <a:p>
            <a:pPr>
              <a:defRPr/>
            </a:pPr>
            <a:r>
              <a:rPr lang="en-US" smtClean="0"/>
              <a:t>March 8, 2011</a:t>
            </a:r>
            <a:endParaRPr lang="en-US" dirty="0"/>
          </a:p>
        </p:txBody>
      </p:sp>
      <p:sp>
        <p:nvSpPr>
          <p:cNvPr id="5" name="Footer Placeholder 4"/>
          <p:cNvSpPr>
            <a:spLocks noGrp="1"/>
          </p:cNvSpPr>
          <p:nvPr>
            <p:ph type="ftr" sz="quarter" idx="11"/>
          </p:nvPr>
        </p:nvSpPr>
        <p:spPr/>
        <p:txBody>
          <a:bodyPr/>
          <a:lstStyle/>
          <a:p>
            <a:pPr>
              <a:defRPr/>
            </a:pPr>
            <a:r>
              <a:rPr lang="en-US"/>
              <a:t>OSG All-hands Meeting</a:t>
            </a:r>
            <a:endParaRPr lang="en-US" sz="14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28EE696D-6B60-413E-BD49-582A53FB600D}" type="slidenum">
              <a:rPr lang="en-US" smtClean="0"/>
              <a:pPr>
                <a:defRPr/>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2"/>
          <p:cNvSpPr>
            <a:spLocks noGrp="1"/>
          </p:cNvSpPr>
          <p:nvPr>
            <p:ph type="title"/>
          </p:nvPr>
        </p:nvSpPr>
        <p:spPr>
          <a:xfrm>
            <a:off x="1435100" y="0"/>
            <a:ext cx="7499350" cy="1143000"/>
          </a:xfrm>
        </p:spPr>
        <p:txBody>
          <a:bodyPr/>
          <a:lstStyle/>
          <a:p>
            <a:r>
              <a:rPr lang="en-US" dirty="0">
                <a:latin typeface="Calibri" charset="0"/>
                <a:ea typeface="ＭＳ Ｐゴシック" charset="0"/>
                <a:cs typeface="ＭＳ Ｐゴシック" charset="0"/>
              </a:rPr>
              <a:t>DYNES Summary</a:t>
            </a:r>
          </a:p>
        </p:txBody>
      </p:sp>
      <p:sp>
        <p:nvSpPr>
          <p:cNvPr id="2" name="Content Placeholder 1"/>
          <p:cNvSpPr>
            <a:spLocks noGrp="1"/>
          </p:cNvSpPr>
          <p:nvPr>
            <p:ph idx="1"/>
          </p:nvPr>
        </p:nvSpPr>
        <p:spPr>
          <a:xfrm>
            <a:off x="1371600" y="914400"/>
            <a:ext cx="7499350" cy="5410200"/>
          </a:xfrm>
        </p:spPr>
        <p:txBody>
          <a:bodyPr/>
          <a:lstStyle/>
          <a:p>
            <a:pPr>
              <a:lnSpc>
                <a:spcPct val="80000"/>
              </a:lnSpc>
            </a:pPr>
            <a:r>
              <a:rPr lang="en-US" sz="2000" cap="none" dirty="0" smtClean="0">
                <a:effectLst>
                  <a:outerShdw blurRad="38100" dist="38100" dir="2700000" algn="tl">
                    <a:srgbClr val="000000">
                      <a:alpha val="43137"/>
                    </a:srgbClr>
                  </a:outerShdw>
                </a:effectLst>
                <a:ea typeface="ＭＳ Ｐゴシック" pitchFamily="-105" charset="-128"/>
                <a:cs typeface="ＭＳ Ｐゴシック" pitchFamily="-105" charset="-128"/>
              </a:rPr>
              <a:t>NSF MRI-R2: </a:t>
            </a:r>
            <a:r>
              <a:rPr lang="en-US" sz="2000" u="sng" cap="none" dirty="0" err="1" smtClean="0">
                <a:effectLst>
                  <a:outerShdw blurRad="38100" dist="38100" dir="2700000" algn="tl">
                    <a:srgbClr val="000000">
                      <a:alpha val="43137"/>
                    </a:srgbClr>
                  </a:outerShdw>
                </a:effectLst>
                <a:ea typeface="ＭＳ Ｐゴシック" pitchFamily="-105" charset="-128"/>
                <a:cs typeface="ＭＳ Ｐゴシック" pitchFamily="-105" charset="-128"/>
              </a:rPr>
              <a:t>DY</a:t>
            </a:r>
            <a:r>
              <a:rPr lang="en-US" sz="2000" cap="none" dirty="0" err="1" smtClean="0">
                <a:effectLst>
                  <a:outerShdw blurRad="38100" dist="38100" dir="2700000" algn="tl">
                    <a:srgbClr val="000000">
                      <a:alpha val="43137"/>
                    </a:srgbClr>
                  </a:outerShdw>
                </a:effectLst>
                <a:ea typeface="ＭＳ Ｐゴシック" pitchFamily="-105" charset="-128"/>
                <a:cs typeface="ＭＳ Ｐゴシック" pitchFamily="-105" charset="-128"/>
              </a:rPr>
              <a:t>namic</a:t>
            </a:r>
            <a:r>
              <a:rPr lang="en-US" sz="2000" cap="none" dirty="0" smtClean="0">
                <a:effectLst>
                  <a:outerShdw blurRad="38100" dist="38100" dir="2700000" algn="tl">
                    <a:srgbClr val="000000">
                      <a:alpha val="43137"/>
                    </a:srgbClr>
                  </a:outerShdw>
                </a:effectLst>
                <a:ea typeface="ＭＳ Ｐゴシック" pitchFamily="-105" charset="-128"/>
                <a:cs typeface="ＭＳ Ｐゴシック" pitchFamily="-105" charset="-128"/>
              </a:rPr>
              <a:t> </a:t>
            </a:r>
            <a:r>
              <a:rPr lang="en-US" sz="2000" u="sng" cap="none" dirty="0" err="1" smtClean="0">
                <a:effectLst>
                  <a:outerShdw blurRad="38100" dist="38100" dir="2700000" algn="tl">
                    <a:srgbClr val="000000">
                      <a:alpha val="43137"/>
                    </a:srgbClr>
                  </a:outerShdw>
                </a:effectLst>
                <a:ea typeface="ＭＳ Ｐゴシック" pitchFamily="-105" charset="-128"/>
                <a:cs typeface="ＭＳ Ｐゴシック" pitchFamily="-105" charset="-128"/>
              </a:rPr>
              <a:t>NE</a:t>
            </a:r>
            <a:r>
              <a:rPr lang="en-US" sz="2000" cap="none" dirty="0" err="1" smtClean="0">
                <a:effectLst>
                  <a:outerShdw blurRad="38100" dist="38100" dir="2700000" algn="tl">
                    <a:srgbClr val="000000">
                      <a:alpha val="43137"/>
                    </a:srgbClr>
                  </a:outerShdw>
                </a:effectLst>
                <a:ea typeface="ＭＳ Ｐゴシック" pitchFamily="-105" charset="-128"/>
                <a:cs typeface="ＭＳ Ｐゴシック" pitchFamily="-105" charset="-128"/>
              </a:rPr>
              <a:t>twork</a:t>
            </a:r>
            <a:r>
              <a:rPr lang="en-US" sz="2000" cap="none" dirty="0" smtClean="0">
                <a:effectLst>
                  <a:outerShdw blurRad="38100" dist="38100" dir="2700000" algn="tl">
                    <a:srgbClr val="000000">
                      <a:alpha val="43137"/>
                    </a:srgbClr>
                  </a:outerShdw>
                </a:effectLst>
                <a:ea typeface="ＭＳ Ｐゴシック" pitchFamily="-105" charset="-128"/>
                <a:cs typeface="ＭＳ Ｐゴシック" pitchFamily="-105" charset="-128"/>
              </a:rPr>
              <a:t> </a:t>
            </a:r>
            <a:r>
              <a:rPr lang="en-US" sz="2000" u="sng" cap="none" dirty="0" smtClean="0">
                <a:effectLst>
                  <a:outerShdw blurRad="38100" dist="38100" dir="2700000" algn="tl">
                    <a:srgbClr val="000000">
                      <a:alpha val="43137"/>
                    </a:srgbClr>
                  </a:outerShdw>
                </a:effectLst>
                <a:ea typeface="ＭＳ Ｐゴシック" pitchFamily="-105" charset="-128"/>
                <a:cs typeface="ＭＳ Ｐゴシック" pitchFamily="-105" charset="-128"/>
              </a:rPr>
              <a:t>S</a:t>
            </a:r>
            <a:r>
              <a:rPr lang="en-US" sz="2000" cap="none" dirty="0" smtClean="0">
                <a:effectLst>
                  <a:outerShdw blurRad="38100" dist="38100" dir="2700000" algn="tl">
                    <a:srgbClr val="000000">
                      <a:alpha val="43137"/>
                    </a:srgbClr>
                  </a:outerShdw>
                </a:effectLst>
                <a:ea typeface="ＭＳ Ｐゴシック" pitchFamily="-105" charset="-128"/>
                <a:cs typeface="ＭＳ Ｐゴシック" pitchFamily="-105" charset="-128"/>
              </a:rPr>
              <a:t>ystem (DYNES, NSF #</a:t>
            </a:r>
            <a:r>
              <a:rPr lang="en-US" sz="2000" dirty="0" smtClean="0">
                <a:effectLst>
                  <a:outerShdw blurRad="38100" dist="38100" dir="2700000" algn="tl">
                    <a:srgbClr val="000000">
                      <a:alpha val="43137"/>
                    </a:srgbClr>
                  </a:outerShdw>
                </a:effectLst>
              </a:rPr>
              <a:t>0958998)</a:t>
            </a:r>
          </a:p>
          <a:p>
            <a:pPr>
              <a:lnSpc>
                <a:spcPct val="80000"/>
              </a:lnSpc>
            </a:pPr>
            <a:r>
              <a:rPr lang="en-US" sz="2000" b="1" dirty="0" smtClean="0">
                <a:latin typeface="Calibri" charset="0"/>
                <a:ea typeface="ＭＳ Ｐゴシック" charset="0"/>
                <a:cs typeface="ＭＳ Ｐゴシック" charset="0"/>
              </a:rPr>
              <a:t>What</a:t>
            </a:r>
            <a:r>
              <a:rPr lang="en-US" sz="2000" dirty="0" smtClean="0">
                <a:latin typeface="Calibri" charset="0"/>
                <a:ea typeface="ＭＳ Ｐゴシック" charset="0"/>
                <a:cs typeface="ＭＳ Ｐゴシック" charset="0"/>
              </a:rPr>
              <a:t> </a:t>
            </a:r>
            <a:r>
              <a:rPr lang="en-US" sz="2000" dirty="0">
                <a:latin typeface="Calibri" charset="0"/>
                <a:ea typeface="ＭＳ Ｐゴシック" charset="0"/>
                <a:cs typeface="ＭＳ Ｐゴシック" charset="0"/>
              </a:rPr>
              <a:t>is it?:</a:t>
            </a:r>
          </a:p>
          <a:p>
            <a:pPr lvl="1">
              <a:lnSpc>
                <a:spcPct val="80000"/>
              </a:lnSpc>
            </a:pPr>
            <a:r>
              <a:rPr lang="en-US" sz="1900" dirty="0">
                <a:latin typeface="Calibri" charset="0"/>
                <a:ea typeface="ＭＳ Ｐゴシック" charset="0"/>
              </a:rPr>
              <a:t>A nationwide cyber-instrument spanning</a:t>
            </a:r>
            <a:r>
              <a:rPr lang="en-US" sz="1900" dirty="0" smtClean="0">
                <a:latin typeface="Calibri" charset="0"/>
                <a:ea typeface="ＭＳ Ｐゴシック" charset="0"/>
              </a:rPr>
              <a:t> up to ~</a:t>
            </a:r>
            <a:r>
              <a:rPr lang="en-US" sz="1900" dirty="0">
                <a:latin typeface="Calibri" charset="0"/>
                <a:ea typeface="ＭＳ Ｐゴシック" charset="0"/>
              </a:rPr>
              <a:t>40 US universities and ~14 Internet2 connectors</a:t>
            </a:r>
          </a:p>
          <a:p>
            <a:pPr lvl="2">
              <a:lnSpc>
                <a:spcPct val="80000"/>
              </a:lnSpc>
              <a:buClr>
                <a:srgbClr val="F79646"/>
              </a:buClr>
            </a:pPr>
            <a:r>
              <a:rPr lang="en-US" sz="1700" dirty="0">
                <a:latin typeface="Calibri" charset="0"/>
                <a:ea typeface="ＭＳ Ｐゴシック" charset="0"/>
              </a:rPr>
              <a:t>Extends </a:t>
            </a:r>
            <a:r>
              <a:rPr lang="en-US" sz="1700" dirty="0" smtClean="0">
                <a:latin typeface="Calibri" charset="0"/>
                <a:ea typeface="ＭＳ Ｐゴシック" charset="0"/>
              </a:rPr>
              <a:t>Internet2s </a:t>
            </a:r>
            <a:r>
              <a:rPr lang="en-US" sz="1700" dirty="0">
                <a:latin typeface="Calibri" charset="0"/>
                <a:ea typeface="ＭＳ Ｐゴシック" charset="0"/>
              </a:rPr>
              <a:t>ION service into regional networks and campuses, based on OSCARS implementation of IDC protocol (developed in partnership with </a:t>
            </a:r>
            <a:r>
              <a:rPr lang="en-US" sz="1700" dirty="0" err="1">
                <a:latin typeface="Calibri" charset="0"/>
                <a:ea typeface="ＭＳ Ｐゴシック" charset="0"/>
              </a:rPr>
              <a:t>ESnet</a:t>
            </a:r>
            <a:r>
              <a:rPr lang="en-US" sz="1700" dirty="0">
                <a:latin typeface="Calibri" charset="0"/>
                <a:ea typeface="ＭＳ Ｐゴシック" charset="0"/>
              </a:rPr>
              <a:t>)</a:t>
            </a:r>
          </a:p>
          <a:p>
            <a:pPr>
              <a:lnSpc>
                <a:spcPct val="80000"/>
              </a:lnSpc>
            </a:pPr>
            <a:r>
              <a:rPr lang="en-US" sz="2000" b="1" dirty="0">
                <a:latin typeface="Calibri" charset="0"/>
                <a:ea typeface="ＭＳ Ｐゴシック" charset="0"/>
                <a:cs typeface="ＭＳ Ｐゴシック" charset="0"/>
              </a:rPr>
              <a:t>Who</a:t>
            </a:r>
            <a:r>
              <a:rPr lang="en-US" sz="2000" dirty="0">
                <a:latin typeface="Calibri" charset="0"/>
                <a:ea typeface="ＭＳ Ｐゴシック" charset="0"/>
                <a:cs typeface="ＭＳ Ｐゴシック" charset="0"/>
              </a:rPr>
              <a:t> is it?</a:t>
            </a:r>
          </a:p>
          <a:p>
            <a:pPr lvl="1">
              <a:lnSpc>
                <a:spcPct val="80000"/>
              </a:lnSpc>
            </a:pPr>
            <a:r>
              <a:rPr lang="en-US" sz="1900" dirty="0">
                <a:latin typeface="Calibri" charset="0"/>
                <a:ea typeface="ＭＳ Ｐゴシック" charset="0"/>
              </a:rPr>
              <a:t>A collaborative team including </a:t>
            </a:r>
            <a:r>
              <a:rPr lang="en-US" sz="1900" b="1" dirty="0">
                <a:latin typeface="Calibri" charset="0"/>
                <a:ea typeface="ＭＳ Ｐゴシック" charset="0"/>
              </a:rPr>
              <a:t>Internet2</a:t>
            </a:r>
            <a:r>
              <a:rPr lang="en-US" sz="1900" dirty="0">
                <a:latin typeface="Calibri" charset="0"/>
                <a:ea typeface="ＭＳ Ｐゴシック" charset="0"/>
              </a:rPr>
              <a:t>, </a:t>
            </a:r>
            <a:r>
              <a:rPr lang="en-US" sz="1900" b="1" dirty="0">
                <a:latin typeface="Calibri" charset="0"/>
                <a:ea typeface="ＭＳ Ｐゴシック" charset="0"/>
              </a:rPr>
              <a:t>Caltech</a:t>
            </a:r>
            <a:r>
              <a:rPr lang="en-US" sz="1900" dirty="0">
                <a:latin typeface="Calibri" charset="0"/>
                <a:ea typeface="ＭＳ Ｐゴシック" charset="0"/>
              </a:rPr>
              <a:t>, </a:t>
            </a:r>
            <a:r>
              <a:rPr lang="en-US" sz="1900" b="1" dirty="0">
                <a:latin typeface="Calibri" charset="0"/>
                <a:ea typeface="ＭＳ Ｐゴシック" charset="0"/>
              </a:rPr>
              <a:t>University of Michigan</a:t>
            </a:r>
            <a:r>
              <a:rPr lang="en-US" sz="1900" dirty="0">
                <a:latin typeface="Calibri" charset="0"/>
                <a:ea typeface="ＭＳ Ｐゴシック" charset="0"/>
              </a:rPr>
              <a:t>, and </a:t>
            </a:r>
            <a:r>
              <a:rPr lang="en-US" sz="1900" b="1" dirty="0">
                <a:latin typeface="Calibri" charset="0"/>
                <a:ea typeface="ＭＳ Ｐゴシック" charset="0"/>
              </a:rPr>
              <a:t>Vanderbilt University</a:t>
            </a:r>
            <a:r>
              <a:rPr lang="en-US" sz="1900" dirty="0">
                <a:latin typeface="Calibri" charset="0"/>
                <a:ea typeface="ＭＳ Ｐゴシック" charset="0"/>
              </a:rPr>
              <a:t> </a:t>
            </a:r>
          </a:p>
          <a:p>
            <a:pPr lvl="1">
              <a:lnSpc>
                <a:spcPct val="80000"/>
              </a:lnSpc>
            </a:pPr>
            <a:r>
              <a:rPr lang="en-US" sz="1900" dirty="0">
                <a:latin typeface="Calibri" charset="0"/>
                <a:ea typeface="ＭＳ Ｐゴシック" charset="0"/>
              </a:rPr>
              <a:t>Community of regional networks and campuses</a:t>
            </a:r>
          </a:p>
          <a:p>
            <a:pPr lvl="1">
              <a:lnSpc>
                <a:spcPct val="80000"/>
              </a:lnSpc>
            </a:pPr>
            <a:r>
              <a:rPr lang="en-US" sz="1900" dirty="0">
                <a:latin typeface="Calibri" charset="0"/>
                <a:ea typeface="ＭＳ Ｐゴシック" charset="0"/>
              </a:rPr>
              <a:t>LHC, astrophysics community, OSG, WLCG, other virtual organizations</a:t>
            </a:r>
          </a:p>
          <a:p>
            <a:pPr>
              <a:lnSpc>
                <a:spcPct val="80000"/>
              </a:lnSpc>
            </a:pPr>
            <a:r>
              <a:rPr lang="en-US" sz="2000" dirty="0">
                <a:latin typeface="Calibri" charset="0"/>
                <a:ea typeface="ＭＳ Ｐゴシック" charset="0"/>
                <a:cs typeface="ＭＳ Ｐゴシック" charset="0"/>
              </a:rPr>
              <a:t>What are the </a:t>
            </a:r>
            <a:r>
              <a:rPr lang="en-US" sz="2000" b="1" dirty="0">
                <a:latin typeface="Calibri" charset="0"/>
                <a:ea typeface="ＭＳ Ｐゴシック" charset="0"/>
                <a:cs typeface="ＭＳ Ｐゴシック" charset="0"/>
              </a:rPr>
              <a:t>goals</a:t>
            </a:r>
            <a:r>
              <a:rPr lang="en-US" sz="2000" dirty="0">
                <a:latin typeface="Calibri" charset="0"/>
                <a:ea typeface="ＭＳ Ｐゴシック" charset="0"/>
                <a:cs typeface="ＭＳ Ｐゴシック" charset="0"/>
              </a:rPr>
              <a:t>?</a:t>
            </a:r>
          </a:p>
          <a:p>
            <a:pPr lvl="1">
              <a:lnSpc>
                <a:spcPct val="80000"/>
              </a:lnSpc>
            </a:pPr>
            <a:r>
              <a:rPr lang="en-US" sz="1900" dirty="0">
                <a:solidFill>
                  <a:srgbClr val="FF0000"/>
                </a:solidFill>
                <a:latin typeface="Calibri" charset="0"/>
                <a:ea typeface="ＭＳ Ｐゴシック" charset="0"/>
              </a:rPr>
              <a:t>Support large, long-distance scientific data flows </a:t>
            </a:r>
            <a:r>
              <a:rPr lang="en-US" sz="1900" dirty="0">
                <a:latin typeface="Calibri" charset="0"/>
                <a:ea typeface="ＭＳ Ｐゴシック" charset="0"/>
              </a:rPr>
              <a:t>in the LHC, other leading programs in data intensive science (such as LIGO, Virtual Observatory, and other large scale sky surveys), and the broader scientific community</a:t>
            </a:r>
          </a:p>
          <a:p>
            <a:pPr lvl="1">
              <a:lnSpc>
                <a:spcPct val="80000"/>
              </a:lnSpc>
            </a:pPr>
            <a:r>
              <a:rPr lang="en-US" sz="1900" dirty="0">
                <a:solidFill>
                  <a:srgbClr val="FF0000"/>
                </a:solidFill>
                <a:latin typeface="Calibri" charset="0"/>
                <a:ea typeface="ＭＳ Ｐゴシック" charset="0"/>
              </a:rPr>
              <a:t>Build a distributed virtual instrument</a:t>
            </a:r>
            <a:r>
              <a:rPr lang="en-US" sz="1900" dirty="0">
                <a:latin typeface="Calibri" charset="0"/>
                <a:ea typeface="ＭＳ Ｐゴシック" charset="0"/>
              </a:rPr>
              <a:t> at sites of interest to the LHC but available to R&amp;E community generally</a:t>
            </a:r>
          </a:p>
          <a:p>
            <a:pPr>
              <a:lnSpc>
                <a:spcPct val="80000"/>
              </a:lnSpc>
            </a:pPr>
            <a:endParaRPr lang="en-US" sz="2000" dirty="0">
              <a:latin typeface="Calibri" charset="0"/>
              <a:ea typeface="ＭＳ Ｐゴシック" charset="0"/>
              <a:cs typeface="ＭＳ Ｐゴシック" charset="0"/>
            </a:endParaRPr>
          </a:p>
        </p:txBody>
      </p:sp>
      <p:sp>
        <p:nvSpPr>
          <p:cNvPr id="15364"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a:solidFill>
                <a:srgbClr val="898989"/>
              </a:solidFill>
              <a:latin typeface="Calibri" charset="0"/>
            </a:endParaRPr>
          </a:p>
        </p:txBody>
      </p:sp>
      <p:sp>
        <p:nvSpPr>
          <p:cNvPr id="5" name="Slide Number Placeholder 4"/>
          <p:cNvSpPr>
            <a:spLocks noGrp="1"/>
          </p:cNvSpPr>
          <p:nvPr>
            <p:ph type="sldNum" sz="quarter" idx="12"/>
          </p:nvPr>
        </p:nvSpPr>
        <p:spPr/>
        <p:txBody>
          <a:bodyPr/>
          <a:lstStyle/>
          <a:p>
            <a:pPr>
              <a:defRPr/>
            </a:pPr>
            <a:fld id="{F66DF843-F52B-444D-8F57-7C6B4A42A940}"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4124660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435100" y="76200"/>
            <a:ext cx="7499350" cy="1143000"/>
          </a:xfrm>
        </p:spPr>
        <p:txBody>
          <a:bodyPr>
            <a:normAutofit fontScale="90000"/>
          </a:bodyPr>
          <a:lstStyle/>
          <a:p>
            <a:r>
              <a:rPr lang="en-US" dirty="0" smtClean="0">
                <a:ea typeface="ＭＳ Ｐゴシック" charset="-128"/>
              </a:rPr>
              <a:t>DYNES </a:t>
            </a:r>
            <a:r>
              <a:rPr lang="en-US" dirty="0" smtClean="0">
                <a:ea typeface="ＭＳ Ｐゴシック" charset="-128"/>
              </a:rPr>
              <a:t>and </a:t>
            </a:r>
            <a:r>
              <a:rPr lang="en-US" dirty="0" smtClean="0">
                <a:ea typeface="ＭＳ Ｐゴシック" charset="-128"/>
              </a:rPr>
              <a:t>LHC:  </a:t>
            </a:r>
            <a:br>
              <a:rPr lang="en-US" dirty="0" smtClean="0">
                <a:ea typeface="ＭＳ Ｐゴシック" charset="-128"/>
              </a:rPr>
            </a:br>
            <a:r>
              <a:rPr lang="en-US" dirty="0" smtClean="0">
                <a:ea typeface="ＭＳ Ｐゴシック" charset="-128"/>
              </a:rPr>
              <a:t>The </a:t>
            </a:r>
            <a:r>
              <a:rPr lang="en-US" dirty="0" smtClean="0">
                <a:ea typeface="ＭＳ Ｐゴシック" charset="-128"/>
              </a:rPr>
              <a:t>Problem to be Addressed</a:t>
            </a:r>
            <a:endParaRPr lang="en-US" dirty="0" smtClean="0">
              <a:ea typeface="ＭＳ Ｐゴシック" charset="-128"/>
            </a:endParaRPr>
          </a:p>
        </p:txBody>
      </p:sp>
      <p:sp>
        <p:nvSpPr>
          <p:cNvPr id="2" name="Content Placeholder 1"/>
          <p:cNvSpPr>
            <a:spLocks noGrp="1"/>
          </p:cNvSpPr>
          <p:nvPr>
            <p:ph idx="1"/>
          </p:nvPr>
        </p:nvSpPr>
        <p:spPr>
          <a:xfrm>
            <a:off x="1219200" y="1219200"/>
            <a:ext cx="7715250" cy="5715000"/>
          </a:xfrm>
        </p:spPr>
        <p:txBody>
          <a:bodyPr>
            <a:noAutofit/>
          </a:bodyPr>
          <a:lstStyle/>
          <a:p>
            <a:pPr>
              <a:spcBef>
                <a:spcPts val="0"/>
              </a:spcBef>
              <a:spcAft>
                <a:spcPts val="0"/>
              </a:spcAft>
            </a:pPr>
            <a:r>
              <a:rPr lang="en-US" sz="1900" dirty="0" smtClean="0">
                <a:solidFill>
                  <a:schemeClr val="tx1"/>
                </a:solidFill>
              </a:rPr>
              <a:t>The LHC experiments’ “Tiered” computing and storage system </a:t>
            </a:r>
            <a:br>
              <a:rPr lang="en-US" sz="1900" dirty="0" smtClean="0">
                <a:solidFill>
                  <a:schemeClr val="tx1"/>
                </a:solidFill>
              </a:rPr>
            </a:br>
            <a:r>
              <a:rPr lang="en-US" sz="1900" dirty="0" smtClean="0">
                <a:solidFill>
                  <a:schemeClr val="tx1"/>
                </a:solidFill>
              </a:rPr>
              <a:t> already encompasses more than 140 sites</a:t>
            </a:r>
          </a:p>
          <a:p>
            <a:pPr lvl="1">
              <a:spcBef>
                <a:spcPts val="0"/>
              </a:spcBef>
              <a:spcAft>
                <a:spcPts val="0"/>
              </a:spcAft>
            </a:pPr>
            <a:r>
              <a:rPr lang="en-US" sz="1900" dirty="0" smtClean="0">
                <a:solidFill>
                  <a:schemeClr val="tx1"/>
                </a:solidFill>
              </a:rPr>
              <a:t>Each hosting from tens of terabytes (Tier3) to hundreds of terabytes </a:t>
            </a:r>
            <a:br>
              <a:rPr lang="en-US" sz="1900" dirty="0" smtClean="0">
                <a:solidFill>
                  <a:schemeClr val="tx1"/>
                </a:solidFill>
              </a:rPr>
            </a:br>
            <a:r>
              <a:rPr lang="en-US" sz="1900" dirty="0" smtClean="0">
                <a:solidFill>
                  <a:schemeClr val="tx1"/>
                </a:solidFill>
              </a:rPr>
              <a:t> (Tier2) to </a:t>
            </a:r>
            <a:r>
              <a:rPr lang="en-US" sz="1900" dirty="0" err="1" smtClean="0">
                <a:solidFill>
                  <a:schemeClr val="tx1"/>
                </a:solidFill>
              </a:rPr>
              <a:t>petabytes</a:t>
            </a:r>
            <a:r>
              <a:rPr lang="en-US" sz="1900" dirty="0" smtClean="0">
                <a:solidFill>
                  <a:schemeClr val="tx1"/>
                </a:solidFill>
              </a:rPr>
              <a:t> (Tier1)</a:t>
            </a:r>
          </a:p>
          <a:p>
            <a:pPr>
              <a:spcBef>
                <a:spcPts val="0"/>
              </a:spcBef>
              <a:spcAft>
                <a:spcPts val="0"/>
              </a:spcAft>
            </a:pPr>
            <a:r>
              <a:rPr lang="en-US" sz="1900" dirty="0" smtClean="0">
                <a:solidFill>
                  <a:schemeClr val="tx1"/>
                </a:solidFill>
              </a:rPr>
              <a:t>Sustained throughputs at 1-10 </a:t>
            </a:r>
            <a:r>
              <a:rPr lang="en-US" sz="1900" dirty="0" err="1" smtClean="0">
                <a:solidFill>
                  <a:schemeClr val="tx1"/>
                </a:solidFill>
              </a:rPr>
              <a:t>Gbps</a:t>
            </a:r>
            <a:r>
              <a:rPr lang="en-US" sz="1900" dirty="0" smtClean="0">
                <a:solidFill>
                  <a:schemeClr val="tx1"/>
                </a:solidFill>
              </a:rPr>
              <a:t> (and some &gt; 10 </a:t>
            </a:r>
            <a:r>
              <a:rPr lang="en-US" sz="1900" dirty="0" err="1" smtClean="0">
                <a:solidFill>
                  <a:schemeClr val="tx1"/>
                </a:solidFill>
              </a:rPr>
              <a:t>Gbps</a:t>
            </a:r>
            <a:r>
              <a:rPr lang="en-US" sz="1900" dirty="0" smtClean="0">
                <a:solidFill>
                  <a:schemeClr val="tx1"/>
                </a:solidFill>
              </a:rPr>
              <a:t>) are in production use today by some Tier2s as well as Tier1s, particularly in US</a:t>
            </a:r>
          </a:p>
          <a:p>
            <a:pPr>
              <a:spcBef>
                <a:spcPts val="0"/>
              </a:spcBef>
              <a:spcAft>
                <a:spcPts val="0"/>
              </a:spcAft>
            </a:pPr>
            <a:r>
              <a:rPr lang="en-US" sz="1900" dirty="0" smtClean="0">
                <a:solidFill>
                  <a:schemeClr val="tx1"/>
                </a:solidFill>
              </a:rPr>
              <a:t>LHC data volumes and transfer rates are expected to expand by an order of magnitude over the next several years</a:t>
            </a:r>
          </a:p>
          <a:p>
            <a:pPr lvl="1">
              <a:spcBef>
                <a:spcPts val="0"/>
              </a:spcBef>
              <a:spcAft>
                <a:spcPts val="0"/>
              </a:spcAft>
            </a:pPr>
            <a:r>
              <a:rPr lang="en-US" sz="1900" dirty="0" smtClean="0">
                <a:solidFill>
                  <a:schemeClr val="tx1"/>
                </a:solidFill>
              </a:rPr>
              <a:t>As higher capacity storage and regional, national and transoceanic </a:t>
            </a:r>
            <a:br>
              <a:rPr lang="en-US" sz="1900" dirty="0" smtClean="0">
                <a:solidFill>
                  <a:schemeClr val="tx1"/>
                </a:solidFill>
              </a:rPr>
            </a:br>
            <a:r>
              <a:rPr lang="en-US" sz="1900" dirty="0" smtClean="0">
                <a:solidFill>
                  <a:schemeClr val="tx1"/>
                </a:solidFill>
              </a:rPr>
              <a:t>network links of 40 and 100 </a:t>
            </a:r>
            <a:r>
              <a:rPr lang="en-US" sz="1900" dirty="0" err="1" smtClean="0">
                <a:solidFill>
                  <a:schemeClr val="tx1"/>
                </a:solidFill>
              </a:rPr>
              <a:t>Gbps</a:t>
            </a:r>
            <a:r>
              <a:rPr lang="en-US" sz="1900" dirty="0" smtClean="0">
                <a:solidFill>
                  <a:schemeClr val="tx1"/>
                </a:solidFill>
              </a:rPr>
              <a:t> become available and affordable. </a:t>
            </a:r>
          </a:p>
          <a:p>
            <a:pPr lvl="1">
              <a:spcBef>
                <a:spcPts val="0"/>
              </a:spcBef>
              <a:spcAft>
                <a:spcPts val="0"/>
              </a:spcAft>
            </a:pPr>
            <a:r>
              <a:rPr lang="en-US" sz="1900" dirty="0" smtClean="0">
                <a:solidFill>
                  <a:schemeClr val="tx1"/>
                </a:solidFill>
              </a:rPr>
              <a:t>US </a:t>
            </a:r>
            <a:r>
              <a:rPr lang="en-US" sz="1900" dirty="0" err="1" smtClean="0">
                <a:solidFill>
                  <a:schemeClr val="tx1"/>
                </a:solidFill>
              </a:rPr>
              <a:t>LHCNet</a:t>
            </a:r>
            <a:r>
              <a:rPr lang="en-US" sz="1900" dirty="0" smtClean="0">
                <a:solidFill>
                  <a:schemeClr val="tx1"/>
                </a:solidFill>
              </a:rPr>
              <a:t>, for example, is expected to reach 280-400 </a:t>
            </a:r>
            <a:r>
              <a:rPr lang="en-US" sz="1900" dirty="0" err="1" smtClean="0">
                <a:solidFill>
                  <a:schemeClr val="tx1"/>
                </a:solidFill>
              </a:rPr>
              <a:t>Gbps</a:t>
            </a:r>
            <a:r>
              <a:rPr lang="en-US" sz="1900" dirty="0" smtClean="0">
                <a:solidFill>
                  <a:schemeClr val="tx1"/>
                </a:solidFill>
              </a:rPr>
              <a:t> by 2014 between its points of presence in NYC, Chicago, CERN and Amsterdam</a:t>
            </a:r>
          </a:p>
          <a:p>
            <a:pPr>
              <a:spcBef>
                <a:spcPts val="0"/>
              </a:spcBef>
              <a:spcAft>
                <a:spcPts val="0"/>
              </a:spcAft>
            </a:pPr>
            <a:r>
              <a:rPr lang="en-US" sz="1900" dirty="0" smtClean="0">
                <a:solidFill>
                  <a:schemeClr val="tx1"/>
                </a:solidFill>
              </a:rPr>
              <a:t>Network usage on this scale can only be accommodated with planning,</a:t>
            </a:r>
            <a:br>
              <a:rPr lang="en-US" sz="1900" dirty="0" smtClean="0">
                <a:solidFill>
                  <a:schemeClr val="tx1"/>
                </a:solidFill>
              </a:rPr>
            </a:br>
            <a:r>
              <a:rPr lang="en-US" sz="1900" dirty="0" smtClean="0">
                <a:solidFill>
                  <a:schemeClr val="tx1"/>
                </a:solidFill>
              </a:rPr>
              <a:t>an appropriate architecture, and nationwide community involvement</a:t>
            </a:r>
          </a:p>
          <a:p>
            <a:pPr lvl="1">
              <a:spcBef>
                <a:spcPts val="0"/>
              </a:spcBef>
              <a:spcAft>
                <a:spcPts val="0"/>
              </a:spcAft>
            </a:pPr>
            <a:r>
              <a:rPr lang="en-US" sz="1900" dirty="0" smtClean="0">
                <a:solidFill>
                  <a:schemeClr val="tx1"/>
                </a:solidFill>
              </a:rPr>
              <a:t>By the LHC groups at universities and labs</a:t>
            </a:r>
          </a:p>
          <a:p>
            <a:pPr lvl="1">
              <a:spcBef>
                <a:spcPts val="0"/>
              </a:spcBef>
              <a:spcAft>
                <a:spcPts val="0"/>
              </a:spcAft>
            </a:pPr>
            <a:r>
              <a:rPr lang="en-US" sz="1900" dirty="0" smtClean="0">
                <a:solidFill>
                  <a:schemeClr val="tx1"/>
                </a:solidFill>
              </a:rPr>
              <a:t>By campuses, regional and state networks connecting to Internet2</a:t>
            </a:r>
          </a:p>
          <a:p>
            <a:pPr lvl="1">
              <a:spcBef>
                <a:spcPts val="0"/>
              </a:spcBef>
              <a:spcAft>
                <a:spcPts val="0"/>
              </a:spcAft>
            </a:pPr>
            <a:r>
              <a:rPr lang="en-US" sz="1900" dirty="0" smtClean="0">
                <a:solidFill>
                  <a:schemeClr val="tx1"/>
                </a:solidFill>
              </a:rPr>
              <a:t>By </a:t>
            </a:r>
            <a:r>
              <a:rPr lang="en-US" sz="1900" dirty="0" err="1" smtClean="0">
                <a:solidFill>
                  <a:schemeClr val="tx1"/>
                </a:solidFill>
              </a:rPr>
              <a:t>ESnet</a:t>
            </a:r>
            <a:r>
              <a:rPr lang="en-US" sz="1900" dirty="0" smtClean="0">
                <a:solidFill>
                  <a:schemeClr val="tx1"/>
                </a:solidFill>
              </a:rPr>
              <a:t>, US </a:t>
            </a:r>
            <a:r>
              <a:rPr lang="en-US" sz="1900" dirty="0" err="1" smtClean="0">
                <a:solidFill>
                  <a:schemeClr val="tx1"/>
                </a:solidFill>
              </a:rPr>
              <a:t>LHCNet</a:t>
            </a:r>
            <a:r>
              <a:rPr lang="en-US" sz="1900" dirty="0" smtClean="0">
                <a:solidFill>
                  <a:schemeClr val="tx1"/>
                </a:solidFill>
              </a:rPr>
              <a:t>, NSF/IRNC, </a:t>
            </a:r>
            <a:r>
              <a:rPr lang="en-US" sz="1900" dirty="0" smtClean="0">
                <a:solidFill>
                  <a:schemeClr val="tx1"/>
                </a:solidFill>
              </a:rPr>
              <a:t>major </a:t>
            </a:r>
            <a:r>
              <a:rPr lang="en-US" sz="1900" dirty="0" smtClean="0">
                <a:solidFill>
                  <a:schemeClr val="tx1"/>
                </a:solidFill>
              </a:rPr>
              <a:t>networks in US &amp; Europe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066800" y="152400"/>
            <a:ext cx="7867650" cy="1112838"/>
          </a:xfrm>
        </p:spPr>
        <p:txBody>
          <a:bodyPr>
            <a:normAutofit fontScale="90000"/>
          </a:bodyPr>
          <a:lstStyle/>
          <a:p>
            <a:r>
              <a:rPr lang="en-US" dirty="0" smtClean="0">
                <a:ea typeface="ＭＳ Ｐゴシック" charset="-128"/>
              </a:rPr>
              <a:t>DYNES: </a:t>
            </a:r>
            <a:r>
              <a:rPr lang="en-US" dirty="0" smtClean="0">
                <a:ea typeface="ＭＳ Ｐゴシック" charset="-128"/>
              </a:rPr>
              <a:t> Addressing the Problem </a:t>
            </a:r>
            <a:r>
              <a:rPr lang="en-US" dirty="0" smtClean="0">
                <a:ea typeface="ＭＳ Ｐゴシック" charset="-128"/>
              </a:rPr>
              <a:t/>
            </a:r>
            <a:br>
              <a:rPr lang="en-US" dirty="0" smtClean="0">
                <a:ea typeface="ＭＳ Ｐゴシック" charset="-128"/>
              </a:rPr>
            </a:br>
            <a:r>
              <a:rPr lang="en-US" dirty="0" smtClean="0">
                <a:ea typeface="ＭＳ Ｐゴシック" charset="-128"/>
              </a:rPr>
              <a:t>with Dynamic Network </a:t>
            </a:r>
            <a:r>
              <a:rPr lang="en-US" dirty="0" smtClean="0">
                <a:ea typeface="ＭＳ Ｐゴシック" charset="-128"/>
              </a:rPr>
              <a:t>Circuits (1/2)</a:t>
            </a:r>
            <a:endParaRPr lang="en-US" dirty="0" smtClean="0">
              <a:ea typeface="ＭＳ Ｐゴシック" charset="-128"/>
            </a:endParaRPr>
          </a:p>
        </p:txBody>
      </p:sp>
      <p:sp>
        <p:nvSpPr>
          <p:cNvPr id="2" name="Content Placeholder 1"/>
          <p:cNvSpPr>
            <a:spLocks noGrp="1"/>
          </p:cNvSpPr>
          <p:nvPr>
            <p:ph idx="1"/>
          </p:nvPr>
        </p:nvSpPr>
        <p:spPr/>
        <p:txBody>
          <a:bodyPr>
            <a:noAutofit/>
          </a:bodyPr>
          <a:lstStyle/>
          <a:p>
            <a:pPr marL="274320">
              <a:spcBef>
                <a:spcPts val="0"/>
              </a:spcBef>
              <a:spcAft>
                <a:spcPts val="0"/>
              </a:spcAft>
            </a:pPr>
            <a:r>
              <a:rPr lang="en-US" sz="2800" dirty="0" smtClean="0">
                <a:solidFill>
                  <a:schemeClr val="tx1"/>
                </a:solidFill>
                <a:effectLst>
                  <a:outerShdw blurRad="38100" dist="38100" dir="2700000" algn="tl">
                    <a:srgbClr val="000000">
                      <a:alpha val="43137"/>
                    </a:srgbClr>
                  </a:outerShdw>
                </a:effectLst>
              </a:rPr>
              <a:t>DYNES </a:t>
            </a:r>
            <a:r>
              <a:rPr lang="en-US" sz="2800" dirty="0" smtClean="0">
                <a:solidFill>
                  <a:schemeClr val="tx1"/>
                </a:solidFill>
              </a:rPr>
              <a:t>will deliver the needed capabilities to the </a:t>
            </a:r>
            <a:r>
              <a:rPr lang="en-US" sz="2800" dirty="0" smtClean="0">
                <a:solidFill>
                  <a:schemeClr val="tx1"/>
                </a:solidFill>
                <a:effectLst>
                  <a:outerShdw blurRad="38100" dist="38100" dir="2700000" algn="tl">
                    <a:srgbClr val="000000">
                      <a:alpha val="43137"/>
                    </a:srgbClr>
                  </a:outerShdw>
                </a:effectLst>
              </a:rPr>
              <a:t>LHC</a:t>
            </a:r>
            <a:r>
              <a:rPr lang="en-US" sz="2800" dirty="0" smtClean="0">
                <a:solidFill>
                  <a:schemeClr val="tx1"/>
                </a:solidFill>
              </a:rPr>
              <a:t>, and to the  broader scientific community at all the campuses served, </a:t>
            </a:r>
            <a:br>
              <a:rPr lang="en-US" sz="2800" dirty="0" smtClean="0">
                <a:solidFill>
                  <a:schemeClr val="tx1"/>
                </a:solidFill>
              </a:rPr>
            </a:br>
            <a:r>
              <a:rPr lang="en-US" sz="2800" dirty="0" smtClean="0">
                <a:solidFill>
                  <a:schemeClr val="tx1"/>
                </a:solidFill>
              </a:rPr>
              <a:t>by coupling to their analysis systems: </a:t>
            </a:r>
          </a:p>
          <a:p>
            <a:pPr lvl="1">
              <a:spcBef>
                <a:spcPts val="0"/>
              </a:spcBef>
              <a:spcAft>
                <a:spcPts val="0"/>
              </a:spcAft>
            </a:pPr>
            <a:r>
              <a:rPr lang="en-US" b="1" dirty="0" smtClean="0"/>
              <a:t>Dynamic </a:t>
            </a:r>
            <a:r>
              <a:rPr lang="en-US" b="1" dirty="0" smtClean="0"/>
              <a:t>network circuit </a:t>
            </a:r>
            <a:r>
              <a:rPr lang="en-US" b="1" dirty="0" smtClean="0"/>
              <a:t>provisioning</a:t>
            </a:r>
            <a:r>
              <a:rPr lang="en-US" dirty="0" smtClean="0"/>
              <a:t>: </a:t>
            </a:r>
            <a:r>
              <a:rPr lang="en-US" dirty="0" smtClean="0">
                <a:solidFill>
                  <a:schemeClr val="tx1"/>
                </a:solidFill>
              </a:rPr>
              <a:t>IDC Controller</a:t>
            </a:r>
          </a:p>
          <a:p>
            <a:pPr lvl="1">
              <a:spcBef>
                <a:spcPts val="0"/>
              </a:spcBef>
              <a:spcAft>
                <a:spcPts val="0"/>
              </a:spcAft>
            </a:pPr>
            <a:r>
              <a:rPr lang="en-US" b="1" dirty="0" smtClean="0"/>
              <a:t>Data transport</a:t>
            </a:r>
            <a:r>
              <a:rPr lang="en-US" dirty="0" smtClean="0"/>
              <a:t>: </a:t>
            </a:r>
            <a:r>
              <a:rPr lang="en-US" dirty="0" smtClean="0"/>
              <a:t> </a:t>
            </a:r>
            <a:r>
              <a:rPr lang="en-US" dirty="0" smtClean="0">
                <a:solidFill>
                  <a:schemeClr val="tx1"/>
                </a:solidFill>
              </a:rPr>
              <a:t>Low-cost </a:t>
            </a:r>
            <a:r>
              <a:rPr lang="en-US" dirty="0" smtClean="0">
                <a:solidFill>
                  <a:schemeClr val="tx1"/>
                </a:solidFill>
              </a:rPr>
              <a:t>IDC-capable Ethernet </a:t>
            </a:r>
            <a:r>
              <a:rPr lang="en-US" dirty="0" smtClean="0"/>
              <a:t>s</a:t>
            </a:r>
            <a:r>
              <a:rPr lang="en-US" dirty="0" smtClean="0">
                <a:solidFill>
                  <a:schemeClr val="tx1"/>
                </a:solidFill>
              </a:rPr>
              <a:t>witch; </a:t>
            </a:r>
          </a:p>
          <a:p>
            <a:pPr lvl="1">
              <a:spcBef>
                <a:spcPts val="0"/>
              </a:spcBef>
              <a:spcAft>
                <a:spcPts val="0"/>
              </a:spcAft>
            </a:pPr>
            <a:r>
              <a:rPr lang="en-US" b="1" dirty="0" smtClean="0">
                <a:solidFill>
                  <a:schemeClr val="tx1"/>
                </a:solidFill>
              </a:rPr>
              <a:t>FDT </a:t>
            </a:r>
            <a:r>
              <a:rPr lang="en-US" b="1" dirty="0" smtClean="0"/>
              <a:t>s</a:t>
            </a:r>
            <a:r>
              <a:rPr lang="en-US" b="1" dirty="0" smtClean="0">
                <a:solidFill>
                  <a:schemeClr val="tx1"/>
                </a:solidFill>
              </a:rPr>
              <a:t>erver </a:t>
            </a:r>
            <a:r>
              <a:rPr lang="en-US" dirty="0" smtClean="0">
                <a:solidFill>
                  <a:schemeClr val="tx1"/>
                </a:solidFill>
              </a:rPr>
              <a:t>for high throughput, </a:t>
            </a:r>
            <a:r>
              <a:rPr lang="en-US" dirty="0" smtClean="0">
                <a:solidFill>
                  <a:schemeClr val="tx1"/>
                </a:solidFill>
              </a:rPr>
              <a:t>Low-cost </a:t>
            </a:r>
            <a:r>
              <a:rPr lang="en-US" dirty="0" smtClean="0">
                <a:solidFill>
                  <a:schemeClr val="tx1"/>
                </a:solidFill>
              </a:rPr>
              <a:t>storage </a:t>
            </a:r>
            <a:r>
              <a:rPr lang="en-US" dirty="0" smtClean="0">
                <a:solidFill>
                  <a:schemeClr val="tx1"/>
                </a:solidFill>
              </a:rPr>
              <a:t>array</a:t>
            </a:r>
            <a:endParaRPr lang="en-US" dirty="0" smtClean="0">
              <a:solidFill>
                <a:schemeClr val="tx1"/>
              </a:solidFill>
            </a:endParaRPr>
          </a:p>
          <a:p>
            <a:pPr lvl="1">
              <a:spcBef>
                <a:spcPts val="0"/>
              </a:spcBef>
              <a:spcAft>
                <a:spcPts val="0"/>
              </a:spcAft>
            </a:pPr>
            <a:r>
              <a:rPr lang="en-US" b="1" dirty="0" smtClean="0"/>
              <a:t>End-to-end monitoring services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066800" y="152400"/>
            <a:ext cx="7867650" cy="1112838"/>
          </a:xfrm>
        </p:spPr>
        <p:txBody>
          <a:bodyPr>
            <a:normAutofit fontScale="90000"/>
          </a:bodyPr>
          <a:lstStyle/>
          <a:p>
            <a:r>
              <a:rPr lang="en-US" dirty="0" smtClean="0">
                <a:ea typeface="ＭＳ Ｐゴシック" charset="-128"/>
              </a:rPr>
              <a:t>DYNES: </a:t>
            </a:r>
            <a:r>
              <a:rPr lang="en-US" dirty="0" smtClean="0">
                <a:ea typeface="ＭＳ Ｐゴシック" charset="-128"/>
              </a:rPr>
              <a:t> Addressing the Problem </a:t>
            </a:r>
            <a:r>
              <a:rPr lang="en-US" dirty="0" smtClean="0">
                <a:ea typeface="ＭＳ Ｐゴシック" charset="-128"/>
              </a:rPr>
              <a:t/>
            </a:r>
            <a:br>
              <a:rPr lang="en-US" dirty="0" smtClean="0">
                <a:ea typeface="ＭＳ Ｐゴシック" charset="-128"/>
              </a:rPr>
            </a:br>
            <a:r>
              <a:rPr lang="en-US" dirty="0" smtClean="0">
                <a:ea typeface="ＭＳ Ｐゴシック" charset="-128"/>
              </a:rPr>
              <a:t>with Dynamic Network </a:t>
            </a:r>
            <a:r>
              <a:rPr lang="en-US" dirty="0" smtClean="0">
                <a:ea typeface="ＭＳ Ｐゴシック" charset="-128"/>
              </a:rPr>
              <a:t>Circuits(2/2)</a:t>
            </a:r>
            <a:endParaRPr lang="en-US" dirty="0" smtClean="0">
              <a:ea typeface="ＭＳ Ｐゴシック" charset="-128"/>
            </a:endParaRPr>
          </a:p>
        </p:txBody>
      </p:sp>
      <p:sp>
        <p:nvSpPr>
          <p:cNvPr id="2" name="Content Placeholder 1"/>
          <p:cNvSpPr>
            <a:spLocks noGrp="1"/>
          </p:cNvSpPr>
          <p:nvPr>
            <p:ph idx="1"/>
          </p:nvPr>
        </p:nvSpPr>
        <p:spPr>
          <a:xfrm>
            <a:off x="1066800" y="1524000"/>
            <a:ext cx="8077200" cy="4800600"/>
          </a:xfrm>
        </p:spPr>
        <p:txBody>
          <a:bodyPr>
            <a:noAutofit/>
          </a:bodyPr>
          <a:lstStyle/>
          <a:p>
            <a:pPr marL="342900" lvl="1" indent="-342900">
              <a:spcBef>
                <a:spcPts val="0"/>
              </a:spcBef>
              <a:spcAft>
                <a:spcPts val="0"/>
              </a:spcAft>
              <a:buFont typeface="Wingdings" pitchFamily="2" charset="2"/>
              <a:buChar char="u"/>
            </a:pPr>
            <a:r>
              <a:rPr lang="en-US" sz="3200" i="1" dirty="0" smtClean="0">
                <a:solidFill>
                  <a:srgbClr val="FF0000"/>
                </a:solidFill>
              </a:rPr>
              <a:t>DYNES </a:t>
            </a:r>
            <a:r>
              <a:rPr lang="en-US" sz="3200" i="1" dirty="0" smtClean="0">
                <a:solidFill>
                  <a:srgbClr val="FF0000"/>
                </a:solidFill>
              </a:rPr>
              <a:t>does not fund more bandwidth</a:t>
            </a:r>
            <a:r>
              <a:rPr lang="en-US" dirty="0" smtClean="0">
                <a:solidFill>
                  <a:schemeClr val="tx1"/>
                </a:solidFill>
              </a:rPr>
              <a:t>, but provides access </a:t>
            </a:r>
            <a:r>
              <a:rPr lang="en-US" dirty="0" smtClean="0">
                <a:solidFill>
                  <a:schemeClr val="tx1"/>
                </a:solidFill>
              </a:rPr>
              <a:t>to </a:t>
            </a:r>
            <a:r>
              <a:rPr lang="en-US" dirty="0" smtClean="0">
                <a:solidFill>
                  <a:schemeClr val="tx1"/>
                </a:solidFill>
              </a:rPr>
              <a:t>Internet2’s dynamic circuit network (“ION”), </a:t>
            </a:r>
            <a:r>
              <a:rPr lang="en-US" dirty="0" smtClean="0">
                <a:solidFill>
                  <a:schemeClr val="tx1"/>
                </a:solidFill>
              </a:rPr>
              <a:t> plus </a:t>
            </a:r>
            <a:r>
              <a:rPr lang="en-US" dirty="0" smtClean="0">
                <a:solidFill>
                  <a:schemeClr val="tx1"/>
                </a:solidFill>
              </a:rPr>
              <a:t>the standard</a:t>
            </a:r>
            <a:br>
              <a:rPr lang="en-US" dirty="0" smtClean="0">
                <a:solidFill>
                  <a:schemeClr val="tx1"/>
                </a:solidFill>
              </a:rPr>
            </a:br>
            <a:r>
              <a:rPr lang="en-US" dirty="0" smtClean="0">
                <a:solidFill>
                  <a:schemeClr val="tx1"/>
                </a:solidFill>
              </a:rPr>
              <a:t>mechanisms, tools and equipment needed</a:t>
            </a:r>
          </a:p>
          <a:p>
            <a:pPr lvl="1">
              <a:spcBef>
                <a:spcPts val="0"/>
              </a:spcBef>
              <a:spcAft>
                <a:spcPts val="0"/>
              </a:spcAft>
            </a:pPr>
            <a:r>
              <a:rPr lang="en-US" b="1" dirty="0" smtClean="0">
                <a:solidFill>
                  <a:schemeClr val="tx1"/>
                </a:solidFill>
              </a:rPr>
              <a:t>To build circuits with bandwidth guarantees </a:t>
            </a:r>
            <a:r>
              <a:rPr lang="en-US" dirty="0" smtClean="0">
                <a:solidFill>
                  <a:schemeClr val="tx1"/>
                </a:solidFill>
              </a:rPr>
              <a:t>across </a:t>
            </a:r>
            <a:r>
              <a:rPr lang="en-US" dirty="0" smtClean="0">
                <a:solidFill>
                  <a:schemeClr val="tx1"/>
                </a:solidFill>
              </a:rPr>
              <a:t>multiple network </a:t>
            </a:r>
            <a:r>
              <a:rPr lang="en-US" dirty="0" smtClean="0">
                <a:solidFill>
                  <a:schemeClr val="tx1"/>
                </a:solidFill>
              </a:rPr>
              <a:t>domains, across </a:t>
            </a:r>
            <a:r>
              <a:rPr lang="en-US" dirty="0" smtClean="0">
                <a:solidFill>
                  <a:schemeClr val="tx1"/>
                </a:solidFill>
              </a:rPr>
              <a:t>the U.S</a:t>
            </a:r>
            <a:r>
              <a:rPr lang="en-US" dirty="0" smtClean="0">
                <a:solidFill>
                  <a:schemeClr val="tx1"/>
                </a:solidFill>
              </a:rPr>
              <a:t>. and to Europe</a:t>
            </a:r>
          </a:p>
          <a:p>
            <a:pPr lvl="2">
              <a:spcBef>
                <a:spcPts val="0"/>
              </a:spcBef>
              <a:spcAft>
                <a:spcPts val="0"/>
              </a:spcAft>
            </a:pPr>
            <a:r>
              <a:rPr lang="en-US" dirty="0" smtClean="0">
                <a:solidFill>
                  <a:schemeClr val="tx1"/>
                </a:solidFill>
              </a:rPr>
              <a:t> In a manageable way, with fair-sharing</a:t>
            </a:r>
          </a:p>
          <a:p>
            <a:pPr lvl="2">
              <a:spcBef>
                <a:spcPts val="0"/>
              </a:spcBef>
              <a:spcAft>
                <a:spcPts val="0"/>
              </a:spcAft>
            </a:pPr>
            <a:r>
              <a:rPr lang="en-US" dirty="0" smtClean="0">
                <a:solidFill>
                  <a:schemeClr val="tx1"/>
                </a:solidFill>
              </a:rPr>
              <a:t> Will require scheduling services at some stage</a:t>
            </a:r>
          </a:p>
          <a:p>
            <a:pPr lvl="1">
              <a:spcBef>
                <a:spcPts val="0"/>
              </a:spcBef>
              <a:spcAft>
                <a:spcPts val="0"/>
              </a:spcAft>
            </a:pPr>
            <a:r>
              <a:rPr lang="en-US" b="1" dirty="0" smtClean="0">
                <a:solidFill>
                  <a:schemeClr val="tx1"/>
                </a:solidFill>
              </a:rPr>
              <a:t>To build a community </a:t>
            </a:r>
            <a:r>
              <a:rPr lang="en-US" dirty="0" smtClean="0">
                <a:solidFill>
                  <a:schemeClr val="tx1"/>
                </a:solidFill>
              </a:rPr>
              <a:t>with high throughput </a:t>
            </a:r>
            <a:r>
              <a:rPr lang="en-US" dirty="0" smtClean="0">
                <a:solidFill>
                  <a:schemeClr val="tx1"/>
                </a:solidFill>
              </a:rPr>
              <a:t>capability using </a:t>
            </a:r>
            <a:r>
              <a:rPr lang="en-US" dirty="0" smtClean="0">
                <a:solidFill>
                  <a:schemeClr val="tx1"/>
                </a:solidFill>
              </a:rPr>
              <a:t>standardized, common methods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295400" y="76200"/>
            <a:ext cx="7499350" cy="1143000"/>
          </a:xfrm>
        </p:spPr>
        <p:txBody>
          <a:bodyPr>
            <a:normAutofit fontScale="90000"/>
          </a:bodyPr>
          <a:lstStyle/>
          <a:p>
            <a:r>
              <a:rPr lang="en-US" dirty="0" smtClean="0">
                <a:ea typeface="ＭＳ Ｐゴシック" charset="-128"/>
              </a:rPr>
              <a:t>DYNES: Why Dynamic </a:t>
            </a:r>
            <a:r>
              <a:rPr lang="en-US" dirty="0" smtClean="0">
                <a:ea typeface="ＭＳ Ｐゴシック" charset="-128"/>
              </a:rPr>
              <a:t>Circuits(1/2)? </a:t>
            </a:r>
            <a:endParaRPr lang="en-US" dirty="0" smtClean="0">
              <a:ea typeface="ＭＳ Ｐゴシック" charset="-128"/>
            </a:endParaRPr>
          </a:p>
        </p:txBody>
      </p:sp>
      <p:sp>
        <p:nvSpPr>
          <p:cNvPr id="2" name="Content Placeholder 1"/>
          <p:cNvSpPr>
            <a:spLocks noGrp="1"/>
          </p:cNvSpPr>
          <p:nvPr>
            <p:ph idx="1"/>
          </p:nvPr>
        </p:nvSpPr>
        <p:spPr>
          <a:xfrm>
            <a:off x="1143000" y="1143000"/>
            <a:ext cx="8001000" cy="5410200"/>
          </a:xfrm>
        </p:spPr>
        <p:txBody>
          <a:bodyPr>
            <a:noAutofit/>
          </a:bodyPr>
          <a:lstStyle/>
          <a:p>
            <a:r>
              <a:rPr lang="en-US" dirty="0" smtClean="0">
                <a:solidFill>
                  <a:schemeClr val="tx1"/>
                </a:solidFill>
              </a:rPr>
              <a:t>To meet the science requirements, Internet2 and </a:t>
            </a:r>
            <a:r>
              <a:rPr lang="en-US" dirty="0" err="1" smtClean="0">
                <a:solidFill>
                  <a:schemeClr val="tx1"/>
                </a:solidFill>
              </a:rPr>
              <a:t>ESnet</a:t>
            </a:r>
            <a:r>
              <a:rPr lang="en-US" dirty="0" smtClean="0">
                <a:solidFill>
                  <a:schemeClr val="tx1"/>
                </a:solidFill>
              </a:rPr>
              <a:t>, along with several US regional networks, US </a:t>
            </a:r>
            <a:r>
              <a:rPr lang="en-US" dirty="0" err="1" smtClean="0">
                <a:solidFill>
                  <a:schemeClr val="tx1"/>
                </a:solidFill>
              </a:rPr>
              <a:t>LHCNet</a:t>
            </a:r>
            <a:r>
              <a:rPr lang="en-US" dirty="0" smtClean="0">
                <a:solidFill>
                  <a:schemeClr val="tx1"/>
                </a:solidFill>
              </a:rPr>
              <a:t>, and in GEANT in Europe, have developed a strategy (starting with a meeting at CERN, March 2004) based on a ‘hybrid’ network </a:t>
            </a:r>
            <a:r>
              <a:rPr lang="en-US" dirty="0" smtClean="0">
                <a:solidFill>
                  <a:schemeClr val="tx1"/>
                </a:solidFill>
              </a:rPr>
              <a:t>architecture utilizing both routed and circuit based paths.</a:t>
            </a:r>
            <a:endParaRPr lang="en-US" dirty="0" smtClean="0">
              <a:solidFill>
                <a:schemeClr val="tx1"/>
              </a:solidFill>
            </a:endParaRPr>
          </a:p>
          <a:p>
            <a:r>
              <a:rPr lang="en-US" dirty="0" smtClean="0"/>
              <a:t>T</a:t>
            </a:r>
            <a:r>
              <a:rPr lang="en-US" dirty="0" smtClean="0">
                <a:solidFill>
                  <a:schemeClr val="tx1"/>
                </a:solidFill>
              </a:rPr>
              <a:t>he </a:t>
            </a:r>
            <a:r>
              <a:rPr lang="en-US" dirty="0" smtClean="0">
                <a:solidFill>
                  <a:schemeClr val="tx1"/>
                </a:solidFill>
              </a:rPr>
              <a:t>traditional IP network backbone is paralleled by a </a:t>
            </a:r>
            <a:r>
              <a:rPr lang="en-US" dirty="0" smtClean="0">
                <a:solidFill>
                  <a:schemeClr val="tx1"/>
                </a:solidFill>
              </a:rPr>
              <a:t>circuit-oriented </a:t>
            </a:r>
            <a:r>
              <a:rPr lang="en-US" dirty="0" smtClean="0">
                <a:solidFill>
                  <a:schemeClr val="tx1"/>
                </a:solidFill>
              </a:rPr>
              <a:t>core network reserved for large-scale science traffic.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295400" y="76200"/>
            <a:ext cx="7499350" cy="1143000"/>
          </a:xfrm>
        </p:spPr>
        <p:txBody>
          <a:bodyPr>
            <a:normAutofit fontScale="90000"/>
          </a:bodyPr>
          <a:lstStyle/>
          <a:p>
            <a:r>
              <a:rPr lang="en-US" dirty="0" smtClean="0">
                <a:ea typeface="ＭＳ Ｐゴシック" charset="-128"/>
              </a:rPr>
              <a:t>DYNES: Why Dynamic </a:t>
            </a:r>
            <a:r>
              <a:rPr lang="en-US" dirty="0" smtClean="0">
                <a:ea typeface="ＭＳ Ｐゴシック" charset="-128"/>
              </a:rPr>
              <a:t>Circuits(2/2)? </a:t>
            </a:r>
            <a:endParaRPr lang="en-US" dirty="0" smtClean="0">
              <a:ea typeface="ＭＳ Ｐゴシック" charset="-128"/>
            </a:endParaRPr>
          </a:p>
        </p:txBody>
      </p:sp>
      <p:sp>
        <p:nvSpPr>
          <p:cNvPr id="2" name="Content Placeholder 1"/>
          <p:cNvSpPr>
            <a:spLocks noGrp="1"/>
          </p:cNvSpPr>
          <p:nvPr>
            <p:ph idx="1"/>
          </p:nvPr>
        </p:nvSpPr>
        <p:spPr>
          <a:xfrm>
            <a:off x="990600" y="1143000"/>
            <a:ext cx="8001000" cy="5486400"/>
          </a:xfrm>
        </p:spPr>
        <p:txBody>
          <a:bodyPr>
            <a:noAutofit/>
          </a:bodyPr>
          <a:lstStyle/>
          <a:p>
            <a:pPr>
              <a:buFont typeface="Arial" pitchFamily="34" charset="0"/>
              <a:buChar char="•"/>
            </a:pPr>
            <a:r>
              <a:rPr lang="en-US" sz="2800" dirty="0" smtClean="0">
                <a:solidFill>
                  <a:schemeClr val="tx1"/>
                </a:solidFill>
              </a:rPr>
              <a:t>Exiting examples </a:t>
            </a:r>
            <a:r>
              <a:rPr lang="en-US" sz="2800" dirty="0" smtClean="0">
                <a:solidFill>
                  <a:schemeClr val="tx1"/>
                </a:solidFill>
              </a:rPr>
              <a:t>are </a:t>
            </a:r>
            <a:r>
              <a:rPr lang="en-US" sz="2800" dirty="0" smtClean="0"/>
              <a:t>Internet2’s Dynamic Circuit Network </a:t>
            </a:r>
            <a:r>
              <a:rPr lang="en-US" sz="2800" dirty="0" smtClean="0"/>
              <a:t> </a:t>
            </a:r>
            <a:r>
              <a:rPr lang="en-US" sz="2800" dirty="0" smtClean="0">
                <a:solidFill>
                  <a:schemeClr val="tx1"/>
                </a:solidFill>
              </a:rPr>
              <a:t>(</a:t>
            </a:r>
            <a:r>
              <a:rPr lang="en-US" sz="2800" dirty="0" smtClean="0">
                <a:solidFill>
                  <a:schemeClr val="tx1"/>
                </a:solidFill>
              </a:rPr>
              <a:t>Its “ION Service”) and </a:t>
            </a:r>
            <a:r>
              <a:rPr lang="en-US" sz="2800" dirty="0" err="1" smtClean="0"/>
              <a:t>ESnet’s</a:t>
            </a:r>
            <a:r>
              <a:rPr lang="en-US" sz="2800" dirty="0" smtClean="0"/>
              <a:t> Science Data Network (SDN), </a:t>
            </a:r>
            <a:r>
              <a:rPr lang="en-US" sz="2800" dirty="0" smtClean="0"/>
              <a:t> </a:t>
            </a:r>
            <a:r>
              <a:rPr lang="en-US" sz="2800" dirty="0" smtClean="0">
                <a:solidFill>
                  <a:schemeClr val="tx1"/>
                </a:solidFill>
              </a:rPr>
              <a:t>each </a:t>
            </a:r>
            <a:r>
              <a:rPr lang="en-US" sz="2800" dirty="0" smtClean="0">
                <a:solidFill>
                  <a:schemeClr val="tx1"/>
                </a:solidFill>
              </a:rPr>
              <a:t>of which provides</a:t>
            </a:r>
            <a:r>
              <a:rPr lang="en-US" sz="2800" dirty="0" smtClean="0"/>
              <a:t>: </a:t>
            </a:r>
          </a:p>
          <a:p>
            <a:pPr lvl="1"/>
            <a:r>
              <a:rPr lang="en-US" sz="2400" b="1" i="1" dirty="0" smtClean="0"/>
              <a:t>Increased effective bandwidth capacity, and reliability of network access</a:t>
            </a:r>
            <a:r>
              <a:rPr lang="en-US" sz="2400" i="1" dirty="0" smtClean="0"/>
              <a:t>,</a:t>
            </a:r>
            <a:r>
              <a:rPr lang="en-US" sz="2400" dirty="0" smtClean="0"/>
              <a:t> </a:t>
            </a:r>
            <a:r>
              <a:rPr lang="en-US" sz="2400" dirty="0" smtClean="0">
                <a:solidFill>
                  <a:schemeClr val="tx1"/>
                </a:solidFill>
              </a:rPr>
              <a:t>by </a:t>
            </a:r>
            <a:r>
              <a:rPr lang="en-US" sz="2400" dirty="0" smtClean="0">
                <a:solidFill>
                  <a:schemeClr val="tx1"/>
                </a:solidFill>
              </a:rPr>
              <a:t>mutually isolating the large long-lasting flows (on ION and/or the SDN) and the traditional IP mix of many small flows</a:t>
            </a:r>
          </a:p>
          <a:p>
            <a:pPr lvl="1"/>
            <a:r>
              <a:rPr lang="en-US" sz="2400" b="1" i="1" dirty="0" smtClean="0"/>
              <a:t>Guaranteed bandwidth as a service</a:t>
            </a:r>
            <a:r>
              <a:rPr lang="en-US" sz="2400" b="1" dirty="0" smtClean="0"/>
              <a:t> </a:t>
            </a:r>
            <a:r>
              <a:rPr lang="en-US" sz="2400" dirty="0" smtClean="0">
                <a:solidFill>
                  <a:schemeClr val="tx1"/>
                </a:solidFill>
              </a:rPr>
              <a:t>by building a system to automatically schedule and implement virtual circuits traversing </a:t>
            </a:r>
            <a:r>
              <a:rPr lang="en-US" sz="2400" dirty="0" smtClean="0">
                <a:solidFill>
                  <a:schemeClr val="tx1"/>
                </a:solidFill>
              </a:rPr>
              <a:t> the </a:t>
            </a:r>
            <a:r>
              <a:rPr lang="en-US" sz="2400" dirty="0" smtClean="0">
                <a:solidFill>
                  <a:schemeClr val="tx1"/>
                </a:solidFill>
              </a:rPr>
              <a:t>network backbone, and </a:t>
            </a:r>
          </a:p>
          <a:p>
            <a:pPr lvl="1"/>
            <a:r>
              <a:rPr lang="en-US" sz="2400" b="1" i="1" dirty="0" smtClean="0"/>
              <a:t>Improved ability of scientists to access network measurement data</a:t>
            </a:r>
            <a:r>
              <a:rPr lang="en-US" sz="2400" dirty="0" smtClean="0"/>
              <a:t> </a:t>
            </a:r>
            <a:r>
              <a:rPr lang="en-US" sz="2400" dirty="0" smtClean="0"/>
              <a:t> </a:t>
            </a:r>
            <a:r>
              <a:rPr lang="en-US" sz="2400" dirty="0" smtClean="0">
                <a:solidFill>
                  <a:schemeClr val="tx1"/>
                </a:solidFill>
              </a:rPr>
              <a:t>for </a:t>
            </a:r>
            <a:r>
              <a:rPr lang="en-US" sz="2400" dirty="0" smtClean="0">
                <a:solidFill>
                  <a:schemeClr val="tx1"/>
                </a:solidFill>
              </a:rPr>
              <a:t>all the network segments end-to-end </a:t>
            </a:r>
            <a:r>
              <a:rPr lang="en-US" sz="2400" dirty="0" smtClean="0">
                <a:solidFill>
                  <a:schemeClr val="tx1"/>
                </a:solidFill>
              </a:rPr>
              <a:t>via the </a:t>
            </a:r>
            <a:r>
              <a:rPr lang="en-US" sz="2400" dirty="0" err="1" smtClean="0"/>
              <a:t>perfSONAR</a:t>
            </a:r>
            <a:r>
              <a:rPr lang="en-US" sz="2400" dirty="0" smtClean="0">
                <a:solidFill>
                  <a:schemeClr val="tx1"/>
                </a:solidFill>
              </a:rPr>
              <a:t> </a:t>
            </a:r>
            <a:r>
              <a:rPr lang="en-US" sz="2400" dirty="0" smtClean="0">
                <a:solidFill>
                  <a:schemeClr val="tx1"/>
                </a:solidFill>
              </a:rPr>
              <a:t>monitoring infrastructure</a:t>
            </a:r>
            <a:r>
              <a:rPr lang="en-US" sz="2400" dirty="0" smtClean="0">
                <a:solidFill>
                  <a:schemeClr val="tx1"/>
                </a:solidFill>
              </a:rPr>
              <a:t>.</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219200" y="0"/>
            <a:ext cx="7715250" cy="1417638"/>
          </a:xfrm>
        </p:spPr>
        <p:txBody>
          <a:bodyPr>
            <a:normAutofit/>
          </a:bodyPr>
          <a:lstStyle/>
          <a:p>
            <a:r>
              <a:rPr lang="en-US" dirty="0" smtClean="0">
                <a:ea typeface="ＭＳ Ｐゴシック" charset="-128"/>
              </a:rPr>
              <a:t>DYNES: </a:t>
            </a:r>
            <a:r>
              <a:rPr lang="en-US" sz="3200" dirty="0" smtClean="0">
                <a:ea typeface="ＭＳ Ｐゴシック" charset="-128"/>
              </a:rPr>
              <a:t>Why Not Static Circuits or  </a:t>
            </a:r>
            <a:br>
              <a:rPr lang="en-US" sz="3200" dirty="0" smtClean="0">
                <a:ea typeface="ＭＳ Ｐゴシック" charset="-128"/>
              </a:rPr>
            </a:br>
            <a:r>
              <a:rPr lang="en-US" sz="3200" dirty="0" smtClean="0">
                <a:ea typeface="ＭＳ Ｐゴシック" charset="-128"/>
              </a:rPr>
              <a:t>Traditional, General Purpose Networks ?</a:t>
            </a:r>
          </a:p>
        </p:txBody>
      </p:sp>
      <p:sp>
        <p:nvSpPr>
          <p:cNvPr id="2" name="Content Placeholder 1"/>
          <p:cNvSpPr>
            <a:spLocks noGrp="1"/>
          </p:cNvSpPr>
          <p:nvPr>
            <p:ph idx="1"/>
          </p:nvPr>
        </p:nvSpPr>
        <p:spPr>
          <a:xfrm>
            <a:off x="1295400" y="1447800"/>
            <a:ext cx="7639050" cy="4953000"/>
          </a:xfrm>
        </p:spPr>
        <p:txBody>
          <a:bodyPr>
            <a:noAutofit/>
          </a:bodyPr>
          <a:lstStyle/>
          <a:p>
            <a:pPr>
              <a:spcBef>
                <a:spcPts val="0"/>
              </a:spcBef>
              <a:spcAft>
                <a:spcPts val="0"/>
              </a:spcAft>
            </a:pPr>
            <a:r>
              <a:rPr lang="en-US" sz="2800" dirty="0" smtClean="0"/>
              <a:t>Separation (physical or logical) </a:t>
            </a:r>
            <a:r>
              <a:rPr lang="en-US" sz="2800" dirty="0" smtClean="0"/>
              <a:t>of </a:t>
            </a:r>
            <a:r>
              <a:rPr lang="en-US" sz="2800" dirty="0" smtClean="0"/>
              <a:t>the dynamic circuit-oriented network from the IP backbone is </a:t>
            </a:r>
            <a:r>
              <a:rPr lang="en-US" sz="2800" b="1" dirty="0" smtClean="0"/>
              <a:t>driven </a:t>
            </a:r>
            <a:r>
              <a:rPr lang="en-US" sz="2800" dirty="0" smtClean="0"/>
              <a:t>by the need to meet </a:t>
            </a:r>
            <a:r>
              <a:rPr lang="en-US" sz="2800" dirty="0" smtClean="0">
                <a:solidFill>
                  <a:srgbClr val="FF0000"/>
                </a:solidFill>
              </a:rPr>
              <a:t>different functional, security, and architectural needs</a:t>
            </a:r>
            <a:r>
              <a:rPr lang="en-US" sz="2800" dirty="0" smtClean="0"/>
              <a:t>:</a:t>
            </a:r>
          </a:p>
          <a:p>
            <a:pPr lvl="1">
              <a:spcBef>
                <a:spcPts val="0"/>
              </a:spcBef>
              <a:spcAft>
                <a:spcPts val="0"/>
              </a:spcAft>
            </a:pPr>
            <a:r>
              <a:rPr lang="en-US" dirty="0" smtClean="0"/>
              <a:t>Static “nailed-up” circuits </a:t>
            </a:r>
            <a:r>
              <a:rPr lang="en-US" b="1" dirty="0" smtClean="0"/>
              <a:t>will </a:t>
            </a:r>
            <a:r>
              <a:rPr lang="en-US" b="1" dirty="0" smtClean="0"/>
              <a:t>not </a:t>
            </a:r>
            <a:r>
              <a:rPr lang="en-US" b="1" dirty="0" smtClean="0"/>
              <a:t>scale. </a:t>
            </a:r>
          </a:p>
          <a:p>
            <a:pPr lvl="1">
              <a:spcBef>
                <a:spcPts val="0"/>
              </a:spcBef>
              <a:spcAft>
                <a:spcPts val="0"/>
              </a:spcAft>
            </a:pPr>
            <a:r>
              <a:rPr lang="en-US" dirty="0" smtClean="0"/>
              <a:t>GP network firewalls incompatible with enabling large-scale science network </a:t>
            </a:r>
            <a:r>
              <a:rPr lang="en-US" dirty="0" err="1" smtClean="0"/>
              <a:t>dataflows</a:t>
            </a:r>
            <a:r>
              <a:rPr lang="en-US" dirty="0" smtClean="0"/>
              <a:t> </a:t>
            </a:r>
          </a:p>
          <a:p>
            <a:pPr lvl="1">
              <a:spcBef>
                <a:spcPts val="0"/>
              </a:spcBef>
              <a:spcAft>
                <a:spcPts val="0"/>
              </a:spcAft>
            </a:pPr>
            <a:r>
              <a:rPr lang="en-US" dirty="0" smtClean="0"/>
              <a:t>Implementing </a:t>
            </a:r>
            <a:r>
              <a:rPr lang="en-US" dirty="0" smtClean="0"/>
              <a:t>many high capacity ports on traditional </a:t>
            </a:r>
            <a:r>
              <a:rPr lang="en-US" dirty="0" smtClean="0"/>
              <a:t>routers would </a:t>
            </a:r>
            <a:r>
              <a:rPr lang="en-US" dirty="0" smtClean="0"/>
              <a:t>be </a:t>
            </a:r>
            <a:r>
              <a:rPr lang="en-US" b="1" dirty="0" smtClean="0"/>
              <a:t>very expensive</a:t>
            </a:r>
          </a:p>
          <a:p>
            <a:pPr lvl="2">
              <a:spcBef>
                <a:spcPts val="0"/>
              </a:spcBef>
              <a:spcAft>
                <a:spcPts val="0"/>
              </a:spcAft>
            </a:pPr>
            <a:r>
              <a:rPr lang="en-US" dirty="0" smtClean="0">
                <a:solidFill>
                  <a:schemeClr val="tx1"/>
                </a:solidFill>
              </a:rPr>
              <a:t> Price </a:t>
            </a:r>
            <a:r>
              <a:rPr lang="en-US" dirty="0" smtClean="0">
                <a:solidFill>
                  <a:schemeClr val="tx1"/>
                </a:solidFill>
              </a:rPr>
              <a:t>balance: </a:t>
            </a:r>
            <a:r>
              <a:rPr lang="en-US" dirty="0" smtClean="0">
                <a:solidFill>
                  <a:schemeClr val="tx1"/>
                </a:solidFill>
              </a:rPr>
              <a:t>Worse in the next generation: 40G and 100G general purpose router ports are several hundred </a:t>
            </a:r>
            <a:r>
              <a:rPr lang="en-US" dirty="0" smtClean="0"/>
              <a:t>k</a:t>
            </a:r>
            <a:r>
              <a:rPr lang="en-US" dirty="0" smtClean="0">
                <a:solidFill>
                  <a:schemeClr val="tx1"/>
                </a:solidFill>
              </a:rPr>
              <a:t>$ </a:t>
            </a:r>
            <a:r>
              <a:rPr lang="en-US" dirty="0" smtClean="0">
                <a:solidFill>
                  <a:schemeClr val="tx1"/>
                </a:solidFill>
              </a:rPr>
              <a:t>each.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400" dirty="0" smtClean="0"/>
              <a:t>DYNES Project Schedule</a:t>
            </a:r>
            <a:r>
              <a:rPr lang="en-US" sz="4400" dirty="0" smtClean="0">
                <a:latin typeface="Calibri" charset="0"/>
              </a:rPr>
              <a:t/>
            </a:r>
            <a:br>
              <a:rPr lang="en-US" sz="4400" dirty="0" smtClean="0">
                <a:latin typeface="Calibri" charset="0"/>
              </a:rPr>
            </a:br>
            <a:endParaRPr lang="en-US" dirty="0"/>
          </a:p>
        </p:txBody>
      </p:sp>
      <p:sp>
        <p:nvSpPr>
          <p:cNvPr id="2" name="Content Placeholder 1"/>
          <p:cNvSpPr>
            <a:spLocks noGrp="1"/>
          </p:cNvSpPr>
          <p:nvPr>
            <p:ph idx="1"/>
          </p:nvPr>
        </p:nvSpPr>
        <p:spPr/>
        <p:txBody>
          <a:bodyPr>
            <a:normAutofit/>
          </a:bodyPr>
          <a:lstStyle/>
          <a:p>
            <a:pPr>
              <a:defRPr/>
            </a:pPr>
            <a:r>
              <a:rPr lang="en-US" sz="2800" dirty="0">
                <a:latin typeface="Calibri" charset="0"/>
                <a:ea typeface="ＭＳ Ｐゴシック" charset="0"/>
                <a:cs typeface="ＭＳ Ｐゴシック" charset="0"/>
              </a:rPr>
              <a:t>All applications has been reviewed.  </a:t>
            </a:r>
            <a:endParaRPr lang="en-US" sz="2800" dirty="0" smtClean="0">
              <a:latin typeface="Calibri" charset="0"/>
              <a:ea typeface="ＭＳ Ｐゴシック" charset="0"/>
              <a:cs typeface="ＭＳ Ｐゴシック" charset="0"/>
            </a:endParaRPr>
          </a:p>
          <a:p>
            <a:pPr lvl="1">
              <a:defRPr/>
            </a:pPr>
            <a:r>
              <a:rPr lang="en-US" sz="2400" dirty="0" smtClean="0">
                <a:latin typeface="Calibri" charset="0"/>
                <a:ea typeface="ＭＳ Ｐゴシック" charset="0"/>
                <a:cs typeface="ＭＳ Ｐゴシック" charset="0"/>
              </a:rPr>
              <a:t>Clarifications </a:t>
            </a:r>
            <a:r>
              <a:rPr lang="en-US" sz="2400" dirty="0">
                <a:latin typeface="Calibri" charset="0"/>
                <a:ea typeface="ＭＳ Ｐゴシック" charset="0"/>
                <a:cs typeface="ＭＳ Ｐゴシック" charset="0"/>
              </a:rPr>
              <a:t>are needed for some.  This could require some changes to the proposed </a:t>
            </a:r>
            <a:r>
              <a:rPr lang="en-US" sz="2400" dirty="0" smtClean="0">
                <a:latin typeface="Calibri" charset="0"/>
                <a:ea typeface="ＭＳ Ｐゴシック" charset="0"/>
                <a:cs typeface="ＭＳ Ｐゴシック" charset="0"/>
              </a:rPr>
              <a:t>configuration</a:t>
            </a:r>
            <a:endParaRPr lang="en-US" sz="2400" dirty="0">
              <a:latin typeface="Calibri" charset="0"/>
              <a:ea typeface="ＭＳ Ｐゴシック" charset="0"/>
              <a:cs typeface="ＭＳ Ｐゴシック" charset="0"/>
            </a:endParaRPr>
          </a:p>
          <a:p>
            <a:pPr lvl="1">
              <a:defRPr/>
            </a:pPr>
            <a:r>
              <a:rPr lang="en-US" sz="2400" dirty="0">
                <a:latin typeface="Calibri" charset="0"/>
                <a:ea typeface="ＭＳ Ｐゴシック" charset="0"/>
                <a:cs typeface="ＭＳ Ｐゴシック" charset="0"/>
              </a:rPr>
              <a:t>Teleconferences with individual sites will be </a:t>
            </a:r>
            <a:r>
              <a:rPr lang="en-US" sz="2400" dirty="0" smtClean="0">
                <a:latin typeface="Calibri" charset="0"/>
                <a:ea typeface="ＭＳ Ｐゴシック" charset="0"/>
                <a:cs typeface="ＭＳ Ｐゴシック" charset="0"/>
              </a:rPr>
              <a:t>arranged</a:t>
            </a:r>
            <a:endParaRPr lang="en-US" sz="2400" dirty="0">
              <a:latin typeface="Calibri" charset="0"/>
              <a:ea typeface="ＭＳ Ｐゴシック" charset="0"/>
              <a:cs typeface="ＭＳ Ｐゴシック" charset="0"/>
            </a:endParaRPr>
          </a:p>
          <a:p>
            <a:pPr>
              <a:defRPr/>
            </a:pPr>
            <a:r>
              <a:rPr lang="en-US" sz="2800" dirty="0">
                <a:latin typeface="Calibri" charset="0"/>
                <a:ea typeface="ＭＳ Ｐゴシック" charset="0"/>
                <a:cs typeface="ＭＳ Ｐゴシック" charset="0"/>
              </a:rPr>
              <a:t>A draft DYNES Program Plan document is available with additional details on the project plan and schedule</a:t>
            </a:r>
            <a:r>
              <a:rPr lang="en-US" sz="2800" dirty="0" smtClean="0">
                <a:latin typeface="Calibri" charset="0"/>
                <a:ea typeface="ＭＳ Ｐゴシック" charset="0"/>
                <a:cs typeface="ＭＳ Ｐゴシック" charset="0"/>
              </a:rPr>
              <a:t>:</a:t>
            </a:r>
            <a:endParaRPr lang="en-US" sz="2800" dirty="0">
              <a:latin typeface="Calibri" charset="0"/>
              <a:ea typeface="ＭＳ Ｐゴシック" charset="0"/>
              <a:cs typeface="ＭＳ Ｐゴシック" charset="0"/>
            </a:endParaRPr>
          </a:p>
          <a:p>
            <a:pPr lvl="1">
              <a:defRPr/>
            </a:pPr>
            <a:r>
              <a:rPr lang="en-US" sz="2400" dirty="0" smtClean="0">
                <a:latin typeface="Calibri" charset="0"/>
                <a:ea typeface="ＭＳ Ｐゴシック" charset="0"/>
                <a:cs typeface="ＭＳ Ｐゴシック" charset="0"/>
                <a:hlinkClick r:id="rId2"/>
              </a:rPr>
              <a:t>http://www</a:t>
            </a:r>
            <a:r>
              <a:rPr lang="en-US" sz="2400" dirty="0">
                <a:latin typeface="Calibri" charset="0"/>
                <a:ea typeface="ＭＳ Ｐゴシック" charset="0"/>
                <a:cs typeface="ＭＳ Ｐゴシック" charset="0"/>
                <a:hlinkClick r:id="rId2"/>
              </a:rPr>
              <a:t>.internet2.edu/</a:t>
            </a:r>
            <a:r>
              <a:rPr lang="en-US" sz="2400" dirty="0" smtClean="0">
                <a:latin typeface="Calibri" charset="0"/>
                <a:ea typeface="ＭＳ Ｐゴシック" charset="0"/>
                <a:cs typeface="ＭＳ Ｐゴシック" charset="0"/>
                <a:hlinkClick r:id="rId2"/>
              </a:rPr>
              <a:t>dynes</a:t>
            </a:r>
            <a:r>
              <a:rPr lang="en-US" sz="2400" dirty="0" smtClean="0">
                <a:latin typeface="Calibri" charset="0"/>
                <a:ea typeface="ＭＳ Ｐゴシック" charset="0"/>
                <a:cs typeface="ＭＳ Ｐゴシック" charset="0"/>
              </a:rPr>
              <a:t> </a:t>
            </a:r>
          </a:p>
          <a:p>
            <a:pPr lvl="1">
              <a:defRPr/>
            </a:pPr>
            <a:endParaRPr lang="en-US" sz="1900" dirty="0">
              <a:latin typeface="Calibri" charset="0"/>
              <a:ea typeface="ＭＳ Ｐゴシック" charset="0"/>
              <a:cs typeface="ＭＳ Ｐゴシック" charset="0"/>
            </a:endParaRPr>
          </a:p>
          <a:p>
            <a:pPr>
              <a:defRPr/>
            </a:pPr>
            <a:endParaRPr lang="en-US" dirty="0">
              <a:latin typeface="Calibri" charset="0"/>
              <a:ea typeface="ＭＳ Ｐゴシック" charset="0"/>
              <a:cs typeface="ＭＳ Ｐゴシック" charset="0"/>
            </a:endParaRPr>
          </a:p>
        </p:txBody>
      </p:sp>
      <p:sp>
        <p:nvSpPr>
          <p:cNvPr id="45062" name="Date Placeholder 2"/>
          <p:cNvSpPr>
            <a:spLocks noGrp="1"/>
          </p:cNvSpPr>
          <p:nvPr>
            <p:ph type="dt" sz="half" idx="10"/>
          </p:nvPr>
        </p:nvSpPr>
        <p:spPr bwMode="auto">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8, 2011</a:t>
            </a:r>
            <a:endParaRPr lang="en-US" sz="1200" dirty="0">
              <a:solidFill>
                <a:srgbClr val="898989"/>
              </a:solidFill>
              <a:latin typeface="Calibri" charset="0"/>
            </a:endParaRPr>
          </a:p>
        </p:txBody>
      </p:sp>
      <p:sp>
        <p:nvSpPr>
          <p:cNvPr id="7" name="Slide Number Placeholder 6"/>
          <p:cNvSpPr>
            <a:spLocks noGrp="1"/>
          </p:cNvSpPr>
          <p:nvPr>
            <p:ph type="sldNum" sz="quarter" idx="12"/>
          </p:nvPr>
        </p:nvSpPr>
        <p:spPr/>
        <p:txBody>
          <a:bodyPr/>
          <a:lstStyle/>
          <a:p>
            <a:pPr>
              <a:defRPr/>
            </a:pPr>
            <a:fld id="{F66DF843-F52B-444D-8F57-7C6B4A42A940}"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OSG All-hands Meeting</a:t>
            </a:r>
            <a:endParaRPr lang="en-US"/>
          </a:p>
        </p:txBody>
      </p:sp>
    </p:spTree>
    <p:extLst>
      <p:ext uri="{BB962C8B-B14F-4D97-AF65-F5344CB8AC3E}">
        <p14:creationId xmlns="" xmlns:p14="http://schemas.microsoft.com/office/powerpoint/2010/main" xmlns:mv="urn:schemas-microsoft-com:mac:vml" xmlns:mc="http://schemas.openxmlformats.org/markup-compatibility/2006" val="3876552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5693</TotalTime>
  <Words>1887</Words>
  <Application>Microsoft Office PowerPoint</Application>
  <PresentationFormat>On-screen Show (4:3)</PresentationFormat>
  <Paragraphs>212</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Gill Sans MT</vt:lpstr>
      <vt:lpstr>Wingdings 2</vt:lpstr>
      <vt:lpstr>Verdana</vt:lpstr>
      <vt:lpstr>Calibri</vt:lpstr>
      <vt:lpstr>Wingdings</vt:lpstr>
      <vt:lpstr>Times New Roman</vt:lpstr>
      <vt:lpstr>Solstice</vt:lpstr>
      <vt:lpstr>The DYNES Architecture  &amp; LHC Data Movement</vt:lpstr>
      <vt:lpstr>DYNES Summary</vt:lpstr>
      <vt:lpstr>DYNES and LHC:   The Problem to be Addressed</vt:lpstr>
      <vt:lpstr>DYNES:  Addressing the Problem  with Dynamic Network Circuits (1/2)</vt:lpstr>
      <vt:lpstr>DYNES:  Addressing the Problem  with Dynamic Network Circuits(2/2)</vt:lpstr>
      <vt:lpstr>DYNES: Why Dynamic Circuits(1/2)? </vt:lpstr>
      <vt:lpstr>DYNES: Why Dynamic Circuits(2/2)? </vt:lpstr>
      <vt:lpstr>DYNES: Why Not Static Circuits or   Traditional, General Purpose Networks ?</vt:lpstr>
      <vt:lpstr>DYNES Project Schedule </vt:lpstr>
      <vt:lpstr>DYNES Infrastructure Overview </vt:lpstr>
      <vt:lpstr>NSF proposal defined four project phases </vt:lpstr>
      <vt:lpstr>DYNES Phase 3 &amp; 4 Project Schedule </vt:lpstr>
      <vt:lpstr>DYNES Standard Equipment </vt:lpstr>
      <vt:lpstr>DYNES Standard Equipment </vt:lpstr>
      <vt:lpstr>DYNES Data Flow Overview </vt:lpstr>
      <vt:lpstr>Dynes DataFlow Information</vt:lpstr>
      <vt:lpstr>DYNES and LHC “Integration”</vt:lpstr>
      <vt:lpstr>DYNES References </vt:lpstr>
      <vt:lpstr>?Questions?</vt:lpstr>
    </vt:vector>
  </TitlesOfParts>
  <Company>University of Michigan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Bandwidth and Storage Challenges for LHC Tier-1/Tier-2 Sites</dc:title>
  <dc:creator>Shawn  McKee</dc:creator>
  <cp:lastModifiedBy>smckee</cp:lastModifiedBy>
  <cp:revision>143</cp:revision>
  <dcterms:created xsi:type="dcterms:W3CDTF">2010-01-31T20:30:25Z</dcterms:created>
  <dcterms:modified xsi:type="dcterms:W3CDTF">2011-03-08T19:21:20Z</dcterms:modified>
</cp:coreProperties>
</file>