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  <p:sldMasterId id="2147483840" r:id="rId2"/>
  </p:sldMasterIdLst>
  <p:notesMasterIdLst>
    <p:notesMasterId r:id="rId36"/>
  </p:notesMasterIdLst>
  <p:handoutMasterIdLst>
    <p:handoutMasterId r:id="rId37"/>
  </p:handoutMasterIdLst>
  <p:sldIdLst>
    <p:sldId id="256" r:id="rId3"/>
    <p:sldId id="316" r:id="rId4"/>
    <p:sldId id="268" r:id="rId5"/>
    <p:sldId id="261" r:id="rId6"/>
    <p:sldId id="312" r:id="rId7"/>
    <p:sldId id="309" r:id="rId8"/>
    <p:sldId id="283" r:id="rId9"/>
    <p:sldId id="265" r:id="rId10"/>
    <p:sldId id="259" r:id="rId11"/>
    <p:sldId id="267" r:id="rId12"/>
    <p:sldId id="275" r:id="rId13"/>
    <p:sldId id="286" r:id="rId14"/>
    <p:sldId id="288" r:id="rId15"/>
    <p:sldId id="301" r:id="rId16"/>
    <p:sldId id="289" r:id="rId17"/>
    <p:sldId id="290" r:id="rId18"/>
    <p:sldId id="294" r:id="rId19"/>
    <p:sldId id="295" r:id="rId20"/>
    <p:sldId id="305" r:id="rId21"/>
    <p:sldId id="302" r:id="rId22"/>
    <p:sldId id="279" r:id="rId23"/>
    <p:sldId id="313" r:id="rId24"/>
    <p:sldId id="281" r:id="rId25"/>
    <p:sldId id="270" r:id="rId26"/>
    <p:sldId id="306" r:id="rId27"/>
    <p:sldId id="307" r:id="rId28"/>
    <p:sldId id="310" r:id="rId29"/>
    <p:sldId id="311" r:id="rId30"/>
    <p:sldId id="314" r:id="rId31"/>
    <p:sldId id="278" r:id="rId32"/>
    <p:sldId id="304" r:id="rId33"/>
    <p:sldId id="308" r:id="rId34"/>
    <p:sldId id="27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34" autoAdjust="0"/>
    <p:restoredTop sz="94663" autoAdjust="0"/>
  </p:normalViewPr>
  <p:slideViewPr>
    <p:cSldViewPr>
      <p:cViewPr>
        <p:scale>
          <a:sx n="150" d="100"/>
          <a:sy n="150" d="100"/>
        </p:scale>
        <p:origin x="-72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BA4DAB-9CD3-44C8-9A57-2D56EC79E3AB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88A0C-9683-4E85-92A0-D24DB72C0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66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C56CD-FC11-4103-A882-FFF07D725A49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C6AC-1E09-4E92-B54C-4A51D045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854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C6AC-1E09-4E92-B54C-4A51D045B8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79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3C6AC-1E09-4E92-B54C-4A51D045B8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30F48FB-E2E3-45AA-8B7A-FA3195B3075A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49664121-469B-40ED-A838-466AB0747206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5791200" y="6477000"/>
            <a:ext cx="2971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Steven Cox: http://osglog.wordpress.com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648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79819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0143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65716771-40BB-4DAC-BF24-375E5B84854B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906204E1-5AB2-489C-B8A0-4FE6038863A9}" type="datetime1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99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D6128130-1AF8-4FEA-A97C-D5D89CE8FA2A}" type="datetime1">
              <a:rPr lang="en-US" smtClean="0"/>
              <a:t>3/2/2011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4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791200" y="6477000"/>
            <a:ext cx="2971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Steven Cox: http://osglog.wordpress.com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61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62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EECE4610-4220-4955-92DE-15BE179DDC5E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8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43FDBA2D-1FD6-4AFC-8871-623893FD34A8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864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330F48FB-E2E3-45AA-8B7A-FA3195B3075A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19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49664121-469B-40ED-A838-466AB0747206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2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65716771-40BB-4DAC-BF24-375E5B84854B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906204E1-5AB2-489C-B8A0-4FE6038863A9}" type="datetime1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D6128130-1AF8-4FEA-A97C-D5D89CE8FA2A}" type="datetime1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5791200" y="6477000"/>
            <a:ext cx="2971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Steven Cox: http://osglog.wordpress.com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400800"/>
            <a:ext cx="616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EECE4610-4220-4955-92DE-15BE179DDC5E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/>
          <a:lstStyle/>
          <a:p>
            <a:fld id="{43FDBA2D-1FD6-4AFC-8871-623893FD34A8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/>
          <a:lstStyle/>
          <a:p>
            <a:fld id="{96AE4B8F-775A-47F2-AF86-131293E0E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5791200" y="6477000"/>
            <a:ext cx="297180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Steven Cox: http://osglog.wordpress.com </a:t>
            </a:r>
            <a:endParaRPr lang="en-US" sz="1200" dirty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114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.unc.edu/csb/" TargetMode="External"/><Relationship Id="rId3" Type="http://schemas.openxmlformats.org/officeDocument/2006/relationships/hyperlink" Target="http://osglog.wordpress.com/" TargetMode="External"/><Relationship Id="rId7" Type="http://schemas.openxmlformats.org/officeDocument/2006/relationships/hyperlink" Target="http://www.nvidia.com/object/cuda_home_new.html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ambermd.org/" TargetMode="External"/><Relationship Id="rId5" Type="http://schemas.openxmlformats.org/officeDocument/2006/relationships/hyperlink" Target="http://pegasus.isi.edu/wms/" TargetMode="External"/><Relationship Id="rId4" Type="http://schemas.openxmlformats.org/officeDocument/2006/relationships/hyperlink" Target="https://twiki.grid.iu.edu/bin/view/Documentation/HighThroughputParallelComputing" TargetMode="External"/><Relationship Id="rId9" Type="http://schemas.openxmlformats.org/officeDocument/2006/relationships/hyperlink" Target="http://www.med.unc.edu/pharm/sondeklab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ubtitle 2"/>
          <p:cNvSpPr txBox="1">
            <a:spLocks/>
          </p:cNvSpPr>
          <p:nvPr/>
        </p:nvSpPr>
        <p:spPr>
          <a:xfrm>
            <a:off x="4324350" y="2682305"/>
            <a:ext cx="2209800" cy="25145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 Throughput Parallel Molecular Dynamics  </a:t>
            </a:r>
            <a:endParaRPr lang="en-US" sz="28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09700" y="2831085"/>
            <a:ext cx="1709928" cy="2463710"/>
            <a:chOff x="1649219" y="3000139"/>
            <a:chExt cx="1709928" cy="2463710"/>
          </a:xfrm>
        </p:grpSpPr>
        <p:pic>
          <p:nvPicPr>
            <p:cNvPr id="1028" name="Picture 4" descr="http://www.rcsb.org/pdb/images/3kjr_bio_r_500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9219" y="3000139"/>
              <a:ext cx="1709928" cy="1670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t2.gstatic.com/images?q=tbn:ANd9GcTRrUr6UmSO1cU4TvXak-BsimdrmjZesRZ-bTD9A8PpRkvZfRSab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9615" y="4455712"/>
              <a:ext cx="1045966" cy="1008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22064" y="483900"/>
            <a:ext cx="4876800" cy="2254513"/>
            <a:chOff x="407764" y="762000"/>
            <a:chExt cx="4876800" cy="2254513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707875" y="1066800"/>
              <a:ext cx="4351606" cy="1828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96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HTPMD</a:t>
              </a:r>
            </a:p>
          </p:txBody>
        </p:sp>
        <p:sp>
          <p:nvSpPr>
            <p:cNvPr id="269" name="Rounded Rectangle 268"/>
            <p:cNvSpPr/>
            <p:nvPr/>
          </p:nvSpPr>
          <p:spPr>
            <a:xfrm>
              <a:off x="407764" y="762000"/>
              <a:ext cx="4876800" cy="2254513"/>
            </a:xfrm>
            <a:prstGeom prst="roundRect">
              <a:avLst>
                <a:gd name="adj" fmla="val 26107"/>
              </a:avLst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67769" y="5276727"/>
            <a:ext cx="2514600" cy="987596"/>
            <a:chOff x="5782438" y="5499745"/>
            <a:chExt cx="2514600" cy="987596"/>
          </a:xfrm>
        </p:grpSpPr>
        <p:sp>
          <p:nvSpPr>
            <p:cNvPr id="371" name="Subtitle 2"/>
            <p:cNvSpPr txBox="1">
              <a:spLocks/>
            </p:cNvSpPr>
            <p:nvPr/>
          </p:nvSpPr>
          <p:spPr>
            <a:xfrm>
              <a:off x="5943599" y="5499745"/>
              <a:ext cx="2245179" cy="80758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28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Steve Cox</a:t>
              </a:r>
            </a:p>
            <a:p>
              <a:pPr algn="r"/>
              <a:r>
                <a:rPr lang="en-US" sz="16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RENCI Engagement</a:t>
              </a:r>
              <a:endParaRPr lang="en-US" sz="1600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0" name="Rounded Rectangle 369"/>
            <p:cNvSpPr/>
            <p:nvPr/>
          </p:nvSpPr>
          <p:spPr>
            <a:xfrm>
              <a:off x="5782438" y="5499745"/>
              <a:ext cx="2514600" cy="987596"/>
            </a:xfrm>
            <a:prstGeom prst="roundRect">
              <a:avLst>
                <a:gd name="adj" fmla="val 37232"/>
              </a:avLst>
            </a:prstGeom>
            <a:solidFill>
              <a:srgbClr val="FFFFCC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176" y="5530850"/>
            <a:ext cx="923176" cy="456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4000500" y="2315704"/>
            <a:ext cx="2857500" cy="3159300"/>
          </a:xfrm>
          <a:prstGeom prst="roundRect">
            <a:avLst>
              <a:gd name="adj" fmla="val 22781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2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258054" y="152400"/>
            <a:ext cx="8581146" cy="725202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04796" y="1219200"/>
            <a:ext cx="5181600" cy="3718772"/>
          </a:xfrm>
          <a:prstGeom prst="roundRect">
            <a:avLst>
              <a:gd name="adj" fmla="val 2367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46474" y="1219200"/>
            <a:ext cx="1399756" cy="35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2935" y="1652402"/>
            <a:ext cx="2695155" cy="365972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66796" y="2112563"/>
            <a:ext cx="4161809" cy="2206839"/>
          </a:xfrm>
          <a:prstGeom prst="roundRect">
            <a:avLst>
              <a:gd name="adj" fmla="val 6120"/>
            </a:avLst>
          </a:prstGeom>
          <a:solidFill>
            <a:schemeClr val="accent3">
              <a:lumMod val="40000"/>
              <a:lumOff val="6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226842" y="2294631"/>
            <a:ext cx="3880711" cy="449308"/>
          </a:xfrm>
          <a:prstGeom prst="roundRect">
            <a:avLst>
              <a:gd name="adj" fmla="val 6120"/>
            </a:avLst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481423" y="2813439"/>
            <a:ext cx="2642281" cy="390221"/>
          </a:xfrm>
          <a:prstGeom prst="roundRect">
            <a:avLst>
              <a:gd name="adj" fmla="val 612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726924" y="3260697"/>
            <a:ext cx="2968132" cy="382991"/>
          </a:xfrm>
          <a:prstGeom prst="roundRect">
            <a:avLst>
              <a:gd name="adj" fmla="val 6120"/>
            </a:avLst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71205" y="3709802"/>
            <a:ext cx="1905000" cy="46575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pmemd.mpich2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23406" y="3279860"/>
            <a:ext cx="2708868" cy="35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cpmemd_mpi_exec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219196" y="2299564"/>
            <a:ext cx="3742913" cy="36995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cpmemd_execute_experiment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580453" y="2829647"/>
            <a:ext cx="1962845" cy="2886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cpmemd_exec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830954" y="3709802"/>
            <a:ext cx="1196139" cy="46575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mpiexec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12935" y="4404572"/>
            <a:ext cx="2695155" cy="365972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04796" y="4937973"/>
            <a:ext cx="5181600" cy="466386"/>
          </a:xfrm>
          <a:prstGeom prst="roundRect">
            <a:avLst>
              <a:gd name="adj" fmla="val 9051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gular Pentagon 30"/>
          <p:cNvSpPr/>
          <p:nvPr/>
        </p:nvSpPr>
        <p:spPr>
          <a:xfrm>
            <a:off x="4663455" y="2352105"/>
            <a:ext cx="335317" cy="312480"/>
          </a:xfrm>
          <a:prstGeom prst="pentagon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12935" y="2112563"/>
            <a:ext cx="571500" cy="2206839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rot="16200000">
            <a:off x="2569187" y="3161174"/>
            <a:ext cx="652824" cy="5181600"/>
            <a:chOff x="5029200" y="609600"/>
            <a:chExt cx="457200" cy="914400"/>
          </a:xfrm>
          <a:solidFill>
            <a:srgbClr val="002060">
              <a:alpha val="32000"/>
            </a:srgbClr>
          </a:solidFill>
        </p:grpSpPr>
        <p:grpSp>
          <p:nvGrpSpPr>
            <p:cNvPr id="45" name="Group 44"/>
            <p:cNvGrpSpPr/>
            <p:nvPr/>
          </p:nvGrpSpPr>
          <p:grpSpPr>
            <a:xfrm>
              <a:off x="5029200" y="609600"/>
              <a:ext cx="228600" cy="914400"/>
              <a:chOff x="5029200" y="609600"/>
              <a:chExt cx="228600" cy="914400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5029200" y="12954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029200" y="6096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029200" y="10668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029200" y="8382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800" y="609600"/>
              <a:ext cx="228600" cy="914400"/>
              <a:chOff x="5029200" y="609600"/>
              <a:chExt cx="228600" cy="914400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5029200" y="12954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029200" y="6096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029200" y="10668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029200" y="8382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Rounded Rectangle 57"/>
          <p:cNvSpPr/>
          <p:nvPr/>
        </p:nvSpPr>
        <p:spPr>
          <a:xfrm>
            <a:off x="3543298" y="2825761"/>
            <a:ext cx="576627" cy="390221"/>
          </a:xfrm>
          <a:prstGeom prst="roundRect">
            <a:avLst>
              <a:gd name="adj" fmla="val 6120"/>
            </a:avLst>
          </a:prstGeom>
          <a:solidFill>
            <a:schemeClr val="accent3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23705" y="3264856"/>
            <a:ext cx="571351" cy="386607"/>
          </a:xfrm>
          <a:prstGeom prst="roundRect">
            <a:avLst>
              <a:gd name="adj" fmla="val 6120"/>
            </a:avLst>
          </a:prstGeom>
          <a:solidFill>
            <a:schemeClr val="accent3">
              <a:lumMod val="40000"/>
              <a:lumOff val="60000"/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API</a:t>
            </a:r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98772" y="1027227"/>
            <a:ext cx="3916628" cy="1444235"/>
            <a:chOff x="5042059" y="1027227"/>
            <a:chExt cx="3873341" cy="1379139"/>
          </a:xfrm>
        </p:grpSpPr>
        <p:sp>
          <p:nvSpPr>
            <p:cNvPr id="60" name="Subtitle 2"/>
            <p:cNvSpPr txBox="1">
              <a:spLocks/>
            </p:cNvSpPr>
            <p:nvPr/>
          </p:nvSpPr>
          <p:spPr>
            <a:xfrm>
              <a:off x="5947987" y="1027227"/>
              <a:ext cx="2967413" cy="125877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Researchers focus on the experiment - implement a standard entry point.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Arrow Connector 2"/>
            <p:cNvCxnSpPr>
              <a:endCxn id="31" idx="5"/>
            </p:cNvCxnSpPr>
            <p:nvPr/>
          </p:nvCxnSpPr>
          <p:spPr>
            <a:xfrm flipH="1">
              <a:off x="5042059" y="1828800"/>
              <a:ext cx="901542" cy="577566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4119925" y="2479561"/>
            <a:ext cx="4853106" cy="1597239"/>
            <a:chOff x="4119925" y="2479561"/>
            <a:chExt cx="4853106" cy="1597239"/>
          </a:xfrm>
        </p:grpSpPr>
        <p:sp>
          <p:nvSpPr>
            <p:cNvPr id="67" name="Subtitle 2"/>
            <p:cNvSpPr txBox="1">
              <a:spLocks/>
            </p:cNvSpPr>
            <p:nvPr/>
          </p:nvSpPr>
          <p:spPr>
            <a:xfrm>
              <a:off x="6782887" y="2479561"/>
              <a:ext cx="2190144" cy="15972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5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Execute PMEMD with a template driven input file; inputs and outputs from and to standard locations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Straight Arrow Connector 2"/>
            <p:cNvCxnSpPr>
              <a:endCxn id="58" idx="3"/>
            </p:cNvCxnSpPr>
            <p:nvPr/>
          </p:nvCxnSpPr>
          <p:spPr>
            <a:xfrm flipH="1">
              <a:off x="4119925" y="2829647"/>
              <a:ext cx="2662962" cy="191225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4695056" y="3458160"/>
            <a:ext cx="4277974" cy="2987225"/>
            <a:chOff x="4695056" y="3458160"/>
            <a:chExt cx="4277974" cy="2987225"/>
          </a:xfrm>
        </p:grpSpPr>
        <p:sp>
          <p:nvSpPr>
            <p:cNvPr id="74" name="Subtitle 2"/>
            <p:cNvSpPr txBox="1">
              <a:spLocks/>
            </p:cNvSpPr>
            <p:nvPr/>
          </p:nvSpPr>
          <p:spPr>
            <a:xfrm>
              <a:off x="6172199" y="4771571"/>
              <a:ext cx="2800831" cy="167381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Execute PMEMD with complete control over all parameters while still allowing the framework to manage MPI launch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5" name="Straight Arrow Connector 2"/>
            <p:cNvCxnSpPr>
              <a:endCxn id="59" idx="3"/>
            </p:cNvCxnSpPr>
            <p:nvPr/>
          </p:nvCxnSpPr>
          <p:spPr>
            <a:xfrm flipH="1" flipV="1">
              <a:off x="4695056" y="3458160"/>
              <a:ext cx="1553344" cy="1312384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ounded Rectangle 41"/>
          <p:cNvSpPr/>
          <p:nvPr/>
        </p:nvSpPr>
        <p:spPr>
          <a:xfrm>
            <a:off x="249549" y="248301"/>
            <a:ext cx="867729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Simplify the Researcher-Grid Interface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5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228603"/>
            <a:ext cx="85344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33400" y="1219200"/>
            <a:ext cx="8540750" cy="5257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Laura is using it in production	</a:t>
            </a:r>
            <a:endParaRPr lang="en-US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OSG is “</a:t>
            </a:r>
            <a:r>
              <a:rPr lang="en-US" dirty="0">
                <a:latin typeface="Arial" pitchFamily="34" charset="0"/>
                <a:cs typeface="Arial" pitchFamily="34" charset="0"/>
              </a:rPr>
              <a:t>approximately 4 to 8 times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faster”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Able to execute and extend it independently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Gratia statistics so far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WallDuration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310,721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CpuDuration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1,841,945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CpuSystemDuration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19,645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Anticipating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100ns of DHFR simulation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FDH simulation</a:t>
            </a:r>
          </a:p>
          <a:p>
            <a:pPr marL="1371600" lvl="2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PAAD probe: 50ns</a:t>
            </a:r>
          </a:p>
          <a:p>
            <a:pPr marL="1371600" lvl="2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Mutants: 200ns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Approximately </a:t>
            </a:r>
          </a:p>
          <a:p>
            <a:pPr marL="1371600" lvl="2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35 jobs</a:t>
            </a:r>
          </a:p>
          <a:p>
            <a:pPr marL="1371600" lvl="2" indent="-457200" algn="l">
              <a:buFont typeface="Arial" charset="0"/>
              <a:buChar char="•"/>
            </a:pPr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WallDuration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1,500,000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283065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Case Study 1: Outcomes (a)</a:t>
            </a:r>
          </a:p>
        </p:txBody>
      </p:sp>
    </p:spTree>
    <p:extLst>
      <p:ext uri="{BB962C8B-B14F-4D97-AF65-F5344CB8AC3E}">
        <p14:creationId xmlns:p14="http://schemas.microsoft.com/office/powerpoint/2010/main" val="1611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5344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04800" y="1295400"/>
            <a:ext cx="8763000" cy="5029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Shortcomings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Poor performance relative to (GPU) alternatives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much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workflow management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Too little platform independent meta-data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Experiments are monolithic programs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abstract models of – well – anything, really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semantic value without reading all 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code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Wont scale to UNC CSB’s larger problems</a:t>
            </a:r>
          </a:p>
          <a:p>
            <a:pPr marL="914400" lvl="1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Outcomes 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(b)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8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048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57200"/>
            <a:ext cx="7924800" cy="533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UNC Center for Structural Biology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Subtitle 2"/>
          <p:cNvSpPr txBox="1">
            <a:spLocks/>
          </p:cNvSpPr>
          <p:nvPr/>
        </p:nvSpPr>
        <p:spPr>
          <a:xfrm>
            <a:off x="310468" y="1447800"/>
            <a:ext cx="8757332" cy="4495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Brenda Temple,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PhD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Executive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Director of the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 CSB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Provides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expertise to researchers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Uses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Amber PMEMD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extensively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variety of simultaneous MD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Projects are of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widely varying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complexity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Regularly runs 128-way jobs on a UNC cluster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67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753810" y="3076498"/>
            <a:ext cx="2350233" cy="22035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048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UNC Center for Structural Biology</a:t>
            </a: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753810" y="3088918"/>
            <a:ext cx="2350233" cy="8086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Design of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artificial transcription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factors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35011" y="1327426"/>
            <a:ext cx="3657602" cy="1143001"/>
            <a:chOff x="2590799" y="1828800"/>
            <a:chExt cx="3657602" cy="11430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0800" y="1828800"/>
              <a:ext cx="3657601" cy="519091"/>
            </a:xfrm>
            <a:prstGeom prst="rect">
              <a:avLst/>
            </a:prstGeom>
          </p:spPr>
        </p:pic>
        <p:sp>
          <p:nvSpPr>
            <p:cNvPr id="17" name="Rectangle 2"/>
            <p:cNvSpPr txBox="1">
              <a:spLocks noChangeArrowheads="1"/>
            </p:cNvSpPr>
            <p:nvPr/>
          </p:nvSpPr>
          <p:spPr>
            <a:xfrm>
              <a:off x="2590799" y="2347891"/>
              <a:ext cx="3657601" cy="62391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Brenda Temple, PhD.</a:t>
              </a:r>
            </a:p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Executive Director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2"/>
            <p:cNvSpPr txBox="1">
              <a:spLocks noChangeArrowheads="1"/>
            </p:cNvSpPr>
            <p:nvPr/>
          </p:nvSpPr>
          <p:spPr>
            <a:xfrm>
              <a:off x="2590800" y="1828800"/>
              <a:ext cx="3657601" cy="51909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119925" y="3076498"/>
            <a:ext cx="2350234" cy="2286000"/>
            <a:chOff x="6553199" y="3774249"/>
            <a:chExt cx="2350234" cy="2286000"/>
          </a:xfrm>
        </p:grpSpPr>
        <p:grpSp>
          <p:nvGrpSpPr>
            <p:cNvPr id="6" name="Group 5"/>
            <p:cNvGrpSpPr/>
            <p:nvPr/>
          </p:nvGrpSpPr>
          <p:grpSpPr>
            <a:xfrm>
              <a:off x="6553199" y="3774249"/>
              <a:ext cx="2350233" cy="2286000"/>
              <a:chOff x="6553199" y="4114800"/>
              <a:chExt cx="2350233" cy="2286000"/>
            </a:xfrm>
          </p:grpSpPr>
          <p:sp>
            <p:nvSpPr>
              <p:cNvPr id="12" name="Rectangle 2"/>
              <p:cNvSpPr txBox="1">
                <a:spLocks noChangeArrowheads="1"/>
              </p:cNvSpPr>
              <p:nvPr/>
            </p:nvSpPr>
            <p:spPr>
              <a:xfrm>
                <a:off x="6584466" y="4114800"/>
                <a:ext cx="2318966" cy="8086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85000" lnSpcReduction="10000"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1600" dirty="0" smtClean="0">
                    <a:latin typeface="Arial" pitchFamily="34" charset="0"/>
                    <a:cs typeface="Arial" pitchFamily="34" charset="0"/>
                  </a:rPr>
                  <a:t>Regulation of PLC-b2 Activity by Conserved Motions of the X-Y Linker</a:t>
                </a:r>
                <a:endParaRPr lang="en-US" sz="1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6553199" y="4923401"/>
                <a:ext cx="2350233" cy="1477399"/>
                <a:chOff x="4076699" y="5124920"/>
                <a:chExt cx="2350233" cy="1477399"/>
              </a:xfrm>
            </p:grpSpPr>
            <p:pic>
              <p:nvPicPr>
                <p:cNvPr id="2050" name="Picture 19" descr="human_PLC_b2_rob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98133" y="5124920"/>
                  <a:ext cx="1295400" cy="10716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" name="Rectangle 2"/>
                <p:cNvSpPr txBox="1">
                  <a:spLocks noChangeArrowheads="1"/>
                </p:cNvSpPr>
                <p:nvPr/>
              </p:nvSpPr>
              <p:spPr>
                <a:xfrm>
                  <a:off x="4076699" y="6098518"/>
                  <a:ext cx="2350233" cy="503801"/>
                </a:xfrm>
                <a:prstGeom prst="rect">
                  <a:avLst/>
                </a:prstGeom>
              </p:spPr>
              <p:txBody>
                <a:bodyPr vert="horz" lIns="91440" tIns="45720" rIns="91440" bIns="45720" rtlCol="0" anchor="ctr">
                  <a:normAutofit/>
                </a:bodyPr>
                <a:lstStyle>
                  <a:lvl1pPr algn="ctr" defTabSz="914400" rtl="0" eaLnBrk="1" latinLnBrk="0" hangingPunct="1">
                    <a:spcBef>
                      <a:spcPct val="0"/>
                    </a:spcBef>
                    <a:buNone/>
                    <a:defRPr sz="4400" kern="1200">
                      <a:solidFill>
                        <a:schemeClr val="tx1"/>
                      </a:solidFill>
                      <a:latin typeface="+mj-lt"/>
                      <a:ea typeface="+mj-ea"/>
                      <a:cs typeface="+mj-cs"/>
                    </a:defRPr>
                  </a:lvl1pPr>
                </a:lstStyle>
                <a:p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John </a:t>
                  </a:r>
                  <a:r>
                    <a:rPr lang="en-US" sz="1600" b="1" dirty="0" err="1" smtClean="0">
                      <a:latin typeface="Arial" pitchFamily="34" charset="0"/>
                      <a:cs typeface="Arial" pitchFamily="34" charset="0"/>
                    </a:rPr>
                    <a:t>Sondek’s</a:t>
                  </a:r>
                  <a:r>
                    <a:rPr lang="en-US" sz="1600" b="1" dirty="0" smtClean="0">
                      <a:latin typeface="Arial" pitchFamily="34" charset="0"/>
                      <a:cs typeface="Arial" pitchFamily="34" charset="0"/>
                    </a:rPr>
                    <a:t> Lab</a:t>
                  </a:r>
                  <a:endParaRPr lang="en-US" sz="16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21" name="Rectangle 2"/>
            <p:cNvSpPr txBox="1">
              <a:spLocks noChangeArrowheads="1"/>
            </p:cNvSpPr>
            <p:nvPr/>
          </p:nvSpPr>
          <p:spPr>
            <a:xfrm>
              <a:off x="6553200" y="3786669"/>
              <a:ext cx="2350233" cy="220353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1941525" y="2718577"/>
            <a:ext cx="3" cy="3579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7289060" y="2724786"/>
            <a:ext cx="5984" cy="3517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563812" y="2471656"/>
            <a:ext cx="4563" cy="253130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1940895" y="2718578"/>
            <a:ext cx="5348166" cy="6208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725611" y="2712366"/>
            <a:ext cx="5984" cy="36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4565383" y="2712366"/>
            <a:ext cx="2992" cy="36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325811" y="2712366"/>
            <a:ext cx="5984" cy="364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664840" y="3454880"/>
            <a:ext cx="158384" cy="16141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492174" y="3454880"/>
            <a:ext cx="158384" cy="16141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5252602" y="3480798"/>
            <a:ext cx="158384" cy="161412"/>
          </a:xfrm>
          <a:prstGeom prst="ellips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99" y="3885099"/>
            <a:ext cx="1267658" cy="959798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792383" y="4804093"/>
            <a:ext cx="2350233" cy="50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792383" y="4816044"/>
            <a:ext cx="2350233" cy="503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>
                <a:latin typeface="Arial" pitchFamily="34" charset="0"/>
                <a:cs typeface="Arial" pitchFamily="34" charset="0"/>
              </a:rPr>
              <a:t>Pilar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>
                <a:latin typeface="Arial" pitchFamily="34" charset="0"/>
                <a:cs typeface="Arial" pitchFamily="34" charset="0"/>
              </a:rPr>
              <a:t>Blanquefort’s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 Lab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56803" y="5486400"/>
            <a:ext cx="7716349" cy="574950"/>
            <a:chOff x="792383" y="5425644"/>
            <a:chExt cx="7716349" cy="574950"/>
          </a:xfrm>
        </p:grpSpPr>
        <p:sp>
          <p:nvSpPr>
            <p:cNvPr id="4" name="Isosceles Triangle 3"/>
            <p:cNvSpPr/>
            <p:nvPr/>
          </p:nvSpPr>
          <p:spPr>
            <a:xfrm>
              <a:off x="792383" y="5425644"/>
              <a:ext cx="7716349" cy="574950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/>
            <p:cNvSpPr txBox="1">
              <a:spLocks noChangeArrowheads="1"/>
            </p:cNvSpPr>
            <p:nvPr/>
          </p:nvSpPr>
          <p:spPr>
            <a:xfrm>
              <a:off x="3848573" y="5713118"/>
              <a:ext cx="1524000" cy="28747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lnSpcReduction="1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400" dirty="0" smtClean="0">
                  <a:latin typeface="Arial" pitchFamily="34" charset="0"/>
                  <a:cs typeface="Arial" pitchFamily="34" charset="0"/>
                </a:rPr>
                <a:t>complexity</a:t>
              </a:r>
              <a:endParaRPr lang="en-US" sz="14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4524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10483" y="5997459"/>
            <a:ext cx="4381500" cy="474663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1600" dirty="0" smtClean="0">
                <a:latin typeface="Arial" pitchFamily="34" charset="0"/>
                <a:cs typeface="Arial" pitchFamily="34" charset="0"/>
              </a:rPr>
              <a:t>Phospholipase C-b2 Active Site is Occluded by X/Y Linker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985033" y="2744568"/>
            <a:ext cx="3734910" cy="3077767"/>
            <a:chOff x="3305899" y="2338455"/>
            <a:chExt cx="5021294" cy="3757545"/>
          </a:xfrm>
        </p:grpSpPr>
        <p:pic>
          <p:nvPicPr>
            <p:cNvPr id="3076" name="Picture 4" descr="2_4_7_plcb2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8518" y="2338455"/>
              <a:ext cx="4629394" cy="3757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6439470" y="4819652"/>
              <a:ext cx="1887723" cy="740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 err="1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b="1" baseline="-10000" dirty="0" err="1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work</a:t>
              </a:r>
              <a:r>
                <a:rPr lang="en-US" sz="1400" b="1" dirty="0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=22.1%</a:t>
              </a:r>
            </a:p>
            <a:p>
              <a:pPr eaLnBrk="1" hangingPunct="1"/>
              <a:r>
                <a:rPr lang="en-US" sz="1400" b="1" dirty="0" err="1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1400" b="1" baseline="-10000" dirty="0" err="1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free</a:t>
              </a:r>
              <a:r>
                <a:rPr lang="en-US" sz="1400" b="1" dirty="0">
                  <a:solidFill>
                    <a:srgbClr val="CC66FF"/>
                  </a:solidFill>
                  <a:latin typeface="Arial" pitchFamily="34" charset="0"/>
                  <a:cs typeface="Arial" pitchFamily="34" charset="0"/>
                </a:rPr>
                <a:t>=20.5%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3305899" y="4286625"/>
              <a:ext cx="681657" cy="4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PH</a:t>
              </a:r>
            </a:p>
          </p:txBody>
        </p:sp>
        <p:sp>
          <p:nvSpPr>
            <p:cNvPr id="3080" name="Text Box 8"/>
            <p:cNvSpPr txBox="1">
              <a:spLocks noChangeArrowheads="1"/>
            </p:cNvSpPr>
            <p:nvPr/>
          </p:nvSpPr>
          <p:spPr bwMode="auto">
            <a:xfrm>
              <a:off x="3987556" y="5660445"/>
              <a:ext cx="681655" cy="4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B8B400"/>
                  </a:solidFill>
                  <a:latin typeface="Arial" pitchFamily="34" charset="0"/>
                  <a:cs typeface="Arial" pitchFamily="34" charset="0"/>
                </a:rPr>
                <a:t>EF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6636764" y="2758718"/>
              <a:ext cx="746568" cy="4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TIM</a:t>
              </a:r>
            </a:p>
          </p:txBody>
        </p:sp>
        <p:sp>
          <p:nvSpPr>
            <p:cNvPr id="3082" name="Text Box 10"/>
            <p:cNvSpPr txBox="1">
              <a:spLocks noChangeArrowheads="1"/>
            </p:cNvSpPr>
            <p:nvPr/>
          </p:nvSpPr>
          <p:spPr bwMode="auto">
            <a:xfrm>
              <a:off x="7019952" y="4056877"/>
              <a:ext cx="680723" cy="4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>
                  <a:solidFill>
                    <a:srgbClr val="66CCFF"/>
                  </a:solidFill>
                  <a:latin typeface="Arial" pitchFamily="34" charset="0"/>
                  <a:cs typeface="Arial" pitchFamily="34" charset="0"/>
                </a:rPr>
                <a:t>C2</a:t>
              </a:r>
            </a:p>
          </p:txBody>
        </p:sp>
        <p:sp>
          <p:nvSpPr>
            <p:cNvPr id="3083" name="Text Box 11"/>
            <p:cNvSpPr txBox="1">
              <a:spLocks noChangeArrowheads="1"/>
            </p:cNvSpPr>
            <p:nvPr/>
          </p:nvSpPr>
          <p:spPr bwMode="auto">
            <a:xfrm>
              <a:off x="3359844" y="2338455"/>
              <a:ext cx="1947501" cy="4355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 dirty="0" smtClean="0">
                  <a:solidFill>
                    <a:srgbClr val="33CC33"/>
                  </a:solidFill>
                  <a:latin typeface="Arial" pitchFamily="34" charset="0"/>
                  <a:cs typeface="Arial" pitchFamily="34" charset="0"/>
                </a:rPr>
                <a:t>X/Y Linker</a:t>
              </a:r>
              <a:endParaRPr lang="en-US" sz="1400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4510483" y="2492259"/>
            <a:ext cx="4381500" cy="350520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02911" y="1295400"/>
            <a:ext cx="8218778" cy="144916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 Should We Use Molecular Dynamics to Study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PLC-b2?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Working </a:t>
            </a:r>
            <a:r>
              <a: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Hypothesis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 Negative charges in the linker are critical for auto-inhibition of PLC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activity</a:t>
            </a:r>
          </a:p>
          <a:p>
            <a:pPr lvl="1" algn="l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04801" y="2438400"/>
            <a:ext cx="4305299" cy="327528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What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the Role of Electrostatics in X/Y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Linker?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Does the Presence of a Membrane Influence the Motions of the Linker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Rate: 128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CPU/day x 1 ns/day = 65 ns / 65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days</a:t>
            </a:r>
          </a:p>
          <a:p>
            <a:pPr marL="457200" indent="-457200" algn="l">
              <a:buFont typeface="Arial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 is 200ns simulations</a:t>
            </a:r>
          </a:p>
          <a:p>
            <a:pPr lvl="1"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4800" y="2286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81000" y="2830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2: CSB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Sondek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492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85725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04800" y="2286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1000" y="381000"/>
            <a:ext cx="8458200" cy="533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2: CSB and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Sondek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Lab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33400" y="1447800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Proposed Mechanism for Release of Auto-inhibition of PLC </a:t>
            </a:r>
          </a:p>
        </p:txBody>
      </p:sp>
    </p:spTree>
    <p:extLst>
      <p:ext uri="{BB962C8B-B14F-4D97-AF65-F5344CB8AC3E}">
        <p14:creationId xmlns:p14="http://schemas.microsoft.com/office/powerpoint/2010/main" val="2492466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013075" y="2658378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X/Y Linker</a:t>
            </a:r>
          </a:p>
          <a:p>
            <a:pPr eaLnBrk="1" hangingPunct="1"/>
            <a:r>
              <a:rPr lang="en-US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(50ns)</a:t>
            </a:r>
          </a:p>
        </p:txBody>
      </p:sp>
      <p:sp>
        <p:nvSpPr>
          <p:cNvPr id="13316" name="Line 9"/>
          <p:cNvSpPr>
            <a:spLocks noChangeShapeType="1"/>
          </p:cNvSpPr>
          <p:nvPr/>
        </p:nvSpPr>
        <p:spPr bwMode="auto">
          <a:xfrm rot="20205039" flipH="1">
            <a:off x="6626225" y="3452128"/>
            <a:ext cx="514350" cy="603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7" name="Picture 14" descr="50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1840"/>
            <a:ext cx="653415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3082925" y="2004328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X/Y Linker</a:t>
            </a:r>
          </a:p>
          <a:p>
            <a:pPr eaLnBrk="1" hangingPunct="1"/>
            <a:r>
              <a:rPr lang="en-US" b="1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(50ns)</a:t>
            </a:r>
          </a:p>
        </p:txBody>
      </p:sp>
      <p:sp>
        <p:nvSpPr>
          <p:cNvPr id="13320" name="Line 17"/>
          <p:cNvSpPr>
            <a:spLocks noChangeShapeType="1"/>
          </p:cNvSpPr>
          <p:nvPr/>
        </p:nvSpPr>
        <p:spPr bwMode="auto">
          <a:xfrm rot="20205039" flipH="1">
            <a:off x="6696075" y="2798078"/>
            <a:ext cx="514350" cy="603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38" name="Picture 26" descr="65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58191"/>
            <a:ext cx="6534150" cy="51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3076575" y="1997978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X/Y Linker</a:t>
            </a:r>
          </a:p>
          <a:p>
            <a:pPr eaLnBrk="1" hangingPunct="1"/>
            <a:r>
              <a:rPr lang="en-US" b="1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(50ns)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 rot="20205039" flipH="1">
            <a:off x="6705600" y="2791728"/>
            <a:ext cx="514350" cy="60325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1447800" y="2356045"/>
            <a:ext cx="1365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X/Y Linker 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(starting)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7115224" y="3264803"/>
            <a:ext cx="942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Active </a:t>
            </a:r>
          </a:p>
          <a:p>
            <a:pPr eaLnBrk="1" hangingPunct="1"/>
            <a:r>
              <a:rPr lang="en-US" b="1" dirty="0" smtClean="0">
                <a:solidFill>
                  <a:srgbClr val="CC00FF"/>
                </a:solidFill>
                <a:latin typeface="Arial" pitchFamily="34" charset="0"/>
                <a:cs typeface="Arial" pitchFamily="34" charset="0"/>
              </a:rPr>
              <a:t>Site</a:t>
            </a:r>
            <a:endParaRPr lang="en-US" b="1" dirty="0">
              <a:solidFill>
                <a:srgbClr val="CC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3311525" y="4663390"/>
            <a:ext cx="130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X/Y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Linker</a:t>
            </a:r>
          </a:p>
          <a:p>
            <a:pPr eaLnBrk="1" hangingPunct="1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(65ns)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962400" y="1180179"/>
            <a:ext cx="1828800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X/Y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Linker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4800" y="2286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Subtitle 2"/>
          <p:cNvSpPr txBox="1">
            <a:spLocks/>
          </p:cNvSpPr>
          <p:nvPr/>
        </p:nvSpPr>
        <p:spPr>
          <a:xfrm>
            <a:off x="381000" y="381000"/>
            <a:ext cx="7924800" cy="533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2: CSB and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Sondek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Lab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1447800" y="1158189"/>
            <a:ext cx="6534150" cy="5140325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Text Box 18"/>
          <p:cNvSpPr txBox="1">
            <a:spLocks noChangeArrowheads="1"/>
          </p:cNvSpPr>
          <p:nvPr/>
        </p:nvSpPr>
        <p:spPr bwMode="auto">
          <a:xfrm>
            <a:off x="6380984" y="1988851"/>
            <a:ext cx="16409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Hydrophobic Ridge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1447800" y="1615390"/>
            <a:ext cx="6534150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6069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40" grpId="0"/>
      <p:bldP spid="38941" grpId="0" animBg="1"/>
      <p:bldP spid="38939" grpId="0"/>
      <p:bldP spid="38943" grpId="0"/>
      <p:bldP spid="389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1430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Mechanism of Collapse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Run longer simulations with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wt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K475M, and G530P PLC-b2 mutants to evaluate collapse of linker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Run simulations with linker mutated to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Gln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Ala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to further investigate importance of negative charge in motions of X/Y linker </a:t>
            </a:r>
          </a:p>
          <a:p>
            <a:pPr lvl="1" eaLnBrk="1" hangingPunct="1">
              <a:buFont typeface="Wingdings" pitchFamily="2" charset="2"/>
              <a:buChar char="§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Scope of Mechanism: Simulate X/Y linker motion for PLC-d </a:t>
            </a:r>
          </a:p>
          <a:p>
            <a:pPr eaLnBrk="1" hangingPunct="1"/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Experimentally address MD insights </a:t>
            </a:r>
          </a:p>
          <a:p>
            <a:pPr lvl="1"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Mutate K475 to eliminate/reverse charge and evaluate </a:t>
            </a:r>
            <a:r>
              <a:rPr lang="en-US" sz="2900" i="1" dirty="0" smtClean="0">
                <a:latin typeface="Arial" pitchFamily="34" charset="0"/>
                <a:cs typeface="Arial" pitchFamily="34" charset="0"/>
              </a:rPr>
              <a:t>in vivo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effects</a:t>
            </a:r>
          </a:p>
          <a:p>
            <a:pPr lvl="2"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Met,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Ala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Ser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Asp</a:t>
            </a:r>
          </a:p>
          <a:p>
            <a:pPr lvl="1"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Mutate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Glu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&amp; Asp residues in X/Y linker to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Gln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Asn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, or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Gly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Ser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buFont typeface="Wingdings" pitchFamily="2" charset="2"/>
              <a:buChar char="§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900" dirty="0" smtClean="0">
                <a:latin typeface="Arial" pitchFamily="34" charset="0"/>
                <a:cs typeface="Arial" pitchFamily="34" charset="0"/>
              </a:rPr>
              <a:t>Historical note on in-</a:t>
            </a:r>
            <a:r>
              <a:rPr lang="en-US" sz="2900" dirty="0" err="1" smtClean="0">
                <a:latin typeface="Arial" pitchFamily="34" charset="0"/>
                <a:cs typeface="Arial" pitchFamily="34" charset="0"/>
              </a:rPr>
              <a:t>silico</a:t>
            </a:r>
            <a:r>
              <a:rPr lang="en-US" sz="2900" dirty="0" smtClean="0">
                <a:latin typeface="Arial" pitchFamily="34" charset="0"/>
                <a:cs typeface="Arial" pitchFamily="34" charset="0"/>
              </a:rPr>
              <a:t> molecular dynamics at the CSB: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3-5 years ago: 10 ns of simulation was average</a:t>
            </a:r>
          </a:p>
          <a:p>
            <a:pPr lvl="1">
              <a:buFont typeface="Wingdings" pitchFamily="2" charset="2"/>
              <a:buChar char="§"/>
            </a:pPr>
            <a:r>
              <a:rPr lang="en-US" sz="2500" dirty="0" smtClean="0">
                <a:latin typeface="Arial" pitchFamily="34" charset="0"/>
                <a:cs typeface="Arial" pitchFamily="34" charset="0"/>
              </a:rPr>
              <a:t>Now: 50 ns of simulation is about average</a:t>
            </a:r>
            <a:endParaRPr lang="en-US" sz="33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286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356571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2: CSB and the </a:t>
            </a:r>
            <a:r>
              <a:rPr lang="en-US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Sondek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Lab</a:t>
            </a: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58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04800" y="1219200"/>
            <a:ext cx="8534400" cy="4876800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3000" dirty="0">
                <a:latin typeface="Arial" pitchFamily="34" charset="0"/>
                <a:cs typeface="Arial" pitchFamily="34" charset="0"/>
              </a:rPr>
              <a:t>Better performance is 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vital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sz="3000" dirty="0">
                <a:latin typeface="Arial" pitchFamily="34" charset="0"/>
                <a:cs typeface="Arial" pitchFamily="34" charset="0"/>
              </a:rPr>
              <a:t>experiments </a:t>
            </a: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Have dozens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of phases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Workflow semantics implemented as shell scripts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Structure is hidden from non-experts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Monolithic construction impedes 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reuse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The future is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More complex workflow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Greater demand for compute power</a:t>
            </a:r>
          </a:p>
          <a:p>
            <a:pPr>
              <a:buFont typeface="Wingdings" pitchFamily="2" charset="2"/>
              <a:buChar char="§"/>
            </a:pPr>
            <a:r>
              <a:rPr lang="en-US" sz="3000" dirty="0" smtClean="0">
                <a:latin typeface="Arial" pitchFamily="34" charset="0"/>
                <a:cs typeface="Arial" pitchFamily="34" charset="0"/>
              </a:rPr>
              <a:t>Scalable, semantically rich infrastructure needed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 marL="137160" indent="0">
              <a:buNone/>
            </a:pPr>
            <a:endParaRPr lang="en-US" sz="3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buFont typeface="Wingdings" pitchFamily="2" charset="2"/>
              <a:buChar char="§"/>
            </a:pPr>
            <a:endParaRPr lang="en-US" sz="29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0" y="2286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81000" y="322988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2: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Observations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64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42900" y="184520"/>
            <a:ext cx="8001000" cy="685802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19100" y="238981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Overview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AutoShape 2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AutoShape 4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AutoShape 6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AutoShape 8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AutoShape 10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AutoShape 15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2" name="AutoShape 17" descr="data:image/jpg;base64,/9j/4AAQSkZJRgABAQAAAQABAAD/2wCEAAkGBgwQEBAPEBEQFBAQEA8QEA8PEA8REBAQFBAVFBUUEhIYGyYeGBkjGRIVHy8gIycpLCwsFx4xNTAqNSYrLCkBCQoKDgwOGg8PGi8cHCQtKSksKSksKSkpLCopLCkqLSksLCksMi8pLCwpKSkpKSkpLCksKSwsKSkpLCwsLCwsNf/AABEIAOEA4QMBIgACEQEDEQH/xAAcAAEAAQUBAQAAAAAAAAAAAAAAAwIEBQYHAQj/xABDEAABAwICBgcDCAkFAQEAAAABAAIDBBEFEwYSITFBUQciYXGBkaEyUsEUQmJygqKx0SMzQ1NjkpOy4RUkNHPwVRf/xAAaAQEAAwEBAQAAAAAAAAAAAAAAAwQFAgEG/8QALBEBAAICAQMBBwMFAAAAAAAAAAECAxEEEiExQQUiUWFxgZEyM0ITobHB4f/aAAwDAQACEQMRAD8A7iiIgIiICIiAiIgKmWVrQXOIDQLlziAAOZKhr6+KCN0srtVjBcn8ABxJ5Lkmk2lk9a4jayAHqRA/efzPoFU5PKrgjv3n4JsWGck/Jt2NdJcEZLKZma4bMx12xju4u9O9afXaaYlNvncwe7FaMeY2+qwiLBy8zLk8zr5R2aVMFKeISy1cz/bkkd9Z73fiVQJHDc53gSqUVXcymXUGK1UfsTTN+rLIB5XsstQ6d4nF+1zBymaHeuw+q19FJXLev6bTDmaVnzDo+FdJ8LrNqYyw/vI7vZ4t9oeq3Kir4ZmCSJ7XsO5zTfwPI9i4MrvDcWqKZ+ZC9zHcbey4cnN3ELQw+0r17ZO8f3VcnFrP6ezuqLWtFtNYay0b7R1FvY+bJbeWH4b+9bKtvHkrkr1VncM+1JrOpERFI5EREBERAREQEREBERAREQEREBCUWpdIuOmCnELDaSou3ZvbEPbPjcDxPJR5ckY6TefR1Ss3tFYahprpQ6rmMbD/ALeJxDAN0jhsLzz427O9a2qQql8nkyWyWm1vMtqtYrGoERFG6EREBECEEbDv5ICIiCqORzSHNJDgQQQbEEbiCuqaE6XfKm5MpHyhg37s1o+cO0cR493KVNSVckUjJYzqvY4OaeRHwVrjci2C+48esIsuKMldervSLG6P40yrgZM3YTse33HjePiOwhZJfUVtFoi0eGPMTE6kREXTwREQEREBERAREQEREBERAXFdMcX+U1krwbsYcqPlqMNrjvNz4rqulGJfJ6OeUGzmxkM+u7qt9XBcNBWR7Sydop917iV82SAqoFRgqoFYkw0FaLwFerwERXmE4a+olbE3jtcfdbxKRG51AzWhmBZr8946kZ6gPzn8+4fitnxfRumqLlw1ZOEjdjvHn4rI0dIyJjY2CzWiwCmstKmGIrqUE37uWYvgU9M6zxdpPVkb7J/I9ixy69VUrJGlj2hzXCxBXOtI9HnUzrtuYnHqu4tPuuVTLh6O8eElbbYZERV3bauj3HDBU5Lj+jqLN27hJ8w+Ps+I5Lqy4A1xBBBsQbgjeCNxXbtHsU+U00U3Fzev2PHVd6grd9mZtxOOfTvDP5dNTFoZFERa6iIiICIiAiIgIiICIiAiIg0TpYrtWCCEH9ZIXkfRY383hcxBW4dKlZrVjI77IoWi3Jz3Fx9NXyWoBh1dbhe3pdfO8y3Vln8NXj11SFQK9BVAKqBVKYWEgVS8p4nPc1jRcuIACyGOUIgkbGODG3PM22+q51229WLQTsG8rpGiuCCniu4fpZLF3YODVr2hmB5js946rD1AeLufgt9aFb4+P+UoslvRUAllUAvSFf0r7REK1raRkrHRvF2uFj+YV44KNwUdod1lyfFMOfBK6J3DcebTuKtFvOm+HB0YmA60Zsfqn/P4rRllZK9NtLMTuBdE6LcRuyenJ9lwlaOxw1XeoHmudrYNA63KroduyTWiP2hs+8Gqfh5OjNWft+UWevVSYdgREX1LHEREBERAREQEREBERAREQcO03qszEKo+7IGD7DQ34KwiZeE95PkoMQqMyaaT35ZH/wAzyfirqLY0DsXynItu2/ntuYY1Gvk2HB9BnPY2Sd1g7aGN327SsnNoPSkWaXg8DcFZ3Cn61LC7+Gw+imU00iHMTtrGjujDoJXvksdXZGed+Kt8ewp09a1g3FjS48hc3W3qiKnaHufbrOAF+wf+K56I8PdpaOmbGxrGizWiwV21RMUzVcpCCyRoXpCNVZCsxHZBMoHBROU7lC9Q3hLVY4hTiSN7D85rh6LlT22JHIkLrr1yzF49WeUfTd+KzuRHiVmizU1HUGOSOQb2PY+/1XA/BQoqsTqdu3f2uuAeYuvVjtHarNpKd/Ewx3+sGgH1BWRX2NbdURLCmNToREXTwREQEREBERAREQFbYlUZcMsnuRSP/lYT8FcrBacVOXh9U7iYiwd7yG/Fc3nVZl7WNzEOGR7SFe5mxWURUrn7F8teNy26zqHWdGX61HD9S3krxYvQuS9HH2X/ADWUIVmfEOI8yKpqpXrVzD1OxTNUDFMxWaIbJ2qolRtKqJVmJ7IJhQ9QuUrionKG6SqFy5jpD/yZfrLpzyuXY4+9RKfpEeSz+R4WqLFERU3brnR7NrUEQ9x0rPJ5PxWyLTui+a9LK33J3feY0/mtxX1nFneGv0Y2aNZJERFYRCIiAiIgIiICIrauxKngbrzSxxt5yPa0eF96b0Llc06WNJGENoYzchzZJ7cLC7Gd+3WPc1VaUdLEeq6KhBLjs+UPFmt7Y2HaT2mw7CuZyzOe4vcS5ziXOc4klxO0kniVncnkRMdFVvDimJ6rPQVXrKIKoFZcwuun9H016W3J3+PgthkG0rUOjefqSM7b/wDvMrcJd67/AIvfVQvWrxAuXqZqlaVC0qVpU9JRWhMCvbqMFe3U8Si09cVE4qpxUbio7S7rCCofZrjyBPouVVj9aR55uP4rpeMzakMh+iuXk32rPzz4Wa+HiIiqunReip36OpH8SM+bD+S3taD0U3tVcrwfhJ/hb8vqOD+xX7/5lkcj9yRERXEAiIgIiIC1rSTDMZN5KGs1TvyJYqct7mSalx9q/eFsqLm0bjT2J04TjmN6RREtqpaqPba/6tju5zAGnwK1uWd7zrPc5zvee4uPmV2PpA0zqaCSJgghlgmjd+s1/aabOaeBFi3gufVmmFLIb/6XQg87SW8mlqzMtIiddX5XcdpmN6a6xpJAAJJ2AAXJPYOKldHqbHe0DtZy+t29innxuV1wxsULTfq08bYrg8C4dYjsJVkCqsxCeEl1UCowVUCo5h02/o8qdWdzfeA+IXRpFxfC8SfTyCRvDeOYv/hdXwTG46mMOBGtbaPx2JHwer1F64LxeO1bSpGlQtKkBXdZcTCUFVXUYK9updo9PSVG4r0lW1ZWMjaXONh+K5tLqIYXTKp1YNX3itBWY0hxz5Q6w9lp2HmsMSs7Jbqt2WIh6i8C9Ub10boqZ+jqTzkjHkwn4relqHRjT6tI9/7yZ58Gta34FbevqeHGsFWNnneSRERWkIiIgIiICIiDWOkLRo1tG4MF54Tmw83ECzmeI9QFwYgg2IIINiDsII4EL6gWn6VdGlHWuMzCYZ3bXPY0Fkh5vZz7QQe9VM+Cb+9XysYsvT2lxAFVArepehvEgerLTOHAl0rCfDUP4rVMdwSWjndTylhe0NLstxc0awuBcgbbW81QvitWNzC1W9Z8SswVUCowVUCoJhIkBWQwfF5Kd4e0m1xrN59o7VjQVUCuJh7DsODY5FUsBaRfiP8A3HsV+Quf6Bxa5kFyNtwRvBDdhW6srHMOrLs5SD2Xd/IrzaRdqoFUAr0Few8SF2zZt7Oaws2mFJG4slEzHje18Rv6b1lnSgC5IA5lYyvhjqhqZbXMH7R42j6nFezafQiI9VpNp1RAHUzHO4DUIHmVruOY6J2WAdc2uXEW37gBwWWqdAYjtjlc3se0PHpYrE4voxJTx65ka4bdwcDst+agtN5jukiKwwN16vAFWFXl1sAXqK7wmgdUTxQj9o9rT2N+cfAAlIibTqHMzru63obSGKhp2neWZh+2S8ehCzSpjYGgNGwAAAcgNyqX19K9FYr8GHaeqZkREXbkREQEREBERAUFbJK2N7omB8jWksjLtQPI+brWNrqdEHK63pmnbrMbRtZI0lpzZXHVcNli0NB2HhcLnddXyzyvmldrSSOLnO5k8hwHDwXZdN+jqKuvPCRHVAbSR1JrbhJbcfped+HHsVwaqpZMqojdG7hrDquHNrtzh3LMzxk/l3hdxTT08rUFVAqgFUy1DGC73NaObiAqmtrG1wCqgVif9cjcbRMklP0GnV8XFJDiLmudaOIBpNr5khsL25KSvGyW9NfVHOakerqfR3B1Hv5l3wC3J7ARYgEHgVrXRvquw2mkBJMkYLidp1gS133g5bOq0xqZhZidxErT5Bq7Y3uZ2e03yKZVTuzGd4ZtV2i5erVmHtvd5Lz9I7PAK5AXquGQWFyuq1mfDmbaW6wmlrb07u534f4WbcVzjpO0iq21EFFTPY0mGSabXbrDVJ1WDmNodu5r2mOck9NXlrxSNyxAKqC19uNVcf66m1h79O7W+4dquqbSajebGTUd7soLD5nZ6qHJxMtPNf8AZXNS3iWXC3/oywQ3fWPGzbHFfj77h+HmtS0ZwOSulDIz+jFjJKNrWM791zwH5Fdpo6SOKNkUYsxjQ1oHABWvZ/Gm1v6lvEePr/xDysuo6Y8ymREW8zRERAREQEREBERARaRp30p0mGn5PG01FaW3FOw2bHfc6Z/zRxtv7r3XHsW0uxqtLjU1kjGOJ/29KcmJo9242uHeT3oO+Y5pthNFf5VVQxuH7PXDpf6bbu9Fz3SPpooZ2OhpsPkq2nZr1QbDB2OaDdx+6Vy6noYGbWsbf3j1neZV1moIKiGpme5xcyBjiSIafWdqjkJHkn1K9gwWmablpe73pSXny3KbMTNXMVrXxD2bTPldNcALAADkNg8kzFa5qZq6eOidDlTfD3wnfT1U8fgSHj+4re1y3ogq9WpxCD32wVDR5sefvNXUlhcmvTllq4Z3SBERQJlcVrquae+wblCi6i0xGnOo3sXDcUxL5TX11Te7TNkRf9cI1bjvIv4ldb0txf5JQ1VTxjhfqf8AY7qsH8zmrh2Hs1ImN42ufrHafUq/wad5t9lTlW8VZPNUc0cbxZ7Wu+sAVDmpmrTUSkp3QO16Weopnb708r2g97b7VtGGdKWkVPYOkp6tg4Tx5UtuQeyw8TdavmJmIOp4X080hsK2kqac8ZGAVEI5kltnDyK3XBdOcIrLCmq4HuNrR64bJ/TdZ3ovnfMVrPQwSe0xpPMCx8wg+r0XzPgelmL4e4GlqXvjG+kqnOlhcOTSTdngQu36CdIFJisRLP0dRHYT0rz14zzHvMvud52QbSiIgIiIC0TpW6QDhsDYacg11TcQjYcpm50zh2bhfeedit3qahkbHyPIDGNc97jua1ouSfAL5V0g0ikxCsqK59xmu1YWH9nTt2Mb32Fz2koIYgQXPc5z5JHF8kryS+R5NyXE9qkzFaZqZqC7zEzFaZqZqC7zEzFaZqZqC7zEzVaZqZqDZ+jqsy8Xg5TwTQntIGuP7Qu3L5ywqvyayinvYR1UJcfoOcGu9CV9GrJ51dXifk0OLPuzAiIqK2IiIOcdM2JWhpaMHbPMZXj+FCL7e9zh/KVzzNWV6RsUz8VmsbspWMpm8tYdZ/3nELX8xbnGp044/LKzW6ryu81M1WmYmYrCFd5iZitMxMxBd5iZitMxM1Bd5iqpMRqKWeOspXatRCbg/Nkb86N44tI2KyzUzEH1BodpVBiVHFVxbNYFskZN3RSt2PY7uO7mCDxWbXzp0R6WmhxEQPdalryI3A+zHU/s3jle+qe8cl9FoCIiDnXTnpAabDDAw2krZG045iL2pT5AN+2vn5rwAANw2Le+nfH8/E20zT1KKENI/jS9d5/lyx4Fc6zEF3mJmK0zUzUF3mJmK0zUzUF3mJmK0zUzUF3mJmK0zUzUEtU+7DzG0d4N19MYNWiemp5htzYYpL9rmAn1K+YTIu+9FVfm4TS3O2LMhPZqSHV+6WrP51fdiVviz70w25ERZbQFbYjWsghlnf7MUb5HdzGl3wVytF6Y8XycNMQNn1UjIRbfqA67/RoH2l3jr12iri9umsy4w2qe8vlebvle+V55ue4uJ9VVmq0EiZq+hY67zUzVaZqZqC7zUzVaZqZqC7zUzVaZqZqC7zV5mq1zUzUE8x1gRuO8HkRuK+oOjXSn/UcNgqHG8zRk1HMTRgBxP1hqu+0vljNXS+gXSbIr5KJ7rR1rdaO+4VEYJ+8zW7yGhB9CovLr1B8daWvq/l9WauN0dQ+eR8kb97S5xIAPFtiLEbCLLE5i+qekbo0pcXiBNo6uMWhqAL7N+XIPnM9Qdo4g/NGk2h+I4dIYquFzNpDJN8MnbHJuOzhv5gIMbmJmqBEE+amaoEQT5qZqgRBPmpmqBEE+auy9BFfrU1XBf9XO2QDskZY+sa4mukdB2JtjrZ4nODWy05N3EAa8b2kbe5z1W5Vd4pTYJ1eHdEVucRp/3sX9Rn5qk4pTfvof6sf5rE01NrpcO6bsZzK2KmB6tNDd3/bL1j9wM8yuynGKQb54P60f5r5h0lxU1dXUVP76V7234MvZo8GgK9wqbv1fBV5NtV18VpmJmKBFrM9PmJmKBEE+YmYoEQT5iZigRBPmJmKBEE+Yp8Pr5YpoZoSc2KWOSK1yddrgW2A37QpMC0brq6QRUsMkryQOoOq3te89Vo7SV9EdGvQ7TYaG1NTqzV28OteKn7Igd7vpnwtxC4//AEnEP/jYj/QKLoCICwOmv/Dk+sz+4IiDmSIiAiIgIiICIiApafj3L1Fzfw6r5VOUTkRRQ7lGqnbyiKWHEvERF05EREBERAREQEREHSdBv+IPru/uWxIiAiIg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342900" y="1219200"/>
            <a:ext cx="8540400" cy="4876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 Throughput Parallel Computing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Molecular Dynamics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First User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Solution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Bigger Challenges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Workflow and Hybrid Computing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4000" y="1371600"/>
            <a:ext cx="8545200" cy="52578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GPGPU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improves performance dramatically</a:t>
            </a:r>
            <a:endParaRPr lang="en-US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General Purpose Graphics Processing Units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Amber11 for GPU on RENCI-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Blueridge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Available via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Blueridge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OSG CE interface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Extending GIP to </a:t>
            </a:r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GPGPU-HTPC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Need to reflect the GPU difference in accounting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 FERMI GPUs a significant advance over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Tesla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57200"/>
            <a:ext cx="7924800" cy="533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Second Generation: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and Workflow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869950" y="1371600"/>
            <a:ext cx="6870700" cy="838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Yes. The GPU architecture makes a critical difference in the performance of parallel molecular dynamics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simulations</a:t>
            </a: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GPGPU’s worth the effort?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http://ambermd.org/gpus/images/gpu_mpi_dhf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00300"/>
            <a:ext cx="56388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3263900" y="5791200"/>
            <a:ext cx="2590800" cy="42862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Amber11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PMEMD </a:t>
            </a:r>
            <a:r>
              <a:rPr lang="en-US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FERMI</a:t>
            </a:r>
            <a:endParaRPr lang="en-US" sz="1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41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4000" y="1295400"/>
            <a:ext cx="8773800" cy="533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b="1" u="sng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Pegasus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for Workflow Management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HTC differentiating advantage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Workflow framework simplifies development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Standards (XML) based workflow representation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Extensible via DAX APIs in Java, Python, Perl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Manages vital but tedious stage-in/out</a:t>
            </a:r>
          </a:p>
          <a:p>
            <a:pPr lvl="1" algn="l"/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57200"/>
            <a:ext cx="7924800" cy="5334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Second Generation: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Performance and Workflow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9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229862"/>
            <a:ext cx="86106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284324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Generation: Changes to the Stack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04800" y="1295400"/>
            <a:ext cx="8697600" cy="198119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Amber11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rovides GPGPU support for PMEMD</a:t>
            </a:r>
            <a:endParaRPr lang="en-US" b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Pegasus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eplaces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various scripts (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RCI)</a:t>
            </a:r>
            <a:endParaRPr lang="en-US" b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HTPC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a 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hybrid CPU/GPU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architecture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PMEMD minimization calculation is CPU only</a:t>
            </a:r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Dynamic calculation is GPU enabled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971800" y="3079938"/>
            <a:ext cx="4812098" cy="3058612"/>
            <a:chOff x="2737576" y="3037311"/>
            <a:chExt cx="4812098" cy="3058612"/>
          </a:xfrm>
        </p:grpSpPr>
        <p:grpSp>
          <p:nvGrpSpPr>
            <p:cNvPr id="34" name="Group 33"/>
            <p:cNvGrpSpPr/>
            <p:nvPr/>
          </p:nvGrpSpPr>
          <p:grpSpPr>
            <a:xfrm>
              <a:off x="2737576" y="3037311"/>
              <a:ext cx="4812098" cy="3058612"/>
              <a:chOff x="3420816" y="2974190"/>
              <a:chExt cx="4812098" cy="3058612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6629400" y="4890919"/>
                <a:ext cx="1603514" cy="381000"/>
              </a:xfrm>
              <a:prstGeom prst="roundRect">
                <a:avLst>
                  <a:gd name="adj" fmla="val 14678"/>
                </a:avLst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OSG - HTC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6629400" y="4512245"/>
                <a:ext cx="1600200" cy="378674"/>
              </a:xfrm>
              <a:prstGeom prst="roundRect">
                <a:avLst>
                  <a:gd name="adj" fmla="val 12324"/>
                </a:avLst>
              </a:prstGeom>
              <a:solidFill>
                <a:srgbClr val="FFFF00">
                  <a:alpha val="5000"/>
                </a:srgbClr>
              </a:solidFill>
              <a:ln w="25400" cmpd="sng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HTPC (C/GPU)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6629400" y="4125191"/>
                <a:ext cx="1600200" cy="376348"/>
              </a:xfrm>
              <a:prstGeom prst="roundRect">
                <a:avLst>
                  <a:gd name="adj" fmla="val 12324"/>
                </a:avLst>
              </a:prstGeom>
              <a:solidFill>
                <a:srgbClr val="FFFF00">
                  <a:alpha val="5000"/>
                </a:srgbClr>
              </a:solidFill>
              <a:ln w="25400" cmpd="sng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Pegasus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6629400" y="2974190"/>
                <a:ext cx="1600200" cy="381000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memd</a:t>
                </a:r>
                <a:endPara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6629400" y="3733800"/>
                <a:ext cx="1600200" cy="381000"/>
              </a:xfrm>
              <a:prstGeom prst="roundRect">
                <a:avLst/>
              </a:prstGeom>
              <a:solidFill>
                <a:srgbClr val="FFFF00">
                  <a:alpha val="5000"/>
                </a:srgbClr>
              </a:solidFill>
              <a:ln w="25400" cmpd="sng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Grayson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" name="Straight Arrow Connector 2"/>
              <p:cNvCxnSpPr>
                <a:endCxn id="14" idx="1"/>
              </p:cNvCxnSpPr>
              <p:nvPr/>
            </p:nvCxnSpPr>
            <p:spPr>
              <a:xfrm>
                <a:off x="4935368" y="4313365"/>
                <a:ext cx="1694032" cy="0"/>
              </a:xfrm>
              <a:prstGeom prst="straightConnector1">
                <a:avLst/>
              </a:prstGeom>
              <a:ln w="25400" cmpd="sng">
                <a:solidFill>
                  <a:srgbClr val="FFC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2" descr="http://www.fareastgizmos.com/entry_images/0309/04/DieShot_NVIDIA_GeForce_GTX_200M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74215" y="5575602"/>
                <a:ext cx="457200" cy="457200"/>
              </a:xfrm>
              <a:prstGeom prst="rect">
                <a:avLst/>
              </a:prstGeom>
              <a:solidFill>
                <a:schemeClr val="bg1"/>
              </a:solidFill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253" y="5576739"/>
                <a:ext cx="457200" cy="456063"/>
              </a:xfrm>
              <a:prstGeom prst="rect">
                <a:avLst/>
              </a:prstGeom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3420816" y="3373897"/>
                <a:ext cx="1532184" cy="2657768"/>
                <a:chOff x="3398144" y="3373897"/>
                <a:chExt cx="1532184" cy="2657768"/>
              </a:xfrm>
            </p:grpSpPr>
            <p:sp>
              <p:nvSpPr>
                <p:cNvPr id="5" name="Rounded Rectangle 4"/>
                <p:cNvSpPr/>
                <p:nvPr/>
              </p:nvSpPr>
              <p:spPr>
                <a:xfrm>
                  <a:off x="3406328" y="4890919"/>
                  <a:ext cx="1524000" cy="381000"/>
                </a:xfrm>
                <a:prstGeom prst="roundRect">
                  <a:avLst>
                    <a:gd name="adj" fmla="val 14678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OSG - HTC</a:t>
                  </a:r>
                  <a:endPara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" name="Rounded Rectangle 5"/>
                <p:cNvSpPr/>
                <p:nvPr/>
              </p:nvSpPr>
              <p:spPr>
                <a:xfrm>
                  <a:off x="3409478" y="4512245"/>
                  <a:ext cx="1520850" cy="378674"/>
                </a:xfrm>
                <a:prstGeom prst="roundRect">
                  <a:avLst>
                    <a:gd name="adj" fmla="val 12324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HTPC (CPU)</a:t>
                  </a:r>
                  <a:endPara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9" name="Rounded Rectangle 8"/>
                <p:cNvSpPr/>
                <p:nvPr/>
              </p:nvSpPr>
              <p:spPr>
                <a:xfrm>
                  <a:off x="3409478" y="4135897"/>
                  <a:ext cx="1520850" cy="376348"/>
                </a:xfrm>
                <a:prstGeom prst="roundRect">
                  <a:avLst>
                    <a:gd name="adj" fmla="val 12324"/>
                  </a:avLst>
                </a:prstGeom>
                <a:solidFill>
                  <a:schemeClr val="accent1"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RCI</a:t>
                  </a:r>
                  <a:endPara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Rounded Rectangle 9"/>
                <p:cNvSpPr/>
                <p:nvPr/>
              </p:nvSpPr>
              <p:spPr>
                <a:xfrm>
                  <a:off x="3398144" y="3373897"/>
                  <a:ext cx="1520850" cy="38100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err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p</a:t>
                  </a:r>
                  <a:r>
                    <a:rPr lang="en-US" sz="1600" dirty="0" err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memd</a:t>
                  </a:r>
                  <a:endPara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Rounded Rectangle 10"/>
                <p:cNvSpPr/>
                <p:nvPr/>
              </p:nvSpPr>
              <p:spPr>
                <a:xfrm>
                  <a:off x="3398144" y="3754897"/>
                  <a:ext cx="1520850" cy="38100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  <a:alpha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Amber9</a:t>
                  </a:r>
                  <a:endPara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39728" y="5575602"/>
                  <a:ext cx="457200" cy="456063"/>
                </a:xfrm>
                <a:prstGeom prst="rect">
                  <a:avLst/>
                </a:prstGeom>
              </p:spPr>
            </p:pic>
            <p:cxnSp>
              <p:nvCxnSpPr>
                <p:cNvPr id="29" name="Straight Arrow Connector 28"/>
                <p:cNvCxnSpPr/>
                <p:nvPr/>
              </p:nvCxnSpPr>
              <p:spPr>
                <a:xfrm>
                  <a:off x="4168328" y="5269521"/>
                  <a:ext cx="0" cy="306081"/>
                </a:xfrm>
                <a:prstGeom prst="straightConnector1">
                  <a:avLst/>
                </a:prstGeom>
                <a:ln w="12700" cmpd="sng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Straight Arrow Connector 31"/>
              <p:cNvCxnSpPr/>
              <p:nvPr/>
            </p:nvCxnSpPr>
            <p:spPr>
              <a:xfrm>
                <a:off x="7145168" y="5271919"/>
                <a:ext cx="0" cy="30608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7705022" y="5269520"/>
                <a:ext cx="0" cy="306081"/>
              </a:xfrm>
              <a:prstGeom prst="straightConnector1">
                <a:avLst/>
              </a:prstGeom>
              <a:ln w="12700" cmpd="sng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ounded Rectangle 23"/>
            <p:cNvSpPr/>
            <p:nvPr/>
          </p:nvSpPr>
          <p:spPr>
            <a:xfrm>
              <a:off x="5946160" y="3429000"/>
              <a:ext cx="1600200" cy="381000"/>
            </a:xfrm>
            <a:prstGeom prst="roundRect">
              <a:avLst/>
            </a:prstGeom>
            <a:solidFill>
              <a:srgbClr val="FFFF00">
                <a:alpha val="5000"/>
              </a:srgbClr>
            </a:solidFill>
            <a:ln w="25400"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mber11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05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04800" y="225832"/>
            <a:ext cx="81093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Introducing Grayson for Pegasus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09600" y="1981200"/>
            <a:ext cx="8153400" cy="3793631"/>
            <a:chOff x="502000" y="1663699"/>
            <a:chExt cx="8153400" cy="3793631"/>
          </a:xfrm>
        </p:grpSpPr>
        <p:grpSp>
          <p:nvGrpSpPr>
            <p:cNvPr id="2" name="Group 1"/>
            <p:cNvGrpSpPr/>
            <p:nvPr/>
          </p:nvGrpSpPr>
          <p:grpSpPr>
            <a:xfrm>
              <a:off x="502000" y="1663699"/>
              <a:ext cx="8153400" cy="3793631"/>
              <a:chOff x="228600" y="1676399"/>
              <a:chExt cx="8153400" cy="379363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8600" y="1752600"/>
                <a:ext cx="3167290" cy="2562723"/>
              </a:xfrm>
              <a:prstGeom prst="rect">
                <a:avLst/>
              </a:prstGeom>
            </p:spPr>
          </p:pic>
          <p:sp>
            <p:nvSpPr>
              <p:cNvPr id="10" name="Subtitle 2"/>
              <p:cNvSpPr txBox="1">
                <a:spLocks/>
              </p:cNvSpPr>
              <p:nvPr/>
            </p:nvSpPr>
            <p:spPr>
              <a:xfrm>
                <a:off x="3581400" y="1676399"/>
                <a:ext cx="4800600" cy="37936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GraphML</a:t>
                </a:r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 with JSON annotation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Intuitive semantics with regard to 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Input / Output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Order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Parallelism</a:t>
                </a:r>
              </a:p>
              <a:p>
                <a:pPr marL="742950" lvl="1" indent="-285750" algn="l">
                  <a:buFont typeface="Arial" pitchFamily="34" charset="0"/>
                  <a:buChar char="•"/>
                </a:pPr>
                <a:r>
                  <a: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Executable </a:t>
                </a:r>
                <a:r>
                  <a:rPr lang="en-US" sz="12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to job </a:t>
                </a:r>
                <a:r>
                  <a:rPr lang="en-US" sz="12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relationships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Portable, open standard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representation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Execution environment 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independent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Semantically rich meta-data with JSON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Generates Pegasus DAX workflow format</a:t>
                </a:r>
              </a:p>
              <a:p>
                <a:pPr marL="285750" indent="-285750" algn="l">
                  <a:buFont typeface="Arial" pitchFamily="34" charset="0"/>
                  <a:buChar char="•"/>
                </a:pP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Produces information-rich visual artifacts</a:t>
                </a:r>
              </a:p>
            </p:txBody>
          </p:sp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0" y="3538289"/>
              <a:ext cx="1267249" cy="16700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95490" y="1066800"/>
            <a:ext cx="8567510" cy="609600"/>
            <a:chOff x="195490" y="990600"/>
            <a:chExt cx="8567510" cy="609600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304800" y="990600"/>
              <a:ext cx="7010400" cy="6096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20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Model Driven Architecture Applied to Workflow Management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5490" y="1447800"/>
              <a:ext cx="856751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156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77154" y="225832"/>
            <a:ext cx="8036946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Pegasus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82100"/>
            <a:ext cx="3397852" cy="2749276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3352800" y="890337"/>
            <a:ext cx="4161172" cy="1015663"/>
            <a:chOff x="3568609" y="920156"/>
            <a:chExt cx="4161172" cy="1015663"/>
          </a:xfrm>
        </p:grpSpPr>
        <p:sp>
          <p:nvSpPr>
            <p:cNvPr id="3" name="Rectangle 2"/>
            <p:cNvSpPr/>
            <p:nvPr/>
          </p:nvSpPr>
          <p:spPr>
            <a:xfrm>
              <a:off x="4406809" y="920156"/>
              <a:ext cx="3322972" cy="1015663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"type" : "executable",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"path":"/home/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scox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gpu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/bin/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pmemd.MPI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"site" :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TestCluster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568609" y="1271261"/>
              <a:ext cx="914400" cy="54182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3500054" y="2514603"/>
            <a:ext cx="5522203" cy="2763874"/>
            <a:chOff x="3884343" y="2164917"/>
            <a:chExt cx="5179891" cy="1781987"/>
          </a:xfrm>
        </p:grpSpPr>
        <p:sp>
          <p:nvSpPr>
            <p:cNvPr id="30" name="Rectangle 29"/>
            <p:cNvSpPr/>
            <p:nvPr/>
          </p:nvSpPr>
          <p:spPr>
            <a:xfrm>
              <a:off x="5604606" y="2931241"/>
              <a:ext cx="3459628" cy="1015663"/>
            </a:xfrm>
            <a:prstGeom prst="rect">
              <a:avLst/>
            </a:prstGeom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"type" : "executable",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"path":"/home/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scox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/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gpu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/bin/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pmemd.cuda.MPI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"site" :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TestCluster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3884343" y="2164917"/>
              <a:ext cx="1791739" cy="82564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1447800" y="2514601"/>
            <a:ext cx="4493109" cy="3832323"/>
            <a:chOff x="1374187" y="1993137"/>
            <a:chExt cx="4493109" cy="3832323"/>
          </a:xfrm>
        </p:grpSpPr>
        <p:cxnSp>
          <p:nvCxnSpPr>
            <p:cNvPr id="24" name="Straight Arrow Connector 23"/>
            <p:cNvCxnSpPr>
              <a:endCxn id="35" idx="6"/>
            </p:cNvCxnSpPr>
            <p:nvPr/>
          </p:nvCxnSpPr>
          <p:spPr>
            <a:xfrm flipH="1" flipV="1">
              <a:off x="2136187" y="2221737"/>
              <a:ext cx="1416652" cy="1371599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3464541" y="3517136"/>
              <a:ext cx="2402755" cy="2308324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"type" : "job",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"profiles" : 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globus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jobType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"single",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host_xcount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"1",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xcount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"8",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maxWallTime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"2800",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"queue" : "</a:t>
              </a:r>
              <a:r>
                <a:rPr lang="en-US" sz="1200" b="1" dirty="0" err="1">
                  <a:latin typeface="Arial" pitchFamily="34" charset="0"/>
                  <a:cs typeface="Arial" pitchFamily="34" charset="0"/>
                </a:rPr>
                <a:t>gpgpu</a:t>
              </a:r>
              <a:r>
                <a:rPr lang="en-US" sz="1200" b="1" dirty="0">
                  <a:latin typeface="Arial" pitchFamily="34" charset="0"/>
                  <a:cs typeface="Arial" pitchFamily="34" charset="0"/>
                </a:rPr>
                <a:t>"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}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}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} 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1374187" y="1993137"/>
              <a:ext cx="762000" cy="45719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384480" y="2769956"/>
              <a:ext cx="741414" cy="50376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2" name="Straight Arrow Connector 41"/>
            <p:cNvCxnSpPr>
              <a:endCxn id="40" idx="6"/>
            </p:cNvCxnSpPr>
            <p:nvPr/>
          </p:nvCxnSpPr>
          <p:spPr>
            <a:xfrm flipH="1" flipV="1">
              <a:off x="2125894" y="3021836"/>
              <a:ext cx="1426945" cy="80010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1447800" y="1542419"/>
            <a:ext cx="7355572" cy="2123658"/>
            <a:chOff x="1374187" y="1058055"/>
            <a:chExt cx="7355572" cy="2123658"/>
          </a:xfrm>
        </p:grpSpPr>
        <p:sp>
          <p:nvSpPr>
            <p:cNvPr id="2" name="Rectangle 1"/>
            <p:cNvSpPr/>
            <p:nvPr/>
          </p:nvSpPr>
          <p:spPr>
            <a:xfrm>
              <a:off x="6403387" y="1058055"/>
              <a:ext cx="2326372" cy="21236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"type" : "job",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"profiles" : 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globus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{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jobType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"single",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host_xcount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"1",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xcount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"8",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200" dirty="0" err="1">
                  <a:latin typeface="Arial" pitchFamily="34" charset="0"/>
                  <a:cs typeface="Arial" pitchFamily="34" charset="0"/>
                </a:rPr>
                <a:t>maxWallTime</a:t>
              </a:r>
              <a:r>
                <a:rPr lang="en-US" sz="1200" dirty="0">
                  <a:latin typeface="Arial" pitchFamily="34" charset="0"/>
                  <a:cs typeface="Arial" pitchFamily="34" charset="0"/>
                </a:rPr>
                <a:t>" : "2800"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  }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  }</a:t>
              </a:r>
            </a:p>
            <a:p>
              <a:r>
                <a:rPr lang="en-US" sz="1200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cxnSp>
          <p:nvCxnSpPr>
            <p:cNvPr id="49" name="Straight Arrow Connector 48"/>
            <p:cNvCxnSpPr>
              <a:endCxn id="50" idx="6"/>
            </p:cNvCxnSpPr>
            <p:nvPr/>
          </p:nvCxnSpPr>
          <p:spPr>
            <a:xfrm flipH="1" flipV="1">
              <a:off x="2136187" y="1531722"/>
              <a:ext cx="4419600" cy="80414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1374187" y="1298907"/>
              <a:ext cx="762000" cy="465629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4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225832"/>
            <a:ext cx="80331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Pegasus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6" y="1406305"/>
            <a:ext cx="4437134" cy="35901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788" y="3972557"/>
            <a:ext cx="3604472" cy="200380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304801" y="2240942"/>
            <a:ext cx="4724525" cy="3676534"/>
            <a:chOff x="468321" y="2203718"/>
            <a:chExt cx="4724525" cy="3676534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2476500" y="4737254"/>
              <a:ext cx="0" cy="838199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ounded Rectangle 6"/>
            <p:cNvSpPr/>
            <p:nvPr/>
          </p:nvSpPr>
          <p:spPr>
            <a:xfrm>
              <a:off x="1981200" y="2203718"/>
              <a:ext cx="990600" cy="2520682"/>
            </a:xfrm>
            <a:prstGeom prst="roundRect">
              <a:avLst/>
            </a:prstGeom>
            <a:noFill/>
            <a:ln w="254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469007" y="5575452"/>
              <a:ext cx="2579780" cy="1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Left Brace 13"/>
            <p:cNvSpPr/>
            <p:nvPr/>
          </p:nvSpPr>
          <p:spPr>
            <a:xfrm>
              <a:off x="5048787" y="5270652"/>
              <a:ext cx="144059" cy="609600"/>
            </a:xfrm>
            <a:prstGeom prst="leftBrac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68321" y="5603253"/>
              <a:ext cx="4580466" cy="27699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Input and output chains model DAX parent-&gt;child relationships.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5" name="Straight Arrow Connector 24"/>
          <p:cNvCxnSpPr/>
          <p:nvPr/>
        </p:nvCxnSpPr>
        <p:spPr>
          <a:xfrm>
            <a:off x="5867400" y="2699759"/>
            <a:ext cx="0" cy="127279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034378" y="1008293"/>
            <a:ext cx="2128422" cy="2308324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"type" : "job",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"profiles" : {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globus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" : {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 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jobType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" : "single",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 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host_xcount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" : "1",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 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xcount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" : "8",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  "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maxWallTime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" : "2800",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 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"queue" : "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gpgpu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  }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  }</a:t>
            </a:r>
          </a:p>
          <a:p>
            <a:r>
              <a:rPr lang="en-US" sz="1200" dirty="0">
                <a:latin typeface="Arial" pitchFamily="34" charset="0"/>
                <a:cs typeface="Arial" pitchFamily="34" charset="0"/>
              </a:rPr>
              <a:t>}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7142396" y="1204351"/>
            <a:ext cx="1620604" cy="1015663"/>
          </a:xfrm>
          <a:prstGeom prst="rect">
            <a:avLst/>
          </a:prstGeom>
          <a:noFill/>
          <a:ln w="3175"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Job input, outputs,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executables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profile information are all translated to Pegasus DAX form.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7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225832"/>
            <a:ext cx="80331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Pegasus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228600" y="1066800"/>
            <a:ext cx="8305800" cy="533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0.2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Increase workflow reusability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Simplify workflow creation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Remove execution environment details from the workflow model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Develop a context specific model reusable across workflows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Make workflows abstract process models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 features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by Reference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refer to a component in another model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Properties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compose the application flexibly 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Inheritance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sort of - technically closer to aggregation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Profile Inheritance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jobs aggregate executable requirements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Separate Compilation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compose systems from separate models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225832"/>
            <a:ext cx="80331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Pegasus 0.2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21" y="2977019"/>
            <a:ext cx="3447263" cy="2789255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533400" y="1117287"/>
            <a:ext cx="4114800" cy="144655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100" dirty="0">
                <a:latin typeface="Arial" pitchFamily="34" charset="0"/>
                <a:cs typeface="Arial" pitchFamily="34" charset="0"/>
              </a:rPr>
              <a:t>{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"type" : "properties",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"map" : {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  "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pmemdMPI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 : "/home/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scox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gpu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/bin/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pmemd.MPI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",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  "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pmemdCudaMPI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 : "/home/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scox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gpu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/bin/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pmemd.cuda.MPI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",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  "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clusterId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 : "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TestCluster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"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  }</a:t>
            </a:r>
          </a:p>
          <a:p>
            <a:r>
              <a:rPr lang="en-US" sz="1100" dirty="0">
                <a:latin typeface="Arial" pitchFamily="34" charset="0"/>
                <a:cs typeface="Arial" pitchFamily="34" charset="0"/>
              </a:rPr>
              <a:t>}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23837"/>
            <a:ext cx="3194049" cy="9906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85800" y="2478630"/>
            <a:ext cx="381000" cy="66643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828800" y="3316830"/>
            <a:ext cx="1929960" cy="2809458"/>
            <a:chOff x="1828800" y="3124200"/>
            <a:chExt cx="1929960" cy="2809458"/>
          </a:xfrm>
        </p:grpSpPr>
        <p:sp>
          <p:nvSpPr>
            <p:cNvPr id="18" name="Rectangle 17"/>
            <p:cNvSpPr/>
            <p:nvPr/>
          </p:nvSpPr>
          <p:spPr>
            <a:xfrm>
              <a:off x="1828800" y="3810000"/>
              <a:ext cx="1929960" cy="21236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"type" : "abstract",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"profiles" : 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globus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jobType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"single",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host_xcount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"1",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xcount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"8",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maxWallTime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"2800"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}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},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"site" : "${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clusterId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}"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996602" y="3124200"/>
              <a:ext cx="289398" cy="753562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410200" y="1219200"/>
            <a:ext cx="2667000" cy="2971800"/>
            <a:chOff x="5410200" y="1219200"/>
            <a:chExt cx="2667000" cy="2971800"/>
          </a:xfrm>
        </p:grpSpPr>
        <p:sp>
          <p:nvSpPr>
            <p:cNvPr id="21" name="Rectangle 20"/>
            <p:cNvSpPr/>
            <p:nvPr/>
          </p:nvSpPr>
          <p:spPr>
            <a:xfrm>
              <a:off x="5410200" y="1219200"/>
              <a:ext cx="2199724" cy="1615827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"type" : "executable",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"path" : "${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pmemdCudaMPI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}",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"profiles" : 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globus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 : {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  "queue" : "</a:t>
              </a:r>
              <a:r>
                <a:rPr lang="en-US" sz="1100" dirty="0" err="1">
                  <a:latin typeface="Arial" pitchFamily="34" charset="0"/>
                  <a:cs typeface="Arial" pitchFamily="34" charset="0"/>
                </a:rPr>
                <a:t>gpgpu</a:t>
              </a:r>
              <a:r>
                <a:rPr lang="en-US" sz="1100" dirty="0">
                  <a:latin typeface="Arial" pitchFamily="34" charset="0"/>
                  <a:cs typeface="Arial" pitchFamily="34" charset="0"/>
                </a:rPr>
                <a:t>"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  }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  }</a:t>
              </a:r>
            </a:p>
            <a:p>
              <a:r>
                <a:rPr lang="en-US" sz="1100" dirty="0">
                  <a:latin typeface="Arial" pitchFamily="34" charset="0"/>
                  <a:cs typeface="Arial" pitchFamily="34" charset="0"/>
                </a:rPr>
                <a:t>}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6705600" y="2286000"/>
              <a:ext cx="1371600" cy="1905000"/>
            </a:xfrm>
            <a:prstGeom prst="straightConnector1">
              <a:avLst/>
            </a:prstGeom>
            <a:ln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769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225832"/>
            <a:ext cx="80331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Pegasus</a:t>
            </a:r>
          </a:p>
        </p:txBody>
      </p:sp>
      <p:sp>
        <p:nvSpPr>
          <p:cNvPr id="3" name="Rectangle 2"/>
          <p:cNvSpPr/>
          <p:nvPr/>
        </p:nvSpPr>
        <p:spPr>
          <a:xfrm>
            <a:off x="2362200" y="3200400"/>
            <a:ext cx="48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graysonc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--model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nucleosome.graphml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--model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blueridge-context.graphml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--namespace=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gpmemd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--version=1.0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--output=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gridpmemd.dax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site</a:t>
            </a:r>
          </a:p>
          <a:p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pegasus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-plan 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-D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pegasus.user.properties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pegasusrc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--sites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TestCluster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dir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work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--output local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dax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200" dirty="0" err="1">
                <a:latin typeface="Courier New" pitchFamily="49" charset="0"/>
                <a:cs typeface="Courier New" pitchFamily="49" charset="0"/>
              </a:rPr>
              <a:t>gridpmemd.dax</a:t>
            </a:r>
            <a:r>
              <a:rPr lang="en-US" sz="1200" dirty="0">
                <a:latin typeface="Courier New" pitchFamily="49" charset="0"/>
                <a:cs typeface="Courier New" pitchFamily="49" charset="0"/>
              </a:rPr>
              <a:t>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--verbose \</a:t>
            </a:r>
          </a:p>
          <a:p>
            <a:r>
              <a:rPr lang="en-US" sz="1200" dirty="0">
                <a:latin typeface="Courier New" pitchFamily="49" charset="0"/>
                <a:cs typeface="Courier New" pitchFamily="49" charset="0"/>
              </a:rPr>
              <a:t>    --submit</a:t>
            </a: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228600" y="1066800"/>
            <a:ext cx="8534400" cy="1905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Running Grayson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Compile one or more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GraphML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files depicting workflows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Emit a Pegasus DAX modeled by the workflow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Emit site catalog information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Execute </a:t>
            </a:r>
            <a:r>
              <a:rPr lang="en-US" sz="2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pegasus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-plan to submit the generated DAX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1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4000" y="1295400"/>
            <a:ext cx="8540400" cy="5105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Objectives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Exploit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parallel processing 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OSG 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Simplify submission to hide details (RSL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/targeting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Integrate with existing submission models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Explore MPI delivery and execution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tatus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8-way jobs are the practical upper bound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About a half dozen sites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are HTPC enabled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Implementing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discoverable GIP configuration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effectLst/>
              </a:rPr>
              <a:t>  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High Throughput Parallel Computing (HTPC)</a:t>
            </a:r>
          </a:p>
        </p:txBody>
      </p:sp>
    </p:spTree>
    <p:extLst>
      <p:ext uri="{BB962C8B-B14F-4D97-AF65-F5344CB8AC3E}">
        <p14:creationId xmlns:p14="http://schemas.microsoft.com/office/powerpoint/2010/main" val="7629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225832"/>
            <a:ext cx="80331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Grayson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Pegasus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199863" y="2261987"/>
            <a:ext cx="3969692" cy="1035801"/>
            <a:chOff x="2199863" y="2197385"/>
            <a:chExt cx="3969692" cy="1035801"/>
          </a:xfrm>
        </p:grpSpPr>
        <p:grpSp>
          <p:nvGrpSpPr>
            <p:cNvPr id="50" name="Group 49"/>
            <p:cNvGrpSpPr/>
            <p:nvPr/>
          </p:nvGrpSpPr>
          <p:grpSpPr>
            <a:xfrm>
              <a:off x="4239823" y="2197385"/>
              <a:ext cx="1929732" cy="1035801"/>
              <a:chOff x="4522870" y="2134291"/>
              <a:chExt cx="1929732" cy="1035801"/>
            </a:xfrm>
            <a:solidFill>
              <a:srgbClr val="92D050">
                <a:alpha val="50000"/>
              </a:srgbClr>
            </a:solidFill>
          </p:grpSpPr>
          <p:sp>
            <p:nvSpPr>
              <p:cNvPr id="9" name="Rounded Rectangle 8"/>
              <p:cNvSpPr/>
              <p:nvPr/>
            </p:nvSpPr>
            <p:spPr>
              <a:xfrm>
                <a:off x="5021537" y="2134291"/>
                <a:ext cx="1431065" cy="376348"/>
              </a:xfrm>
              <a:prstGeom prst="roundRect">
                <a:avLst>
                  <a:gd name="adj" fmla="val 1232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graysonc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1" name="Straight Arrow Connector 10"/>
              <p:cNvCxnSpPr>
                <a:stCxn id="42" idx="3"/>
                <a:endCxn id="9" idx="1"/>
              </p:cNvCxnSpPr>
              <p:nvPr/>
            </p:nvCxnSpPr>
            <p:spPr>
              <a:xfrm>
                <a:off x="4522870" y="2322465"/>
                <a:ext cx="498667" cy="0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5707337" y="2510639"/>
                <a:ext cx="0" cy="272926"/>
              </a:xfrm>
              <a:prstGeom prst="straightConnector1">
                <a:avLst/>
              </a:prstGeom>
              <a:grpFill/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ounded Rectangle 17"/>
              <p:cNvSpPr/>
              <p:nvPr/>
            </p:nvSpPr>
            <p:spPr>
              <a:xfrm>
                <a:off x="4991804" y="2793744"/>
                <a:ext cx="1431066" cy="376348"/>
              </a:xfrm>
              <a:prstGeom prst="roundRect">
                <a:avLst>
                  <a:gd name="adj" fmla="val 12324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err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p</a:t>
                </a:r>
                <a:r>
                  <a:rPr lang="en-US" sz="1600" dirty="0" err="1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egasus</a:t>
                </a:r>
                <a:r>
                  <a:rPr lang="en-US" sz="16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-plan</a:t>
                </a:r>
                <a:endPara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2" name="Rounded Rectangle 41"/>
            <p:cNvSpPr/>
            <p:nvPr/>
          </p:nvSpPr>
          <p:spPr>
            <a:xfrm>
              <a:off x="2895600" y="2197385"/>
              <a:ext cx="1344223" cy="376348"/>
            </a:xfrm>
            <a:prstGeom prst="roundRect">
              <a:avLst>
                <a:gd name="adj" fmla="val 12324"/>
              </a:avLst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*</a:t>
              </a:r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.</a:t>
              </a:r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graphml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3" name="Straight Arrow Connector 42"/>
            <p:cNvCxnSpPr>
              <a:endCxn id="42" idx="1"/>
            </p:cNvCxnSpPr>
            <p:nvPr/>
          </p:nvCxnSpPr>
          <p:spPr>
            <a:xfrm>
              <a:off x="2199863" y="2381659"/>
              <a:ext cx="695737" cy="3900"/>
            </a:xfrm>
            <a:prstGeom prst="straightConnector1">
              <a:avLst/>
            </a:prstGeom>
            <a:solidFill>
              <a:srgbClr val="92D050">
                <a:alpha val="50000"/>
              </a:srgbClr>
            </a:solidFill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2381520" y="1165441"/>
            <a:ext cx="0" cy="50713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8046" y="1165441"/>
            <a:ext cx="8534400" cy="507136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38046" y="1470241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646831" y="1162607"/>
            <a:ext cx="0" cy="5074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923846" y="1172508"/>
            <a:ext cx="866961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Design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3252669" y="1173907"/>
            <a:ext cx="2209800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Compile / Plan / Submit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6899795" y="1158071"/>
            <a:ext cx="1729322" cy="307777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Monitor / Execute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5" name="Group 134"/>
          <p:cNvGrpSpPr/>
          <p:nvPr/>
        </p:nvGrpSpPr>
        <p:grpSpPr>
          <a:xfrm>
            <a:off x="609022" y="1629253"/>
            <a:ext cx="1596994" cy="2488560"/>
            <a:chOff x="609022" y="1564651"/>
            <a:chExt cx="1596994" cy="2488560"/>
          </a:xfrm>
        </p:grpSpPr>
        <p:sp>
          <p:nvSpPr>
            <p:cNvPr id="5" name="Rounded Rectangle 4"/>
            <p:cNvSpPr/>
            <p:nvPr/>
          </p:nvSpPr>
          <p:spPr>
            <a:xfrm>
              <a:off x="1030382" y="1564651"/>
              <a:ext cx="760425" cy="376348"/>
            </a:xfrm>
            <a:prstGeom prst="roundRect">
              <a:avLst>
                <a:gd name="adj" fmla="val 12324"/>
              </a:avLst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yEd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1410595" y="1949694"/>
              <a:ext cx="1" cy="24379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022" y="2193485"/>
              <a:ext cx="1590841" cy="128718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175" y="3559829"/>
              <a:ext cx="1590841" cy="493382"/>
            </a:xfrm>
            <a:prstGeom prst="rect">
              <a:avLst/>
            </a:prstGeom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6" y="4635763"/>
            <a:ext cx="5371792" cy="96675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6139823" y="2921440"/>
            <a:ext cx="2427999" cy="3143544"/>
            <a:chOff x="6139823" y="2856838"/>
            <a:chExt cx="2427999" cy="3143544"/>
          </a:xfrm>
        </p:grpSpPr>
        <p:sp>
          <p:nvSpPr>
            <p:cNvPr id="20" name="Rounded Rectangle 19"/>
            <p:cNvSpPr/>
            <p:nvPr/>
          </p:nvSpPr>
          <p:spPr>
            <a:xfrm>
              <a:off x="7187708" y="3512948"/>
              <a:ext cx="1066800" cy="376348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globus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874394" y="4156250"/>
              <a:ext cx="1693428" cy="376348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pbs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4" name="Straight Arrow Connector 23"/>
            <p:cNvCxnSpPr>
              <a:stCxn id="18" idx="3"/>
              <a:endCxn id="58" idx="1"/>
            </p:cNvCxnSpPr>
            <p:nvPr/>
          </p:nvCxnSpPr>
          <p:spPr>
            <a:xfrm>
              <a:off x="6139823" y="3045012"/>
              <a:ext cx="10478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20" idx="2"/>
              <a:endCxn id="21" idx="0"/>
            </p:cNvCxnSpPr>
            <p:nvPr/>
          </p:nvCxnSpPr>
          <p:spPr>
            <a:xfrm>
              <a:off x="7721108" y="3889296"/>
              <a:ext cx="0" cy="2669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ounded Rectangle 36"/>
            <p:cNvSpPr/>
            <p:nvPr/>
          </p:nvSpPr>
          <p:spPr>
            <a:xfrm>
              <a:off x="8111690" y="4801623"/>
              <a:ext cx="449350" cy="505831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gpu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8336365" y="5312571"/>
              <a:ext cx="0" cy="269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8343146" y="4532598"/>
              <a:ext cx="0" cy="269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ounded Rectangle 39"/>
            <p:cNvSpPr/>
            <p:nvPr/>
          </p:nvSpPr>
          <p:spPr>
            <a:xfrm>
              <a:off x="8118471" y="5581282"/>
              <a:ext cx="449350" cy="419100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874394" y="4801623"/>
              <a:ext cx="449350" cy="505831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sz="10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pu</a:t>
              </a:r>
              <a:endParaRPr lang="en-US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>
              <a:off x="7099069" y="5312571"/>
              <a:ext cx="0" cy="269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7105850" y="4532598"/>
              <a:ext cx="0" cy="26902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ounded Rectangle 48"/>
            <p:cNvSpPr/>
            <p:nvPr/>
          </p:nvSpPr>
          <p:spPr>
            <a:xfrm>
              <a:off x="6874394" y="5581282"/>
              <a:ext cx="449350" cy="419100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7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" name="Picture 2" descr="http://www.fareastgizmos.com/entry_images/0309/04/DieShot_NVIDIA_GeForce_GTX_200M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6345" y="5630812"/>
              <a:ext cx="320040" cy="32004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431" y="5630812"/>
              <a:ext cx="320838" cy="320040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7187708" y="2856838"/>
              <a:ext cx="1066800" cy="376348"/>
            </a:xfrm>
            <a:prstGeom prst="roundRect">
              <a:avLst>
                <a:gd name="adj" fmla="val 12324"/>
              </a:avLst>
            </a:prstGeom>
            <a:solidFill>
              <a:schemeClr val="accent3">
                <a:lumMod val="40000"/>
                <a:lumOff val="6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condor</a:t>
              </a:r>
              <a:endParaRPr lang="en-US" sz="1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1" name="Straight Arrow Connector 60"/>
            <p:cNvCxnSpPr>
              <a:stCxn id="58" idx="2"/>
              <a:endCxn id="20" idx="0"/>
            </p:cNvCxnSpPr>
            <p:nvPr/>
          </p:nvCxnSpPr>
          <p:spPr>
            <a:xfrm>
              <a:off x="7721108" y="3233186"/>
              <a:ext cx="0" cy="2797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319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381000" y="304800"/>
            <a:ext cx="8033100" cy="5523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Second Generation: Grayson / Pegasus / GPGPU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71600" y="1758950"/>
            <a:ext cx="5715000" cy="3466510"/>
            <a:chOff x="904936" y="1840136"/>
            <a:chExt cx="5715000" cy="3466510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-7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936" y="1840136"/>
              <a:ext cx="3013638" cy="243840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336" y="2743200"/>
              <a:ext cx="3657600" cy="2563446"/>
            </a:xfrm>
            <a:prstGeom prst="rect">
              <a:avLst/>
            </a:prstGeom>
          </p:spPr>
        </p:pic>
      </p:grpSp>
      <p:sp>
        <p:nvSpPr>
          <p:cNvPr id="36" name="Subtitle 2"/>
          <p:cNvSpPr txBox="1">
            <a:spLocks/>
          </p:cNvSpPr>
          <p:nvPr/>
        </p:nvSpPr>
        <p:spPr>
          <a:xfrm>
            <a:off x="1295400" y="1377950"/>
            <a:ext cx="190500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From concept…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1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18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943600" y="5232584"/>
            <a:ext cx="1143000" cy="36966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9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silicon</a:t>
            </a: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sz="20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30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2286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489300" y="22583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94000" y="1143000"/>
            <a:ext cx="8469000" cy="533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HTPC MD on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OSG ready for prime-time</a:t>
            </a:r>
            <a:endParaRPr lang="en-US" b="1" u="sng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GPGPU via OSG/HTPC is demonstrated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ccounting work needed to reflect benefit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Design ongoing for GIP discoverability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Grayson for Pegasus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 Driven Architecture for Workflows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Semantically rich artifacts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Open standards and portability</a:t>
            </a:r>
          </a:p>
          <a:p>
            <a:pPr marL="914400" lvl="1" indent="-457200" algn="l">
              <a:buFont typeface="Wingdings" pitchFamily="2" charset="2"/>
              <a:buChar char="§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Execution environment independent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4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ounded Rectangle 166"/>
          <p:cNvSpPr/>
          <p:nvPr/>
        </p:nvSpPr>
        <p:spPr>
          <a:xfrm>
            <a:off x="457200" y="198602"/>
            <a:ext cx="8534400" cy="68580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Subtitle 2"/>
          <p:cNvSpPr txBox="1">
            <a:spLocks/>
          </p:cNvSpPr>
          <p:nvPr/>
        </p:nvSpPr>
        <p:spPr>
          <a:xfrm>
            <a:off x="533400" y="22583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References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799"/>
            <a:ext cx="3048000" cy="521629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029200" y="1720901"/>
            <a:ext cx="2743200" cy="2159474"/>
            <a:chOff x="4419600" y="2277183"/>
            <a:chExt cx="2743200" cy="2159474"/>
          </a:xfrm>
        </p:grpSpPr>
        <p:sp>
          <p:nvSpPr>
            <p:cNvPr id="3" name="Rectangle 2">
              <a:hlinkClick r:id="rId3"/>
            </p:cNvPr>
            <p:cNvSpPr/>
            <p:nvPr/>
          </p:nvSpPr>
          <p:spPr>
            <a:xfrm>
              <a:off x="4419600" y="2277183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Steve’s OSG Blog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hlinkClick r:id="rId4"/>
            </p:cNvPr>
            <p:cNvSpPr/>
            <p:nvPr/>
          </p:nvSpPr>
          <p:spPr>
            <a:xfrm>
              <a:off x="4419600" y="2581983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HTPC Wiki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>
              <a:hlinkClick r:id="rId5"/>
            </p:cNvPr>
            <p:cNvSpPr/>
            <p:nvPr/>
          </p:nvSpPr>
          <p:spPr>
            <a:xfrm>
              <a:off x="4419600" y="2886783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Pegasus WMS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>
              <a:hlinkClick r:id="rId6"/>
            </p:cNvPr>
            <p:cNvSpPr/>
            <p:nvPr/>
          </p:nvSpPr>
          <p:spPr>
            <a:xfrm>
              <a:off x="4419600" y="3191583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Amber PMEMD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>
              <a:hlinkClick r:id="rId7"/>
            </p:cNvPr>
            <p:cNvSpPr/>
            <p:nvPr/>
          </p:nvSpPr>
          <p:spPr>
            <a:xfrm>
              <a:off x="4419600" y="3522545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NVIDIA CUDA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hlinkClick r:id="rId8"/>
            </p:cNvPr>
            <p:cNvSpPr/>
            <p:nvPr/>
          </p:nvSpPr>
          <p:spPr>
            <a:xfrm>
              <a:off x="4419600" y="3827345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UNC CSB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11">
              <a:hlinkClick r:id="rId9"/>
            </p:cNvPr>
            <p:cNvSpPr/>
            <p:nvPr/>
          </p:nvSpPr>
          <p:spPr>
            <a:xfrm>
              <a:off x="4419600" y="4131857"/>
              <a:ext cx="2743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itchFamily="34" charset="0"/>
                <a:buChar char="•"/>
              </a:pPr>
              <a:r>
                <a:rPr lang="en-US" dirty="0" smtClean="0">
                  <a:latin typeface="Arial" pitchFamily="34" charset="0"/>
                  <a:cs typeface="Arial" pitchFamily="34" charset="0"/>
                </a:rPr>
                <a:t>John </a:t>
              </a:r>
              <a:r>
                <a:rPr lang="en-US" dirty="0" err="1" smtClean="0">
                  <a:latin typeface="Arial" pitchFamily="34" charset="0"/>
                  <a:cs typeface="Arial" pitchFamily="34" charset="0"/>
                </a:rPr>
                <a:t>Sondek’s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 Lab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8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Molecular Dynamics (MD)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81000" y="1600200"/>
            <a:ext cx="8305800" cy="152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latin typeface="Arial" pitchFamily="34" charset="0"/>
                <a:cs typeface="Arial" pitchFamily="34" charset="0"/>
              </a:rPr>
              <a:t>Molecular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dynamics</a:t>
            </a: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is</a:t>
            </a: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computer simulation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of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physical movements by atoms and molecules. 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 Wikipedia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8224" y="3429000"/>
            <a:ext cx="7514152" cy="2362200"/>
            <a:chOff x="267016" y="4157247"/>
            <a:chExt cx="7514152" cy="2362200"/>
          </a:xfrm>
        </p:grpSpPr>
        <p:sp>
          <p:nvSpPr>
            <p:cNvPr id="5" name="Subtitle 2"/>
            <p:cNvSpPr txBox="1">
              <a:spLocks/>
            </p:cNvSpPr>
            <p:nvPr/>
          </p:nvSpPr>
          <p:spPr>
            <a:xfrm>
              <a:off x="267016" y="4157247"/>
              <a:ext cx="5918410" cy="23622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latin typeface="Arial" pitchFamily="34" charset="0"/>
                  <a:cs typeface="Arial" pitchFamily="34" charset="0"/>
                </a:rPr>
                <a:t>“…everything 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that living things do can be understood in terms of the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jigglings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and </a:t>
              </a:r>
              <a:r>
                <a:rPr lang="en-US" dirty="0" err="1">
                  <a:latin typeface="Arial" pitchFamily="34" charset="0"/>
                  <a:cs typeface="Arial" pitchFamily="34" charset="0"/>
                </a:rPr>
                <a:t>wigglings</a:t>
              </a:r>
              <a:r>
                <a:rPr lang="en-US" dirty="0">
                  <a:latin typeface="Arial" pitchFamily="34" charset="0"/>
                  <a:cs typeface="Arial" pitchFamily="34" charset="0"/>
                </a:rPr>
                <a:t> of atoms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.“</a:t>
              </a:r>
            </a:p>
            <a:p>
              <a:pPr algn="r"/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algn="r"/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- Richard Feynman</a:t>
              </a:r>
            </a:p>
          </p:txBody>
        </p:sp>
        <p:pic>
          <p:nvPicPr>
            <p:cNvPr id="29698" name="Picture 2" descr="http://upload.wikimedia.org/wikipedia/commons/a/aa/Feynman_at_Los_Alamo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5426" y="4157247"/>
              <a:ext cx="1595742" cy="171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034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tx2">
              <a:lumMod val="60000"/>
              <a:lumOff val="40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94000" y="1371600"/>
            <a:ext cx="8697600" cy="5334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Widely used for molecular simulation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Atomic motion 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modeled 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at nanosecond granularity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PMEMD: Particle Mesh </a:t>
            </a:r>
            <a:r>
              <a:rPr lang="en-US" sz="2400" dirty="0" err="1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Ewald</a:t>
            </a: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Molecular Dynamics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Heavily reliant on message passing interface (MPI)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Works with MPICH / MPICH2 among others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Can be statically linked for portability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One researcher on Amber9, one on Amber10</a:t>
            </a:r>
            <a:endParaRPr lang="en-US" sz="2400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Amber11 PMEMD is GPGPU accelerated</a:t>
            </a:r>
            <a:endParaRPr lang="en-US" sz="2400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359262"/>
            <a:ext cx="7924800" cy="63134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Amber / PMEMD</a:t>
            </a:r>
          </a:p>
        </p:txBody>
      </p:sp>
    </p:spTree>
    <p:extLst>
      <p:ext uri="{BB962C8B-B14F-4D97-AF65-F5344CB8AC3E}">
        <p14:creationId xmlns:p14="http://schemas.microsoft.com/office/powerpoint/2010/main" val="152145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65136"/>
            <a:ext cx="7924800" cy="5254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DHFR Protein Dynamics &amp; FDH</a:t>
            </a: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219200"/>
            <a:ext cx="8077200" cy="5029201"/>
            <a:chOff x="228600" y="1447800"/>
            <a:chExt cx="8077200" cy="5029201"/>
          </a:xfrm>
        </p:grpSpPr>
        <p:sp>
          <p:nvSpPr>
            <p:cNvPr id="7" name="Subtitle 2"/>
            <p:cNvSpPr txBox="1">
              <a:spLocks/>
            </p:cNvSpPr>
            <p:nvPr/>
          </p:nvSpPr>
          <p:spPr>
            <a:xfrm>
              <a:off x="228600" y="1447800"/>
              <a:ext cx="7924800" cy="5029201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 algn="l"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Dr. </a:t>
              </a:r>
              <a:r>
                <a:rPr lang="en-US" b="1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Laura</a:t>
              </a:r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err="1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Perissinotti</a:t>
              </a:r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of U. Iowa</a:t>
              </a:r>
            </a:p>
            <a:p>
              <a:pPr marL="457200" indent="-457200" algn="l"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Referral from 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SBGrid</a:t>
              </a: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457200" indent="-457200" algn="l">
                <a:buFont typeface="Wingdings" pitchFamily="2" charset="2"/>
                <a:buChar char="§"/>
              </a:pPr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Studying</a:t>
              </a:r>
            </a:p>
            <a:p>
              <a:pPr marL="914400" lvl="1" indent="-457200" algn="l">
                <a:buFont typeface="Wingdings" pitchFamily="2" charset="2"/>
                <a:buChar char="§"/>
              </a:pPr>
              <a:r>
                <a:rPr lang="en-US" sz="24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(1)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Dihydrofolate</a:t>
              </a:r>
              <a:r>
                <a:rPr lang="en-US" sz="2400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Reductase</a:t>
              </a:r>
              <a:endParaRPr lang="en-US" sz="2400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1371600" lvl="2" indent="-457200" algn="l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dirty="0" smtClean="0"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ound on chromosome 5</a:t>
              </a:r>
            </a:p>
            <a:p>
              <a:pPr marL="1371600" lvl="2" indent="-457200" algn="l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Required for manufacture of purines</a:t>
              </a:r>
            </a:p>
            <a:p>
              <a:pPr marL="1371600" lvl="2" indent="-457200" algn="l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Catalyzes 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DNA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components</a:t>
              </a:r>
            </a:p>
            <a:p>
              <a:pPr marL="914400" lvl="1" indent="-457200" algn="l">
                <a:buFont typeface="Wingdings" pitchFamily="2" charset="2"/>
                <a:buChar char="§"/>
              </a:pP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(2) </a:t>
              </a:r>
              <a:r>
                <a:rPr lang="en-US" sz="2400" dirty="0" err="1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Formate</a:t>
              </a:r>
              <a:r>
                <a:rPr lang="en-US" sz="2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Dehydrogenase – instrumental in</a:t>
              </a:r>
            </a:p>
            <a:p>
              <a:pPr marL="1371600" lvl="2" indent="-457200" algn="l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E. coli anaerobic respiration</a:t>
              </a:r>
            </a:p>
            <a:p>
              <a:pPr marL="1371600" lvl="2" indent="-457200" algn="l">
                <a:buFont typeface="Wingdings" pitchFamily="2" charset="2"/>
                <a:buChar char="§"/>
              </a:pP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Decomposition of compounds like methanol</a:t>
              </a:r>
            </a:p>
            <a:p>
              <a:pPr marL="1371600" lvl="2" indent="-457200" algn="l">
                <a:buFont typeface="Arial" charset="0"/>
                <a:buChar char="•"/>
              </a:pPr>
              <a:endParaRPr lang="en-US" b="1" dirty="0" smtClean="0">
                <a:solidFill>
                  <a:schemeClr val="tx1"/>
                </a:solidFill>
                <a:effectLst/>
              </a:endParaRPr>
            </a:p>
            <a:p>
              <a:pPr lvl="2" algn="l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6146" name="Picture 2" descr="http://t1.gstatic.com/images?q=tbn:ANd9GcRksbkar9iAbG9rzNMx1iDX7k5U7tapmfQZoZ8OTrLMbpSAoCF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476" y="1981200"/>
              <a:ext cx="2219324" cy="2057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AutoShape 8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10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2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4" descr="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51670" y="1532399"/>
            <a:ext cx="3388884" cy="2277565"/>
            <a:chOff x="1069975" y="1905714"/>
            <a:chExt cx="3388884" cy="2167607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975" y="1905714"/>
              <a:ext cx="3388884" cy="21676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3352802" y="2396921"/>
              <a:ext cx="761998" cy="293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4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NADP+</a:t>
              </a:r>
              <a:endPara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1076325" y="1943126"/>
              <a:ext cx="1143000" cy="293463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4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E. </a:t>
              </a:r>
              <a:r>
                <a:rPr lang="en-US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en-US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oli DHFR</a:t>
              </a:r>
              <a:endParaRPr lang="en-US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Subtitle 2"/>
            <p:cNvSpPr txBox="1">
              <a:spLocks/>
            </p:cNvSpPr>
            <p:nvPr/>
          </p:nvSpPr>
          <p:spPr>
            <a:xfrm>
              <a:off x="2209800" y="3117271"/>
              <a:ext cx="761998" cy="23083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85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400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Folate</a:t>
              </a:r>
              <a:endParaRPr lang="en-US" sz="1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marL="914400" lvl="1" indent="-457200" algn="l">
                <a:buFont typeface="Arial" charset="0"/>
                <a:buChar char="•"/>
              </a:pP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9" name="Rounded Rectangle 268"/>
          <p:cNvSpPr/>
          <p:nvPr/>
        </p:nvSpPr>
        <p:spPr>
          <a:xfrm>
            <a:off x="304800" y="304800"/>
            <a:ext cx="8001000" cy="761999"/>
          </a:xfrm>
          <a:prstGeom prst="roundRect">
            <a:avLst>
              <a:gd name="adj" fmla="val 4780"/>
            </a:avLst>
          </a:prstGeom>
          <a:solidFill>
            <a:schemeClr val="accent3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04120" y="5334000"/>
            <a:ext cx="6292080" cy="3810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 atom count relative to upcoming projects</a:t>
            </a:r>
            <a:endParaRPr lang="en-US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81000" y="423066"/>
            <a:ext cx="7924800" cy="52546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</a:t>
            </a: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DHFR Protein Dynamics &amp; FDH</a:t>
            </a:r>
          </a:p>
        </p:txBody>
      </p:sp>
      <p:sp>
        <p:nvSpPr>
          <p:cNvPr id="2" name="AutoShape 8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AutoShape 10" descr="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AutoShape 12" descr="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AutoShape 14" descr="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80096"/>
            <a:ext cx="4019951" cy="25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5638800" y="1756770"/>
            <a:ext cx="3124200" cy="4198530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90000" y="3516900"/>
            <a:ext cx="2134800" cy="1600200"/>
            <a:chOff x="5332800" y="3843476"/>
            <a:chExt cx="2134800" cy="1600200"/>
          </a:xfrm>
        </p:grpSpPr>
        <p:sp>
          <p:nvSpPr>
            <p:cNvPr id="9" name="Rounded Rectangle 8"/>
            <p:cNvSpPr/>
            <p:nvPr/>
          </p:nvSpPr>
          <p:spPr>
            <a:xfrm>
              <a:off x="5334000" y="3843476"/>
              <a:ext cx="2133600" cy="5220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Amber PMEMD 9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32800" y="4376876"/>
              <a:ext cx="2133600" cy="5220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pich-1.2.7p1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34000" y="4921676"/>
              <a:ext cx="2133600" cy="5220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mpich2-1.1.1p1</a:t>
              </a:r>
              <a:endPara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Regular Pentagon 13"/>
          <p:cNvSpPr/>
          <p:nvPr/>
        </p:nvSpPr>
        <p:spPr>
          <a:xfrm>
            <a:off x="6399600" y="2280570"/>
            <a:ext cx="801300" cy="624960"/>
          </a:xfrm>
          <a:prstGeom prst="pentagon">
            <a:avLst/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job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789999" y="3000870"/>
            <a:ext cx="2820601" cy="2737530"/>
            <a:chOff x="5713799" y="3217770"/>
            <a:chExt cx="2820601" cy="2737530"/>
          </a:xfrm>
        </p:grpSpPr>
        <p:sp>
          <p:nvSpPr>
            <p:cNvPr id="12" name="Rounded Rectangle 11"/>
            <p:cNvSpPr/>
            <p:nvPr/>
          </p:nvSpPr>
          <p:spPr>
            <a:xfrm>
              <a:off x="5715000" y="5450220"/>
              <a:ext cx="2819400" cy="505080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7924800" y="3217770"/>
              <a:ext cx="609600" cy="2116230"/>
            </a:xfrm>
            <a:prstGeom prst="roundRect">
              <a:avLst/>
            </a:prstGeom>
            <a:solidFill>
              <a:srgbClr val="92D05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job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713799" y="5410200"/>
              <a:ext cx="837511" cy="4572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RCI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5791200" y="3000870"/>
            <a:ext cx="2133600" cy="400080"/>
          </a:xfrm>
          <a:prstGeom prst="roundRect">
            <a:avLst/>
          </a:prstGeom>
          <a:solidFill>
            <a:schemeClr val="accent3">
              <a:lumMod val="40000"/>
              <a:lumOff val="6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ommon functions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5638800" y="1828800"/>
            <a:ext cx="1715100" cy="4517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CPMEMD</a:t>
            </a:r>
            <a:endParaRPr lang="en-US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07974" y="1591675"/>
            <a:ext cx="5483225" cy="35814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CPMEMD packages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Amber PMEMD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MPI Libraries (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MPICH, MPICH2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OSG Adapter Scripts</a:t>
            </a:r>
          </a:p>
          <a:p>
            <a:pPr marL="914400" lvl="1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RCI – Job Control </a:t>
            </a:r>
          </a:p>
          <a:p>
            <a:pPr marL="914400" lvl="1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07974" y="228600"/>
            <a:ext cx="8707636" cy="725202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8320" y="304800"/>
            <a:ext cx="867729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Simplify the Researcher-Grid Interface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5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Rounded Rectangle 268"/>
          <p:cNvSpPr/>
          <p:nvPr/>
        </p:nvSpPr>
        <p:spPr>
          <a:xfrm>
            <a:off x="258054" y="152400"/>
            <a:ext cx="8707636" cy="725202"/>
          </a:xfrm>
          <a:prstGeom prst="roundRect">
            <a:avLst>
              <a:gd name="adj" fmla="val 4780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784090" y="1427724"/>
            <a:ext cx="5181600" cy="3718772"/>
          </a:xfrm>
          <a:prstGeom prst="roundRect">
            <a:avLst>
              <a:gd name="adj" fmla="val 2367"/>
            </a:avLst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25768" y="1427724"/>
            <a:ext cx="1399756" cy="3566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job module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229" y="1860926"/>
            <a:ext cx="3041971" cy="365972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tage-in: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-copy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546090" y="2321087"/>
            <a:ext cx="4161809" cy="2206839"/>
          </a:xfrm>
          <a:prstGeom prst="roundRect">
            <a:avLst>
              <a:gd name="adj" fmla="val 6120"/>
            </a:avLst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706137" y="2503155"/>
            <a:ext cx="3735266" cy="449308"/>
          </a:xfrm>
          <a:prstGeom prst="roundRect">
            <a:avLst>
              <a:gd name="adj" fmla="val 6120"/>
            </a:avLst>
          </a:prstGeom>
          <a:solidFill>
            <a:srgbClr val="C000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960718" y="3021963"/>
            <a:ext cx="2323296" cy="390221"/>
          </a:xfrm>
          <a:prstGeom prst="roundRect">
            <a:avLst>
              <a:gd name="adj" fmla="val 6120"/>
            </a:avLst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206218" y="3469221"/>
            <a:ext cx="2768872" cy="382991"/>
          </a:xfrm>
          <a:prstGeom prst="roundRect">
            <a:avLst>
              <a:gd name="adj" fmla="val 6120"/>
            </a:avLst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650499" y="3918326"/>
            <a:ext cx="1905000" cy="465754"/>
          </a:xfrm>
          <a:prstGeom prst="roundRect">
            <a:avLst/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507499" y="3918326"/>
            <a:ext cx="998888" cy="465754"/>
          </a:xfrm>
          <a:prstGeom prst="roundRect">
            <a:avLst/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2229" y="4613096"/>
            <a:ext cx="3145288" cy="365972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stage-out: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globus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url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-copy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784090" y="5146497"/>
            <a:ext cx="5181600" cy="466386"/>
          </a:xfrm>
          <a:prstGeom prst="roundRect">
            <a:avLst>
              <a:gd name="adj" fmla="val 9051"/>
            </a:avLst>
          </a:prstGeom>
          <a:solidFill>
            <a:srgbClr val="FFFF00">
              <a:alpha val="3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OSG Worker Node ( VDT, Globus, … 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892229" y="2321087"/>
            <a:ext cx="571500" cy="2206839"/>
          </a:xfrm>
          <a:prstGeom prst="roundRect">
            <a:avLst/>
          </a:prstGeom>
          <a:solidFill>
            <a:srgbClr val="92D05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run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 rot="16200000">
            <a:off x="6048481" y="3369698"/>
            <a:ext cx="652824" cy="5181600"/>
            <a:chOff x="5029200" y="609600"/>
            <a:chExt cx="457200" cy="914400"/>
          </a:xfrm>
          <a:solidFill>
            <a:srgbClr val="002060">
              <a:alpha val="32000"/>
            </a:srgbClr>
          </a:solidFill>
        </p:grpSpPr>
        <p:grpSp>
          <p:nvGrpSpPr>
            <p:cNvPr id="45" name="Group 44"/>
            <p:cNvGrpSpPr/>
            <p:nvPr/>
          </p:nvGrpSpPr>
          <p:grpSpPr>
            <a:xfrm>
              <a:off x="5029200" y="609600"/>
              <a:ext cx="228600" cy="914400"/>
              <a:chOff x="5029200" y="609600"/>
              <a:chExt cx="228600" cy="914400"/>
            </a:xfrm>
            <a:grpFill/>
          </p:grpSpPr>
          <p:sp>
            <p:nvSpPr>
              <p:cNvPr id="51" name="Rounded Rectangle 50"/>
              <p:cNvSpPr/>
              <p:nvPr/>
            </p:nvSpPr>
            <p:spPr>
              <a:xfrm>
                <a:off x="5029200" y="12954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>
              <a:xfrm>
                <a:off x="5029200" y="6096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5029200" y="10668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ounded Rectangle 53"/>
              <p:cNvSpPr/>
              <p:nvPr/>
            </p:nvSpPr>
            <p:spPr>
              <a:xfrm>
                <a:off x="5029200" y="8382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5257800" y="609600"/>
              <a:ext cx="228600" cy="914400"/>
              <a:chOff x="5029200" y="609600"/>
              <a:chExt cx="228600" cy="914400"/>
            </a:xfrm>
            <a:grpFill/>
          </p:grpSpPr>
          <p:sp>
            <p:nvSpPr>
              <p:cNvPr id="47" name="Rounded Rectangle 46"/>
              <p:cNvSpPr/>
              <p:nvPr/>
            </p:nvSpPr>
            <p:spPr>
              <a:xfrm>
                <a:off x="5029200" y="12954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ounded Rectangle 47"/>
              <p:cNvSpPr/>
              <p:nvPr/>
            </p:nvSpPr>
            <p:spPr>
              <a:xfrm>
                <a:off x="5029200" y="6096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ounded Rectangle 48"/>
              <p:cNvSpPr/>
              <p:nvPr/>
            </p:nvSpPr>
            <p:spPr>
              <a:xfrm>
                <a:off x="5029200" y="10668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ounded Rectangle 49"/>
              <p:cNvSpPr/>
              <p:nvPr/>
            </p:nvSpPr>
            <p:spPr>
              <a:xfrm>
                <a:off x="5029200" y="838200"/>
                <a:ext cx="228600" cy="228600"/>
              </a:xfrm>
              <a:prstGeom prst="roundRect">
                <a:avLst/>
              </a:prstGeom>
              <a:grpFill/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8" name="Rounded Rectangle 57"/>
          <p:cNvSpPr/>
          <p:nvPr/>
        </p:nvSpPr>
        <p:spPr>
          <a:xfrm>
            <a:off x="6791021" y="3020837"/>
            <a:ext cx="492993" cy="390221"/>
          </a:xfrm>
          <a:prstGeom prst="roundRect">
            <a:avLst>
              <a:gd name="adj" fmla="val 6120"/>
            </a:avLst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7482097" y="3465605"/>
            <a:ext cx="492993" cy="386607"/>
          </a:xfrm>
          <a:prstGeom prst="roundRect">
            <a:avLst>
              <a:gd name="adj" fmla="val 6120"/>
            </a:avLst>
          </a:prstGeom>
          <a:solidFill>
            <a:schemeClr val="tx1">
              <a:lumMod val="75000"/>
              <a:alpha val="3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438394" y="1025076"/>
            <a:ext cx="3453835" cy="1018836"/>
            <a:chOff x="638738" y="1204187"/>
            <a:chExt cx="3271303" cy="836543"/>
          </a:xfrm>
        </p:grpSpPr>
        <p:sp>
          <p:nvSpPr>
            <p:cNvPr id="60" name="Subtitle 2"/>
            <p:cNvSpPr txBox="1">
              <a:spLocks/>
            </p:cNvSpPr>
            <p:nvPr/>
          </p:nvSpPr>
          <p:spPr>
            <a:xfrm>
              <a:off x="638738" y="1204187"/>
              <a:ext cx="2589821" cy="656739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All files are staged in and out for the user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8" name="Straight Arrow Connector 2"/>
            <p:cNvCxnSpPr>
              <a:endCxn id="26" idx="1"/>
            </p:cNvCxnSpPr>
            <p:nvPr/>
          </p:nvCxnSpPr>
          <p:spPr>
            <a:xfrm>
              <a:off x="3022090" y="1662879"/>
              <a:ext cx="887951" cy="377851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9" name="Group 298"/>
          <p:cNvGrpSpPr/>
          <p:nvPr/>
        </p:nvGrpSpPr>
        <p:grpSpPr>
          <a:xfrm>
            <a:off x="288400" y="2493661"/>
            <a:ext cx="3667110" cy="1880272"/>
            <a:chOff x="288400" y="2493661"/>
            <a:chExt cx="3667110" cy="1880272"/>
          </a:xfrm>
        </p:grpSpPr>
        <p:cxnSp>
          <p:nvCxnSpPr>
            <p:cNvPr id="3" name="Straight Arrow Connector 2"/>
            <p:cNvCxnSpPr/>
            <p:nvPr/>
          </p:nvCxnSpPr>
          <p:spPr>
            <a:xfrm flipH="1">
              <a:off x="3191528" y="3344128"/>
              <a:ext cx="763982" cy="0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Subtitle 2"/>
            <p:cNvSpPr txBox="1">
              <a:spLocks/>
            </p:cNvSpPr>
            <p:nvPr/>
          </p:nvSpPr>
          <p:spPr>
            <a:xfrm>
              <a:off x="288400" y="2493661"/>
              <a:ext cx="3144483" cy="188027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700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framework provides static </a:t>
              </a:r>
              <a:r>
                <a:rPr lang="en-US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executables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, runs the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specified experiment and </a:t>
              </a:r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tracks and reports </a:t>
              </a:r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exit status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0" name="Group 299"/>
          <p:cNvGrpSpPr/>
          <p:nvPr/>
        </p:nvGrpSpPr>
        <p:grpSpPr>
          <a:xfrm>
            <a:off x="258054" y="4329879"/>
            <a:ext cx="4592836" cy="1620677"/>
            <a:chOff x="258054" y="4329879"/>
            <a:chExt cx="4592836" cy="1620677"/>
          </a:xfrm>
        </p:grpSpPr>
        <p:sp>
          <p:nvSpPr>
            <p:cNvPr id="67" name="Subtitle 2"/>
            <p:cNvSpPr txBox="1">
              <a:spLocks/>
            </p:cNvSpPr>
            <p:nvPr/>
          </p:nvSpPr>
          <p:spPr>
            <a:xfrm>
              <a:off x="258054" y="5107639"/>
              <a:ext cx="3020322" cy="8429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The framework provides an API to run PMEMD via MPI</a:t>
              </a:r>
              <a:endParaRPr lang="en-US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5" name="Straight Arrow Connector 2"/>
            <p:cNvCxnSpPr/>
            <p:nvPr/>
          </p:nvCxnSpPr>
          <p:spPr>
            <a:xfrm flipH="1">
              <a:off x="3124200" y="4329879"/>
              <a:ext cx="1726690" cy="816618"/>
            </a:xfrm>
            <a:prstGeom prst="straightConnector1">
              <a:avLst/>
            </a:prstGeom>
            <a:ln w="38100">
              <a:solidFill>
                <a:schemeClr val="tx2">
                  <a:lumMod val="90000"/>
                </a:schemeClr>
              </a:solidFill>
              <a:prstDash val="sysDot"/>
              <a:miter lim="800000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Rounded Rectangle 90"/>
          <p:cNvSpPr/>
          <p:nvPr/>
        </p:nvSpPr>
        <p:spPr>
          <a:xfrm>
            <a:off x="288400" y="228600"/>
            <a:ext cx="8677290" cy="533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Case Study 1: Simplify the Researcher-Grid Interface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72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18425</TotalTime>
  <Words>1802</Words>
  <Application>Microsoft Office PowerPoint</Application>
  <PresentationFormat>On-screen Show (4:3)</PresentationFormat>
  <Paragraphs>389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Apex</vt:lpstr>
      <vt:lpstr>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Phospholipase C-b2 Active Site is Occluded by X/Y Linker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Throughput Parallel Computing</dc:title>
  <dc:creator>Lenovo User</dc:creator>
  <cp:lastModifiedBy>Lenovo User</cp:lastModifiedBy>
  <cp:revision>321</cp:revision>
  <dcterms:created xsi:type="dcterms:W3CDTF">2011-01-21T21:51:08Z</dcterms:created>
  <dcterms:modified xsi:type="dcterms:W3CDTF">2011-03-02T22:29:46Z</dcterms:modified>
</cp:coreProperties>
</file>