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72" r:id="rId3"/>
    <p:sldId id="257" r:id="rId4"/>
    <p:sldId id="258" r:id="rId5"/>
    <p:sldId id="259" r:id="rId6"/>
    <p:sldId id="261" r:id="rId7"/>
    <p:sldId id="262" r:id="rId8"/>
    <p:sldId id="263" r:id="rId9"/>
    <p:sldId id="273" r:id="rId10"/>
    <p:sldId id="264" r:id="rId11"/>
    <p:sldId id="275" r:id="rId12"/>
    <p:sldId id="269" r:id="rId13"/>
    <p:sldId id="266" r:id="rId14"/>
    <p:sldId id="276" r:id="rId15"/>
    <p:sldId id="267" r:id="rId16"/>
    <p:sldId id="268" r:id="rId17"/>
    <p:sldId id="260" r:id="rId18"/>
    <p:sldId id="265" r:id="rId19"/>
    <p:sldId id="270" r:id="rId20"/>
    <p:sldId id="277" r:id="rId21"/>
    <p:sldId id="271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9E7412-0C1F-454B-884F-6924A9415728}" type="doc">
      <dgm:prSet loTypeId="urn:microsoft.com/office/officeart/2005/8/layout/ven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30EFF3-4EA9-0848-B3CB-35035E8F70CF}">
      <dgm:prSet phldrT="[Text]"/>
      <dgm:spPr/>
      <dgm:t>
        <a:bodyPr/>
        <a:lstStyle/>
        <a:p>
          <a:r>
            <a:rPr lang="en-US" dirty="0" smtClean="0"/>
            <a:t>Grid</a:t>
          </a:r>
          <a:endParaRPr lang="en-US" dirty="0"/>
        </a:p>
      </dgm:t>
    </dgm:pt>
    <dgm:pt modelId="{F0CEB362-4F07-4C43-B52C-12E02C1A2F0D}" type="parTrans" cxnId="{368DF96D-ABFB-E041-8879-A9790C4B715C}">
      <dgm:prSet/>
      <dgm:spPr/>
      <dgm:t>
        <a:bodyPr/>
        <a:lstStyle/>
        <a:p>
          <a:endParaRPr lang="en-US"/>
        </a:p>
      </dgm:t>
    </dgm:pt>
    <dgm:pt modelId="{7FE61259-3731-FF4A-A9B9-6EE6270364E1}" type="sibTrans" cxnId="{368DF96D-ABFB-E041-8879-A9790C4B715C}">
      <dgm:prSet/>
      <dgm:spPr/>
      <dgm:t>
        <a:bodyPr/>
        <a:lstStyle/>
        <a:p>
          <a:endParaRPr lang="en-US"/>
        </a:p>
      </dgm:t>
    </dgm:pt>
    <dgm:pt modelId="{2593F1C3-5C02-A140-A240-DAEE91218006}">
      <dgm:prSet phldrT="[Text]"/>
      <dgm:spPr/>
      <dgm:t>
        <a:bodyPr/>
        <a:lstStyle/>
        <a:p>
          <a:r>
            <a:rPr lang="en-US" dirty="0" smtClean="0"/>
            <a:t>Campus</a:t>
          </a:r>
          <a:endParaRPr lang="en-US" dirty="0"/>
        </a:p>
      </dgm:t>
    </dgm:pt>
    <dgm:pt modelId="{DACD4A96-6D8E-4242-AD89-A9702B2499D4}" type="parTrans" cxnId="{920D73B7-38D7-3A48-9699-8D0266A60446}">
      <dgm:prSet/>
      <dgm:spPr/>
      <dgm:t>
        <a:bodyPr/>
        <a:lstStyle/>
        <a:p>
          <a:endParaRPr lang="en-US"/>
        </a:p>
      </dgm:t>
    </dgm:pt>
    <dgm:pt modelId="{C6C7FB65-47DF-2744-8B43-A63DEF1118F6}" type="sibTrans" cxnId="{920D73B7-38D7-3A48-9699-8D0266A60446}">
      <dgm:prSet/>
      <dgm:spPr/>
      <dgm:t>
        <a:bodyPr/>
        <a:lstStyle/>
        <a:p>
          <a:endParaRPr lang="en-US"/>
        </a:p>
      </dgm:t>
    </dgm:pt>
    <dgm:pt modelId="{CE8C0080-CE87-B547-BEEA-8A5A1174DD34}">
      <dgm:prSet phldrT="[Text]"/>
      <dgm:spPr/>
      <dgm:t>
        <a:bodyPr/>
        <a:lstStyle/>
        <a:p>
          <a:r>
            <a:rPr lang="en-US" dirty="0" smtClean="0"/>
            <a:t>Local</a:t>
          </a:r>
          <a:endParaRPr lang="en-US" dirty="0"/>
        </a:p>
      </dgm:t>
    </dgm:pt>
    <dgm:pt modelId="{884913C3-EB1E-244D-ABE2-3BE025AB4136}" type="parTrans" cxnId="{000EC8C3-DA00-E74A-AE8D-2CFC382D0682}">
      <dgm:prSet/>
      <dgm:spPr/>
      <dgm:t>
        <a:bodyPr/>
        <a:lstStyle/>
        <a:p>
          <a:endParaRPr lang="en-US"/>
        </a:p>
      </dgm:t>
    </dgm:pt>
    <dgm:pt modelId="{EDE68EBE-EAA8-8142-814B-7270E57FAC05}" type="sibTrans" cxnId="{000EC8C3-DA00-E74A-AE8D-2CFC382D0682}">
      <dgm:prSet/>
      <dgm:spPr/>
      <dgm:t>
        <a:bodyPr/>
        <a:lstStyle/>
        <a:p>
          <a:endParaRPr lang="en-US"/>
        </a:p>
      </dgm:t>
    </dgm:pt>
    <dgm:pt modelId="{0E0CC626-BB08-EF4E-B044-410D8E16FB8B}" type="pres">
      <dgm:prSet presAssocID="{529E7412-0C1F-454B-884F-6924A9415728}" presName="Name0" presStyleCnt="0">
        <dgm:presLayoutVars>
          <dgm:chMax val="7"/>
          <dgm:resizeHandles val="exact"/>
        </dgm:presLayoutVars>
      </dgm:prSet>
      <dgm:spPr/>
    </dgm:pt>
    <dgm:pt modelId="{736CC4FC-5E2F-EC40-96EC-12CEA3BB2737}" type="pres">
      <dgm:prSet presAssocID="{529E7412-0C1F-454B-884F-6924A9415728}" presName="comp1" presStyleCnt="0"/>
      <dgm:spPr/>
    </dgm:pt>
    <dgm:pt modelId="{8C1CB108-B5E4-2D41-A67C-416E32F6E92D}" type="pres">
      <dgm:prSet presAssocID="{529E7412-0C1F-454B-884F-6924A9415728}" presName="circle1" presStyleLbl="node1" presStyleIdx="0" presStyleCnt="3"/>
      <dgm:spPr/>
      <dgm:t>
        <a:bodyPr/>
        <a:lstStyle/>
        <a:p>
          <a:endParaRPr lang="en-US"/>
        </a:p>
      </dgm:t>
    </dgm:pt>
    <dgm:pt modelId="{B9DD127B-94D1-E94A-8B80-F273E98841BC}" type="pres">
      <dgm:prSet presAssocID="{529E7412-0C1F-454B-884F-6924A9415728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59D9FA-8D6D-6141-B811-19CD7D52151F}" type="pres">
      <dgm:prSet presAssocID="{529E7412-0C1F-454B-884F-6924A9415728}" presName="comp2" presStyleCnt="0"/>
      <dgm:spPr/>
    </dgm:pt>
    <dgm:pt modelId="{8C63003A-9A61-654E-BC6E-926D3980DF81}" type="pres">
      <dgm:prSet presAssocID="{529E7412-0C1F-454B-884F-6924A9415728}" presName="circle2" presStyleLbl="node1" presStyleIdx="1" presStyleCnt="3"/>
      <dgm:spPr/>
      <dgm:t>
        <a:bodyPr/>
        <a:lstStyle/>
        <a:p>
          <a:endParaRPr lang="en-US"/>
        </a:p>
      </dgm:t>
    </dgm:pt>
    <dgm:pt modelId="{E99C8269-59EF-194E-804A-DA617A94F785}" type="pres">
      <dgm:prSet presAssocID="{529E7412-0C1F-454B-884F-6924A9415728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9EDC5-6EBC-2448-B5F6-540A1E530BAF}" type="pres">
      <dgm:prSet presAssocID="{529E7412-0C1F-454B-884F-6924A9415728}" presName="comp3" presStyleCnt="0"/>
      <dgm:spPr/>
    </dgm:pt>
    <dgm:pt modelId="{A83314B3-C2FC-E94E-81BD-2124CEC1E084}" type="pres">
      <dgm:prSet presAssocID="{529E7412-0C1F-454B-884F-6924A9415728}" presName="circle3" presStyleLbl="node1" presStyleIdx="2" presStyleCnt="3"/>
      <dgm:spPr/>
    </dgm:pt>
    <dgm:pt modelId="{96909628-B86E-6A42-AD1A-ABDA316D1D09}" type="pres">
      <dgm:prSet presAssocID="{529E7412-0C1F-454B-884F-6924A9415728}" presName="c3text" presStyleLbl="node1" presStyleIdx="2" presStyleCnt="3">
        <dgm:presLayoutVars>
          <dgm:bulletEnabled val="1"/>
        </dgm:presLayoutVars>
      </dgm:prSet>
      <dgm:spPr/>
    </dgm:pt>
  </dgm:ptLst>
  <dgm:cxnLst>
    <dgm:cxn modelId="{3C11380E-F279-A74C-A088-A41978A83C5A}" type="presOf" srcId="{CE8C0080-CE87-B547-BEEA-8A5A1174DD34}" destId="{96909628-B86E-6A42-AD1A-ABDA316D1D09}" srcOrd="1" destOrd="0" presId="urn:microsoft.com/office/officeart/2005/8/layout/venn2"/>
    <dgm:cxn modelId="{000EC8C3-DA00-E74A-AE8D-2CFC382D0682}" srcId="{529E7412-0C1F-454B-884F-6924A9415728}" destId="{CE8C0080-CE87-B547-BEEA-8A5A1174DD34}" srcOrd="2" destOrd="0" parTransId="{884913C3-EB1E-244D-ABE2-3BE025AB4136}" sibTransId="{EDE68EBE-EAA8-8142-814B-7270E57FAC05}"/>
    <dgm:cxn modelId="{CE5A2955-568E-6241-8399-D3B3F1C3BCEF}" type="presOf" srcId="{2593F1C3-5C02-A140-A240-DAEE91218006}" destId="{8C63003A-9A61-654E-BC6E-926D3980DF81}" srcOrd="0" destOrd="0" presId="urn:microsoft.com/office/officeart/2005/8/layout/venn2"/>
    <dgm:cxn modelId="{30DEA85C-1E1C-3E47-94DB-F41AEACFD6DC}" type="presOf" srcId="{CE8C0080-CE87-B547-BEEA-8A5A1174DD34}" destId="{A83314B3-C2FC-E94E-81BD-2124CEC1E084}" srcOrd="0" destOrd="0" presId="urn:microsoft.com/office/officeart/2005/8/layout/venn2"/>
    <dgm:cxn modelId="{D08046B9-4B08-8540-8376-5DEE1E96E01E}" type="presOf" srcId="{2593F1C3-5C02-A140-A240-DAEE91218006}" destId="{E99C8269-59EF-194E-804A-DA617A94F785}" srcOrd="1" destOrd="0" presId="urn:microsoft.com/office/officeart/2005/8/layout/venn2"/>
    <dgm:cxn modelId="{920D73B7-38D7-3A48-9699-8D0266A60446}" srcId="{529E7412-0C1F-454B-884F-6924A9415728}" destId="{2593F1C3-5C02-A140-A240-DAEE91218006}" srcOrd="1" destOrd="0" parTransId="{DACD4A96-6D8E-4242-AD89-A9702B2499D4}" sibTransId="{C6C7FB65-47DF-2744-8B43-A63DEF1118F6}"/>
    <dgm:cxn modelId="{6C601663-083A-6446-9036-E2D71D09AFBF}" type="presOf" srcId="{7930EFF3-4EA9-0848-B3CB-35035E8F70CF}" destId="{8C1CB108-B5E4-2D41-A67C-416E32F6E92D}" srcOrd="0" destOrd="0" presId="urn:microsoft.com/office/officeart/2005/8/layout/venn2"/>
    <dgm:cxn modelId="{0180AFF2-01FF-6D4B-8BAE-95359173EB5A}" type="presOf" srcId="{529E7412-0C1F-454B-884F-6924A9415728}" destId="{0E0CC626-BB08-EF4E-B044-410D8E16FB8B}" srcOrd="0" destOrd="0" presId="urn:microsoft.com/office/officeart/2005/8/layout/venn2"/>
    <dgm:cxn modelId="{368DF96D-ABFB-E041-8879-A9790C4B715C}" srcId="{529E7412-0C1F-454B-884F-6924A9415728}" destId="{7930EFF3-4EA9-0848-B3CB-35035E8F70CF}" srcOrd="0" destOrd="0" parTransId="{F0CEB362-4F07-4C43-B52C-12E02C1A2F0D}" sibTransId="{7FE61259-3731-FF4A-A9B9-6EE6270364E1}"/>
    <dgm:cxn modelId="{344558EF-3ED3-9B4B-98D7-4B1F205FAB4D}" type="presOf" srcId="{7930EFF3-4EA9-0848-B3CB-35035E8F70CF}" destId="{B9DD127B-94D1-E94A-8B80-F273E98841BC}" srcOrd="1" destOrd="0" presId="urn:microsoft.com/office/officeart/2005/8/layout/venn2"/>
    <dgm:cxn modelId="{4C889551-1131-D843-B34C-E3443A412FE9}" type="presParOf" srcId="{0E0CC626-BB08-EF4E-B044-410D8E16FB8B}" destId="{736CC4FC-5E2F-EC40-96EC-12CEA3BB2737}" srcOrd="0" destOrd="0" presId="urn:microsoft.com/office/officeart/2005/8/layout/venn2"/>
    <dgm:cxn modelId="{DE2C2551-69EB-E14D-B5DD-EF9FCDD3F9BC}" type="presParOf" srcId="{736CC4FC-5E2F-EC40-96EC-12CEA3BB2737}" destId="{8C1CB108-B5E4-2D41-A67C-416E32F6E92D}" srcOrd="0" destOrd="0" presId="urn:microsoft.com/office/officeart/2005/8/layout/venn2"/>
    <dgm:cxn modelId="{08D76319-C1BC-7447-9011-5E969F936DC4}" type="presParOf" srcId="{736CC4FC-5E2F-EC40-96EC-12CEA3BB2737}" destId="{B9DD127B-94D1-E94A-8B80-F273E98841BC}" srcOrd="1" destOrd="0" presId="urn:microsoft.com/office/officeart/2005/8/layout/venn2"/>
    <dgm:cxn modelId="{75B76753-7F99-5D49-B79A-5D2832A21953}" type="presParOf" srcId="{0E0CC626-BB08-EF4E-B044-410D8E16FB8B}" destId="{AB59D9FA-8D6D-6141-B811-19CD7D52151F}" srcOrd="1" destOrd="0" presId="urn:microsoft.com/office/officeart/2005/8/layout/venn2"/>
    <dgm:cxn modelId="{11956E03-67F7-AC4C-A109-BFB213B44835}" type="presParOf" srcId="{AB59D9FA-8D6D-6141-B811-19CD7D52151F}" destId="{8C63003A-9A61-654E-BC6E-926D3980DF81}" srcOrd="0" destOrd="0" presId="urn:microsoft.com/office/officeart/2005/8/layout/venn2"/>
    <dgm:cxn modelId="{F2008A13-42E1-544B-BDAF-C6D4850B5790}" type="presParOf" srcId="{AB59D9FA-8D6D-6141-B811-19CD7D52151F}" destId="{E99C8269-59EF-194E-804A-DA617A94F785}" srcOrd="1" destOrd="0" presId="urn:microsoft.com/office/officeart/2005/8/layout/venn2"/>
    <dgm:cxn modelId="{22718D02-A817-1E44-9CD0-71C3259E9570}" type="presParOf" srcId="{0E0CC626-BB08-EF4E-B044-410D8E16FB8B}" destId="{ED09EDC5-6EBC-2448-B5F6-540A1E530BAF}" srcOrd="2" destOrd="0" presId="urn:microsoft.com/office/officeart/2005/8/layout/venn2"/>
    <dgm:cxn modelId="{6022C0D4-F8FE-A440-BB26-858D35DC9D24}" type="presParOf" srcId="{ED09EDC5-6EBC-2448-B5F6-540A1E530BAF}" destId="{A83314B3-C2FC-E94E-81BD-2124CEC1E084}" srcOrd="0" destOrd="0" presId="urn:microsoft.com/office/officeart/2005/8/layout/venn2"/>
    <dgm:cxn modelId="{7F53B2C6-DB4B-6E45-9E95-0FCE3E40AE3C}" type="presParOf" srcId="{ED09EDC5-6EBC-2448-B5F6-540A1E530BAF}" destId="{96909628-B86E-6A42-AD1A-ABDA316D1D0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CB108-B5E4-2D41-A67C-416E32F6E92D}">
      <dsp:nvSpPr>
        <dsp:cNvPr id="0" name=""/>
        <dsp:cNvSpPr/>
      </dsp:nvSpPr>
      <dsp:spPr>
        <a:xfrm>
          <a:off x="671941" y="0"/>
          <a:ext cx="2687765" cy="26877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Grid</a:t>
          </a:r>
          <a:endParaRPr lang="en-US" sz="1300" kern="1200" dirty="0"/>
        </a:p>
      </dsp:txBody>
      <dsp:txXfrm>
        <a:off x="1546137" y="134388"/>
        <a:ext cx="939373" cy="403164"/>
      </dsp:txXfrm>
    </dsp:sp>
    <dsp:sp modelId="{8C63003A-9A61-654E-BC6E-926D3980DF81}">
      <dsp:nvSpPr>
        <dsp:cNvPr id="0" name=""/>
        <dsp:cNvSpPr/>
      </dsp:nvSpPr>
      <dsp:spPr>
        <a:xfrm>
          <a:off x="1007912" y="671941"/>
          <a:ext cx="2015823" cy="20158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Campus</a:t>
          </a:r>
          <a:endParaRPr lang="en-US" sz="1300" kern="1200" dirty="0"/>
        </a:p>
      </dsp:txBody>
      <dsp:txXfrm>
        <a:off x="1546137" y="797930"/>
        <a:ext cx="939373" cy="377966"/>
      </dsp:txXfrm>
    </dsp:sp>
    <dsp:sp modelId="{A83314B3-C2FC-E94E-81BD-2124CEC1E084}">
      <dsp:nvSpPr>
        <dsp:cNvPr id="0" name=""/>
        <dsp:cNvSpPr/>
      </dsp:nvSpPr>
      <dsp:spPr>
        <a:xfrm>
          <a:off x="1343882" y="1343882"/>
          <a:ext cx="1343882" cy="13438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Local</a:t>
          </a:r>
          <a:endParaRPr lang="en-US" sz="1300" kern="1200" dirty="0"/>
        </a:p>
      </dsp:txBody>
      <dsp:txXfrm>
        <a:off x="1540689" y="1679853"/>
        <a:ext cx="950268" cy="671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FED03-500E-A547-8751-8EE92597C760}" type="datetimeFigureOut">
              <a:rPr lang="en-US" smtClean="0"/>
              <a:t>3/4/11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F8551-7A61-AC4D-8501-77C929A2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04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551-7A61-AC4D-8501-77C929A2D8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88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886200"/>
            <a:ext cx="8128000" cy="1752600"/>
          </a:xfrm>
        </p:spPr>
        <p:txBody>
          <a:bodyPr/>
          <a:lstStyle>
            <a:lvl1pPr marL="0" indent="0" algn="ctr">
              <a:buFont typeface="Times" charset="0"/>
              <a:buNone/>
              <a:defRPr sz="24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252937" name="Picture 9" descr="osg_logo_4c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"/>
            <a:ext cx="1393825" cy="92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2B2984-DA32-344C-911A-36ADF221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4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114300"/>
            <a:ext cx="19431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700" y="114300"/>
            <a:ext cx="56769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2B2984-DA32-344C-911A-36ADF221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2B2984-DA32-344C-911A-36ADF221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3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2B2984-DA32-344C-911A-36ADF221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8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700" y="1333500"/>
            <a:ext cx="38100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100" y="1333500"/>
            <a:ext cx="38100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2B2984-DA32-344C-911A-36ADF221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6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2B2984-DA32-344C-911A-36ADF221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2B2984-DA32-344C-911A-36ADF221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1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2B2984-DA32-344C-911A-36ADF221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7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2B2984-DA32-344C-911A-36ADF221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5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2B2984-DA32-344C-911A-36ADF221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28725" y="114300"/>
            <a:ext cx="6946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4700" y="1333500"/>
            <a:ext cx="7772400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1914" name="Rectangle 10"/>
          <p:cNvSpPr>
            <a:spLocks noChangeArrowheads="1"/>
          </p:cNvSpPr>
          <p:nvPr/>
        </p:nvSpPr>
        <p:spPr bwMode="auto">
          <a:xfrm>
            <a:off x="-1266825" y="6008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>
              <a:cs typeface="Arial" charset="0"/>
            </a:endParaRPr>
          </a:p>
        </p:txBody>
      </p:sp>
      <p:sp>
        <p:nvSpPr>
          <p:cNvPr id="2519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4900" y="6400800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>
                <a:solidFill>
                  <a:srgbClr val="FF8000"/>
                </a:solidFill>
                <a:cs typeface="+mn-cs"/>
              </a:defRPr>
            </a:lvl1pPr>
          </a:lstStyle>
          <a:p>
            <a:fld id="{DC2B2984-DA32-344C-911A-36ADF221506C}" type="slidenum">
              <a:rPr lang="en-US" smtClean="0"/>
              <a:t>‹#›</a:t>
            </a:fld>
            <a:endParaRPr lang="en-US"/>
          </a:p>
        </p:txBody>
      </p:sp>
      <p:pic>
        <p:nvPicPr>
          <p:cNvPr id="251920" name="Picture 16" descr="osg_logo_4c_wh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393825" cy="92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921" name="Rectangle 17"/>
          <p:cNvSpPr>
            <a:spLocks noGrp="1" noChangeArrowheads="1"/>
          </p:cNvSpPr>
          <p:nvPr/>
        </p:nvSpPr>
        <p:spPr bwMode="auto">
          <a:xfrm>
            <a:off x="0" y="6473825"/>
            <a:ext cx="22653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b"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200" dirty="0">
                <a:solidFill>
                  <a:srgbClr val="FF8000"/>
                </a:solidFill>
                <a:cs typeface="ＭＳ Ｐゴシック" charset="0"/>
              </a:rPr>
              <a:t>March </a:t>
            </a:r>
            <a:r>
              <a:rPr lang="en-US" sz="1200" dirty="0" smtClean="0">
                <a:solidFill>
                  <a:srgbClr val="FF8000"/>
                </a:solidFill>
                <a:cs typeface="ＭＳ Ｐゴシック" charset="0"/>
              </a:rPr>
              <a:t>8, 2011</a:t>
            </a:r>
            <a:endParaRPr lang="en-US" sz="1200" dirty="0">
              <a:solidFill>
                <a:srgbClr val="FF8000"/>
              </a:solidFill>
              <a:cs typeface="ＭＳ Ｐゴシック" charset="0"/>
            </a:endParaRPr>
          </a:p>
        </p:txBody>
      </p:sp>
      <p:sp>
        <p:nvSpPr>
          <p:cNvPr id="251922" name="Line 18"/>
          <p:cNvSpPr>
            <a:spLocks noChangeShapeType="1"/>
          </p:cNvSpPr>
          <p:nvPr/>
        </p:nvSpPr>
        <p:spPr bwMode="auto">
          <a:xfrm>
            <a:off x="674688" y="1147763"/>
            <a:ext cx="8469312" cy="7937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80"/>
        </a:buClr>
        <a:buFont typeface="Times" charset="0"/>
        <a:buChar char="•"/>
        <a:defRPr kumimoji="1"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Symbol" charset="0"/>
        <a:buChar char=""/>
        <a:defRPr kumimoji="1" sz="28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§"/>
        <a:defRPr kumimoji="1" sz="24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Campus Grid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Derek Weitzel</a:t>
            </a:r>
          </a:p>
          <a:p>
            <a:r>
              <a:rPr lang="en-US" dirty="0" smtClean="0"/>
              <a:t>University of Nebraska – Lincoln</a:t>
            </a:r>
          </a:p>
          <a:p>
            <a:r>
              <a:rPr lang="en-US" dirty="0" smtClean="0"/>
              <a:t>Holland Computing Center (HCC)</a:t>
            </a:r>
          </a:p>
          <a:p>
            <a:r>
              <a:rPr lang="en-US" b="1" dirty="0" smtClean="0"/>
              <a:t>Home of the 2012 OSG AHM!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704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the Campus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User is presented with an uniform Condor interface to resources.</a:t>
            </a:r>
          </a:p>
          <a:p>
            <a:endParaRPr lang="en-US" dirty="0" smtClean="0"/>
          </a:p>
          <a:p>
            <a:r>
              <a:rPr lang="en-US" dirty="0" smtClean="0"/>
              <a:t>Can create overlay network on any resource Condor (</a:t>
            </a:r>
            <a:r>
              <a:rPr lang="en-US" dirty="0" err="1" smtClean="0"/>
              <a:t>BLAHp</a:t>
            </a:r>
            <a:r>
              <a:rPr lang="en-US" dirty="0" smtClean="0"/>
              <a:t>) can submit to (PBS, LSF,…)</a:t>
            </a:r>
          </a:p>
          <a:p>
            <a:endParaRPr lang="en-US" dirty="0"/>
          </a:p>
          <a:p>
            <a:r>
              <a:rPr lang="en-US" dirty="0" smtClean="0"/>
              <a:t>Uses well established technologies, Condor, </a:t>
            </a:r>
            <a:r>
              <a:rPr lang="en-US" dirty="0" err="1" smtClean="0"/>
              <a:t>BLAHp</a:t>
            </a:r>
            <a:r>
              <a:rPr lang="en-US" dirty="0" smtClean="0"/>
              <a:t>, and ideas, Condor, flocking.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09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for the Local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PBS to know and account for outside jobs.</a:t>
            </a:r>
          </a:p>
          <a:p>
            <a:endParaRPr lang="en-US" dirty="0"/>
          </a:p>
          <a:p>
            <a:r>
              <a:rPr lang="en-US" dirty="0" smtClean="0"/>
              <a:t>Can co-schedule with local user priorities.  </a:t>
            </a:r>
          </a:p>
          <a:p>
            <a:endParaRPr lang="en-US" dirty="0"/>
          </a:p>
          <a:p>
            <a:r>
              <a:rPr lang="en-US" dirty="0" smtClean="0"/>
              <a:t>PBS can preempt grid jobs for local jobs.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00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outside the 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Campus resources are busy: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58" y="2010883"/>
            <a:ext cx="7191767" cy="44948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02321" y="6473734"/>
            <a:ext cx="415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Running jobs on Firefly.  ~4300 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508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outside the 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Users will use whatever resources are available, usually to the max.</a:t>
            </a:r>
          </a:p>
          <a:p>
            <a:pPr lvl="1"/>
            <a:r>
              <a:rPr lang="en-US" dirty="0" smtClean="0"/>
              <a:t>Have you had a user submit 50,000 - 1 core jobs to PBS?  We have!</a:t>
            </a:r>
          </a:p>
          <a:p>
            <a:pPr lvl="1"/>
            <a:endParaRPr lang="en-US" dirty="0"/>
          </a:p>
          <a:p>
            <a:r>
              <a:rPr lang="en-US" dirty="0" smtClean="0"/>
              <a:t>There are resources available out there, just need to get there.  </a:t>
            </a:r>
          </a:p>
          <a:p>
            <a:endParaRPr lang="en-US" dirty="0" smtClean="0"/>
          </a:p>
          <a:p>
            <a:r>
              <a:rPr lang="en-US" dirty="0" smtClean="0"/>
              <a:t>Users want a smooth transition to other resources.</a:t>
            </a:r>
          </a:p>
        </p:txBody>
      </p:sp>
    </p:spTree>
    <p:extLst>
      <p:ext uri="{BB962C8B-B14F-4D97-AF65-F5344CB8AC3E}">
        <p14:creationId xmlns:p14="http://schemas.microsoft.com/office/powerpoint/2010/main" val="612420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outside the Campus: Flocking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699" y="1333500"/>
            <a:ext cx="3961023" cy="4307980"/>
          </a:xfrm>
        </p:spPr>
        <p:txBody>
          <a:bodyPr/>
          <a:lstStyle/>
          <a:p>
            <a:r>
              <a:rPr lang="en-US" sz="2400" dirty="0" smtClean="0"/>
              <a:t>User </a:t>
            </a:r>
            <a:r>
              <a:rPr lang="en-US" sz="2400" dirty="0" err="1" smtClean="0"/>
              <a:t>Schedd</a:t>
            </a:r>
            <a:r>
              <a:rPr lang="en-US" sz="2400" dirty="0" smtClean="0"/>
              <a:t> advertises idle jobs to resource.</a:t>
            </a:r>
          </a:p>
          <a:p>
            <a:endParaRPr lang="en-US" sz="2400" dirty="0"/>
          </a:p>
          <a:p>
            <a:r>
              <a:rPr lang="en-US" sz="2400" dirty="0" smtClean="0"/>
              <a:t>Resource matches idle jobs with job slots</a:t>
            </a:r>
          </a:p>
          <a:p>
            <a:endParaRPr lang="en-US" sz="2400" dirty="0"/>
          </a:p>
          <a:p>
            <a:r>
              <a:rPr lang="en-US" sz="2400" dirty="0" smtClean="0"/>
              <a:t>User </a:t>
            </a:r>
            <a:r>
              <a:rPr lang="en-US" sz="2400" dirty="0" err="1" smtClean="0"/>
              <a:t>schedd</a:t>
            </a:r>
            <a:r>
              <a:rPr lang="en-US" sz="2400" dirty="0" smtClean="0"/>
              <a:t> transfers data directly to worker node.</a:t>
            </a:r>
            <a:endParaRPr lang="en-US" sz="2400" dirty="0"/>
          </a:p>
        </p:txBody>
      </p:sp>
      <p:pic>
        <p:nvPicPr>
          <p:cNvPr id="6" name="Picture 5" descr="EasyFlocking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722" y="1605339"/>
            <a:ext cx="3886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0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outside the Campus</a:t>
            </a:r>
            <a:r>
              <a:rPr lang="en-US" dirty="0" smtClean="0"/>
              <a:t>: Flocking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Flocking</a:t>
            </a:r>
          </a:p>
          <a:p>
            <a:pPr lvl="1"/>
            <a:r>
              <a:rPr lang="en-US" dirty="0" smtClean="0"/>
              <a:t>Need to have Condor on the other side.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 to have mutual trust relationships.  Not necessarily x509.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Nebraska is part of </a:t>
            </a:r>
            <a:r>
              <a:rPr lang="en-US" dirty="0" err="1" smtClean="0"/>
              <a:t>Diagrid</a:t>
            </a:r>
            <a:r>
              <a:rPr lang="en-US" dirty="0" smtClean="0"/>
              <a:t>, large Condor flock led by Purdue.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93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outside the Campus: OSG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Expand further with OSG Production Grid</a:t>
            </a:r>
          </a:p>
          <a:p>
            <a:r>
              <a:rPr lang="en-US" dirty="0" err="1" smtClean="0"/>
              <a:t>GlideinWMS</a:t>
            </a:r>
            <a:endParaRPr lang="en-US" dirty="0" smtClean="0"/>
          </a:p>
          <a:p>
            <a:pPr lvl="1"/>
            <a:r>
              <a:rPr lang="en-US" dirty="0" err="1" smtClean="0"/>
              <a:t>GlideinWMS</a:t>
            </a:r>
            <a:r>
              <a:rPr lang="en-US" dirty="0" smtClean="0"/>
              <a:t> Frontend provides virtual Condor pool of grid worker nodes.  Campus submit hosts can Flock to the </a:t>
            </a:r>
            <a:r>
              <a:rPr lang="en-US" dirty="0" err="1" smtClean="0"/>
              <a:t>GlideinWMS</a:t>
            </a:r>
            <a:r>
              <a:rPr lang="en-US" dirty="0" smtClean="0"/>
              <a:t> Frontend.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Submission at the Frontend can also flock to campus resources.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We don’t have to submit </a:t>
            </a:r>
            <a:r>
              <a:rPr lang="en-US" dirty="0" err="1" smtClean="0"/>
              <a:t>globus</a:t>
            </a:r>
            <a:r>
              <a:rPr lang="en-US" dirty="0" smtClean="0"/>
              <a:t> jobs; all Condor vanilla universe.</a:t>
            </a:r>
          </a:p>
          <a:p>
            <a:pPr lvl="2"/>
            <a:r>
              <a:rPr lang="en-US" dirty="0" smtClean="0"/>
              <a:t>Factory is at UCSD submit </a:t>
            </a:r>
            <a:r>
              <a:rPr lang="en-US" dirty="0" err="1" smtClean="0"/>
              <a:t>globus</a:t>
            </a:r>
            <a:r>
              <a:rPr lang="en-US" dirty="0" smtClean="0"/>
              <a:t> jobs for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8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Ever-increasing circle of resources</a:t>
            </a:r>
            <a:endParaRPr lang="en-US" dirty="0"/>
          </a:p>
        </p:txBody>
      </p:sp>
      <p:pic>
        <p:nvPicPr>
          <p:cNvPr id="4" name="Content Placeholder 3" descr="CHEP-Campus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64" r="-25364"/>
          <a:stretch>
            <a:fillRect/>
          </a:stretch>
        </p:blipFill>
        <p:spPr>
          <a:xfrm>
            <a:off x="2560353" y="1600200"/>
            <a:ext cx="7398804" cy="4069057"/>
          </a:xfrm>
        </p:spPr>
      </p:pic>
      <p:sp>
        <p:nvSpPr>
          <p:cNvPr id="5" name="TextBox 4"/>
          <p:cNvSpPr txBox="1"/>
          <p:nvPr/>
        </p:nvSpPr>
        <p:spPr>
          <a:xfrm>
            <a:off x="1311041" y="5669257"/>
            <a:ext cx="6237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Me, </a:t>
            </a:r>
            <a:r>
              <a:rPr lang="en-US" dirty="0"/>
              <a:t>m</a:t>
            </a:r>
            <a:r>
              <a:rPr lang="en-US" dirty="0" smtClean="0"/>
              <a:t>y friends and everyone else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096260575"/>
              </p:ext>
            </p:extLst>
          </p:nvPr>
        </p:nvGraphicFramePr>
        <p:xfrm>
          <a:off x="162554" y="1900445"/>
          <a:ext cx="4031648" cy="2687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533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Grid at Nebraska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4244557" cy="4525963"/>
          </a:xfrm>
        </p:spPr>
        <p:txBody>
          <a:bodyPr/>
          <a:lstStyle/>
          <a:p>
            <a:r>
              <a:rPr lang="en-US" dirty="0" err="1" smtClean="0"/>
              <a:t>Prairiefire</a:t>
            </a:r>
            <a:r>
              <a:rPr lang="en-US" dirty="0" smtClean="0"/>
              <a:t> PBS/Condor (Like Purdue)</a:t>
            </a:r>
          </a:p>
          <a:p>
            <a:r>
              <a:rPr lang="en-US" dirty="0" smtClean="0"/>
              <a:t>Firefly – Only PBS</a:t>
            </a:r>
          </a:p>
          <a:p>
            <a:r>
              <a:rPr lang="en-US" dirty="0" err="1" smtClean="0"/>
              <a:t>GlideinWMS</a:t>
            </a:r>
            <a:r>
              <a:rPr lang="en-US" dirty="0" smtClean="0"/>
              <a:t> interface to OSG</a:t>
            </a:r>
          </a:p>
          <a:p>
            <a:r>
              <a:rPr lang="en-US" dirty="0" smtClean="0"/>
              <a:t>Flock to Purdue</a:t>
            </a:r>
            <a:endParaRPr lang="en-US" dirty="0"/>
          </a:p>
        </p:txBody>
      </p:sp>
      <p:pic>
        <p:nvPicPr>
          <p:cNvPr id="6" name="Picture 5" descr="HCC-CampusGrid-01241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030" y="1786576"/>
            <a:ext cx="4397408" cy="364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18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of the Campus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2169"/>
            <a:ext cx="8229600" cy="618371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Bridging to Purdue provides a lot of time</a:t>
            </a:r>
          </a:p>
          <a:p>
            <a:r>
              <a:rPr lang="en-US" dirty="0" smtClean="0"/>
              <a:t>OSG resources (through </a:t>
            </a:r>
            <a:r>
              <a:rPr lang="en-US" dirty="0" err="1" smtClean="0"/>
              <a:t>GlideinWMS</a:t>
            </a:r>
            <a:r>
              <a:rPr lang="en-US" dirty="0" smtClean="0"/>
              <a:t>) </a:t>
            </a:r>
          </a:p>
        </p:txBody>
      </p:sp>
      <p:pic>
        <p:nvPicPr>
          <p:cNvPr id="7" name="Picture 6" descr="outputpic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14" y="1824081"/>
            <a:ext cx="8054271" cy="503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593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a Campus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ncrease available resources by distributing jobs around the campus.</a:t>
            </a:r>
          </a:p>
          <a:p>
            <a:endParaRPr lang="en-US" dirty="0"/>
          </a:p>
          <a:p>
            <a:r>
              <a:rPr lang="en-US" dirty="0" smtClean="0"/>
              <a:t>Offload single core jobs to idle resources, making room for specialized (MPI) jobs.</a:t>
            </a:r>
          </a:p>
          <a:p>
            <a:endParaRPr lang="en-US" dirty="0" smtClean="0"/>
          </a:p>
          <a:p>
            <a:r>
              <a:rPr lang="en-US" dirty="0" smtClean="0"/>
              <a:t>Independence from resource failures.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213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Accounting</a:t>
            </a:r>
          </a:p>
          <a:p>
            <a:pPr lvl="1"/>
            <a:r>
              <a:rPr lang="en-US" dirty="0" smtClean="0"/>
              <a:t>Submission side accounting is easy, we already do it in the OSG.</a:t>
            </a:r>
          </a:p>
          <a:p>
            <a:pPr lvl="1"/>
            <a:r>
              <a:rPr lang="en-US" dirty="0" smtClean="0"/>
              <a:t>To accurately get data, we need to account on the execute site (worker nodes).</a:t>
            </a:r>
            <a:endParaRPr lang="en-US" dirty="0"/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Is there a better way than Condor File Transfer?</a:t>
            </a:r>
          </a:p>
          <a:p>
            <a:pPr lvl="1"/>
            <a:r>
              <a:rPr lang="en-US" dirty="0" smtClean="0"/>
              <a:t>What about the cache models being proposed by CMS/Atlas?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05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Bonus: HTPC on 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Specifying the right requirements, exactly the same as regular jobs.</a:t>
            </a:r>
          </a:p>
          <a:p>
            <a:endParaRPr lang="en-US" dirty="0"/>
          </a:p>
          <a:p>
            <a:r>
              <a:rPr lang="en-US" dirty="0" smtClean="0"/>
              <a:t>Flocking HTPC to Campus factory exactly the same, just specify requirements.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499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Brian </a:t>
            </a:r>
            <a:r>
              <a:rPr lang="en-US" dirty="0" err="1" smtClean="0"/>
              <a:t>Bockelman</a:t>
            </a:r>
            <a:r>
              <a:rPr lang="en-US" dirty="0" smtClean="0"/>
              <a:t> (Technical consult)</a:t>
            </a:r>
          </a:p>
          <a:p>
            <a:r>
              <a:rPr lang="en-US" dirty="0" smtClean="0"/>
              <a:t>Dan Fraser (Campus Grids Lead)</a:t>
            </a:r>
          </a:p>
          <a:p>
            <a:r>
              <a:rPr lang="en-US" dirty="0" smtClean="0"/>
              <a:t>David Swanson (Advisor)</a:t>
            </a:r>
          </a:p>
          <a:p>
            <a:r>
              <a:rPr lang="en-US" dirty="0" smtClean="0"/>
              <a:t>Igor </a:t>
            </a:r>
            <a:r>
              <a:rPr lang="en-US" dirty="0" err="1" smtClean="0"/>
              <a:t>Sfiligoi</a:t>
            </a:r>
            <a:r>
              <a:rPr lang="en-US" dirty="0" smtClean="0"/>
              <a:t> (</a:t>
            </a:r>
            <a:r>
              <a:rPr lang="en-US" dirty="0" err="1" smtClean="0"/>
              <a:t>GlideinWMS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Jeff Dost (UCSD Factory Support)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48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Grids you may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GLOW</a:t>
            </a:r>
          </a:p>
          <a:p>
            <a:pPr lvl="1"/>
            <a:r>
              <a:rPr lang="en-US" dirty="0" smtClean="0"/>
              <a:t>Condor is </a:t>
            </a:r>
            <a:br>
              <a:rPr lang="en-US" dirty="0" smtClean="0"/>
            </a:br>
            <a:r>
              <a:rPr lang="en-US" dirty="0" smtClean="0"/>
              <a:t>Everywhere!</a:t>
            </a:r>
          </a:p>
          <a:p>
            <a:pPr lvl="1"/>
            <a:r>
              <a:rPr lang="en-US" dirty="0" smtClean="0"/>
              <a:t>AFS for data</a:t>
            </a:r>
          </a:p>
          <a:p>
            <a:pPr lvl="1"/>
            <a:endParaRPr lang="en-US" dirty="0"/>
          </a:p>
          <a:p>
            <a:r>
              <a:rPr lang="en-US" dirty="0" smtClean="0"/>
              <a:t>Purdue</a:t>
            </a:r>
          </a:p>
          <a:p>
            <a:pPr lvl="1"/>
            <a:r>
              <a:rPr lang="en-US" dirty="0" smtClean="0"/>
              <a:t>Condor &amp; PBS </a:t>
            </a:r>
            <a:br>
              <a:rPr lang="en-US" dirty="0" smtClean="0"/>
            </a:br>
            <a:r>
              <a:rPr lang="en-US" dirty="0" smtClean="0"/>
              <a:t>on nodes</a:t>
            </a:r>
            <a:endParaRPr lang="en-US" dirty="0"/>
          </a:p>
          <a:p>
            <a:pPr lvl="1"/>
            <a:r>
              <a:rPr lang="en-US" dirty="0" smtClean="0"/>
              <a:t>Shared Home directories, </a:t>
            </a:r>
            <a:r>
              <a:rPr lang="en-US" dirty="0" smtClean="0"/>
              <a:t>Large clusters with share file systems, Condor file transfer between departmental clusters.</a:t>
            </a:r>
          </a:p>
        </p:txBody>
      </p:sp>
      <p:pic>
        <p:nvPicPr>
          <p:cNvPr id="6" name="Picture 5" descr="GLOW-Campu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160" y="1417638"/>
            <a:ext cx="3891465" cy="322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418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changes do we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 not installing condor on every worker node.  Less intrusive for </a:t>
            </a:r>
            <a:r>
              <a:rPr lang="en-US" dirty="0" err="1" smtClean="0"/>
              <a:t>sysadmins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PBS and Condor should coordinate job scheduling.</a:t>
            </a:r>
            <a:r>
              <a:rPr lang="en-US" dirty="0" smtClean="0"/>
              <a:t>  We don’t want PBS to kill condor jobs if it doesn’t have to.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4870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Grid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Condor + </a:t>
            </a:r>
            <a:r>
              <a:rPr lang="en-US" dirty="0" err="1" smtClean="0"/>
              <a:t>Glideins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Condor will handle job submission, job execution, and file transfer</a:t>
            </a:r>
          </a:p>
          <a:p>
            <a:endParaRPr lang="en-US" dirty="0" smtClean="0"/>
          </a:p>
          <a:p>
            <a:r>
              <a:rPr lang="en-US" dirty="0" smtClean="0"/>
              <a:t>Introducing Campus Grid Factory to handle on-demand </a:t>
            </a:r>
            <a:r>
              <a:rPr lang="en-US" dirty="0" err="1" smtClean="0"/>
              <a:t>glidein</a:t>
            </a:r>
            <a:r>
              <a:rPr lang="en-US" dirty="0" smtClean="0"/>
              <a:t> submissions.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96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Grid Factory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Submit Condor worker nodes as jobs to PBS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Uses </a:t>
            </a:r>
            <a:r>
              <a:rPr lang="en-US" dirty="0" err="1" smtClean="0"/>
              <a:t>GlideinWMS</a:t>
            </a:r>
            <a:r>
              <a:rPr lang="en-US" dirty="0" smtClean="0"/>
              <a:t> libraries to manage </a:t>
            </a:r>
            <a:r>
              <a:rPr lang="en-US" dirty="0" err="1"/>
              <a:t>g</a:t>
            </a:r>
            <a:r>
              <a:rPr lang="en-US" dirty="0" err="1" smtClean="0"/>
              <a:t>lideins</a:t>
            </a:r>
            <a:r>
              <a:rPr lang="en-US" dirty="0" smtClean="0"/>
              <a:t> on the cluster.</a:t>
            </a:r>
          </a:p>
          <a:p>
            <a:endParaRPr lang="en-US" dirty="0"/>
          </a:p>
          <a:p>
            <a:r>
              <a:rPr lang="en-US" dirty="0" smtClean="0"/>
              <a:t>Condor + </a:t>
            </a:r>
            <a:r>
              <a:rPr lang="en-US" dirty="0" err="1" smtClean="0"/>
              <a:t>GlideinWMS</a:t>
            </a:r>
            <a:r>
              <a:rPr lang="en-US" dirty="0" smtClean="0"/>
              <a:t> + </a:t>
            </a:r>
            <a:r>
              <a:rPr lang="en-US" dirty="0" err="1" smtClean="0"/>
              <a:t>BLAHp</a:t>
            </a:r>
            <a:r>
              <a:rPr lang="en-US" dirty="0" smtClean="0"/>
              <a:t> + Custom Glue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Provides virtual Condor pool for outside clients for Flocking.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7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Factory Operation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Factory queries user queue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Submit to PBS (through Condor BLAHP)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PBS Starts the </a:t>
            </a:r>
            <a:r>
              <a:rPr lang="en-US" dirty="0" err="1" smtClean="0"/>
              <a:t>Glidein</a:t>
            </a:r>
            <a:r>
              <a:rPr lang="en-US" dirty="0" smtClean="0"/>
              <a:t> job.</a:t>
            </a:r>
            <a:endParaRPr lang="en-US" dirty="0"/>
          </a:p>
        </p:txBody>
      </p:sp>
      <p:pic>
        <p:nvPicPr>
          <p:cNvPr id="6" name="Picture 5" descr="CHEP-CGF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519" y="3544380"/>
            <a:ext cx="6295878" cy="331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62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Factory Operation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Glidein</a:t>
            </a:r>
            <a:r>
              <a:rPr lang="en-US" dirty="0" smtClean="0"/>
              <a:t> reports to the factory’s collector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User queue requests idle slots from factory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Condor negotiates and starts the job.</a:t>
            </a:r>
            <a:endParaRPr lang="en-US" dirty="0"/>
          </a:p>
        </p:txBody>
      </p:sp>
      <p:pic>
        <p:nvPicPr>
          <p:cNvPr id="6" name="Picture 5" descr="CHEP-CGF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519" y="3544380"/>
            <a:ext cx="6295878" cy="331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94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Grid Internals</a:t>
            </a:r>
            <a:endParaRPr lang="en-US" dirty="0"/>
          </a:p>
        </p:txBody>
      </p:sp>
      <p:pic>
        <p:nvPicPr>
          <p:cNvPr id="4" name="Picture 3" descr="CGF-Clos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37" y="1417638"/>
            <a:ext cx="7087147" cy="503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121676"/>
      </p:ext>
    </p:extLst>
  </p:cSld>
  <p:clrMapOvr>
    <a:masterClrMapping/>
  </p:clrMapOvr>
</p:sld>
</file>

<file path=ppt/theme/theme1.xml><?xml version="1.0" encoding="utf-8"?>
<a:theme xmlns:a="http://schemas.openxmlformats.org/drawingml/2006/main" name="Japanese Art">
  <a:themeElements>
    <a:clrScheme name="">
      <a:dk1>
        <a:srgbClr val="000000"/>
      </a:dk1>
      <a:lt1>
        <a:srgbClr val="FFFFFF"/>
      </a:lt1>
      <a:dk2>
        <a:srgbClr val="23005F"/>
      </a:dk2>
      <a:lt2>
        <a:srgbClr val="808080"/>
      </a:lt2>
      <a:accent1>
        <a:srgbClr val="C70000"/>
      </a:accent1>
      <a:accent2>
        <a:srgbClr val="5554FF"/>
      </a:accent2>
      <a:accent3>
        <a:srgbClr val="FFFFFF"/>
      </a:accent3>
      <a:accent4>
        <a:srgbClr val="000000"/>
      </a:accent4>
      <a:accent5>
        <a:srgbClr val="E0AAAA"/>
      </a:accent5>
      <a:accent6>
        <a:srgbClr val="4C4BE7"/>
      </a:accent6>
      <a:hlink>
        <a:srgbClr val="111A99"/>
      </a:hlink>
      <a:folHlink>
        <a:srgbClr val="99CC00"/>
      </a:folHlink>
    </a:clrScheme>
    <a:fontScheme name="Japanese Art">
      <a:majorFont>
        <a:latin typeface="Futur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Japanese Art 1">
        <a:dk1>
          <a:srgbClr val="000000"/>
        </a:dk1>
        <a:lt1>
          <a:srgbClr val="D9C641"/>
        </a:lt1>
        <a:dk2>
          <a:srgbClr val="23005F"/>
        </a:dk2>
        <a:lt2>
          <a:srgbClr val="808080"/>
        </a:lt2>
        <a:accent1>
          <a:srgbClr val="C70000"/>
        </a:accent1>
        <a:accent2>
          <a:srgbClr val="5554FF"/>
        </a:accent2>
        <a:accent3>
          <a:srgbClr val="E9DFB0"/>
        </a:accent3>
        <a:accent4>
          <a:srgbClr val="000000"/>
        </a:accent4>
        <a:accent5>
          <a:srgbClr val="E0AAAA"/>
        </a:accent5>
        <a:accent6>
          <a:srgbClr val="4C4B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Template.pot</Template>
  <TotalTime>6872</TotalTime>
  <Words>702</Words>
  <Application>Microsoft Macintosh PowerPoint</Application>
  <PresentationFormat>On-screen Show (4:3)</PresentationFormat>
  <Paragraphs>121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Japanese Art</vt:lpstr>
      <vt:lpstr>Campus Grid Technology</vt:lpstr>
      <vt:lpstr>Motivation for a Campus Grid</vt:lpstr>
      <vt:lpstr>Campus Grids you may know</vt:lpstr>
      <vt:lpstr>What changes do we want?</vt:lpstr>
      <vt:lpstr>Campus Grid Technology</vt:lpstr>
      <vt:lpstr>Campus Grid Factory</vt:lpstr>
      <vt:lpstr>Campus Factory Operation</vt:lpstr>
      <vt:lpstr>Campus Factory Operation</vt:lpstr>
      <vt:lpstr>Campus Grid Internals</vt:lpstr>
      <vt:lpstr>Advantages of the Campus Factory</vt:lpstr>
      <vt:lpstr>Advantages for the Local Scheduler</vt:lpstr>
      <vt:lpstr>Getting outside the Campus</vt:lpstr>
      <vt:lpstr>Getting outside the Campus</vt:lpstr>
      <vt:lpstr>Getting outside the Campus: Flocking</vt:lpstr>
      <vt:lpstr>Getting outside the Campus: Flocking</vt:lpstr>
      <vt:lpstr>Getting outside the Campus: OSG Interface</vt:lpstr>
      <vt:lpstr>Ever-increasing circle of resources</vt:lpstr>
      <vt:lpstr>Campus Grid at Nebraska</vt:lpstr>
      <vt:lpstr>Usage of the Campus Grid</vt:lpstr>
      <vt:lpstr>Future Work</vt:lpstr>
      <vt:lpstr>Bonus: HTPC on Campus</vt:lpstr>
      <vt:lpstr>Acknowledgements</vt:lpstr>
    </vt:vector>
  </TitlesOfParts>
  <Company>University of Nebraska - Lincoln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Grid Technology</dc:title>
  <dc:creator>Derek Weitzel</dc:creator>
  <cp:lastModifiedBy>Derek Weitzel</cp:lastModifiedBy>
  <cp:revision>106</cp:revision>
  <dcterms:created xsi:type="dcterms:W3CDTF">2011-03-03T18:40:47Z</dcterms:created>
  <dcterms:modified xsi:type="dcterms:W3CDTF">2011-03-08T13:13:44Z</dcterms:modified>
</cp:coreProperties>
</file>