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9" r:id="rId9"/>
    <p:sldId id="270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0"/>
          </a:gradFill>
          <a:ln w="76200">
            <a:gradFill>
              <a:gsLst>
                <a:gs pos="0">
                  <a:schemeClr val="bg2">
                    <a:lumMod val="60000"/>
                    <a:lumOff val="40000"/>
                    <a:alpha val="90000"/>
                  </a:schemeClr>
                </a:gs>
                <a:gs pos="50000">
                  <a:schemeClr val="bg2">
                    <a:lumMod val="60000"/>
                    <a:lumOff val="40000"/>
                    <a:alpha val="80000"/>
                  </a:schemeClr>
                </a:gs>
                <a:gs pos="100000">
                  <a:schemeClr val="bg2">
                    <a:alpha val="70000"/>
                  </a:schemeClr>
                </a:gs>
              </a:gsLst>
              <a:lin ang="5400000" scaled="0"/>
            </a:gradFill>
            <a:miter lim="800000"/>
          </a:ln>
          <a:scene3d>
            <a:camera prst="orthographicFront"/>
            <a:lightRig rig="contrasting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28600"/>
            <a:ext cx="8503920" cy="243840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66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760" y="2971800"/>
            <a:ext cx="4267200" cy="172570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iagonal Stripe 12"/>
          <p:cNvSpPr/>
          <p:nvPr/>
        </p:nvSpPr>
        <p:spPr>
          <a:xfrm rot="21321315" flipH="1">
            <a:off x="481841" y="2629969"/>
            <a:ext cx="8419617" cy="685800"/>
          </a:xfrm>
          <a:prstGeom prst="diagStripe">
            <a:avLst>
              <a:gd name="adj" fmla="val 50001"/>
            </a:avLst>
          </a:prstGeom>
          <a:solidFill>
            <a:schemeClr val="tx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1676400"/>
            <a:ext cx="7315200" cy="1362075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3148013"/>
            <a:ext cx="7315200" cy="1119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Wingdings" pitchFamily="2" charset="2"/>
              <a:buNone/>
              <a:defRPr sz="1800" kern="1200">
                <a:ln>
                  <a:noFill/>
                </a:ln>
                <a:gradFill>
                  <a:gsLst>
                    <a:gs pos="1000">
                      <a:schemeClr val="tx2">
                        <a:lumMod val="40000"/>
                        <a:lumOff val="60000"/>
                      </a:schemeClr>
                    </a:gs>
                    <a:gs pos="5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062" y="1922463"/>
            <a:ext cx="3429000" cy="395446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22463"/>
            <a:ext cx="3429000" cy="395446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3429000" cy="639762"/>
          </a:xfrm>
        </p:spPr>
        <p:txBody>
          <a:bodyPr anchor="ctr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590800"/>
            <a:ext cx="3429000" cy="32861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76400"/>
            <a:ext cx="3429000" cy="639762"/>
          </a:xfrm>
        </p:spPr>
        <p:txBody>
          <a:bodyPr anchor="ctr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590800"/>
            <a:ext cx="3429000" cy="32861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57200"/>
            <a:ext cx="2834640" cy="13271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  <a:defRPr sz="32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7200"/>
            <a:ext cx="3751263" cy="54197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922463"/>
            <a:ext cx="2834640" cy="19637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57200"/>
            <a:ext cx="2834640" cy="132588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  <a:defRPr sz="3200" b="0" kern="1200" spc="25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101600" dir="30000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1920240"/>
            <a:ext cx="2834640" cy="196596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2308" y="413004"/>
            <a:ext cx="3749040" cy="5422392"/>
          </a:xfrm>
          <a:ln w="38100">
            <a:noFill/>
          </a:ln>
          <a:effectLst>
            <a:innerShdw blurRad="381000">
              <a:schemeClr val="bg2">
                <a:lumMod val="75000"/>
              </a:scheme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468905" y="304800"/>
            <a:ext cx="3975847" cy="56388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710082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 rot="16200000" flipV="1">
              <a:off x="5641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 rot="5400000" flipH="1" flipV="1">
              <a:off x="-3355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balanced" dir="t"/>
            </a:scene3d>
            <a:sp3d>
              <a:extrusionClr>
                <a:schemeClr val="tx1">
                  <a:lumMod val="75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905001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423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A4AD66E-A6D7-414C-8529-19F865672A1E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423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423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10178-A4A9-4601-9557-2AF5BC52A0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710082"/>
              <a:ext cx="9144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 rot="16200000" flipV="1">
              <a:off x="5641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 rot="5400000" flipH="1" flipV="1">
              <a:off x="-3355041" y="3355041"/>
              <a:ext cx="6858000" cy="147918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50000">
                  <a:schemeClr val="bg2">
                    <a:alpha val="2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  <a:scene3d>
              <a:camera prst="orthographicFront"/>
              <a:lightRig rig="morning" dir="t"/>
            </a:scene3d>
            <a:sp3d>
              <a:bevelT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250" normalizeH="0" baseline="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effectLst>
            <a:outerShdw blurRad="50800" dist="101600" dir="30000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Font typeface="Wingdings" pitchFamily="2" charset="2"/>
        <a:buChar char=""/>
        <a:defRPr sz="20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"/>
        <a:defRPr sz="18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Wingdings" pitchFamily="2" charset="2"/>
        <a:buChar char="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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Wingdings" pitchFamily="2" charset="2"/>
        <a:buChar char="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200"/>
        </a:spcBef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200"/>
        </a:spcBef>
        <a:buClr>
          <a:schemeClr val="tx1">
            <a:lumMod val="75000"/>
          </a:schemeClr>
        </a:buClr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200"/>
        </a:spcBef>
        <a:buFont typeface="Wingdings" pitchFamily="2" charset="2"/>
        <a:buChar char=""/>
        <a:defRPr sz="1600" kern="1200">
          <a:ln>
            <a:noFill/>
          </a:ln>
          <a:gradFill>
            <a:gsLst>
              <a:gs pos="0">
                <a:schemeClr val="tx1">
                  <a:lumMod val="85000"/>
                </a:schemeClr>
              </a:gs>
              <a:gs pos="50000">
                <a:schemeClr val="tx1"/>
              </a:gs>
            </a:gsLst>
            <a:lin ang="5400000" scaled="0"/>
          </a:gradFill>
          <a:effectLst>
            <a:outerShdw blurRad="50800" dist="50800" dir="3000000" algn="c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glideinWMS</a:t>
            </a:r>
            <a:br>
              <a:rPr lang="en-US" dirty="0" smtClean="0"/>
            </a:br>
            <a:r>
              <a:rPr lang="en-US" dirty="0" smtClean="0"/>
              <a:t>Plans and 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Burt Holzman</a:t>
            </a:r>
          </a:p>
          <a:p>
            <a:r>
              <a:rPr lang="en-US" dirty="0" smtClean="0"/>
              <a:t>Fermilab Computing Division and CMS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5105400" y="1132332"/>
            <a:ext cx="38862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Cloud – in principle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6593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75332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cto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4256532"/>
            <a:ext cx="2057400" cy="1687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4637532"/>
            <a:ext cx="1219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SBGrid</a:t>
            </a:r>
            <a:r>
              <a:rPr lang="en-US" dirty="0" smtClean="0"/>
              <a:t> Frontend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4200" y="197053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204673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86600" y="212293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62800" y="219913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05200" y="1665732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15000" y="2808732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Interface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657600" y="4866132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67200" y="3646932"/>
            <a:ext cx="13716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Glidein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44886" y="2297104"/>
            <a:ext cx="13716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Glidein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876802" y="1894332"/>
            <a:ext cx="2514598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95400" y="2808732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node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3" idx="1"/>
          </p:cNvCxnSpPr>
          <p:nvPr/>
        </p:nvCxnSpPr>
        <p:spPr>
          <a:xfrm flipV="1">
            <a:off x="2362202" y="2046732"/>
            <a:ext cx="1142998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133600" y="2351532"/>
            <a:ext cx="762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38400" y="2961132"/>
            <a:ext cx="762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1437132"/>
            <a:ext cx="10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Magellan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Cloud – reality</a:t>
            </a:r>
            <a:br>
              <a:rPr lang="en-US" dirty="0" smtClean="0"/>
            </a:br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OSG is based on X.509 certificates</a:t>
            </a:r>
          </a:p>
          <a:p>
            <a:pPr lvl="1"/>
            <a:r>
              <a:rPr lang="en-US" dirty="0" smtClean="0"/>
              <a:t>Clouds are not</a:t>
            </a:r>
          </a:p>
          <a:p>
            <a:r>
              <a:rPr lang="en-US" dirty="0" smtClean="0"/>
              <a:t>Need to allow additional authentication mechanisms</a:t>
            </a:r>
          </a:p>
          <a:p>
            <a:pPr lvl="1"/>
            <a:r>
              <a:rPr lang="en-US" dirty="0" smtClean="0"/>
              <a:t>E.g. passing the Amazon account keys to the factory</a:t>
            </a:r>
          </a:p>
          <a:p>
            <a:r>
              <a:rPr lang="en-US" dirty="0" smtClean="0"/>
              <a:t>Need to specify trust domains</a:t>
            </a:r>
          </a:p>
          <a:p>
            <a:pPr lvl="1"/>
            <a:r>
              <a:rPr lang="en-US" dirty="0" smtClean="0"/>
              <a:t>Amazon account keys don’t work on Magellan!</a:t>
            </a:r>
          </a:p>
          <a:p>
            <a:r>
              <a:rPr lang="en-US" dirty="0" smtClean="0"/>
              <a:t>Requires protocol changes –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Cloud – reality</a:t>
            </a:r>
            <a:br>
              <a:rPr lang="en-US" dirty="0" smtClean="0"/>
            </a:br>
            <a:r>
              <a:rPr lang="en-US" dirty="0" smtClean="0"/>
              <a:t>The “Worker Node”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Responsibility for the worker environment no longer belongs to the site – there is no “site”!</a:t>
            </a:r>
          </a:p>
          <a:p>
            <a:r>
              <a:rPr lang="en-US" dirty="0" smtClean="0"/>
              <a:t>Some users want full control over the image</a:t>
            </a:r>
          </a:p>
          <a:p>
            <a:r>
              <a:rPr lang="en-US" dirty="0" smtClean="0"/>
              <a:t>Some users want minimal control over the image</a:t>
            </a:r>
          </a:p>
          <a:p>
            <a:endParaRPr lang="en-US" dirty="0" smtClean="0"/>
          </a:p>
          <a:p>
            <a:r>
              <a:rPr lang="en-US" dirty="0" smtClean="0"/>
              <a:t>We will try to support both options</a:t>
            </a:r>
          </a:p>
          <a:p>
            <a:pPr lvl="1"/>
            <a:r>
              <a:rPr lang="en-US" dirty="0" smtClean="0"/>
              <a:t>Provide a bare-bones image by default, but also</a:t>
            </a:r>
          </a:p>
          <a:p>
            <a:pPr lvl="1"/>
            <a:r>
              <a:rPr lang="en-US" dirty="0" smtClean="0"/>
              <a:t>Allow VO-specific customizations</a:t>
            </a:r>
          </a:p>
          <a:p>
            <a:r>
              <a:rPr lang="en-US" dirty="0" smtClean="0"/>
              <a:t>State-of-the-art tools (</a:t>
            </a:r>
            <a:r>
              <a:rPr lang="en-US" dirty="0" err="1" smtClean="0"/>
              <a:t>BoxGrinder</a:t>
            </a:r>
            <a:r>
              <a:rPr lang="en-US" smtClean="0"/>
              <a:t>, </a:t>
            </a:r>
            <a:r>
              <a:rPr lang="en-US" smtClean="0"/>
              <a:t>appliance-creator</a:t>
            </a:r>
            <a:r>
              <a:rPr lang="en-US" smtClean="0"/>
              <a:t>, </a:t>
            </a:r>
            <a:r>
              <a:rPr lang="en-US" dirty="0" smtClean="0"/>
              <a:t>others) under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v2.5.2 features</a:t>
            </a:r>
          </a:p>
          <a:p>
            <a:r>
              <a:rPr lang="en-US" dirty="0" smtClean="0"/>
              <a:t>Planning work for v3.0 (comprehensive cloud support)</a:t>
            </a:r>
          </a:p>
          <a:p>
            <a:r>
              <a:rPr lang="en-US" dirty="0" smtClean="0"/>
              <a:t>We’d like more input from you, the stakeholders, on your cloud use cases</a:t>
            </a:r>
          </a:p>
          <a:p>
            <a:pPr lvl="1"/>
            <a:r>
              <a:rPr lang="en-US" dirty="0" smtClean="0"/>
              <a:t>Does your VO need to (and want to) control the image?</a:t>
            </a:r>
          </a:p>
          <a:p>
            <a:pPr lvl="1"/>
            <a:r>
              <a:rPr lang="en-US" dirty="0" smtClean="0"/>
              <a:t>What cloud providers are you considering?</a:t>
            </a:r>
          </a:p>
          <a:p>
            <a:pPr lvl="1"/>
            <a:r>
              <a:rPr lang="en-US" dirty="0" smtClean="0"/>
              <a:t>How big a priority is this for your 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5486400" y="1143000"/>
            <a:ext cx="3505200" cy="2286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glideinWMS overview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facto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886200"/>
            <a:ext cx="2057400" cy="16870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67000" y="4267200"/>
            <a:ext cx="1219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SBGrid</a:t>
            </a:r>
            <a:r>
              <a:rPr lang="en-US" dirty="0" smtClean="0"/>
              <a:t> Frontend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160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315200" y="16764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391400" y="17526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67600" y="18288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Node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10000" y="12954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19800" y="2438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Gatekeeper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358140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962400" y="4495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72000" y="3276600"/>
            <a:ext cx="13716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Glidein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649686" y="1926772"/>
            <a:ext cx="13716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Glidein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181602" y="1524000"/>
            <a:ext cx="2514598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00200" y="24384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node</a:t>
            </a:r>
            <a:endParaRPr lang="en-US" dirty="0"/>
          </a:p>
        </p:txBody>
      </p:sp>
      <p:cxnSp>
        <p:nvCxnSpPr>
          <p:cNvPr id="39" name="Straight Arrow Connector 38"/>
          <p:cNvCxnSpPr>
            <a:endCxn id="32" idx="1"/>
          </p:cNvCxnSpPr>
          <p:nvPr/>
        </p:nvCxnSpPr>
        <p:spPr>
          <a:xfrm flipV="1">
            <a:off x="2667002" y="1676400"/>
            <a:ext cx="1142998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38400" y="1981200"/>
            <a:ext cx="762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743200" y="2590800"/>
            <a:ext cx="7620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52400" y="5105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and Ian submit jobs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2400" y="541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SBGrid</a:t>
            </a:r>
            <a:r>
              <a:rPr lang="en-US" dirty="0" smtClean="0"/>
              <a:t> Frontend requests glideins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2400" y="5726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Factory sends glideins via condor-G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Glidein starts on worker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0" y="63362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Glidein starts first job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864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job completes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486400" y="632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job starts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3058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1667 -0.1944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32 L 0.19757 -0.006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11111E-6 L 0.61667 -0.1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5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2.22222E-6 L 0.58333 -0.19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36" grpId="0" animBg="1"/>
      <p:bldP spid="36" grpId="1" animBg="1"/>
      <p:bldP spid="36" grpId="2" animBg="1"/>
      <p:bldP spid="37" grpId="0" animBg="1"/>
      <p:bldP spid="37" grpId="1" animBg="1"/>
      <p:bldP spid="17" grpId="0" animBg="1"/>
      <p:bldP spid="17" grpId="1" animBg="1"/>
      <p:bldP spid="17" grpId="2" animBg="1"/>
      <p:bldP spid="53" grpId="0" animBg="1"/>
      <p:bldP spid="53" grpId="1" animBg="1"/>
      <p:bldP spid="54" grpId="0"/>
      <p:bldP spid="55" grpId="0"/>
      <p:bldP spid="56" grpId="0"/>
      <p:bldP spid="57" grpId="0"/>
      <p:bldP spid="58" grpId="0"/>
      <p:bldP spid="59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381000" y="1600200"/>
            <a:ext cx="19050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UCSD</a:t>
            </a:r>
          </a:p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1881187" cy="129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0000" t="4938" r="62963" b="69136"/>
          <a:stretch>
            <a:fillRect/>
          </a:stretch>
        </p:blipFill>
        <p:spPr bwMode="auto">
          <a:xfrm>
            <a:off x="6705600" y="2667000"/>
            <a:ext cx="1472158" cy="168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828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8006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burt\My Documents\Downloads\34804_490484783423_728943423_6273861_6303267_n.jpg"/>
          <p:cNvPicPr>
            <a:picLocks noChangeAspect="1" noChangeArrowheads="1"/>
          </p:cNvPicPr>
          <p:nvPr/>
        </p:nvPicPr>
        <p:blipFill>
          <a:blip r:embed="rId6" cstate="print"/>
          <a:srcRect l="30096" t="4543" r="27781" b="52240"/>
          <a:stretch>
            <a:fillRect/>
          </a:stretch>
        </p:blipFill>
        <p:spPr bwMode="auto">
          <a:xfrm>
            <a:off x="4876800" y="1219200"/>
            <a:ext cx="1663564" cy="1739886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l="23841" r="23841" b="16675"/>
          <a:stretch>
            <a:fillRect/>
          </a:stretch>
        </p:blipFill>
        <p:spPr bwMode="auto">
          <a:xfrm>
            <a:off x="4800600" y="4953000"/>
            <a:ext cx="1600200" cy="17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 l="51692" t="20308" r="34462" b="55385"/>
          <a:stretch>
            <a:fillRect/>
          </a:stretch>
        </p:blipFill>
        <p:spPr bwMode="auto">
          <a:xfrm>
            <a:off x="6934200" y="4572000"/>
            <a:ext cx="1752600" cy="20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 l="24000" t="20168" r="64000" b="56471"/>
          <a:stretch>
            <a:fillRect/>
          </a:stretch>
        </p:blipFill>
        <p:spPr bwMode="auto">
          <a:xfrm>
            <a:off x="152400" y="5105400"/>
            <a:ext cx="1371600" cy="158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glideinWMS is also subprojects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15200" cy="4343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gLexec</a:t>
            </a:r>
            <a:r>
              <a:rPr lang="en-US" dirty="0" smtClean="0"/>
              <a:t> (inherited from FNAL/CD Auth. Services)</a:t>
            </a:r>
          </a:p>
          <a:p>
            <a:pPr lvl="1"/>
            <a:r>
              <a:rPr lang="en-US" dirty="0" err="1" smtClean="0"/>
              <a:t>suexec</a:t>
            </a:r>
            <a:r>
              <a:rPr lang="en-US" dirty="0" smtClean="0"/>
              <a:t> analog for grid proxies</a:t>
            </a:r>
          </a:p>
          <a:p>
            <a:pPr lvl="1"/>
            <a:r>
              <a:rPr lang="en-US" dirty="0" smtClean="0"/>
              <a:t>Developers @ NIKHEF; packaging/testing for OSG</a:t>
            </a:r>
          </a:p>
          <a:p>
            <a:pPr lvl="1"/>
            <a:r>
              <a:rPr lang="en-US" dirty="0" smtClean="0"/>
              <a:t>WLCG requirement for multi-user pilot jobs</a:t>
            </a:r>
          </a:p>
          <a:p>
            <a:r>
              <a:rPr lang="en-US" dirty="0" smtClean="0"/>
              <a:t>CEDPS (close-out: September 2011)</a:t>
            </a:r>
          </a:p>
          <a:p>
            <a:pPr lvl="1"/>
            <a:r>
              <a:rPr lang="en-US" dirty="0" smtClean="0"/>
              <a:t>Increase reliability for stage-out data in glidein context</a:t>
            </a:r>
          </a:p>
          <a:p>
            <a:pPr lvl="1"/>
            <a:r>
              <a:rPr lang="en-US" dirty="0" smtClean="0"/>
              <a:t>Collaborative effort with </a:t>
            </a:r>
            <a:r>
              <a:rPr lang="en-US" dirty="0" err="1" smtClean="0"/>
              <a:t>Globus</a:t>
            </a:r>
            <a:r>
              <a:rPr lang="en-US" dirty="0" smtClean="0"/>
              <a:t> / globus.org /Condor</a:t>
            </a:r>
          </a:p>
          <a:p>
            <a:r>
              <a:rPr lang="en-US" u="sng" dirty="0" smtClean="0"/>
              <a:t>CorralWMS</a:t>
            </a:r>
          </a:p>
          <a:p>
            <a:pPr lvl="1"/>
            <a:r>
              <a:rPr lang="en-US" dirty="0" smtClean="0"/>
              <a:t>Integration project between ISI Corral (provisioned TeraGrid resources) and glideinWMS (opportunistic OSG resources)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15200" cy="4419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V2.5.1</a:t>
            </a:r>
          </a:p>
          <a:p>
            <a:pPr lvl="1"/>
            <a:r>
              <a:rPr lang="en-US" b="1" dirty="0" smtClean="0"/>
              <a:t>New</a:t>
            </a:r>
            <a:r>
              <a:rPr lang="en-US" dirty="0" smtClean="0"/>
              <a:t> (nearly) non-interactive installer</a:t>
            </a:r>
          </a:p>
          <a:p>
            <a:pPr lvl="1"/>
            <a:r>
              <a:rPr lang="en-US" dirty="0" smtClean="0"/>
              <a:t>Dynamic glidein removal</a:t>
            </a:r>
          </a:p>
          <a:p>
            <a:pPr lvl="1"/>
            <a:r>
              <a:rPr lang="en-US" dirty="0" smtClean="0"/>
              <a:t>Java support for glideins</a:t>
            </a:r>
          </a:p>
          <a:p>
            <a:pPr lvl="1"/>
            <a:r>
              <a:rPr lang="en-US" dirty="0" smtClean="0"/>
              <a:t>Improved logging &amp; monitoring</a:t>
            </a:r>
          </a:p>
          <a:p>
            <a:r>
              <a:rPr lang="en-US" dirty="0" smtClean="0"/>
              <a:t>V2.5.0</a:t>
            </a:r>
          </a:p>
          <a:p>
            <a:pPr lvl="1"/>
            <a:r>
              <a:rPr lang="en-US" dirty="0" smtClean="0"/>
              <a:t>CREAM CE support</a:t>
            </a:r>
          </a:p>
          <a:p>
            <a:pPr lvl="1"/>
            <a:r>
              <a:rPr lang="en-US" dirty="0" smtClean="0"/>
              <a:t>Corral frontend support</a:t>
            </a:r>
          </a:p>
          <a:p>
            <a:pPr lvl="1"/>
            <a:r>
              <a:rPr lang="en-US" dirty="0" smtClean="0"/>
              <a:t>Efficiency improvements in Condor communication</a:t>
            </a:r>
          </a:p>
          <a:p>
            <a:pPr lvl="1"/>
            <a:r>
              <a:rPr lang="en-US" dirty="0" smtClean="0"/>
              <a:t>Improved signal handling</a:t>
            </a:r>
          </a:p>
          <a:p>
            <a:pPr lvl="1"/>
            <a:r>
              <a:rPr lang="en-US" dirty="0" smtClean="0"/>
              <a:t>Auto-removal of held glideins</a:t>
            </a:r>
          </a:p>
          <a:p>
            <a:r>
              <a:rPr lang="en-US" dirty="0" smtClean="0"/>
              <a:t>V2.4</a:t>
            </a:r>
          </a:p>
          <a:p>
            <a:pPr lvl="1"/>
            <a:r>
              <a:rPr lang="en-US" dirty="0" smtClean="0"/>
              <a:t>Multi-VO support (see Jeff </a:t>
            </a:r>
            <a:r>
              <a:rPr lang="en-US" dirty="0" err="1" smtClean="0"/>
              <a:t>Dost’s</a:t>
            </a:r>
            <a:r>
              <a:rPr lang="en-US" dirty="0" smtClean="0"/>
              <a:t> talk)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/ next release</a:t>
            </a:r>
          </a:p>
          <a:p>
            <a:pPr lvl="1"/>
            <a:r>
              <a:rPr lang="en-US" dirty="0" smtClean="0"/>
              <a:t>Native </a:t>
            </a:r>
            <a:r>
              <a:rPr lang="en-US" dirty="0" err="1" smtClean="0"/>
              <a:t>multicore</a:t>
            </a:r>
            <a:r>
              <a:rPr lang="en-US" dirty="0" smtClean="0"/>
              <a:t>/HTPC support</a:t>
            </a:r>
          </a:p>
          <a:p>
            <a:pPr lvl="1"/>
            <a:r>
              <a:rPr lang="en-US" dirty="0" err="1" smtClean="0"/>
              <a:t>gLexec</a:t>
            </a:r>
            <a:r>
              <a:rPr lang="en-US" dirty="0" smtClean="0"/>
              <a:t> validation by pilot</a:t>
            </a:r>
          </a:p>
          <a:p>
            <a:pPr lvl="1"/>
            <a:r>
              <a:rPr lang="en-US" dirty="0" smtClean="0"/>
              <a:t>Publication of known sites to end users</a:t>
            </a:r>
          </a:p>
          <a:p>
            <a:pPr lvl="1"/>
            <a:r>
              <a:rPr lang="en-US" dirty="0" smtClean="0"/>
              <a:t>VOMS-only site selection</a:t>
            </a:r>
          </a:p>
          <a:p>
            <a:pPr lvl="1"/>
            <a:r>
              <a:rPr lang="en-US" dirty="0" smtClean="0"/>
              <a:t>Better malformed match handling</a:t>
            </a:r>
          </a:p>
          <a:p>
            <a:pPr lvl="1"/>
            <a:r>
              <a:rPr lang="en-US" dirty="0" smtClean="0"/>
              <a:t>Improved monitoring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Mid-term features</a:t>
            </a:r>
          </a:p>
          <a:p>
            <a:pPr lvl="1"/>
            <a:r>
              <a:rPr lang="en-US" dirty="0" smtClean="0"/>
              <a:t>Multiple glideins per submission</a:t>
            </a:r>
          </a:p>
          <a:p>
            <a:pPr lvl="1"/>
            <a:r>
              <a:rPr lang="en-US" dirty="0" smtClean="0"/>
              <a:t>Tool-assisted (and possibly automated) configuration changes based on dynamic information from information systems</a:t>
            </a:r>
          </a:p>
          <a:p>
            <a:pPr lvl="1"/>
            <a:r>
              <a:rPr lang="en-US" u="sng" dirty="0" smtClean="0"/>
              <a:t>Continued integration with Corral Frontend</a:t>
            </a:r>
          </a:p>
          <a:p>
            <a:pPr lvl="1"/>
            <a:r>
              <a:rPr lang="en-US" u="sng" dirty="0" smtClean="0"/>
              <a:t>Cloud support for Amazon EC2, </a:t>
            </a:r>
            <a:r>
              <a:rPr lang="en-US" u="sng" dirty="0" smtClean="0"/>
              <a:t>Magellan</a:t>
            </a:r>
          </a:p>
          <a:p>
            <a:r>
              <a:rPr lang="en-US" dirty="0" smtClean="0"/>
              <a:t>Overarching goals</a:t>
            </a:r>
          </a:p>
          <a:p>
            <a:pPr lvl="1"/>
            <a:r>
              <a:rPr lang="en-US" dirty="0" smtClean="0"/>
              <a:t>Ease-of-use</a:t>
            </a:r>
          </a:p>
          <a:p>
            <a:pPr lvl="1"/>
            <a:r>
              <a:rPr lang="en-US" dirty="0" smtClean="0"/>
              <a:t>User-friendliness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Corral Frontend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Simple frontend standalone users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tied to a VO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Glideins are submitted with the user’s credentials and the glideins can only serve that one user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Works well on TeraGrid and campus clusters</a:t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Multislot</a:t>
            </a:r>
            <a:r>
              <a:rPr lang="en-US" dirty="0" smtClean="0"/>
              <a:t> requests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 glidein request – N slots</a:t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Users on OSG include LIGO, SCEC, and NASA IPAC Galactic Plane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Corral Frontend – LIGO taskforce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15200" cy="3962400"/>
          </a:xfrm>
        </p:spPr>
        <p:txBody>
          <a:bodyPr/>
          <a:lstStyle/>
          <a:p>
            <a:r>
              <a:rPr lang="en-US" dirty="0" smtClean="0"/>
              <a:t>The Corral frontend has been used to help LIGO </a:t>
            </a:r>
            <a:r>
              <a:rPr lang="en-US" dirty="0" err="1" smtClean="0"/>
              <a:t>Inspiral</a:t>
            </a:r>
            <a:r>
              <a:rPr lang="en-US" dirty="0" smtClean="0"/>
              <a:t> workflows perform better on OSG</a:t>
            </a:r>
          </a:p>
          <a:p>
            <a:r>
              <a:rPr lang="en-US" dirty="0" smtClean="0"/>
              <a:t>Solves the problem of competing </a:t>
            </a:r>
            <a:r>
              <a:rPr lang="en-US" dirty="0" err="1" smtClean="0"/>
              <a:t>withLIGO</a:t>
            </a:r>
            <a:r>
              <a:rPr lang="en-US" dirty="0" smtClean="0"/>
              <a:t> </a:t>
            </a:r>
            <a:r>
              <a:rPr lang="en-US" dirty="0" err="1" smtClean="0"/>
              <a:t>Boinc</a:t>
            </a:r>
            <a:r>
              <a:rPr lang="en-US" dirty="0" smtClean="0"/>
              <a:t> jobs</a:t>
            </a:r>
          </a:p>
          <a:p>
            <a:endParaRPr lang="en-US" dirty="0"/>
          </a:p>
        </p:txBody>
      </p:sp>
      <p:pic>
        <p:nvPicPr>
          <p:cNvPr id="4" name="Picture 5" descr="rr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83112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10278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1.8 </a:t>
            </a:r>
            <a:r>
              <a:rPr lang="en-US" dirty="0" err="1" smtClean="0">
                <a:solidFill>
                  <a:schemeClr val="bg1"/>
                </a:solidFill>
              </a:rPr>
              <a:t>kjobs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jobs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3733800"/>
            <a:ext cx="100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Pending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jobs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Slate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3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5000"/>
              </a:schemeClr>
              <a:schemeClr val="phClr">
                <a:tint val="80000"/>
                <a:satMod val="115000"/>
              </a:schemeClr>
            </a:duotone>
          </a:blip>
          <a:stretch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>
              <a:srgbClr val="151515">
                <a:alpha val="90000"/>
              </a:srgbClr>
            </a:innerShdw>
          </a:effectLst>
          <a:scene3d>
            <a:camera prst="orthographicFront">
              <a:rot lat="0" lon="0" rev="0"/>
            </a:camera>
            <a:lightRig rig="glow" dir="tl"/>
          </a:scene3d>
          <a:sp3d prstMaterial="softmetal">
            <a:bevelT w="0" h="0"/>
          </a:sp3d>
        </a:effectStyle>
        <a:effectStyle>
          <a:effectLst>
            <a:outerShdw blurRad="63500" dist="101600" dir="3000000" sx="101000" sy="101000" rotWithShape="0">
              <a:srgbClr val="252525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r">
              <a:rot lat="0" lon="0" rev="1500000"/>
            </a:lightRig>
          </a:scene3d>
          <a:sp3d prstMaterial="translucentPowder">
            <a:bevelT w="38100" h="12700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70000"/>
                <a:satMod val="135000"/>
              </a:schemeClr>
            </a:duotone>
          </a:blip>
          <a:stretch/>
        </a:blip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70000"/>
                <a:satMod val="135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75000"/>
                <a:satMod val="115000"/>
              </a:schemeClr>
              <a:schemeClr val="phClr">
                <a:tint val="80000"/>
                <a:satMod val="12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Theme_Slate_theme</Template>
  <TotalTime>734</TotalTime>
  <Words>528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Slate</vt:lpstr>
      <vt:lpstr>glideinWMS Plans and Roadmap</vt:lpstr>
      <vt:lpstr>Simplified glideinWMS overview</vt:lpstr>
      <vt:lpstr>The team</vt:lpstr>
      <vt:lpstr>glideinWMS is also subprojects</vt:lpstr>
      <vt:lpstr>Latest releases</vt:lpstr>
      <vt:lpstr>New features</vt:lpstr>
      <vt:lpstr>New features (II)</vt:lpstr>
      <vt:lpstr>Corral Frontend</vt:lpstr>
      <vt:lpstr>Corral Frontend – LIGO taskforce</vt:lpstr>
      <vt:lpstr>Life in the Cloud – in principle</vt:lpstr>
      <vt:lpstr>Life in the Cloud – reality Authentication</vt:lpstr>
      <vt:lpstr>Life in the Cloud – reality The “Worker Node”</vt:lpstr>
      <vt:lpstr>Outlook</vt:lpstr>
    </vt:vector>
  </TitlesOfParts>
  <Company>Fermi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glideinWMS Plans and Roadmap</dc:title>
  <dc:creator>Burt Holzman</dc:creator>
  <cp:lastModifiedBy>Burt Holzman</cp:lastModifiedBy>
  <cp:revision>20</cp:revision>
  <dcterms:created xsi:type="dcterms:W3CDTF">2011-03-02T19:56:33Z</dcterms:created>
  <dcterms:modified xsi:type="dcterms:W3CDTF">2011-03-07T20:44:58Z</dcterms:modified>
</cp:coreProperties>
</file>