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4" r:id="rId2"/>
    <p:sldId id="355" r:id="rId3"/>
    <p:sldId id="397" r:id="rId4"/>
    <p:sldId id="404" r:id="rId5"/>
    <p:sldId id="398" r:id="rId6"/>
    <p:sldId id="399" r:id="rId7"/>
    <p:sldId id="400" r:id="rId8"/>
    <p:sldId id="401" r:id="rId9"/>
    <p:sldId id="357" r:id="rId10"/>
    <p:sldId id="358" r:id="rId11"/>
    <p:sldId id="359" r:id="rId12"/>
    <p:sldId id="360" r:id="rId13"/>
    <p:sldId id="356" r:id="rId14"/>
    <p:sldId id="301" r:id="rId15"/>
    <p:sldId id="394" r:id="rId16"/>
    <p:sldId id="392" r:id="rId17"/>
    <p:sldId id="393" r:id="rId18"/>
    <p:sldId id="379" r:id="rId19"/>
    <p:sldId id="321" r:id="rId20"/>
    <p:sldId id="320" r:id="rId21"/>
    <p:sldId id="346" r:id="rId22"/>
    <p:sldId id="385" r:id="rId23"/>
    <p:sldId id="389" r:id="rId24"/>
    <p:sldId id="390" r:id="rId25"/>
    <p:sldId id="391" r:id="rId26"/>
    <p:sldId id="386" r:id="rId27"/>
    <p:sldId id="293" r:id="rId28"/>
    <p:sldId id="322" r:id="rId29"/>
    <p:sldId id="267" r:id="rId30"/>
    <p:sldId id="269" r:id="rId31"/>
    <p:sldId id="378" r:id="rId32"/>
    <p:sldId id="363" r:id="rId33"/>
    <p:sldId id="381" r:id="rId34"/>
    <p:sldId id="382" r:id="rId35"/>
    <p:sldId id="366" r:id="rId36"/>
    <p:sldId id="388" r:id="rId37"/>
    <p:sldId id="395" r:id="rId38"/>
    <p:sldId id="403" r:id="rId39"/>
    <p:sldId id="273" r:id="rId40"/>
    <p:sldId id="402" r:id="rId41"/>
    <p:sldId id="297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man Graf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99"/>
    <a:srgbClr val="996600"/>
    <a:srgbClr val="FF9900"/>
    <a:srgbClr val="9999FF"/>
    <a:srgbClr val="99BF99"/>
    <a:srgbClr val="C500C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3" autoAdjust="0"/>
    <p:restoredTop sz="94602" autoAdjust="0"/>
  </p:normalViewPr>
  <p:slideViewPr>
    <p:cSldViewPr>
      <p:cViewPr varScale="1">
        <p:scale>
          <a:sx n="80" d="100"/>
          <a:sy n="80" d="100"/>
        </p:scale>
        <p:origin x="-2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448C00-1D2E-4E56-A1AF-E46CBCC882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/>
              <a:t>Maryland Physics Department Colloquium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A8D366-2F97-4221-B980-AA65C55CE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50FD60-2022-4923-A9CF-073979B22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D8749B-F919-4C64-A53C-AAFC834D5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BD691-E24F-44CB-8123-795E15502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DFDBA-7F0D-4E3D-8469-9001BD8AD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43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3434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C452A-4197-4F0A-8E55-D048D3247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EAB61F-420E-44C8-A9AF-6E4B7EE38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A0A867-5B2B-498A-8519-CE6AAFD96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ED11C-5E18-4602-8B02-539B7F10D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8EA71A-5118-41CD-BF89-C35777810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2BF7D-F091-4CEE-B3B6-6081E9B1D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just a test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blah blah blah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6772216-0278-471D-A92F-0118B319568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jas.freehep.org/jas3" TargetMode="External"/><Relationship Id="rId3" Type="http://schemas.openxmlformats.org/officeDocument/2006/relationships/hyperlink" Target="http://www.lcsim.org/" TargetMode="External"/><Relationship Id="rId7" Type="http://schemas.openxmlformats.org/officeDocument/2006/relationships/hyperlink" Target="http://www.lcsim.org/software/lcdd" TargetMode="External"/><Relationship Id="rId2" Type="http://schemas.openxmlformats.org/officeDocument/2006/relationships/hyperlink" Target="http://confluence.slac.stanford.edu/display/ilc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csim.org/software/slic" TargetMode="External"/><Relationship Id="rId5" Type="http://schemas.openxmlformats.org/officeDocument/2006/relationships/hyperlink" Target="http://lcio.desy.de/" TargetMode="External"/><Relationship Id="rId10" Type="http://schemas.openxmlformats.org/officeDocument/2006/relationships/hyperlink" Target="http://wired.freehep.org/" TargetMode="External"/><Relationship Id="rId4" Type="http://schemas.openxmlformats.org/officeDocument/2006/relationships/hyperlink" Target="http://forum.linearcollider.org/" TargetMode="External"/><Relationship Id="rId9" Type="http://schemas.openxmlformats.org/officeDocument/2006/relationships/hyperlink" Target="http://aida.freehep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752600"/>
            <a:ext cx="2590800" cy="762000"/>
          </a:xfrm>
        </p:spPr>
        <p:txBody>
          <a:bodyPr/>
          <a:lstStyle/>
          <a:p>
            <a:r>
              <a:rPr lang="en-US"/>
              <a:t>Intelligent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8077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Norman Graf (SLAC)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(for the ALCPG Simulation &amp; Reconstruction WG)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Muon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Collider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 </a:t>
            </a:r>
            <a:r>
              <a:rPr lang="en-US" sz="2800" dirty="0" smtClean="0"/>
              <a:t>T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echnical </a:t>
            </a:r>
            <a:r>
              <a:rPr lang="en-US" sz="2800" dirty="0" smtClean="0"/>
              <a:t>M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eeting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October </a:t>
            </a:r>
            <a:r>
              <a:rPr lang="en-US" sz="2800" dirty="0"/>
              <a:t>5</a:t>
            </a:r>
            <a:r>
              <a:rPr lang="en-US" sz="2800" dirty="0" smtClean="0"/>
              <a:t>, 2010</a:t>
            </a:r>
            <a:endParaRPr lang="en-US" sz="2800" dirty="0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4724400" y="17526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4400" i="1">
                <a:solidFill>
                  <a:schemeClr val="tx2"/>
                </a:solidFill>
              </a:rPr>
              <a:t>Design</a:t>
            </a:r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3695700" y="1752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4400" i="1">
                <a:solidFill>
                  <a:schemeClr val="tx2"/>
                </a:solidFill>
              </a:rPr>
              <a:t>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9167 -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1175E-6 L 0.1 -3.3117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/>
      <p:bldP spid="446468" grpId="0"/>
      <p:bldP spid="4464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61A8B-7DAD-4DA0-950E-FF4EEE9594DC}" type="slidenum">
              <a:rPr lang="en-US"/>
              <a:pPr/>
              <a:t>10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42875"/>
            <a:ext cx="8305800" cy="762000"/>
          </a:xfrm>
        </p:spPr>
        <p:txBody>
          <a:bodyPr/>
          <a:lstStyle/>
          <a:p>
            <a:r>
              <a:rPr lang="en-US"/>
              <a:t>Fast Detector Response Simulation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sz="2800" dirty="0" err="1"/>
              <a:t>Covariantly</a:t>
            </a:r>
            <a:r>
              <a:rPr lang="en-US" sz="2800" dirty="0"/>
              <a:t> smear tracks with matrices derived from geometry, materials and point resolution using </a:t>
            </a:r>
            <a:r>
              <a:rPr lang="en-US" sz="2800" dirty="0" err="1"/>
              <a:t>Billoir’s</a:t>
            </a:r>
            <a:r>
              <a:rPr lang="en-US" sz="2800" dirty="0"/>
              <a:t> formulation.</a:t>
            </a:r>
          </a:p>
          <a:p>
            <a:pPr lvl="1"/>
            <a:r>
              <a:rPr lang="en-US" sz="2400" dirty="0"/>
              <a:t>Analytically from geometry description.</a:t>
            </a:r>
          </a:p>
          <a:p>
            <a:r>
              <a:rPr lang="en-US" sz="2800" dirty="0"/>
              <a:t>Smear neutrals according to expected calorimeter resolution (EM for </a:t>
            </a:r>
            <a:r>
              <a:rPr lang="en-US" sz="2800" dirty="0">
                <a:sym typeface="Symbol" pitchFamily="18" charset="2"/>
              </a:rPr>
              <a:t>, HAD for neutral hadrons)</a:t>
            </a:r>
          </a:p>
          <a:p>
            <a:pPr lvl="1"/>
            <a:r>
              <a:rPr lang="en-US" sz="2400" dirty="0">
                <a:sym typeface="Symbol" pitchFamily="18" charset="2"/>
              </a:rPr>
              <a:t>Derived from full Geant4 simulations</a:t>
            </a:r>
          </a:p>
          <a:p>
            <a:r>
              <a:rPr lang="en-US" sz="2800" dirty="0"/>
              <a:t>Create reconstructed particles from tracks and clusters ( </a:t>
            </a:r>
            <a:r>
              <a:rPr lang="en-US" sz="2800" dirty="0">
                <a:sym typeface="Symbol" pitchFamily="18" charset="2"/>
              </a:rPr>
              <a:t>, </a:t>
            </a:r>
            <a:r>
              <a:rPr lang="en-US" sz="2800" dirty="0"/>
              <a:t>e, </a:t>
            </a:r>
            <a:r>
              <a:rPr lang="en-US" sz="2800" dirty="0">
                <a:sym typeface="Symbol" pitchFamily="18" charset="2"/>
              </a:rPr>
              <a:t> from MC, </a:t>
            </a:r>
            <a:r>
              <a:rPr lang="en-US" sz="2800" baseline="30000" dirty="0">
                <a:sym typeface="Symbol" pitchFamily="18" charset="2"/>
              </a:rPr>
              <a:t>+/-</a:t>
            </a:r>
            <a:r>
              <a:rPr lang="en-US" sz="2800" dirty="0">
                <a:sym typeface="Symbol" pitchFamily="18" charset="2"/>
              </a:rPr>
              <a:t>, K</a:t>
            </a:r>
            <a:r>
              <a:rPr lang="en-US" sz="2800" baseline="30000" dirty="0">
                <a:sym typeface="Symbol" pitchFamily="18" charset="2"/>
              </a:rPr>
              <a:t>0</a:t>
            </a:r>
            <a:r>
              <a:rPr lang="en-US" sz="2800" baseline="-25000" dirty="0">
                <a:sym typeface="Symbol" pitchFamily="18" charset="2"/>
              </a:rPr>
              <a:t>L</a:t>
            </a:r>
            <a:r>
              <a:rPr lang="en-US" sz="2800" dirty="0">
                <a:sym typeface="Symbol" pitchFamily="18" charset="2"/>
              </a:rPr>
              <a:t> for others)</a:t>
            </a:r>
          </a:p>
          <a:p>
            <a:r>
              <a:rPr lang="en-US" sz="2800" dirty="0"/>
              <a:t>Can also dial in arbitrary effective jet energy resolution.</a:t>
            </a:r>
          </a:p>
          <a:p>
            <a:pPr lvl="1"/>
            <a:r>
              <a:rPr lang="en-US" sz="2400" dirty="0"/>
              <a:t>Derived from full simulation, reconstruction &amp; analysis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“Supersymmetry, the </a:t>
            </a:r>
            <a:r>
              <a:rPr lang="en-US" sz="2800" i="1" dirty="0" smtClean="0"/>
              <a:t>ILC</a:t>
            </a:r>
            <a:r>
              <a:rPr lang="en-US" sz="2800" dirty="0" smtClean="0"/>
              <a:t>, and the LHC </a:t>
            </a:r>
            <a:r>
              <a:rPr lang="en-US" sz="2800" i="1" dirty="0" smtClean="0"/>
              <a:t>inverse problem”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24D2F-184F-4D5F-8A08-3062EC842767}" type="slidenum">
              <a:rPr lang="en-US"/>
              <a:pPr/>
              <a:t>11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lelaps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Fast detector response package.</a:t>
            </a:r>
          </a:p>
          <a:p>
            <a:r>
              <a:rPr lang="en-US"/>
              <a:t>Handles decays in flight, multiple scattering and energy loss in trackers.</a:t>
            </a:r>
          </a:p>
          <a:p>
            <a:r>
              <a:rPr lang="en-US"/>
              <a:t>Parameterizes particle showers in calorimeters.</a:t>
            </a:r>
          </a:p>
          <a:p>
            <a:r>
              <a:rPr lang="en-US"/>
              <a:t>Produces detector data at the hit level.</a:t>
            </a:r>
          </a:p>
          <a:p>
            <a:pPr lvl="1"/>
            <a:r>
              <a:rPr lang="en-US"/>
              <a:t>Feeds directly into full reconstruction.</a:t>
            </a:r>
          </a:p>
          <a:p>
            <a:r>
              <a:rPr lang="en-US">
                <a:sym typeface="Symbol" pitchFamily="18" charset="2"/>
              </a:rPr>
              <a:t>Uses runtime geometry (</a:t>
            </a:r>
            <a:r>
              <a:rPr lang="en-US"/>
              <a:t>compact.xml </a:t>
            </a:r>
            <a:r>
              <a:rPr lang="en-US">
                <a:sym typeface="Symbol" pitchFamily="18" charset="2"/>
              </a:rPr>
              <a:t> godl).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A25-AE87-403F-8D4F-61AEE8279BDB}" type="slidenum">
              <a:rPr lang="en-US"/>
              <a:pPr/>
              <a:t>12</a:t>
            </a:fld>
            <a:endParaRPr lang="en-US"/>
          </a:p>
        </p:txBody>
      </p:sp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762000" y="4856163"/>
            <a:ext cx="3200400" cy="192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     </a:t>
            </a:r>
            <a:r>
              <a:rPr lang="el-GR" sz="1600">
                <a:latin typeface="Arial" charset="0"/>
                <a:cs typeface="Arial" charset="0"/>
              </a:rPr>
              <a:t>Ω</a:t>
            </a:r>
            <a:r>
              <a:rPr lang="en-US" sz="1600" baseline="30000">
                <a:latin typeface="Symbol" pitchFamily="18" charset="2"/>
                <a:sym typeface="Symbol" pitchFamily="18" charset="2"/>
              </a:rPr>
              <a:t>-</a:t>
            </a:r>
            <a:r>
              <a:rPr lang="en-US" sz="1600">
                <a:latin typeface="Arial" charset="0"/>
              </a:rPr>
              <a:t> </a:t>
            </a:r>
            <a:r>
              <a:rPr lang="en-US" sz="1600">
                <a:latin typeface="Arial" charset="0"/>
                <a:cs typeface="Arial" charset="0"/>
              </a:rPr>
              <a:t>→ </a:t>
            </a:r>
            <a:r>
              <a:rPr lang="el-GR" sz="1600">
                <a:latin typeface="Arial" charset="0"/>
                <a:cs typeface="Arial" charset="0"/>
              </a:rPr>
              <a:t>Ξ</a:t>
            </a:r>
            <a:r>
              <a:rPr lang="en-US" sz="1600" baseline="30000">
                <a:latin typeface="Arial" charset="0"/>
                <a:cs typeface="Arial" charset="0"/>
              </a:rPr>
              <a:t>0</a:t>
            </a:r>
            <a:r>
              <a:rPr lang="en-US" sz="1600">
                <a:latin typeface="Arial" charset="0"/>
                <a:cs typeface="Arial" charset="0"/>
              </a:rPr>
              <a:t> </a:t>
            </a:r>
            <a:r>
              <a:rPr lang="el-GR" sz="1600">
                <a:latin typeface="Arial" charset="0"/>
                <a:cs typeface="Arial" charset="0"/>
              </a:rPr>
              <a:t>π</a:t>
            </a:r>
            <a:r>
              <a:rPr lang="en-US" sz="1600" baseline="48000">
                <a:latin typeface="Arial" charset="0"/>
                <a:cs typeface="Arial" charset="0"/>
              </a:rPr>
              <a:t>-</a:t>
            </a:r>
            <a:r>
              <a:rPr lang="en-US" sz="1600"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               </a:t>
            </a:r>
            <a:r>
              <a:rPr lang="el-GR" sz="1600">
                <a:latin typeface="Arial" charset="0"/>
              </a:rPr>
              <a:t>Ξ</a:t>
            </a:r>
            <a:r>
              <a:rPr lang="en-US" sz="1600" baseline="30000"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 → </a:t>
            </a:r>
            <a:r>
              <a:rPr lang="el-GR" sz="1600">
                <a:latin typeface="Arial" charset="0"/>
              </a:rPr>
              <a:t>Λ</a:t>
            </a:r>
            <a:r>
              <a:rPr lang="en-US" sz="1600">
                <a:latin typeface="Arial" charset="0"/>
                <a:cs typeface="Arial" charset="0"/>
              </a:rPr>
              <a:t> </a:t>
            </a:r>
            <a:r>
              <a:rPr lang="el-GR" sz="1600">
                <a:latin typeface="Arial" charset="0"/>
                <a:cs typeface="Arial" charset="0"/>
              </a:rPr>
              <a:t>π</a:t>
            </a:r>
            <a:r>
              <a:rPr lang="en-US" sz="1600" baseline="30000">
                <a:latin typeface="Arial" charset="0"/>
                <a:cs typeface="Arial" charset="0"/>
              </a:rPr>
              <a:t>0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1600" baseline="30000">
                <a:latin typeface="Arial" charset="0"/>
                <a:cs typeface="Arial" charset="0"/>
              </a:rPr>
              <a:t>                       </a:t>
            </a:r>
            <a:r>
              <a:rPr lang="en-US" sz="1600">
                <a:latin typeface="Arial" charset="0"/>
                <a:cs typeface="Arial" charset="0"/>
              </a:rPr>
              <a:t>         </a:t>
            </a:r>
            <a:r>
              <a:rPr lang="el-GR" sz="1600">
                <a:latin typeface="Arial" charset="0"/>
              </a:rPr>
              <a:t>Λ </a:t>
            </a:r>
            <a:r>
              <a:rPr lang="en-US" sz="1600">
                <a:latin typeface="Arial" charset="0"/>
              </a:rPr>
              <a:t>→ p </a:t>
            </a:r>
            <a:r>
              <a:rPr lang="el-GR" sz="1600">
                <a:latin typeface="Arial" charset="0"/>
              </a:rPr>
              <a:t>π</a:t>
            </a:r>
            <a:r>
              <a:rPr lang="en-US" sz="1600" baseline="48000">
                <a:latin typeface="Arial" charset="0"/>
              </a:rPr>
              <a:t>-</a:t>
            </a:r>
            <a:r>
              <a:rPr lang="en-US" sz="1600"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                             </a:t>
            </a:r>
            <a:r>
              <a:rPr lang="el-GR" sz="1600">
                <a:latin typeface="Arial" charset="0"/>
              </a:rPr>
              <a:t>π</a:t>
            </a:r>
            <a:r>
              <a:rPr lang="en-US" sz="1600" baseline="30000">
                <a:latin typeface="Arial" charset="0"/>
              </a:rPr>
              <a:t>0</a:t>
            </a:r>
            <a:r>
              <a:rPr lang="en-US" sz="1600">
                <a:latin typeface="Arial" charset="0"/>
              </a:rPr>
              <a:t> → </a:t>
            </a:r>
            <a:r>
              <a:rPr lang="el-GR" sz="1600">
                <a:latin typeface="Arial" charset="0"/>
                <a:cs typeface="Arial" charset="0"/>
              </a:rPr>
              <a:t>γ γ</a:t>
            </a:r>
            <a:r>
              <a:rPr lang="en-US" sz="1600">
                <a:latin typeface="Arial" charset="0"/>
                <a:cs typeface="Arial" charset="0"/>
              </a:rPr>
              <a:t> </a:t>
            </a:r>
            <a:r>
              <a:rPr lang="en-US" sz="1600">
                <a:latin typeface="Arial" charset="0"/>
              </a:rPr>
              <a:t>as simulated by Lelaps for the LDC model.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/>
              <a:t>Lelaps: Decays, dE/dx, MCS</a:t>
            </a:r>
          </a:p>
        </p:txBody>
      </p:sp>
      <p:pic>
        <p:nvPicPr>
          <p:cNvPr id="420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54" t="8333" r="25340" b="34872"/>
          <a:stretch>
            <a:fillRect/>
          </a:stretch>
        </p:blipFill>
        <p:spPr>
          <a:xfrm>
            <a:off x="609600" y="1155700"/>
            <a:ext cx="3429000" cy="3554413"/>
          </a:xfrm>
          <a:noFill/>
          <a:ln cap="flat" algn="ctr">
            <a:solidFill>
              <a:schemeClr val="tx1"/>
            </a:solidFill>
          </a:ln>
        </p:spPr>
      </p:pic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029200" y="5334000"/>
            <a:ext cx="3810000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en-US" sz="2000">
                <a:latin typeface="Arial" charset="0"/>
              </a:rPr>
              <a:t>gamma conversion as simulated by Lelaps for the LDC model.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Arial" charset="0"/>
              </a:rPr>
              <a:t>Note energy loss of electron.</a:t>
            </a:r>
          </a:p>
        </p:txBody>
      </p:sp>
      <p:pic>
        <p:nvPicPr>
          <p:cNvPr id="420870" name="Picture 6"/>
          <p:cNvPicPr>
            <a:picLocks noChangeAspect="1" noChangeArrowheads="1"/>
          </p:cNvPicPr>
          <p:nvPr/>
        </p:nvPicPr>
        <p:blipFill>
          <a:blip r:embed="rId3" cstate="print"/>
          <a:srcRect l="14835" t="7115" r="2217" b="15492"/>
          <a:stretch>
            <a:fillRect/>
          </a:stretch>
        </p:blipFill>
        <p:spPr bwMode="auto">
          <a:xfrm>
            <a:off x="5029200" y="1600200"/>
            <a:ext cx="3810000" cy="33067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F78E-B9C5-4409-9417-7D341506D7C3}" type="slidenum">
              <a:rPr lang="en-US"/>
              <a:pPr/>
              <a:t>13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 Design (GEANT 4)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en-US" dirty="0"/>
              <a:t>Need to be able to flexibly, but believably simulate the detector response for various designs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daunting machine backgrounds expected at the </a:t>
            </a:r>
            <a:r>
              <a:rPr lang="en-US" dirty="0" err="1" smtClean="0"/>
              <a:t>Muon</a:t>
            </a:r>
            <a:r>
              <a:rPr lang="en-US" dirty="0" smtClean="0"/>
              <a:t> Collider will require detailed full detector simulations.</a:t>
            </a:r>
            <a:endParaRPr lang="en-US" dirty="0"/>
          </a:p>
          <a:p>
            <a:r>
              <a:rPr lang="en-US" dirty="0"/>
              <a:t>GEANT is the de facto standard for HEP physics simulations.</a:t>
            </a:r>
          </a:p>
          <a:p>
            <a:r>
              <a:rPr lang="en-US" dirty="0"/>
              <a:t>Use runtime configurable detector geometries</a:t>
            </a:r>
          </a:p>
          <a:p>
            <a:r>
              <a:rPr lang="en-US" dirty="0"/>
              <a:t>Write out “generic” hits to digitize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4CE64-D228-4CA4-84B9-C22A6C124989}" type="slidenum">
              <a:rPr lang="en-US"/>
              <a:pPr/>
              <a:t>14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Full Detector Response Simulation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Geant4 toolkit to describe interaction of particles with </a:t>
            </a:r>
            <a:r>
              <a:rPr lang="en-US" dirty="0" smtClean="0"/>
              <a:t>matter and fields.</a:t>
            </a:r>
            <a:endParaRPr lang="en-US" dirty="0"/>
          </a:p>
          <a:p>
            <a:r>
              <a:rPr lang="en-US" dirty="0"/>
              <a:t>Thin layer of LC-specific C++ provides access to:</a:t>
            </a:r>
          </a:p>
          <a:p>
            <a:pPr lvl="1"/>
            <a:r>
              <a:rPr lang="en-US" dirty="0"/>
              <a:t>Event Generator input ( binary </a:t>
            </a:r>
            <a:r>
              <a:rPr lang="en-US" dirty="0" err="1"/>
              <a:t>stdhep</a:t>
            </a:r>
            <a:r>
              <a:rPr lang="en-US" dirty="0"/>
              <a:t> format )</a:t>
            </a:r>
          </a:p>
          <a:p>
            <a:pPr lvl="1"/>
            <a:r>
              <a:rPr lang="en-US" dirty="0"/>
              <a:t>Detector Geometry description ( XML )</a:t>
            </a:r>
          </a:p>
          <a:p>
            <a:pPr lvl="1"/>
            <a:r>
              <a:rPr lang="en-US" dirty="0"/>
              <a:t>Detector Hits ( LCIO )</a:t>
            </a:r>
          </a:p>
          <a:p>
            <a:r>
              <a:rPr lang="en-US" dirty="0"/>
              <a:t>Geometries fully described at run-time!</a:t>
            </a:r>
          </a:p>
          <a:p>
            <a:pPr lvl="1"/>
            <a:r>
              <a:rPr lang="en-US" dirty="0"/>
              <a:t>In principle, as fully detailed as desired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Geometry Definition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was to free the end user from having to write any C++ code or be expert in Geant4 to define the detector.</a:t>
            </a:r>
          </a:p>
          <a:p>
            <a:r>
              <a:rPr lang="en-US" dirty="0" smtClean="0"/>
              <a:t>All of the detector properties should be definable at runtime with an easy-to-use format.</a:t>
            </a:r>
          </a:p>
          <a:p>
            <a:r>
              <a:rPr lang="en-US" dirty="0" smtClean="0"/>
              <a:t>Selected xml, and extended the existing GDML format for pure geometry description.</a:t>
            </a:r>
          </a:p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AB6B921-F4EB-499E-8367-1EA7E27A7A5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Simulation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10200"/>
          </a:xfrm>
        </p:spPr>
        <p:txBody>
          <a:bodyPr/>
          <a:lstStyle/>
          <a:p>
            <a:r>
              <a:rPr lang="en-US" dirty="0" smtClean="0"/>
              <a:t>Provide static binary to run full detector simulations using runtime xml detector descriptions.</a:t>
            </a:r>
          </a:p>
          <a:p>
            <a:pPr marL="742950" lvl="2" indent="-342900">
              <a:buNone/>
            </a:pPr>
            <a:r>
              <a:rPr lang="en-US" dirty="0" smtClean="0"/>
              <a:t>	in-house </a:t>
            </a:r>
            <a:r>
              <a:rPr lang="en-US" dirty="0" err="1" smtClean="0"/>
              <a:t>lcdparm</a:t>
            </a:r>
            <a:r>
              <a:rPr lang="en-US" dirty="0" smtClean="0"/>
              <a:t> xml format (1998)</a:t>
            </a:r>
          </a:p>
          <a:p>
            <a:pPr marL="742950" lvl="2" indent="-342900">
              <a:buNone/>
            </a:pPr>
            <a:r>
              <a:rPr lang="en-US" dirty="0" smtClean="0"/>
              <a:t>	collaboration with R. </a:t>
            </a:r>
            <a:r>
              <a:rPr lang="en-US" dirty="0" err="1" smtClean="0"/>
              <a:t>Chytracek</a:t>
            </a:r>
            <a:r>
              <a:rPr lang="en-US" dirty="0" smtClean="0"/>
              <a:t> on GDML (2000)</a:t>
            </a:r>
          </a:p>
          <a:p>
            <a:r>
              <a:rPr lang="en-US" dirty="0" smtClean="0"/>
              <a:t>GISMO (C++ </a:t>
            </a:r>
            <a:r>
              <a:rPr lang="en-US" dirty="0" smtClean="0"/>
              <a:t>GHEISHA </a:t>
            </a:r>
            <a:r>
              <a:rPr lang="en-US" dirty="0" smtClean="0"/>
              <a:t>+ EGS, </a:t>
            </a:r>
            <a:r>
              <a:rPr lang="en-US" dirty="0" err="1" smtClean="0"/>
              <a:t>lcdparm</a:t>
            </a:r>
            <a:r>
              <a:rPr lang="en-US" dirty="0" smtClean="0"/>
              <a:t> ) 1998</a:t>
            </a:r>
          </a:p>
          <a:p>
            <a:r>
              <a:rPr lang="en-US" dirty="0" err="1" smtClean="0"/>
              <a:t>LCDRoot</a:t>
            </a:r>
            <a:r>
              <a:rPr lang="en-US" dirty="0" smtClean="0"/>
              <a:t> (Geant4 + Root, </a:t>
            </a:r>
            <a:r>
              <a:rPr lang="en-US" dirty="0" err="1" smtClean="0"/>
              <a:t>lcdparm</a:t>
            </a:r>
            <a:r>
              <a:rPr lang="en-US" dirty="0" smtClean="0"/>
              <a:t> ) 1999</a:t>
            </a:r>
          </a:p>
          <a:p>
            <a:r>
              <a:rPr lang="en-US" dirty="0" smtClean="0"/>
              <a:t>LCDG4 (Geant4 + </a:t>
            </a:r>
            <a:r>
              <a:rPr lang="en-US" dirty="0" err="1" smtClean="0"/>
              <a:t>sio</a:t>
            </a:r>
            <a:r>
              <a:rPr lang="en-US" dirty="0" smtClean="0"/>
              <a:t>, </a:t>
            </a:r>
            <a:r>
              <a:rPr lang="en-US" dirty="0" err="1" smtClean="0"/>
              <a:t>lcdparm</a:t>
            </a:r>
            <a:r>
              <a:rPr lang="en-US" dirty="0" smtClean="0"/>
              <a:t>) 2002</a:t>
            </a:r>
          </a:p>
          <a:p>
            <a:r>
              <a:rPr lang="en-US" dirty="0" smtClean="0"/>
              <a:t>LCS (Geant4 + </a:t>
            </a:r>
            <a:r>
              <a:rPr lang="en-US" dirty="0" err="1" smtClean="0"/>
              <a:t>lcio</a:t>
            </a:r>
            <a:r>
              <a:rPr lang="en-US" dirty="0" smtClean="0"/>
              <a:t>, </a:t>
            </a:r>
            <a:r>
              <a:rPr lang="en-US" dirty="0" err="1" smtClean="0"/>
              <a:t>lcdparm</a:t>
            </a:r>
            <a:r>
              <a:rPr lang="en-US" dirty="0" smtClean="0"/>
              <a:t>) 2004</a:t>
            </a:r>
          </a:p>
          <a:p>
            <a:r>
              <a:rPr lang="en-US" dirty="0" err="1" smtClean="0"/>
              <a:t>slic</a:t>
            </a:r>
            <a:r>
              <a:rPr lang="en-US" dirty="0" smtClean="0"/>
              <a:t> (Geant4 + </a:t>
            </a:r>
            <a:r>
              <a:rPr lang="en-US" dirty="0" err="1" smtClean="0"/>
              <a:t>lcio</a:t>
            </a:r>
            <a:r>
              <a:rPr lang="en-US" dirty="0" smtClean="0"/>
              <a:t>, GDML)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F78BC-5293-4761-B28A-AFF7D8E927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Generation </a:t>
            </a:r>
            <a:endParaRPr lang="en-US" dirty="0"/>
          </a:p>
        </p:txBody>
      </p:sp>
      <p:pic>
        <p:nvPicPr>
          <p:cNvPr id="5" name="Content Placeholder 4" descr="IMG_2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831" t="31641" r="22613" b="19718"/>
          <a:stretch>
            <a:fillRect/>
          </a:stretch>
        </p:blipFill>
        <p:spPr>
          <a:xfrm>
            <a:off x="0" y="1524000"/>
            <a:ext cx="9144000" cy="53372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F78BC-5293-4761-B28A-AFF7D8E927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181600"/>
            <a:ext cx="4114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Lockheed-Martin</a:t>
            </a:r>
            <a:r>
              <a:rPr lang="en-US" dirty="0" smtClean="0"/>
              <a:t> </a:t>
            </a:r>
            <a:r>
              <a:rPr lang="en-US" dirty="0" smtClean="0"/>
              <a:t>F-22A Raptor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 Fighter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09978-5138-4A9D-821A-965CC772476F}" type="slidenum">
              <a:rPr lang="en-US"/>
              <a:pPr/>
              <a:t>18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 Detector Full Simulation</a:t>
            </a:r>
          </a:p>
        </p:txBody>
      </p:sp>
      <p:grpSp>
        <p:nvGrpSpPr>
          <p:cNvPr id="441347" name="Group 3"/>
          <p:cNvGrpSpPr>
            <a:grpSpLocks/>
          </p:cNvGrpSpPr>
          <p:nvPr/>
        </p:nvGrpSpPr>
        <p:grpSpPr bwMode="auto">
          <a:xfrm>
            <a:off x="276225" y="1690688"/>
            <a:ext cx="3200400" cy="990600"/>
            <a:chOff x="144" y="1104"/>
            <a:chExt cx="2046" cy="594"/>
          </a:xfrm>
        </p:grpSpPr>
        <p:sp>
          <p:nvSpPr>
            <p:cNvPr id="441348" name="Text Box 4"/>
            <p:cNvSpPr txBox="1">
              <a:spLocks noChangeArrowheads="1"/>
            </p:cNvSpPr>
            <p:nvPr/>
          </p:nvSpPr>
          <p:spPr bwMode="auto">
            <a:xfrm>
              <a:off x="144" y="1104"/>
              <a:ext cx="1584" cy="5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MC Event (stdhep)</a:t>
              </a:r>
            </a:p>
          </p:txBody>
        </p:sp>
        <p:cxnSp>
          <p:nvCxnSpPr>
            <p:cNvPr id="441349" name="AutoShape 5"/>
            <p:cNvCxnSpPr>
              <a:cxnSpLocks noChangeShapeType="1"/>
              <a:stCxn id="441348" idx="3"/>
            </p:cNvCxnSpPr>
            <p:nvPr/>
          </p:nvCxnSpPr>
          <p:spPr bwMode="auto">
            <a:xfrm>
              <a:off x="1746" y="1266"/>
              <a:ext cx="444" cy="43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</p:spPr>
        </p:cxnSp>
      </p:grpSp>
      <p:grpSp>
        <p:nvGrpSpPr>
          <p:cNvPr id="441350" name="Group 6"/>
          <p:cNvGrpSpPr>
            <a:grpSpLocks/>
          </p:cNvGrpSpPr>
          <p:nvPr/>
        </p:nvGrpSpPr>
        <p:grpSpPr bwMode="auto">
          <a:xfrm>
            <a:off x="228600" y="2695575"/>
            <a:ext cx="3248025" cy="942975"/>
            <a:chOff x="144" y="1698"/>
            <a:chExt cx="2046" cy="594"/>
          </a:xfrm>
        </p:grpSpPr>
        <p:sp>
          <p:nvSpPr>
            <p:cNvPr id="441351" name="Text Box 7"/>
            <p:cNvSpPr txBox="1">
              <a:spLocks noChangeArrowheads="1"/>
            </p:cNvSpPr>
            <p:nvPr/>
          </p:nvSpPr>
          <p:spPr bwMode="auto">
            <a:xfrm>
              <a:off x="144" y="1968"/>
              <a:ext cx="1584" cy="3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Geometry (lcdd)</a:t>
              </a:r>
            </a:p>
          </p:txBody>
        </p:sp>
        <p:cxnSp>
          <p:nvCxnSpPr>
            <p:cNvPr id="441352" name="AutoShape 8"/>
            <p:cNvCxnSpPr>
              <a:cxnSpLocks noChangeShapeType="1"/>
              <a:stCxn id="441351" idx="3"/>
            </p:cNvCxnSpPr>
            <p:nvPr/>
          </p:nvCxnSpPr>
          <p:spPr bwMode="auto">
            <a:xfrm flipV="1">
              <a:off x="1746" y="1698"/>
              <a:ext cx="444" cy="43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</p:spPr>
        </p:cxnSp>
      </p:grpSp>
      <p:grpSp>
        <p:nvGrpSpPr>
          <p:cNvPr id="441353" name="Group 9"/>
          <p:cNvGrpSpPr>
            <a:grpSpLocks/>
          </p:cNvGrpSpPr>
          <p:nvPr/>
        </p:nvGrpSpPr>
        <p:grpSpPr bwMode="auto">
          <a:xfrm>
            <a:off x="5667375" y="2438400"/>
            <a:ext cx="3171825" cy="514350"/>
            <a:chOff x="3570" y="1536"/>
            <a:chExt cx="1998" cy="324"/>
          </a:xfrm>
        </p:grpSpPr>
        <p:sp>
          <p:nvSpPr>
            <p:cNvPr id="441354" name="Text Box 10"/>
            <p:cNvSpPr txBox="1">
              <a:spLocks noChangeArrowheads="1"/>
            </p:cNvSpPr>
            <p:nvPr/>
          </p:nvSpPr>
          <p:spPr bwMode="auto">
            <a:xfrm>
              <a:off x="3984" y="1536"/>
              <a:ext cx="1584" cy="3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Raw Event (lcio)</a:t>
              </a:r>
            </a:p>
          </p:txBody>
        </p:sp>
        <p:cxnSp>
          <p:nvCxnSpPr>
            <p:cNvPr id="441355" name="AutoShape 11"/>
            <p:cNvCxnSpPr>
              <a:cxnSpLocks noChangeShapeType="1"/>
              <a:endCxn id="441354" idx="1"/>
            </p:cNvCxnSpPr>
            <p:nvPr/>
          </p:nvCxnSpPr>
          <p:spPr bwMode="auto">
            <a:xfrm>
              <a:off x="3570" y="1698"/>
              <a:ext cx="396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</p:spPr>
        </p:cxnSp>
      </p:grpSp>
      <p:sp>
        <p:nvSpPr>
          <p:cNvPr id="441356" name="Text Box 12"/>
          <p:cNvSpPr txBox="1">
            <a:spLocks noChangeArrowheads="1"/>
          </p:cNvSpPr>
          <p:nvPr/>
        </p:nvSpPr>
        <p:spPr bwMode="auto">
          <a:xfrm>
            <a:off x="3505200" y="4057650"/>
            <a:ext cx="2133600" cy="514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993366"/>
              </a:buClr>
              <a:buFont typeface="Monotype Sorts" pitchFamily="2" charset="2"/>
              <a:buNone/>
            </a:pPr>
            <a:r>
              <a:rPr kumimoji="1" lang="en-US">
                <a:latin typeface="Tahoma" pitchFamily="34" charset="0"/>
              </a:rPr>
              <a:t>GEANT4</a:t>
            </a:r>
          </a:p>
        </p:txBody>
      </p:sp>
      <p:grpSp>
        <p:nvGrpSpPr>
          <p:cNvPr id="441357" name="Group 13"/>
          <p:cNvGrpSpPr>
            <a:grpSpLocks/>
          </p:cNvGrpSpPr>
          <p:nvPr/>
        </p:nvGrpSpPr>
        <p:grpSpPr bwMode="auto">
          <a:xfrm>
            <a:off x="3505200" y="2466975"/>
            <a:ext cx="2133600" cy="1571625"/>
            <a:chOff x="2208" y="1548"/>
            <a:chExt cx="1344" cy="990"/>
          </a:xfrm>
        </p:grpSpPr>
        <p:sp>
          <p:nvSpPr>
            <p:cNvPr id="441358" name="Text Box 14"/>
            <p:cNvSpPr txBox="1">
              <a:spLocks noChangeArrowheads="1"/>
            </p:cNvSpPr>
            <p:nvPr/>
          </p:nvSpPr>
          <p:spPr bwMode="auto">
            <a:xfrm>
              <a:off x="2208" y="1548"/>
              <a:ext cx="1344" cy="3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slic</a:t>
              </a:r>
            </a:p>
          </p:txBody>
        </p:sp>
        <p:cxnSp>
          <p:nvCxnSpPr>
            <p:cNvPr id="441359" name="AutoShape 15"/>
            <p:cNvCxnSpPr>
              <a:cxnSpLocks noChangeShapeType="1"/>
              <a:stCxn id="441358" idx="2"/>
              <a:endCxn id="441356" idx="0"/>
            </p:cNvCxnSpPr>
            <p:nvPr/>
          </p:nvCxnSpPr>
          <p:spPr bwMode="auto">
            <a:xfrm>
              <a:off x="2880" y="1890"/>
              <a:ext cx="0" cy="648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41360" name="Group 16"/>
          <p:cNvGrpSpPr>
            <a:grpSpLocks/>
          </p:cNvGrpSpPr>
          <p:nvPr/>
        </p:nvGrpSpPr>
        <p:grpSpPr bwMode="auto">
          <a:xfrm>
            <a:off x="228600" y="3667125"/>
            <a:ext cx="2514600" cy="2840038"/>
            <a:chOff x="144" y="2310"/>
            <a:chExt cx="1584" cy="1789"/>
          </a:xfrm>
        </p:grpSpPr>
        <p:sp>
          <p:nvSpPr>
            <p:cNvPr id="441361" name="Text Box 17"/>
            <p:cNvSpPr txBox="1">
              <a:spLocks noChangeArrowheads="1"/>
            </p:cNvSpPr>
            <p:nvPr/>
          </p:nvSpPr>
          <p:spPr bwMode="auto">
            <a:xfrm>
              <a:off x="144" y="2970"/>
              <a:ext cx="1584" cy="112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Compact Geometry Description</a:t>
              </a:r>
            </a:p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(compact.xml)</a:t>
              </a:r>
            </a:p>
          </p:txBody>
        </p:sp>
        <p:cxnSp>
          <p:nvCxnSpPr>
            <p:cNvPr id="441362" name="AutoShape 18"/>
            <p:cNvCxnSpPr>
              <a:cxnSpLocks noChangeShapeType="1"/>
              <a:stCxn id="441361" idx="0"/>
              <a:endCxn id="441351" idx="2"/>
            </p:cNvCxnSpPr>
            <p:nvPr/>
          </p:nvCxnSpPr>
          <p:spPr bwMode="auto">
            <a:xfrm flipV="1">
              <a:off x="936" y="2310"/>
              <a:ext cx="0" cy="642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</p:spPr>
        </p:cxnSp>
      </p:grpSp>
      <p:grpSp>
        <p:nvGrpSpPr>
          <p:cNvPr id="441363" name="Group 19"/>
          <p:cNvGrpSpPr>
            <a:grpSpLocks/>
          </p:cNvGrpSpPr>
          <p:nvPr/>
        </p:nvGrpSpPr>
        <p:grpSpPr bwMode="auto">
          <a:xfrm>
            <a:off x="2771775" y="4972050"/>
            <a:ext cx="6372225" cy="514350"/>
            <a:chOff x="1746" y="3132"/>
            <a:chExt cx="4014" cy="324"/>
          </a:xfrm>
        </p:grpSpPr>
        <p:sp>
          <p:nvSpPr>
            <p:cNvPr id="441364" name="Text Box 20"/>
            <p:cNvSpPr txBox="1">
              <a:spLocks noChangeArrowheads="1"/>
            </p:cNvSpPr>
            <p:nvPr/>
          </p:nvSpPr>
          <p:spPr bwMode="auto">
            <a:xfrm>
              <a:off x="2736" y="3132"/>
              <a:ext cx="3024" cy="3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Clr>
                  <a:srgbClr val="993366"/>
                </a:buClr>
                <a:buFont typeface="Monotype Sorts" pitchFamily="2" charset="2"/>
                <a:buNone/>
              </a:pPr>
              <a:r>
                <a:rPr kumimoji="1" lang="en-US">
                  <a:latin typeface="Tahoma" pitchFamily="34" charset="0"/>
                </a:rPr>
                <a:t>Reconstruction, Visualization, …</a:t>
              </a:r>
            </a:p>
          </p:txBody>
        </p:sp>
        <p:cxnSp>
          <p:nvCxnSpPr>
            <p:cNvPr id="441365" name="AutoShape 21"/>
            <p:cNvCxnSpPr>
              <a:cxnSpLocks noChangeShapeType="1"/>
              <a:stCxn id="441361" idx="3"/>
              <a:endCxn id="441364" idx="1"/>
            </p:cNvCxnSpPr>
            <p:nvPr/>
          </p:nvCxnSpPr>
          <p:spPr bwMode="auto">
            <a:xfrm flipV="1">
              <a:off x="1746" y="3294"/>
              <a:ext cx="972" cy="1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</p:spPr>
        </p:cxnSp>
      </p:grpSp>
      <p:sp>
        <p:nvSpPr>
          <p:cNvPr id="441366" name="Line 22"/>
          <p:cNvSpPr>
            <a:spLocks noChangeShapeType="1"/>
          </p:cNvSpPr>
          <p:nvPr/>
        </p:nvSpPr>
        <p:spPr bwMode="auto">
          <a:xfrm>
            <a:off x="7467600" y="2971800"/>
            <a:ext cx="0" cy="1905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58292-CD9C-4024-A470-B35401AD9B87}" type="slidenum">
              <a:rPr lang="en-US"/>
              <a:pPr/>
              <a:t>19</a:t>
            </a:fld>
            <a:endParaRPr lang="en-US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-76200" y="762000"/>
            <a:ext cx="92964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4175"/>
          </a:xfrm>
        </p:spPr>
        <p:txBody>
          <a:bodyPr/>
          <a:lstStyle/>
          <a:p>
            <a:r>
              <a:rPr lang="en-US" sz="4000"/>
              <a:t>GeomConverter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28600" y="3505200"/>
            <a:ext cx="1371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Compact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Description</a:t>
            </a:r>
          </a:p>
        </p:txBody>
      </p:sp>
      <p:sp>
        <p:nvSpPr>
          <p:cNvPr id="378885" name="AutoShape 5"/>
          <p:cNvSpPr>
            <a:spLocks noChangeArrowheads="1"/>
          </p:cNvSpPr>
          <p:nvPr/>
        </p:nvSpPr>
        <p:spPr bwMode="auto">
          <a:xfrm>
            <a:off x="2286000" y="3200400"/>
            <a:ext cx="2438400" cy="12954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GeomConverter</a:t>
            </a:r>
          </a:p>
        </p:txBody>
      </p:sp>
      <p:sp>
        <p:nvSpPr>
          <p:cNvPr id="378886" name="AutoShape 6"/>
          <p:cNvSpPr>
            <a:spLocks noChangeArrowheads="1"/>
          </p:cNvSpPr>
          <p:nvPr/>
        </p:nvSpPr>
        <p:spPr bwMode="auto">
          <a:xfrm>
            <a:off x="1600200" y="3886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5334000" y="10668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</a:rPr>
              <a:t>LCDD*</a:t>
            </a:r>
            <a:endParaRPr lang="en-US" sz="2000" dirty="0">
              <a:solidFill>
                <a:srgbClr val="0000FF"/>
              </a:solidFill>
              <a:latin typeface="Tahoma" pitchFamily="34" charset="0"/>
            </a:endParaRPr>
          </a:p>
        </p:txBody>
      </p:sp>
      <p:cxnSp>
        <p:nvCxnSpPr>
          <p:cNvPr id="378888" name="AutoShape 8"/>
          <p:cNvCxnSpPr>
            <a:cxnSpLocks noChangeShapeType="1"/>
            <a:stCxn id="378885" idx="4"/>
            <a:endCxn id="378887" idx="1"/>
          </p:cNvCxnSpPr>
          <p:nvPr/>
        </p:nvCxnSpPr>
        <p:spPr bwMode="auto">
          <a:xfrm flipV="1">
            <a:off x="4400550" y="1447800"/>
            <a:ext cx="933450" cy="256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5334000" y="2438400"/>
            <a:ext cx="1066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GODL</a:t>
            </a:r>
          </a:p>
        </p:txBody>
      </p:sp>
      <p:cxnSp>
        <p:nvCxnSpPr>
          <p:cNvPr id="378890" name="AutoShape 10"/>
          <p:cNvCxnSpPr>
            <a:cxnSpLocks noChangeShapeType="1"/>
            <a:stCxn id="378885" idx="4"/>
            <a:endCxn id="378889" idx="1"/>
          </p:cNvCxnSpPr>
          <p:nvPr/>
        </p:nvCxnSpPr>
        <p:spPr bwMode="auto">
          <a:xfrm flipV="1">
            <a:off x="4400550" y="2857500"/>
            <a:ext cx="93345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8891" name="AutoShape 11"/>
          <p:cNvSpPr>
            <a:spLocks noChangeArrowheads="1"/>
          </p:cNvSpPr>
          <p:nvPr/>
        </p:nvSpPr>
        <p:spPr bwMode="auto">
          <a:xfrm>
            <a:off x="5943600" y="5334000"/>
            <a:ext cx="2133600" cy="12954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org.lcsim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Analysis &amp;</a:t>
            </a:r>
          </a:p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Reconstruction</a:t>
            </a:r>
          </a:p>
        </p:txBody>
      </p:sp>
      <p:cxnSp>
        <p:nvCxnSpPr>
          <p:cNvPr id="378892" name="AutoShape 12"/>
          <p:cNvCxnSpPr>
            <a:cxnSpLocks noChangeShapeType="1"/>
            <a:stCxn id="378885" idx="4"/>
            <a:endCxn id="378891" idx="2"/>
          </p:cNvCxnSpPr>
          <p:nvPr/>
        </p:nvCxnSpPr>
        <p:spPr bwMode="auto">
          <a:xfrm>
            <a:off x="4400550" y="4010025"/>
            <a:ext cx="1543050" cy="213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5334000" y="39624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HEPREP</a:t>
            </a:r>
          </a:p>
        </p:txBody>
      </p:sp>
      <p:cxnSp>
        <p:nvCxnSpPr>
          <p:cNvPr id="378894" name="AutoShape 14"/>
          <p:cNvCxnSpPr>
            <a:cxnSpLocks noChangeShapeType="1"/>
            <a:stCxn id="378885" idx="4"/>
            <a:endCxn id="378893" idx="1"/>
          </p:cNvCxnSpPr>
          <p:nvPr/>
        </p:nvCxnSpPr>
        <p:spPr bwMode="auto">
          <a:xfrm>
            <a:off x="4400550" y="4010025"/>
            <a:ext cx="9334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88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267200" cy="1905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Small Java program for converting from compact description to a variety of other formats</a:t>
            </a:r>
          </a:p>
        </p:txBody>
      </p:sp>
      <p:sp>
        <p:nvSpPr>
          <p:cNvPr id="378896" name="Rectangle 16"/>
          <p:cNvSpPr>
            <a:spLocks noChangeArrowheads="1"/>
          </p:cNvSpPr>
          <p:nvPr/>
        </p:nvSpPr>
        <p:spPr bwMode="auto">
          <a:xfrm>
            <a:off x="6781800" y="11811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slic</a:t>
            </a:r>
          </a:p>
        </p:txBody>
      </p:sp>
      <p:sp>
        <p:nvSpPr>
          <p:cNvPr id="378897" name="Rectangle 17"/>
          <p:cNvSpPr>
            <a:spLocks noChangeArrowheads="1"/>
          </p:cNvSpPr>
          <p:nvPr/>
        </p:nvSpPr>
        <p:spPr bwMode="auto">
          <a:xfrm>
            <a:off x="6781800" y="26289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lelaps</a:t>
            </a:r>
          </a:p>
        </p:txBody>
      </p:sp>
      <p:sp>
        <p:nvSpPr>
          <p:cNvPr id="378898" name="Rectangle 18"/>
          <p:cNvSpPr>
            <a:spLocks noChangeArrowheads="1"/>
          </p:cNvSpPr>
          <p:nvPr/>
        </p:nvSpPr>
        <p:spPr bwMode="auto">
          <a:xfrm>
            <a:off x="6781800" y="40767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wired</a:t>
            </a:r>
          </a:p>
        </p:txBody>
      </p:sp>
      <p:cxnSp>
        <p:nvCxnSpPr>
          <p:cNvPr id="378899" name="AutoShape 19"/>
          <p:cNvCxnSpPr>
            <a:cxnSpLocks noChangeShapeType="1"/>
            <a:stCxn id="378887" idx="3"/>
            <a:endCxn id="378896" idx="1"/>
          </p:cNvCxnSpPr>
          <p:nvPr/>
        </p:nvCxnSpPr>
        <p:spPr bwMode="auto">
          <a:xfrm>
            <a:off x="6400800" y="1447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900" name="AutoShape 20"/>
          <p:cNvCxnSpPr>
            <a:cxnSpLocks noChangeShapeType="1"/>
            <a:stCxn id="378889" idx="3"/>
            <a:endCxn id="378897" idx="1"/>
          </p:cNvCxnSpPr>
          <p:nvPr/>
        </p:nvCxnSpPr>
        <p:spPr bwMode="auto">
          <a:xfrm>
            <a:off x="6400800" y="28575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901" name="AutoShape 21"/>
          <p:cNvCxnSpPr>
            <a:cxnSpLocks noChangeShapeType="1"/>
            <a:stCxn id="378893" idx="3"/>
            <a:endCxn id="378898" idx="1"/>
          </p:cNvCxnSpPr>
          <p:nvPr/>
        </p:nvCxnSpPr>
        <p:spPr bwMode="auto">
          <a:xfrm>
            <a:off x="6400800" y="43434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8077200" y="1181100"/>
            <a:ext cx="914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lcio</a:t>
            </a:r>
          </a:p>
        </p:txBody>
      </p:sp>
      <p:cxnSp>
        <p:nvCxnSpPr>
          <p:cNvPr id="378903" name="AutoShape 23"/>
          <p:cNvCxnSpPr>
            <a:cxnSpLocks noChangeShapeType="1"/>
            <a:stCxn id="378896" idx="3"/>
            <a:endCxn id="378902" idx="1"/>
          </p:cNvCxnSpPr>
          <p:nvPr/>
        </p:nvCxnSpPr>
        <p:spPr bwMode="auto">
          <a:xfrm>
            <a:off x="7696200" y="1447800"/>
            <a:ext cx="381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905" name="AutoShape 25"/>
          <p:cNvCxnSpPr>
            <a:cxnSpLocks noChangeShapeType="1"/>
            <a:stCxn id="378897" idx="3"/>
            <a:endCxn id="378904" idx="1"/>
          </p:cNvCxnSpPr>
          <p:nvPr/>
        </p:nvCxnSpPr>
        <p:spPr bwMode="auto">
          <a:xfrm>
            <a:off x="7772400" y="2857500"/>
            <a:ext cx="3048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8907" name="AutoShape 27"/>
          <p:cNvCxnSpPr>
            <a:cxnSpLocks noChangeShapeType="1"/>
            <a:stCxn id="378904" idx="2"/>
            <a:endCxn id="378898" idx="3"/>
          </p:cNvCxnSpPr>
          <p:nvPr/>
        </p:nvCxnSpPr>
        <p:spPr bwMode="auto">
          <a:xfrm rot="5400000">
            <a:off x="7505700" y="3314700"/>
            <a:ext cx="1219200" cy="83820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triangle" w="med" len="lg"/>
          </a:ln>
          <a:effectLst/>
        </p:spPr>
      </p:cxnSp>
      <p:cxnSp>
        <p:nvCxnSpPr>
          <p:cNvPr id="378908" name="AutoShape 28"/>
          <p:cNvCxnSpPr>
            <a:cxnSpLocks noChangeShapeType="1"/>
            <a:stCxn id="378904" idx="2"/>
            <a:endCxn id="378891" idx="5"/>
          </p:cNvCxnSpPr>
          <p:nvPr/>
        </p:nvCxnSpPr>
        <p:spPr bwMode="auto">
          <a:xfrm rot="5400000">
            <a:off x="6958012" y="4243388"/>
            <a:ext cx="2695575" cy="45720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triangle" w="med" len="lg"/>
          </a:ln>
          <a:effectLst/>
        </p:spPr>
      </p:cxnSp>
      <p:cxnSp>
        <p:nvCxnSpPr>
          <p:cNvPr id="378909" name="AutoShape 29"/>
          <p:cNvCxnSpPr>
            <a:cxnSpLocks noChangeShapeType="1"/>
            <a:stCxn id="378902" idx="2"/>
            <a:endCxn id="378898" idx="3"/>
          </p:cNvCxnSpPr>
          <p:nvPr/>
        </p:nvCxnSpPr>
        <p:spPr bwMode="auto">
          <a:xfrm rot="5400000">
            <a:off x="6800850" y="2609850"/>
            <a:ext cx="2628900" cy="83820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triangle" w="med" len="lg"/>
          </a:ln>
          <a:effectLst/>
        </p:spPr>
      </p:cxnSp>
      <p:sp>
        <p:nvSpPr>
          <p:cNvPr id="378904" name="Rectangle 24"/>
          <p:cNvSpPr>
            <a:spLocks noChangeArrowheads="1"/>
          </p:cNvSpPr>
          <p:nvPr/>
        </p:nvSpPr>
        <p:spPr bwMode="auto">
          <a:xfrm>
            <a:off x="8077200" y="2590800"/>
            <a:ext cx="914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itchFamily="34" charset="0"/>
              </a:rPr>
              <a:t>lcio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28600" y="4724400"/>
            <a:ext cx="4953000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/>
              <a:t>*This </a:t>
            </a:r>
            <a:r>
              <a:rPr lang="en-US" sz="2800" dirty="0"/>
              <a:t>is simply a convenience.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 err="1"/>
              <a:t>lcdd</a:t>
            </a:r>
            <a:r>
              <a:rPr lang="en-US" sz="2800" dirty="0"/>
              <a:t> file can be created in many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/>
              <a:t>ways, e.g. from survey database,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/>
              <a:t>CAD models, or by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07493-6E49-4B8C-BE85-76101AA39B19}" type="slidenum">
              <a:rPr lang="en-US"/>
              <a:pPr/>
              <a:t>2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838200"/>
          </a:xfrm>
        </p:spPr>
        <p:txBody>
          <a:bodyPr/>
          <a:lstStyle/>
          <a:p>
            <a:r>
              <a:rPr lang="en-US"/>
              <a:t>LCD Simulation Mission Statement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Provide full simulation capabilities for Lepton Collider physics program: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Physics simulations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Detector designs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Reconstruction and analysis</a:t>
            </a:r>
          </a:p>
          <a:p>
            <a:pPr>
              <a:lnSpc>
                <a:spcPct val="90000"/>
              </a:lnSpc>
            </a:pPr>
            <a:r>
              <a:rPr lang="en-US" dirty="0"/>
              <a:t>Need flexibility for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New detector geometries/technologies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reconstruction algorithms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Different machine environments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Limited resources demand efficient solutions, focused effort.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8A440-2B49-438B-BFC0-3EFE5DD3F0C4}" type="slidenum">
              <a:rPr lang="en-US"/>
              <a:pPr/>
              <a:t>20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 Variants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Runtime XML format allows variations in detector geometries to be easily set up and studied: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Absorber materials  and readout technologies for sampling calorimeters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e.g. Steel, W, Cu, </a:t>
            </a:r>
            <a:r>
              <a:rPr lang="en-US" dirty="0" err="1"/>
              <a:t>Pb</a:t>
            </a:r>
            <a:r>
              <a:rPr lang="en-US" dirty="0"/>
              <a:t> + RPC vs. GEM vs. </a:t>
            </a:r>
            <a:r>
              <a:rPr lang="en-US" dirty="0" err="1"/>
              <a:t>Scintillator</a:t>
            </a:r>
            <a:r>
              <a:rPr lang="en-US" dirty="0"/>
              <a:t> readout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Optical processes for dual-readout or crystal calorimeters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Layering (radii, number, composition)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Readout segmentation (size, projective vs. </a:t>
            </a:r>
            <a:r>
              <a:rPr lang="en-US" dirty="0" err="1"/>
              <a:t>nonprojective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Tracking detector technologies &amp; topologies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TPC, Silicon </a:t>
            </a:r>
            <a:r>
              <a:rPr lang="en-US" dirty="0" err="1"/>
              <a:t>microstrip</a:t>
            </a:r>
            <a:r>
              <a:rPr lang="en-US" dirty="0"/>
              <a:t>, pixels, …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“Wedding Cake” Nested Tracker vs. Barrel + Cap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Far forward MDI variants</a:t>
            </a:r>
            <a:r>
              <a:rPr lang="en-US" dirty="0" smtClean="0"/>
              <a:t>, shielding, </a:t>
            </a:r>
            <a:r>
              <a:rPr lang="en-US" dirty="0"/>
              <a:t>field strength,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0FDC-1608-4762-890E-400A50D30784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Geometries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405508" name="Picture 4" descr="sdjan03_lcdd_sideview_cut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4625"/>
            <a:ext cx="2682875" cy="2743200"/>
          </a:xfrm>
          <a:prstGeom prst="rect">
            <a:avLst/>
          </a:prstGeom>
          <a:noFill/>
        </p:spPr>
      </p:pic>
      <p:pic>
        <p:nvPicPr>
          <p:cNvPr id="405509" name="Picture 5" descr="SiDEnvelope_beam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4625"/>
            <a:ext cx="2679700" cy="2743200"/>
          </a:xfrm>
          <a:prstGeom prst="rect">
            <a:avLst/>
          </a:prstGeom>
          <a:noFill/>
        </p:spPr>
      </p:pic>
      <p:pic>
        <p:nvPicPr>
          <p:cNvPr id="405510" name="Picture 6" descr="cal_barr_example_2gev_piplus_splashb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44625"/>
            <a:ext cx="2679700" cy="2743200"/>
          </a:xfrm>
          <a:prstGeom prst="rect">
            <a:avLst/>
          </a:prstGeom>
          <a:noFill/>
        </p:spPr>
      </p:pic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6557963" y="4221163"/>
            <a:ext cx="1900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FFFF00"/>
                </a:solidFill>
                <a:latin typeface="Arial" charset="0"/>
              </a:rPr>
              <a:t>MDI-BDS</a:t>
            </a:r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6781800" y="1547813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Cal Barrel</a:t>
            </a:r>
          </a:p>
        </p:txBody>
      </p:sp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4037013" y="169703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SiD</a:t>
            </a:r>
          </a:p>
        </p:txBody>
      </p:sp>
      <p:sp>
        <p:nvSpPr>
          <p:cNvPr id="405514" name="Text Box 10"/>
          <p:cNvSpPr txBox="1">
            <a:spLocks noChangeArrowheads="1"/>
          </p:cNvSpPr>
          <p:nvPr/>
        </p:nvSpPr>
        <p:spPr bwMode="auto">
          <a:xfrm>
            <a:off x="539750" y="17446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SiD</a:t>
            </a:r>
          </a:p>
        </p:txBody>
      </p:sp>
      <p:pic>
        <p:nvPicPr>
          <p:cNvPr id="405515" name="Picture 11" descr="tbeam_2gev_piplus_10particles_ang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75" y="4267200"/>
            <a:ext cx="2625725" cy="2590800"/>
          </a:xfrm>
          <a:prstGeom prst="rect">
            <a:avLst/>
          </a:prstGeom>
          <a:noFill/>
        </p:spPr>
      </p:pic>
      <p:sp>
        <p:nvSpPr>
          <p:cNvPr id="405516" name="Text Box 12"/>
          <p:cNvSpPr txBox="1">
            <a:spLocks noChangeArrowheads="1"/>
          </p:cNvSpPr>
          <p:nvPr/>
        </p:nvSpPr>
        <p:spPr bwMode="auto">
          <a:xfrm>
            <a:off x="422275" y="436721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Test Beam</a:t>
            </a:r>
          </a:p>
        </p:txBody>
      </p:sp>
      <p:pic>
        <p:nvPicPr>
          <p:cNvPr id="405517" name="Picture 13" descr="cal_endc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572000"/>
            <a:ext cx="2743200" cy="2336800"/>
          </a:xfrm>
          <a:prstGeom prst="rect">
            <a:avLst/>
          </a:prstGeom>
          <a:noFill/>
        </p:spPr>
      </p:pic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3413125" y="4291013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Cal Endcap</a:t>
            </a:r>
          </a:p>
        </p:txBody>
      </p:sp>
      <p:pic>
        <p:nvPicPr>
          <p:cNvPr id="405519" name="Picture 15" descr="mdi_bds_xzplane_c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362325"/>
            <a:ext cx="27622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B2D4E-9DEC-4C69-B2D8-7682FACFAAB5}" type="slidenum">
              <a:rPr lang="en-US"/>
              <a:pPr/>
              <a:t>22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/>
              <a:t>ILC Full Detector Concepts</a:t>
            </a:r>
          </a:p>
        </p:txBody>
      </p:sp>
      <p:pic>
        <p:nvPicPr>
          <p:cNvPr id="448515" name="Picture 3" descr="SiD_2000"/>
          <p:cNvPicPr>
            <a:picLocks noChangeAspect="1" noChangeArrowheads="1"/>
          </p:cNvPicPr>
          <p:nvPr/>
        </p:nvPicPr>
        <p:blipFill>
          <a:blip r:embed="rId2" cstate="print"/>
          <a:srcRect l="15254" t="5084" r="15254" b="4520"/>
          <a:stretch>
            <a:fillRect/>
          </a:stretch>
        </p:blipFill>
        <p:spPr bwMode="auto">
          <a:xfrm>
            <a:off x="323850" y="1884363"/>
            <a:ext cx="2133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1009650" y="1371600"/>
            <a:ext cx="75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SiD</a:t>
            </a:r>
          </a:p>
        </p:txBody>
      </p:sp>
      <p:pic>
        <p:nvPicPr>
          <p:cNvPr id="448517" name="Picture 5" descr="D09Open3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00" b="166"/>
          <a:stretch>
            <a:fillRect/>
          </a:stretch>
        </p:blipFill>
        <p:spPr bwMode="auto">
          <a:xfrm>
            <a:off x="6762750" y="1828800"/>
            <a:ext cx="20907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4162425" y="1447800"/>
            <a:ext cx="91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GLD</a:t>
            </a:r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7253288" y="1462088"/>
            <a:ext cx="89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LDC</a:t>
            </a:r>
          </a:p>
        </p:txBody>
      </p:sp>
      <p:pic>
        <p:nvPicPr>
          <p:cNvPr id="448520" name="Picture 8" descr="sid00_Zh120_side_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4686300"/>
            <a:ext cx="289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8521" name="AutoShape 9"/>
          <p:cNvSpPr>
            <a:spLocks noChangeArrowheads="1"/>
          </p:cNvSpPr>
          <p:nvPr/>
        </p:nvSpPr>
        <p:spPr bwMode="auto">
          <a:xfrm>
            <a:off x="1162050" y="39624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8522" name="AutoShape 10"/>
          <p:cNvSpPr>
            <a:spLocks noChangeArrowheads="1"/>
          </p:cNvSpPr>
          <p:nvPr/>
        </p:nvSpPr>
        <p:spPr bwMode="auto">
          <a:xfrm>
            <a:off x="4391025" y="39624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8523" name="AutoShape 11"/>
          <p:cNvSpPr>
            <a:spLocks noChangeArrowheads="1"/>
          </p:cNvSpPr>
          <p:nvPr/>
        </p:nvSpPr>
        <p:spPr bwMode="auto">
          <a:xfrm>
            <a:off x="7481888" y="398145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48524" name="Picture 12" descr="gldaug05_Zh120_side_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4225" y="4752975"/>
            <a:ext cx="28003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5" name="Picture 13" descr="wholview-low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6625" y="2073275"/>
            <a:ext cx="2540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26" name="Picture 14" descr="ldcaug05_Zh120_side_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791075"/>
            <a:ext cx="27432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87565-C618-44B1-877F-F137CDF49A6B}" type="slidenum">
              <a:rPr lang="en-US"/>
              <a:pPr/>
              <a:t>23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sidloi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2612" name="Picture 4" descr="sidloiCutaway"/>
          <p:cNvPicPr>
            <a:picLocks noChangeAspect="1" noChangeArrowheads="1"/>
          </p:cNvPicPr>
          <p:nvPr/>
        </p:nvPicPr>
        <p:blipFill>
          <a:blip r:embed="rId2" cstate="print"/>
          <a:srcRect r="22681"/>
          <a:stretch>
            <a:fillRect/>
          </a:stretch>
        </p:blipFill>
        <p:spPr bwMode="auto">
          <a:xfrm>
            <a:off x="1752600" y="920750"/>
            <a:ext cx="5715000" cy="55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813F-8C40-4D09-9477-FED3C1618278}" type="slidenum">
              <a:rPr lang="en-US"/>
              <a:pPr/>
              <a:t>24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sidloi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3636" name="Picture 4" descr="sidloi_Tracker_Cutaway_Closeup"/>
          <p:cNvPicPr>
            <a:picLocks noChangeAspect="1" noChangeArrowheads="1"/>
          </p:cNvPicPr>
          <p:nvPr/>
        </p:nvPicPr>
        <p:blipFill>
          <a:blip r:embed="rId2" cstate="print"/>
          <a:srcRect t="43236" r="43617" b="2159"/>
          <a:stretch>
            <a:fillRect/>
          </a:stretch>
        </p:blipFill>
        <p:spPr bwMode="auto">
          <a:xfrm>
            <a:off x="762000" y="914400"/>
            <a:ext cx="76581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E222-9E0A-462F-A82C-AFAEA6F3C227}" type="slidenum">
              <a:rPr lang="en-US"/>
              <a:pPr/>
              <a:t>25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sidloi Tracker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4660" name="Picture 4" descr="vxdtrk"/>
          <p:cNvPicPr>
            <a:picLocks noChangeAspect="1" noChangeArrowheads="1"/>
          </p:cNvPicPr>
          <p:nvPr/>
        </p:nvPicPr>
        <p:blipFill>
          <a:blip r:embed="rId2" cstate="print"/>
          <a:srcRect t="35294" r="27272"/>
          <a:stretch>
            <a:fillRect/>
          </a:stretch>
        </p:blipFill>
        <p:spPr bwMode="auto">
          <a:xfrm>
            <a:off x="762000" y="1143000"/>
            <a:ext cx="7315200" cy="5029200"/>
          </a:xfrm>
          <a:prstGeom prst="rect">
            <a:avLst/>
          </a:prstGeom>
          <a:noFill/>
        </p:spPr>
      </p:pic>
      <p:pic>
        <p:nvPicPr>
          <p:cNvPr id="454661" name="Picture 5" descr="sidloi_TrackerCrossSection"/>
          <p:cNvPicPr>
            <a:picLocks noChangeAspect="1" noChangeArrowheads="1"/>
          </p:cNvPicPr>
          <p:nvPr/>
        </p:nvPicPr>
        <p:blipFill>
          <a:blip r:embed="rId3" cstate="print"/>
          <a:srcRect l="2272" t="76471" r="76819"/>
          <a:stretch>
            <a:fillRect/>
          </a:stretch>
        </p:blipFill>
        <p:spPr bwMode="auto">
          <a:xfrm>
            <a:off x="1447800" y="990600"/>
            <a:ext cx="6248400" cy="543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B5CF-9AC6-41A4-AAA2-497FD5CB8EBB}" type="slidenum">
              <a:rPr lang="en-US"/>
              <a:pPr/>
              <a:t>26</a:t>
            </a:fld>
            <a:endParaRPr lang="en-US"/>
          </a:p>
        </p:txBody>
      </p:sp>
      <p:sp>
        <p:nvSpPr>
          <p:cNvPr id="449538" name="Slide Number Placeholder 3"/>
          <p:cNvSpPr txBox="1">
            <a:spLocks noGrp="1"/>
          </p:cNvSpPr>
          <p:nvPr/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fld id="{F795F9ED-6CB3-4277-A0A0-BB5267C0C779}" type="slidenum">
              <a:rPr lang="en-US" sz="1400">
                <a:latin typeface="Arial" charset="0"/>
              </a:rPr>
              <a:pPr algn="r"/>
              <a:t>26</a:t>
            </a:fld>
            <a:endParaRPr lang="en-US" sz="1400">
              <a:latin typeface="Arial" charset="0"/>
            </a:endParaRPr>
          </a:p>
        </p:txBody>
      </p:sp>
      <p:sp>
        <p:nvSpPr>
          <p:cNvPr id="449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slic: The Executable</a:t>
            </a:r>
          </a:p>
        </p:txBody>
      </p:sp>
      <p:sp>
        <p:nvSpPr>
          <p:cNvPr id="4495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Build static executables on Linux, Windows, Mac.</a:t>
            </a:r>
          </a:p>
          <a:p>
            <a:r>
              <a:rPr lang="en-US" dirty="0" err="1"/>
              <a:t>Commandline</a:t>
            </a:r>
            <a:r>
              <a:rPr lang="en-US" dirty="0"/>
              <a:t> or G4 macro control.</a:t>
            </a:r>
          </a:p>
          <a:p>
            <a:r>
              <a:rPr lang="en-US" dirty="0"/>
              <a:t>Only dependence is local detector description file.</a:t>
            </a:r>
          </a:p>
          <a:p>
            <a:pPr lvl="1"/>
            <a:r>
              <a:rPr lang="en-US" dirty="0"/>
              <a:t>Trivial Grid usage (no database call-backs, etc.)</a:t>
            </a:r>
          </a:p>
          <a:p>
            <a:pPr lvl="1"/>
            <a:r>
              <a:rPr lang="en-US" dirty="0"/>
              <a:t>Grid ready, Condor and </a:t>
            </a:r>
            <a:r>
              <a:rPr lang="en-US" dirty="0" err="1"/>
              <a:t>lsf</a:t>
            </a:r>
            <a:r>
              <a:rPr lang="en-US" dirty="0"/>
              <a:t> scripts available.</a:t>
            </a:r>
          </a:p>
          <a:p>
            <a:r>
              <a:rPr lang="en-US" dirty="0"/>
              <a:t>Event input via </a:t>
            </a:r>
            <a:r>
              <a:rPr lang="en-US" dirty="0" err="1"/>
              <a:t>stdhep</a:t>
            </a:r>
            <a:r>
              <a:rPr lang="en-US" dirty="0"/>
              <a:t>, particle gun, …</a:t>
            </a:r>
          </a:p>
          <a:p>
            <a:r>
              <a:rPr lang="en-US" dirty="0"/>
              <a:t>Detector input via GDML, </a:t>
            </a:r>
            <a:r>
              <a:rPr lang="en-US" dirty="0" err="1"/>
              <a:t>lcdd</a:t>
            </a:r>
            <a:endParaRPr lang="en-US" dirty="0"/>
          </a:p>
          <a:p>
            <a:r>
              <a:rPr lang="en-US" dirty="0"/>
              <a:t>Response output via LCIO using generic hits.</a:t>
            </a:r>
          </a:p>
          <a:p>
            <a:r>
              <a:rPr lang="en-US" dirty="0"/>
              <a:t>Fast (~</a:t>
            </a:r>
            <a:r>
              <a:rPr lang="en-US" dirty="0" smtClean="0"/>
              <a:t>30s/event for ILC)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6FA5-2D1B-4834-AB8A-5D9A05BBF042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/>
          <a:lstStyle/>
          <a:p>
            <a:r>
              <a:rPr lang="en-US"/>
              <a:t>Reconstruction/Analysis Overview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943600"/>
          </a:xfrm>
        </p:spPr>
        <p:txBody>
          <a:bodyPr/>
          <a:lstStyle/>
          <a:p>
            <a:r>
              <a:rPr lang="en-US" sz="2800"/>
              <a:t>Java based reconstruction and analysis package</a:t>
            </a:r>
          </a:p>
          <a:p>
            <a:pPr lvl="1"/>
            <a:r>
              <a:rPr lang="en-US" sz="2400"/>
              <a:t>Runs standalone or inside Java Analysis Studio (JAS)</a:t>
            </a:r>
          </a:p>
          <a:p>
            <a:pPr lvl="1"/>
            <a:r>
              <a:rPr lang="en-US" sz="2400"/>
              <a:t>Fast MC </a:t>
            </a:r>
            <a:r>
              <a:rPr lang="en-US" sz="2400">
                <a:sym typeface="Symbol" pitchFamily="18" charset="2"/>
              </a:rPr>
              <a:t> </a:t>
            </a:r>
            <a:r>
              <a:rPr lang="en-US" sz="2600"/>
              <a:t>Smeared tracks and calorimetry clusters</a:t>
            </a:r>
            <a:endParaRPr lang="en-US" sz="2400"/>
          </a:p>
          <a:p>
            <a:pPr lvl="1"/>
            <a:r>
              <a:rPr lang="en-US" sz="2400"/>
              <a:t>Full Event Reconstruction</a:t>
            </a:r>
          </a:p>
          <a:p>
            <a:pPr lvl="2"/>
            <a:r>
              <a:rPr lang="en-US" sz="2000"/>
              <a:t>Beam background overlays at detector hit level, including time offsets.</a:t>
            </a:r>
          </a:p>
          <a:p>
            <a:pPr lvl="2"/>
            <a:r>
              <a:rPr lang="en-US" sz="2000"/>
              <a:t>detector readout digitization (CCD pixels, Si </a:t>
            </a:r>
            <a:r>
              <a:rPr lang="en-US" sz="2000">
                <a:sym typeface="Symbol" pitchFamily="18" charset="2"/>
              </a:rPr>
              <a:t>-strips, TPC pad hits)</a:t>
            </a:r>
            <a:r>
              <a:rPr lang="en-US" sz="2000"/>
              <a:t> </a:t>
            </a:r>
          </a:p>
          <a:p>
            <a:pPr lvl="2"/>
            <a:r>
              <a:rPr lang="en-US" sz="2000" i="1"/>
              <a:t>ab initio</a:t>
            </a:r>
            <a:r>
              <a:rPr lang="en-US" sz="2000"/>
              <a:t> track finding and fitting for ~arbitrary geometries</a:t>
            </a:r>
          </a:p>
          <a:p>
            <a:pPr lvl="2"/>
            <a:r>
              <a:rPr lang="en-US" sz="2000"/>
              <a:t>multiple calorimeter clustering algorithms</a:t>
            </a:r>
          </a:p>
          <a:p>
            <a:pPr lvl="2"/>
            <a:r>
              <a:rPr lang="en-US" sz="2000"/>
              <a:t>Individual Particle reconstruction (cluster-track association)</a:t>
            </a:r>
            <a:endParaRPr lang="en-US" sz="2000">
              <a:sym typeface="Symbol" pitchFamily="18" charset="2"/>
            </a:endParaRPr>
          </a:p>
          <a:p>
            <a:pPr lvl="1"/>
            <a:r>
              <a:rPr lang="en-US" sz="2400"/>
              <a:t>Analysis Tools (including WIRED event display)</a:t>
            </a:r>
          </a:p>
          <a:p>
            <a:pPr lvl="1"/>
            <a:r>
              <a:rPr lang="en-US" sz="2400"/>
              <a:t>Physics Tools (Jet Finding, Vertex Finding, Flavor Tagging)</a:t>
            </a:r>
          </a:p>
          <a:p>
            <a:r>
              <a:rPr lang="en-US" sz="2800"/>
              <a:t>Write once run, run anywhere</a:t>
            </a:r>
          </a:p>
          <a:p>
            <a:pPr lvl="1"/>
            <a:r>
              <a:rPr lang="en-US" sz="2400"/>
              <a:t>Exact same libraries run on all platforms (Windows, Mac, Linux(es), Grid) using the Java Virtual Machine.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81E15-EACA-40CD-9A0D-694C7037D126}" type="slidenum">
              <a:rPr lang="en-US"/>
              <a:pPr/>
              <a:t>28</a:t>
            </a:fld>
            <a:endParaRPr lang="en-US"/>
          </a:p>
        </p:txBody>
      </p:sp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</a:rPr>
              <a:t>Tracking</a:t>
            </a: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304800" y="15240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/>
              <a:t>Analytic covariance matrices available for fast MC smearing for each detector.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/>
              <a:t>Track “cheater” available for studies of full detector simulation events. Assigns hits on basis of MC parentage.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/>
              <a:t>Ab initio track finding packages.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/>
              <a:t>Fitting code incorporating multiple scattering and energy loss via weight matrix or Kalman Filter available.</a:t>
            </a:r>
            <a:endParaRPr lang="en-US" sz="32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CE36A-4094-4F99-8B28-8434075089D6}" type="slidenum">
              <a:rPr lang="en-US"/>
              <a:pPr/>
              <a:t>29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Tracking Detector Readout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Hits in Trackers record full MC information.</a:t>
            </a:r>
          </a:p>
          <a:p>
            <a:r>
              <a:rPr lang="en-US"/>
              <a:t>Module tiling and signal digitization is deferred to analysis stage.</a:t>
            </a:r>
          </a:p>
          <a:p>
            <a:pPr lvl="1"/>
            <a:r>
              <a:rPr lang="en-US"/>
              <a:t>Used to rapidly study many possible solutions.</a:t>
            </a:r>
          </a:p>
          <a:p>
            <a:r>
              <a:rPr lang="en-US"/>
              <a:t>Fully-featured package to convert MC hits in silicon to pixel hits. Fully configurable at runtime.</a:t>
            </a:r>
          </a:p>
          <a:p>
            <a:pPr algn="ctr">
              <a:buFontTx/>
              <a:buNone/>
            </a:pPr>
            <a:r>
              <a:rPr lang="en-US" sz="2800"/>
              <a:t>MC Hits</a:t>
            </a:r>
            <a:r>
              <a:rPr lang="en-US" sz="2800">
                <a:sym typeface="Symbol" pitchFamily="18" charset="2"/>
              </a:rPr>
              <a:t> Pixel ID &amp; ADC Clusters Hits (x </a:t>
            </a:r>
            <a:r>
              <a:rPr lang="en-US" sz="2800">
                <a:cs typeface="Arial" charset="0"/>
                <a:sym typeface="Symbol" pitchFamily="18" charset="2"/>
              </a:rPr>
              <a:t>± </a:t>
            </a:r>
            <a:r>
              <a:rPr lang="en-US" sz="2800">
                <a:sym typeface="Symbol" pitchFamily="18" charset="2"/>
              </a:rPr>
              <a:t>x)</a:t>
            </a:r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Can correctly study occupancies, overlaps, ghost hits,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4F77A108-CBF3-4A51-9347-4B459F6A7041}" type="slidenum">
              <a:rPr lang="en-US"/>
              <a:pPr/>
              <a:t>3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 Performance Studies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ILC community </a:t>
            </a:r>
            <a:r>
              <a:rPr lang="en-US" dirty="0" smtClean="0"/>
              <a:t>recently</a:t>
            </a:r>
            <a:r>
              <a:rPr lang="en-US" dirty="0" smtClean="0"/>
              <a:t> </a:t>
            </a:r>
            <a:r>
              <a:rPr lang="en-US" dirty="0"/>
              <a:t>finished a very intensive round of detector performance and optimization studies, culminating in the submission of </a:t>
            </a:r>
            <a:r>
              <a:rPr lang="en-US" dirty="0" smtClean="0"/>
              <a:t>LOI’s and is engaged in preparing more detailed updates for the DBD in 2012.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CLIC community is currently engaged in an aggressive effort to provide a CDR </a:t>
            </a:r>
            <a:r>
              <a:rPr lang="en-US" dirty="0" smtClean="0"/>
              <a:t>in 2011.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Provides an excellent opportunity for this community to benefit from the </a:t>
            </a:r>
            <a:r>
              <a:rPr lang="en-US" dirty="0" smtClean="0"/>
              <a:t>very large investment in software and the lessons </a:t>
            </a:r>
            <a:r>
              <a:rPr lang="en-US" dirty="0"/>
              <a:t>learned.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worked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didn’t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F431-17AA-4173-A54C-37B709136789}" type="slidenum">
              <a:rPr lang="en-US"/>
              <a:pPr/>
              <a:t>30</a:t>
            </a:fld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>
                <a:solidFill>
                  <a:schemeClr val="tx2"/>
                </a:solidFill>
              </a:rPr>
              <a:t>Track Finding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04800" y="15240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/>
              <a:t>Standalone pattern recognition code for 1D (e.g.  Si </a:t>
            </a:r>
            <a:r>
              <a:rPr lang="en-US" sz="3200">
                <a:sym typeface="Symbol" pitchFamily="18" charset="2"/>
              </a:rPr>
              <a:t>strip) and </a:t>
            </a:r>
            <a:r>
              <a:rPr lang="en-US" sz="3200"/>
              <a:t>2D (e.g. Si pixel) hits.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sz="2800"/>
              <a:t>High efficiency, even in presence of backgrounds.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sz="2800"/>
              <a:t>Efficient at low momentum.</a:t>
            </a:r>
            <a:endParaRPr lang="en-US" sz="28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sym typeface="Symbol" pitchFamily="18" charset="2"/>
              </a:rPr>
              <a:t>Conformal-mapping pattern recognition also available, applicable also to TPC.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>
                <a:sym typeface="Symbol" pitchFamily="18" charset="2"/>
              </a:rPr>
              <a:t>MIP stubs in highly segmented calorimeters also provide track candidates, propagate inwards to pick up tracker hits.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76FE-D362-452D-80E6-93B989838D53}" type="slidenum">
              <a:rPr lang="en-US"/>
              <a:pPr/>
              <a:t>31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Analysis Studio (JAS)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410200"/>
          </a:xfrm>
        </p:spPr>
        <p:txBody>
          <a:bodyPr/>
          <a:lstStyle/>
          <a:p>
            <a:r>
              <a:rPr lang="en-US" sz="2800"/>
              <a:t>Integrated Development Environment (editor, compiler)</a:t>
            </a:r>
          </a:p>
          <a:p>
            <a:r>
              <a:rPr lang="en-US" sz="2800"/>
              <a:t>Cross-platform physics analysis environment with iterative, event-based analysis model</a:t>
            </a:r>
          </a:p>
          <a:p>
            <a:pPr lvl="1"/>
            <a:r>
              <a:rPr lang="en-US" sz="2400"/>
              <a:t> quick development, debugging, ad hoc analysis</a:t>
            </a:r>
          </a:p>
          <a:p>
            <a:pPr lvl="1"/>
            <a:r>
              <a:rPr lang="en-US" sz="2400"/>
              <a:t> additional functionality with plugins</a:t>
            </a:r>
          </a:p>
          <a:p>
            <a:r>
              <a:rPr lang="en-US" sz="2800"/>
              <a:t>Dynamically load / unload Java analysis drivers </a:t>
            </a:r>
          </a:p>
          <a:p>
            <a:pPr lvl="1"/>
            <a:r>
              <a:rPr lang="en-US" sz="2400"/>
              <a:t> Supports distributed computing. </a:t>
            </a:r>
          </a:p>
          <a:p>
            <a:r>
              <a:rPr lang="en-US" sz="2800"/>
              <a:t>Plotting and fitting and analysis (cuts, scripting) engine</a:t>
            </a:r>
          </a:p>
          <a:p>
            <a:pPr lvl="1"/>
            <a:r>
              <a:rPr lang="en-US" sz="2400"/>
              <a:t> 1D, 2D histograms, clouds, profiles, dynamic scaling, cuts</a:t>
            </a:r>
          </a:p>
          <a:p>
            <a:pPr lvl="1"/>
            <a:r>
              <a:rPr lang="en-US" sz="2400"/>
              <a:t> high-quality output to vector or raster formats</a:t>
            </a:r>
          </a:p>
          <a:p>
            <a:r>
              <a:rPr lang="en-US" sz="2800"/>
              <a:t>Integrated event browser and event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ABD09-23DD-44A9-BD83-4D3B867E8466}" type="slidenum">
              <a:rPr lang="en-US"/>
              <a:pPr/>
              <a:t>32</a:t>
            </a:fld>
            <a:endParaRPr 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/>
              <a:t>JAS editor/compiler</a:t>
            </a:r>
          </a:p>
        </p:txBody>
      </p:sp>
      <p:pic>
        <p:nvPicPr>
          <p:cNvPr id="423940" name="Picture 4" descr="JA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447800"/>
            <a:ext cx="8629650" cy="536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E969-81AA-4DD3-A45E-5F3B077B763A}" type="slidenum">
              <a:rPr lang="en-US"/>
              <a:pPr/>
              <a:t>33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/>
              <a:t>JAS event browser</a:t>
            </a:r>
          </a:p>
        </p:txBody>
      </p:sp>
      <p:pic>
        <p:nvPicPr>
          <p:cNvPr id="443396" name="Picture 4" descr="JA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414463"/>
            <a:ext cx="8629650" cy="536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A4C3-3440-4378-B19E-A5EF133299A5}" type="slidenum">
              <a:rPr lang="en-US"/>
              <a:pPr/>
              <a:t>34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/>
              <a:t>JAS histogramming/ fitting</a:t>
            </a:r>
          </a:p>
        </p:txBody>
      </p:sp>
      <p:pic>
        <p:nvPicPr>
          <p:cNvPr id="444421" name="Picture 5" descr="JAS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62965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B813-6670-44DF-A50C-D7947E752ADC}" type="slidenum">
              <a:rPr lang="en-US"/>
              <a:pPr/>
              <a:t>35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56600" cy="685800"/>
          </a:xfrm>
        </p:spPr>
        <p:txBody>
          <a:bodyPr/>
          <a:lstStyle/>
          <a:p>
            <a:r>
              <a:rPr lang="en-US"/>
              <a:t>Wired LCD Event Display</a:t>
            </a:r>
          </a:p>
        </p:txBody>
      </p:sp>
      <p:pic>
        <p:nvPicPr>
          <p:cNvPr id="427012" name="Picture 4" descr="Wi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143000"/>
            <a:ext cx="8629650" cy="559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7DB2-FB61-4DF5-9770-58D12DE45BB4}" type="slidenum">
              <a:rPr lang="en-US"/>
              <a:pPr/>
              <a:t>36</a:t>
            </a:fld>
            <a:endParaRPr 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Validated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suite of software tools provides:</a:t>
            </a:r>
          </a:p>
          <a:p>
            <a:pPr lvl="1"/>
            <a:r>
              <a:rPr lang="en-US"/>
              <a:t>Physics event generation &amp; bindings to most legacy generators through the stdhep format.</a:t>
            </a:r>
          </a:p>
          <a:p>
            <a:pPr lvl="1"/>
            <a:r>
              <a:rPr lang="en-US"/>
              <a:t>Full detector response simulation using precompiled binaries &amp; runtime geometry definition (no coding!).</a:t>
            </a:r>
          </a:p>
          <a:p>
            <a:pPr lvl="1"/>
            <a:r>
              <a:rPr lang="en-US"/>
              <a:t>Full detector digitization (x-talk, noise, diffusion, etc.)</a:t>
            </a:r>
          </a:p>
          <a:p>
            <a:pPr lvl="1"/>
            <a:r>
              <a:rPr lang="en-US"/>
              <a:t>Hit-level overlay of arbitrary background events.</a:t>
            </a:r>
          </a:p>
          <a:p>
            <a:pPr lvl="1"/>
            <a:r>
              <a:rPr lang="en-US"/>
              <a:t>Access to other LCIO-compliant software frameworks.</a:t>
            </a:r>
          </a:p>
          <a:p>
            <a:pPr lvl="1"/>
            <a:r>
              <a:rPr lang="en-US"/>
              <a:t>Full ab-initio event reconstruction and analysis suites.</a:t>
            </a:r>
          </a:p>
          <a:p>
            <a:pPr lvl="1"/>
            <a:r>
              <a:rPr lang="en-US"/>
              <a:t>Tested on hundreds of millions of events.</a:t>
            </a:r>
          </a:p>
          <a:p>
            <a:r>
              <a:rPr lang="en-US"/>
              <a:t>“From zero to analysis in 15 minutes.”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analyze output AIDA files using RAIDA.</a:t>
            </a:r>
          </a:p>
          <a:p>
            <a:pPr lvl="1"/>
            <a:r>
              <a:rPr lang="en-US" dirty="0" smtClean="0"/>
              <a:t>non-official root binding to AIDA</a:t>
            </a:r>
          </a:p>
          <a:p>
            <a:r>
              <a:rPr lang="en-US" dirty="0" smtClean="0"/>
              <a:t>Can analyze output LCIO files two ways:</a:t>
            </a:r>
          </a:p>
          <a:p>
            <a:pPr lvl="1"/>
            <a:r>
              <a:rPr lang="en-US" dirty="0" smtClean="0"/>
              <a:t>Using root LCIO Dictionary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rlcio</a:t>
            </a:r>
            <a:r>
              <a:rPr lang="en-US" dirty="0" smtClean="0"/>
              <a:t> files, LCIO event data model written as root files</a:t>
            </a:r>
          </a:p>
          <a:p>
            <a:pPr lvl="2"/>
            <a:r>
              <a:rPr lang="en-US" dirty="0" smtClean="0"/>
              <a:t>output files are larger</a:t>
            </a:r>
          </a:p>
          <a:p>
            <a:pPr lvl="2"/>
            <a:r>
              <a:rPr lang="en-US" dirty="0" smtClean="0"/>
              <a:t>read times are longer</a:t>
            </a:r>
          </a:p>
          <a:p>
            <a:r>
              <a:rPr lang="en-US" dirty="0" smtClean="0"/>
              <a:t>Roll your own</a:t>
            </a:r>
          </a:p>
          <a:p>
            <a:pPr lvl="1"/>
            <a:r>
              <a:rPr lang="en-US" dirty="0" smtClean="0"/>
              <a:t>write out native root files yourself.</a:t>
            </a:r>
          </a:p>
          <a:p>
            <a:pPr lvl="2"/>
            <a:r>
              <a:rPr lang="en-US" dirty="0" smtClean="0"/>
              <a:t>neither recommended nor supported!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BD691-E24F-44CB-8123-795E1550225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ILC physics and detector community </a:t>
            </a:r>
          </a:p>
          <a:p>
            <a:pPr lvl="1"/>
            <a:r>
              <a:rPr lang="en-US" dirty="0" smtClean="0"/>
              <a:t>primarily US and UK members of </a:t>
            </a:r>
            <a:r>
              <a:rPr lang="en-US" dirty="0" err="1" smtClean="0"/>
              <a:t>SiD</a:t>
            </a:r>
            <a:endParaRPr lang="en-US" dirty="0" smtClean="0"/>
          </a:p>
          <a:p>
            <a:r>
              <a:rPr lang="en-US" dirty="0" smtClean="0"/>
              <a:t>CLIC </a:t>
            </a:r>
            <a:r>
              <a:rPr lang="en-US" dirty="0" smtClean="0"/>
              <a:t>physics and detector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CERN-based </a:t>
            </a:r>
            <a:r>
              <a:rPr lang="en-US" dirty="0" err="1" smtClean="0"/>
              <a:t>SiD</a:t>
            </a:r>
            <a:r>
              <a:rPr lang="en-US" dirty="0" smtClean="0"/>
              <a:t>’ studies</a:t>
            </a:r>
          </a:p>
          <a:p>
            <a:r>
              <a:rPr lang="en-US" dirty="0" smtClean="0"/>
              <a:t>JLAB heavy-photon search proposals</a:t>
            </a:r>
          </a:p>
          <a:p>
            <a:pPr lvl="1"/>
            <a:r>
              <a:rPr lang="en-US" dirty="0" smtClean="0"/>
              <a:t>HPS: SLAC-based, fixed target, forward detector</a:t>
            </a:r>
          </a:p>
          <a:p>
            <a:pPr lvl="1"/>
            <a:r>
              <a:rPr lang="en-US" dirty="0" err="1" smtClean="0"/>
              <a:t>DarkLight</a:t>
            </a:r>
            <a:r>
              <a:rPr lang="en-US" dirty="0" smtClean="0"/>
              <a:t>: MIT-based, gas-jet, asymmetric detector.</a:t>
            </a:r>
          </a:p>
          <a:p>
            <a:r>
              <a:rPr lang="en-US" dirty="0" smtClean="0"/>
              <a:t>FNAL dual-readout crystal </a:t>
            </a:r>
            <a:r>
              <a:rPr lang="en-US" dirty="0" err="1" smtClean="0"/>
              <a:t>calorimetry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BD691-E24F-44CB-8123-795E155022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AD1E-E8E0-4644-BC79-7A8AC56BFE85}" type="slidenum">
              <a:rPr lang="en-US"/>
              <a:pPr/>
              <a:t>39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Summary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372600" cy="5410200"/>
          </a:xfrm>
        </p:spPr>
        <p:txBody>
          <a:bodyPr/>
          <a:lstStyle/>
          <a:p>
            <a:r>
              <a:rPr lang="en-US" sz="2800" dirty="0"/>
              <a:t>ALCPG </a:t>
            </a:r>
            <a:r>
              <a:rPr lang="en-US" sz="2800" dirty="0" err="1"/>
              <a:t>sim</a:t>
            </a:r>
            <a:r>
              <a:rPr lang="en-US" sz="2800" dirty="0"/>
              <a:t>/</a:t>
            </a:r>
            <a:r>
              <a:rPr lang="en-US" sz="2800" dirty="0" err="1"/>
              <a:t>reco</a:t>
            </a:r>
            <a:r>
              <a:rPr lang="en-US" sz="2800" dirty="0"/>
              <a:t> supports an ambitious international detector simulation effort. Goal is flexibility and interoperability.</a:t>
            </a:r>
          </a:p>
          <a:p>
            <a:r>
              <a:rPr lang="en-US" sz="2800" dirty="0"/>
              <a:t>Provides a complete and flexible detector simulation package capable of simulating arbitrarily complex detectors with runtime detector description.</a:t>
            </a:r>
          </a:p>
          <a:p>
            <a:r>
              <a:rPr lang="en-US" sz="2800" dirty="0"/>
              <a:t>Reconstruction &amp; analysis framework was used to characterize the Silicon Detector and was essential to that concept’s successful validation in the LOI process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LCIO provides interoperability with tools developed in other regions (e.g. jet flavor tagging (LCFI), particle flow (Pandora)), other languages (FORTRAN, java, C</a:t>
            </a:r>
            <a:r>
              <a:rPr lang="en-US" sz="2800" smtClean="0"/>
              <a:t>++, python) </a:t>
            </a:r>
            <a:r>
              <a:rPr lang="en-US" sz="2800" smtClean="0"/>
              <a:t>and </a:t>
            </a:r>
            <a:r>
              <a:rPr lang="en-US" sz="2800" dirty="0" smtClean="0"/>
              <a:t>other analysis frameworks (e.g. Marlin, root).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dirty="0" smtClean="0"/>
              <a:t>You just heard about </a:t>
            </a:r>
            <a:r>
              <a:rPr lang="en-US" dirty="0" err="1" smtClean="0"/>
              <a:t>ILCRoot</a:t>
            </a:r>
            <a:r>
              <a:rPr lang="en-US" dirty="0" smtClean="0"/>
              <a:t> from C. </a:t>
            </a:r>
            <a:r>
              <a:rPr lang="en-US" dirty="0" err="1" smtClean="0"/>
              <a:t>Gatto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talk, you will hear about the ALCPG simulation, reconstruction and analysis toolkit.</a:t>
            </a:r>
          </a:p>
          <a:p>
            <a:r>
              <a:rPr lang="en-US" dirty="0" smtClean="0"/>
              <a:t>Also have available software developed by others in the ILC community.</a:t>
            </a:r>
          </a:p>
          <a:p>
            <a:r>
              <a:rPr lang="en-US" dirty="0" smtClean="0"/>
              <a:t>ECFA-LC, vanilla C++</a:t>
            </a:r>
          </a:p>
          <a:p>
            <a:pPr lvl="1"/>
            <a:r>
              <a:rPr lang="en-US" dirty="0" err="1" smtClean="0"/>
              <a:t>Mokka</a:t>
            </a:r>
            <a:r>
              <a:rPr lang="en-US" dirty="0" smtClean="0"/>
              <a:t> (G4 full simulation)</a:t>
            </a:r>
          </a:p>
          <a:p>
            <a:pPr lvl="1"/>
            <a:r>
              <a:rPr lang="en-US" dirty="0" err="1" smtClean="0"/>
              <a:t>MarlinReco</a:t>
            </a:r>
            <a:r>
              <a:rPr lang="en-US" dirty="0" smtClean="0"/>
              <a:t> (reconstruction and analysis toolkit)</a:t>
            </a:r>
          </a:p>
          <a:p>
            <a:r>
              <a:rPr lang="en-US" dirty="0" smtClean="0"/>
              <a:t>ACFA-LC, root-based C++</a:t>
            </a:r>
          </a:p>
          <a:p>
            <a:pPr lvl="1"/>
            <a:r>
              <a:rPr lang="en-US" dirty="0" smtClean="0"/>
              <a:t>Jupiter (G4 full simulation)</a:t>
            </a:r>
          </a:p>
          <a:p>
            <a:pPr lvl="1"/>
            <a:r>
              <a:rPr lang="en-US" dirty="0" smtClean="0"/>
              <a:t>Satellites (reconstruction and analysis)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BD691-E24F-44CB-8123-795E155022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258B1FEB-473A-450E-A1FC-EB7E479C21C1}" type="slidenum">
              <a:rPr lang="en-US"/>
              <a:pPr/>
              <a:t>40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Synergy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791200"/>
          </a:xfrm>
        </p:spPr>
        <p:txBody>
          <a:bodyPr/>
          <a:lstStyle/>
          <a:p>
            <a:r>
              <a:rPr lang="en-US"/>
              <a:t>Learn from other’s experience (ILC &amp; CLIC).</a:t>
            </a:r>
          </a:p>
          <a:p>
            <a:r>
              <a:rPr lang="en-US"/>
              <a:t>Use equivalent benchmarks.</a:t>
            </a:r>
          </a:p>
          <a:p>
            <a:r>
              <a:rPr lang="en-US"/>
              <a:t>Use existing standards.</a:t>
            </a:r>
          </a:p>
          <a:p>
            <a:r>
              <a:rPr lang="en-US"/>
              <a:t>Use what works.</a:t>
            </a:r>
          </a:p>
          <a:p>
            <a:r>
              <a:rPr lang="en-US"/>
              <a:t>Go with what has been successful.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>
              <a:buFontTx/>
              <a:buNone/>
            </a:pPr>
            <a:r>
              <a:rPr lang="en-US"/>
              <a:t>WORK TOGETHER!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4CCA2-DB32-4346-94AA-ABE420813AAD}" type="slidenum">
              <a:rPr lang="en-US"/>
              <a:pPr/>
              <a:t>41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Information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Wiki - </a:t>
            </a:r>
            <a:r>
              <a:rPr lang="en-US" sz="2800">
                <a:hlinkClick r:id="rId2"/>
              </a:rPr>
              <a:t>http://confluence.slac.stanford.edu/display/ilc/Home</a:t>
            </a:r>
            <a:endParaRPr lang="en-US" sz="2800"/>
          </a:p>
          <a:p>
            <a:r>
              <a:rPr lang="en-US" sz="2800"/>
              <a:t>lcsim.org - </a:t>
            </a:r>
            <a:r>
              <a:rPr lang="en-US" sz="2800">
                <a:hlinkClick r:id="rId3"/>
              </a:rPr>
              <a:t>http://www.lcsim.org</a:t>
            </a:r>
            <a:endParaRPr lang="en-US" sz="2800"/>
          </a:p>
          <a:p>
            <a:r>
              <a:rPr lang="en-US" sz="2800"/>
              <a:t>ILC Forum - </a:t>
            </a:r>
            <a:r>
              <a:rPr lang="en-US" sz="2800">
                <a:hlinkClick r:id="rId4"/>
              </a:rPr>
              <a:t>http://forum.linearcollider.org</a:t>
            </a:r>
            <a:r>
              <a:rPr lang="en-US" sz="2800"/>
              <a:t>  </a:t>
            </a:r>
          </a:p>
          <a:p>
            <a:r>
              <a:rPr lang="en-US" sz="2800"/>
              <a:t>LCIO - </a:t>
            </a:r>
            <a:r>
              <a:rPr lang="en-US" sz="2800">
                <a:hlinkClick r:id="rId5"/>
              </a:rPr>
              <a:t>http://lcio.desy.de</a:t>
            </a:r>
            <a:endParaRPr lang="en-US" sz="2800"/>
          </a:p>
          <a:p>
            <a:r>
              <a:rPr lang="en-US" sz="2800"/>
              <a:t>SLIC - </a:t>
            </a:r>
            <a:r>
              <a:rPr lang="en-US" sz="2800">
                <a:hlinkClick r:id="rId6"/>
              </a:rPr>
              <a:t>http://www.lcsim.org/software/slic</a:t>
            </a:r>
            <a:endParaRPr lang="en-US" sz="2800"/>
          </a:p>
          <a:p>
            <a:r>
              <a:rPr lang="en-US" sz="2800"/>
              <a:t>LCDD - </a:t>
            </a:r>
            <a:r>
              <a:rPr lang="en-US" sz="2800">
                <a:hlinkClick r:id="rId7"/>
              </a:rPr>
              <a:t>http://www.lcsim.org/software/lcdd</a:t>
            </a:r>
            <a:endParaRPr lang="en-US" sz="2800"/>
          </a:p>
          <a:p>
            <a:r>
              <a:rPr lang="en-US" sz="2800"/>
              <a:t>JAS3 - </a:t>
            </a:r>
            <a:r>
              <a:rPr lang="en-US" sz="2800">
                <a:hlinkClick r:id="rId8"/>
              </a:rPr>
              <a:t>http://jas.freehep.org/jas3</a:t>
            </a:r>
            <a:endParaRPr lang="en-US" sz="2800"/>
          </a:p>
          <a:p>
            <a:r>
              <a:rPr lang="en-US" sz="2800"/>
              <a:t>AIDA - </a:t>
            </a:r>
            <a:r>
              <a:rPr lang="en-US" sz="2800">
                <a:hlinkClick r:id="rId9"/>
              </a:rPr>
              <a:t>http://aida.freehep.org</a:t>
            </a:r>
            <a:endParaRPr lang="en-US" sz="2800"/>
          </a:p>
          <a:p>
            <a:r>
              <a:rPr lang="en-US" sz="2800"/>
              <a:t>WIRED - </a:t>
            </a:r>
            <a:r>
              <a:rPr lang="en-US" sz="2800">
                <a:hlinkClick r:id="rId10"/>
              </a:rPr>
              <a:t>http://wired.freehep.org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DA1E669E-91CE-4B5D-A651-0CA4C57FC7AC}" type="slidenum">
              <a:rPr lang="en-US"/>
              <a:pPr/>
              <a:t>5</a:t>
            </a:fld>
            <a:endParaRPr lang="en-US"/>
          </a:p>
        </p:txBody>
      </p:sp>
      <p:pic>
        <p:nvPicPr>
          <p:cNvPr id="451586" name="Picture 2" descr="WorldMap"/>
          <p:cNvPicPr>
            <a:picLocks noChangeAspect="1" noChangeArrowheads="1"/>
          </p:cNvPicPr>
          <p:nvPr/>
        </p:nvPicPr>
        <p:blipFill>
          <a:blip r:embed="rId2" cstate="print"/>
          <a:srcRect l="13446" t="15100" r="10924" b="50990"/>
          <a:stretch>
            <a:fillRect/>
          </a:stretch>
        </p:blipFill>
        <p:spPr bwMode="auto">
          <a:xfrm>
            <a:off x="76200" y="914400"/>
            <a:ext cx="8915400" cy="2228850"/>
          </a:xfrm>
          <a:prstGeom prst="rect">
            <a:avLst/>
          </a:prstGeom>
          <a:noFill/>
        </p:spPr>
      </p:pic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LCIO </a:t>
            </a:r>
          </a:p>
        </p:txBody>
      </p: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76200" y="3124200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slic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org.lcsim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Java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451592" name="Rectangle 8"/>
          <p:cNvSpPr>
            <a:spLocks noChangeArrowheads="1"/>
          </p:cNvSpPr>
          <p:nvPr/>
        </p:nvSpPr>
        <p:spPr bwMode="auto">
          <a:xfrm>
            <a:off x="3086100" y="31242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MOKKA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MarlinReco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C++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451593" name="Rectangle 9"/>
          <p:cNvSpPr>
            <a:spLocks noChangeArrowheads="1"/>
          </p:cNvSpPr>
          <p:nvPr/>
        </p:nvSpPr>
        <p:spPr bwMode="auto">
          <a:xfrm>
            <a:off x="5829300" y="31242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JUPITER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Satellites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root</a:t>
            </a:r>
            <a:endParaRPr lang="en-US" sz="3200">
              <a:solidFill>
                <a:schemeClr val="bg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4191000"/>
            <a:ext cx="4800600" cy="2438400"/>
            <a:chOff x="1344" y="2544"/>
            <a:chExt cx="3024" cy="1536"/>
          </a:xfrm>
        </p:grpSpPr>
        <p:sp>
          <p:nvSpPr>
            <p:cNvPr id="451595" name="Rectangle 11"/>
            <p:cNvSpPr>
              <a:spLocks noChangeArrowheads="1"/>
            </p:cNvSpPr>
            <p:nvPr/>
          </p:nvSpPr>
          <p:spPr bwMode="auto">
            <a:xfrm>
              <a:off x="1344" y="2544"/>
              <a:ext cx="3024" cy="15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96" name="Rectangle 12"/>
            <p:cNvSpPr>
              <a:spLocks noChangeArrowheads="1"/>
            </p:cNvSpPr>
            <p:nvPr/>
          </p:nvSpPr>
          <p:spPr bwMode="auto">
            <a:xfrm>
              <a:off x="1392" y="2628"/>
              <a:ext cx="2928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4400" b="1">
                  <a:solidFill>
                    <a:srgbClr val="FF0000"/>
                  </a:solidFill>
                </a:rPr>
                <a:t>LCIO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3200">
                  <a:solidFill>
                    <a:srgbClr val="FF0000"/>
                  </a:solidFill>
                </a:rPr>
                <a:t>Common Data Model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3200">
                  <a:solidFill>
                    <a:srgbClr val="FF0000"/>
                  </a:solidFill>
                </a:rPr>
                <a:t>Common IO Format</a:t>
              </a:r>
            </a:p>
          </p:txBody>
        </p:sp>
      </p:grpSp>
      <p:sp>
        <p:nvSpPr>
          <p:cNvPr id="451602" name="Rectangle 18"/>
          <p:cNvSpPr>
            <a:spLocks noChangeArrowheads="1"/>
          </p:cNvSpPr>
          <p:nvPr/>
        </p:nvSpPr>
        <p:spPr bwMode="auto">
          <a:xfrm>
            <a:off x="685800" y="1066800"/>
            <a:ext cx="1600200" cy="990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0" y="9906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ALCPG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SiD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451603" name="Rectangle 19"/>
          <p:cNvSpPr>
            <a:spLocks noChangeArrowheads="1"/>
          </p:cNvSpPr>
          <p:nvPr/>
        </p:nvSpPr>
        <p:spPr bwMode="auto">
          <a:xfrm>
            <a:off x="3962400" y="1066800"/>
            <a:ext cx="2057400" cy="990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60738" y="1004888"/>
            <a:ext cx="3157537" cy="1128712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ECFA-LC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LDC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51604" name="Rectangle 20"/>
          <p:cNvSpPr>
            <a:spLocks noChangeArrowheads="1"/>
          </p:cNvSpPr>
          <p:nvPr/>
        </p:nvSpPr>
        <p:spPr bwMode="auto">
          <a:xfrm>
            <a:off x="6705600" y="1524000"/>
            <a:ext cx="2133600" cy="1066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6400800" y="1447800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ACFA-LC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rgbClr val="FF0000"/>
                </a:solidFill>
              </a:rPr>
              <a:t>GLD</a:t>
            </a:r>
            <a:endParaRPr lang="en-US" sz="32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 0.14444 " pathEditMode="relative" ptsTypes="AA">
                                      <p:cBhvr>
                                        <p:cTn id="32" dur="2000" fill="hold"/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4444 " pathEditMode="relative" ptsTypes="AA">
                                      <p:cBhvr>
                                        <p:cTn id="34" dur="2000" fill="hold"/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 0.1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1" grpId="0" autoUpdateAnimBg="0"/>
      <p:bldP spid="451591" grpId="1"/>
      <p:bldP spid="451592" grpId="0" autoUpdateAnimBg="0"/>
      <p:bldP spid="451592" grpId="1"/>
      <p:bldP spid="451593" grpId="0" autoUpdateAnimBg="0"/>
      <p:bldP spid="451593" grpId="1"/>
      <p:bldP spid="451602" grpId="0" animBg="1"/>
      <p:bldP spid="451589" grpId="0" autoUpdateAnimBg="0"/>
      <p:bldP spid="451603" grpId="0" animBg="1"/>
      <p:bldP spid="451588" grpId="0" autoUpdateAnimBg="0"/>
      <p:bldP spid="451604" grpId="0" animBg="1"/>
      <p:bldP spid="4515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400050"/>
          </a:xfrm>
        </p:spPr>
        <p:txBody>
          <a:bodyPr/>
          <a:lstStyle/>
          <a:p>
            <a:r>
              <a:rPr lang="en-US" sz="4000"/>
              <a:t>LCIO Overview</a:t>
            </a: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-76200" y="609600"/>
            <a:ext cx="88392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  <a:buClr>
                <a:schemeClr val="folHlink"/>
              </a:buClr>
              <a:buFontTx/>
              <a:buChar char="•"/>
            </a:pPr>
            <a:r>
              <a:rPr lang="en-US" sz="2200">
                <a:latin typeface="Arial" charset="0"/>
              </a:rPr>
              <a:t> Object model and persistency format for HEP events</a:t>
            </a:r>
          </a:p>
          <a:p>
            <a:pPr lvl="1" eaLnBrk="1" hangingPunct="1">
              <a:spcBef>
                <a:spcPct val="10000"/>
              </a:spcBef>
              <a:buClr>
                <a:schemeClr val="folHlink"/>
              </a:buClr>
              <a:buFontTx/>
              <a:buChar char="•"/>
            </a:pPr>
            <a:r>
              <a:rPr lang="en-US" sz="2200">
                <a:latin typeface="Arial" charset="0"/>
              </a:rPr>
              <a:t> MC simulation </a:t>
            </a:r>
          </a:p>
          <a:p>
            <a:pPr lvl="1" eaLnBrk="1" hangingPunct="1">
              <a:spcBef>
                <a:spcPct val="10000"/>
              </a:spcBef>
              <a:buClr>
                <a:schemeClr val="folHlink"/>
              </a:buClr>
              <a:buFontTx/>
              <a:buChar char="•"/>
            </a:pPr>
            <a:r>
              <a:rPr lang="en-US" sz="2200">
                <a:latin typeface="Arial" charset="0"/>
              </a:rPr>
              <a:t> Test Beam data</a:t>
            </a:r>
          </a:p>
          <a:p>
            <a:pPr lvl="1" eaLnBrk="1" hangingPunct="1">
              <a:spcBef>
                <a:spcPct val="10000"/>
              </a:spcBef>
              <a:buClr>
                <a:schemeClr val="folHlink"/>
              </a:buClr>
              <a:buFontTx/>
              <a:buChar char="•"/>
            </a:pPr>
            <a:r>
              <a:rPr lang="en-US" sz="2200">
                <a:latin typeface="Arial" charset="0"/>
              </a:rPr>
              <a:t> Reconstructed Objects</a:t>
            </a:r>
          </a:p>
          <a:p>
            <a:pPr eaLnBrk="1" hangingPunct="1">
              <a:spcBef>
                <a:spcPct val="10000"/>
              </a:spcBef>
              <a:buClr>
                <a:schemeClr val="folHlink"/>
              </a:buClr>
              <a:buFontTx/>
              <a:buChar char="•"/>
            </a:pPr>
            <a:r>
              <a:rPr lang="en-US" sz="2200">
                <a:latin typeface="Arial" charset="0"/>
              </a:rPr>
              <a:t>Multiple bindings (C++, Java, Fortran, python, root)</a:t>
            </a: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136525" y="5426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latin typeface="Arial" charset="0"/>
            </a:endParaRPr>
          </a:p>
        </p:txBody>
      </p:sp>
      <p:pic>
        <p:nvPicPr>
          <p:cNvPr id="452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78088"/>
            <a:ext cx="88392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400050"/>
          </a:xfrm>
        </p:spPr>
        <p:txBody>
          <a:bodyPr/>
          <a:lstStyle/>
          <a:p>
            <a:r>
              <a:rPr lang="en-US" sz="4000"/>
              <a:t>LCIO Overview</a:t>
            </a:r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1219200"/>
            <a:ext cx="87010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136525" y="5426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latin typeface="Arial" charset="0"/>
            </a:endParaRP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2517775" y="4343400"/>
            <a:ext cx="15732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Unicode MS" pitchFamily="34" charset="-128"/>
              </a:rPr>
              <a:t>or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 Unicode MS" pitchFamily="34" charset="-128"/>
              </a:rPr>
              <a:t>TestBeam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fld id="{DB30FEBE-C399-4D36-8644-A299D3FC412D}" type="slidenum">
              <a:rPr lang="en-US"/>
              <a:pPr/>
              <a:t>8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LCIO Interoperability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r>
              <a:rPr lang="en-US" sz="2800"/>
              <a:t>All three regional LCD simulators write LCIO</a:t>
            </a:r>
          </a:p>
          <a:p>
            <a:pPr lvl="1"/>
            <a:r>
              <a:rPr lang="en-US" sz="2400"/>
              <a:t>Cross-checks between data from different simulators</a:t>
            </a:r>
          </a:p>
          <a:p>
            <a:pPr lvl="1"/>
            <a:r>
              <a:rPr lang="en-US" sz="2400"/>
              <a:t>Read/write LCIO from</a:t>
            </a:r>
          </a:p>
          <a:p>
            <a:pPr lvl="2"/>
            <a:r>
              <a:rPr lang="en-US" sz="2000"/>
              <a:t> Fast MC / Full Simulation / Test Beams</a:t>
            </a:r>
          </a:p>
          <a:p>
            <a:pPr lvl="2"/>
            <a:r>
              <a:rPr lang="en-US" sz="2000"/>
              <a:t> Different detectors</a:t>
            </a:r>
          </a:p>
          <a:p>
            <a:pPr lvl="2"/>
            <a:r>
              <a:rPr lang="en-US" sz="2000"/>
              <a:t> Different reconstruction tools</a:t>
            </a:r>
          </a:p>
          <a:p>
            <a:pPr lvl="2"/>
            <a:r>
              <a:rPr lang="en-US" sz="2000"/>
              <a:t> Different frameworks, languages, operating systems</a:t>
            </a:r>
          </a:p>
          <a:p>
            <a:r>
              <a:rPr lang="en-US" sz="2800"/>
              <a:t>Reconstruction also targets LCIO</a:t>
            </a:r>
          </a:p>
          <a:p>
            <a:pPr lvl="1"/>
            <a:r>
              <a:rPr lang="en-US" sz="2400"/>
              <a:t>Can run simulation or reconstruction in one framework, analysis in another.</a:t>
            </a:r>
          </a:p>
          <a:p>
            <a:pPr lvl="2"/>
            <a:r>
              <a:rPr lang="en-US" sz="2000"/>
              <a:t>Generate events in Jupiter, analyze in MarlinReco.</a:t>
            </a:r>
          </a:p>
          <a:p>
            <a:pPr lvl="2"/>
            <a:r>
              <a:rPr lang="en-US" sz="2000"/>
              <a:t>org.lcsim to find tracks in Java, LCFI flavor-tagging to find vertices using MarlinReco (C++) package.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3212-4610-4294-8349-82AE40F69BBA}" type="slidenum">
              <a:rPr lang="en-US"/>
              <a:pPr/>
              <a:t>9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Overview: Goals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Facilitate contribution from physicists in different locations with various amounts of time available.</a:t>
            </a:r>
          </a:p>
          <a:p>
            <a:r>
              <a:rPr lang="en-US"/>
              <a:t>Use standard data formats, when possible.</a:t>
            </a:r>
          </a:p>
          <a:p>
            <a:r>
              <a:rPr lang="en-US"/>
              <a:t>Provide a general-purpose framework for physics software development.</a:t>
            </a:r>
          </a:p>
          <a:p>
            <a:r>
              <a:rPr lang="en-US"/>
              <a:t>Develop a suite of reconstruction and analysis algorithms and sample codes.</a:t>
            </a:r>
          </a:p>
          <a:p>
            <a:r>
              <a:rPr lang="en-US"/>
              <a:t>Simulate benchmark physics processes on different full detector designs.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lligent&amp;quot;&quot;/&gt;&lt;property id=&quot;20307&quot; value=&quot;384&quot;/&gt;&lt;/object&gt;&lt;object type=&quot;3&quot; unique_id=&quot;10008&quot;&gt;&lt;property id=&quot;20148&quot; value=&quot;5&quot;/&gt;&lt;property id=&quot;20300&quot; value=&quot;Slide 2 - &amp;quot;LCD Simulation Mission Statement&amp;quot;&quot;/&gt;&lt;property id=&quot;20307&quot; value=&quot;355&quot;/&gt;&lt;/object&gt;&lt;object type=&quot;3&quot; unique_id=&quot;10009&quot;&gt;&lt;property id=&quot;20148&quot; value=&quot;5&quot;/&gt;&lt;property id=&quot;20300&quot; value=&quot;Slide 9 - &amp;quot;Overview: Goals&amp;quot;&quot;/&gt;&lt;property id=&quot;20307&quot; value=&quot;357&quot;/&gt;&lt;/object&gt;&lt;object type=&quot;3&quot; unique_id=&quot;10010&quot;&gt;&lt;property id=&quot;20148&quot; value=&quot;5&quot;/&gt;&lt;property id=&quot;20300&quot; value=&quot;Slide 10 - &amp;quot;Fast Detector Response Simulation&amp;quot;&quot;/&gt;&lt;property id=&quot;20307&quot; value=&quot;358&quot;/&gt;&lt;/object&gt;&lt;object type=&quot;3&quot; unique_id=&quot;10011&quot;&gt;&lt;property id=&quot;20148&quot; value=&quot;5&quot;/&gt;&lt;property id=&quot;20300&quot; value=&quot;Slide 11 - &amp;quot;lelaps&amp;quot;&quot;/&gt;&lt;property id=&quot;20307&quot; value=&quot;359&quot;/&gt;&lt;/object&gt;&lt;object type=&quot;3&quot; unique_id=&quot;10012&quot;&gt;&lt;property id=&quot;20148&quot; value=&quot;5&quot;/&gt;&lt;property id=&quot;20300&quot; value=&quot;Slide 12 - &amp;quot;Lelaps: Decays, dE/dx, MCS&amp;quot;&quot;/&gt;&lt;property id=&quot;20307&quot; value=&quot;360&quot;/&gt;&lt;/object&gt;&lt;object type=&quot;3&quot; unique_id=&quot;10013&quot;&gt;&lt;property id=&quot;20148&quot; value=&quot;5&quot;/&gt;&lt;property id=&quot;20300&quot; value=&quot;Slide 13 - &amp;quot;Detector Design (GEANT 4)&amp;quot;&quot;/&gt;&lt;property id=&quot;20307&quot; value=&quot;356&quot;/&gt;&lt;/object&gt;&lt;object type=&quot;3&quot; unique_id=&quot;10014&quot;&gt;&lt;property id=&quot;20148&quot; value=&quot;5&quot;/&gt;&lt;property id=&quot;20300&quot; value=&quot;Slide 14 - &amp;quot;Full Detector Response Simulation&amp;quot;&quot;/&gt;&lt;property id=&quot;20307&quot; value=&quot;301&quot;/&gt;&lt;/object&gt;&lt;object type=&quot;3&quot; unique_id=&quot;10015&quot;&gt;&lt;property id=&quot;20148&quot; value=&quot;5&quot;/&gt;&lt;property id=&quot;20300&quot; value=&quot;Slide 18 - &amp;quot;LC Detector Full Simulation&amp;quot;&quot;/&gt;&lt;property id=&quot;20307&quot; value=&quot;379&quot;/&gt;&lt;/object&gt;&lt;object type=&quot;3&quot; unique_id=&quot;10016&quot;&gt;&lt;property id=&quot;20148&quot; value=&quot;5&quot;/&gt;&lt;property id=&quot;20300&quot; value=&quot;Slide 19 - &amp;quot;GeomConverter&amp;quot;&quot;/&gt;&lt;property id=&quot;20307&quot; value=&quot;321&quot;/&gt;&lt;/object&gt;&lt;object type=&quot;3&quot; unique_id=&quot;10017&quot;&gt;&lt;property id=&quot;20148&quot; value=&quot;5&quot;/&gt;&lt;property id=&quot;20300&quot; value=&quot;Slide 20 - &amp;quot;Detector Variants&amp;quot;&quot;/&gt;&lt;property id=&quot;20307&quot; value=&quot;320&quot;/&gt;&lt;/object&gt;&lt;object type=&quot;3&quot; unique_id=&quot;10018&quot;&gt;&lt;property id=&quot;20148&quot; value=&quot;5&quot;/&gt;&lt;property id=&quot;20300&quot; value=&quot;Slide 21 - &amp;quot;Example Geometries&amp;quot;&quot;/&gt;&lt;property id=&quot;20307&quot; value=&quot;346&quot;/&gt;&lt;/object&gt;&lt;object type=&quot;3&quot; unique_id=&quot;10023&quot;&gt;&lt;property id=&quot;20148&quot; value=&quot;5&quot;/&gt;&lt;property id=&quot;20300&quot; value=&quot;Slide 27 - &amp;quot;Reconstruction/Analysis Overview&amp;quot;&quot;/&gt;&lt;property id=&quot;20307&quot; value=&quot;293&quot;/&gt;&lt;/object&gt;&lt;object type=&quot;3&quot; unique_id=&quot;10024&quot;&gt;&lt;property id=&quot;20148&quot; value=&quot;5&quot;/&gt;&lt;property id=&quot;20300&quot; value=&quot;Slide 28&quot;/&gt;&lt;property id=&quot;20307&quot; value=&quot;322&quot;/&gt;&lt;/object&gt;&lt;object type=&quot;3&quot; unique_id=&quot;10025&quot;&gt;&lt;property id=&quot;20148&quot; value=&quot;5&quot;/&gt;&lt;property id=&quot;20300&quot; value=&quot;Slide 29 - &amp;quot;Tracking Detector Readout&amp;quot;&quot;/&gt;&lt;property id=&quot;20307&quot; value=&quot;267&quot;/&gt;&lt;/object&gt;&lt;object type=&quot;3&quot; unique_id=&quot;10026&quot;&gt;&lt;property id=&quot;20148&quot; value=&quot;5&quot;/&gt;&lt;property id=&quot;20300&quot; value=&quot;Slide 30&quot;/&gt;&lt;property id=&quot;20307&quot; value=&quot;269&quot;/&gt;&lt;/object&gt;&lt;object type=&quot;3&quot; unique_id=&quot;10028&quot;&gt;&lt;property id=&quot;20148&quot; value=&quot;5&quot;/&gt;&lt;property id=&quot;20300&quot; value=&quot;Slide 31 - &amp;quot;Java Analysis Studio (JAS)&amp;quot;&quot;/&gt;&lt;property id=&quot;20307&quot; value=&quot;378&quot;/&gt;&lt;/object&gt;&lt;object type=&quot;3&quot; unique_id=&quot;10029&quot;&gt;&lt;property id=&quot;20148&quot; value=&quot;5&quot;/&gt;&lt;property id=&quot;20300&quot; value=&quot;Slide 32 - &amp;quot;JAS editor/compiler&amp;quot;&quot;/&gt;&lt;property id=&quot;20307&quot; value=&quot;363&quot;/&gt;&lt;/object&gt;&lt;object type=&quot;3&quot; unique_id=&quot;10030&quot;&gt;&lt;property id=&quot;20148&quot; value=&quot;5&quot;/&gt;&lt;property id=&quot;20300&quot; value=&quot;Slide 33 - &amp;quot;JAS event browser&amp;quot;&quot;/&gt;&lt;property id=&quot;20307&quot; value=&quot;381&quot;/&gt;&lt;/object&gt;&lt;object type=&quot;3&quot; unique_id=&quot;10031&quot;&gt;&lt;property id=&quot;20148&quot; value=&quot;5&quot;/&gt;&lt;property id=&quot;20300&quot; value=&quot;Slide 34 - &amp;quot;JAS histogramming/ fitting&amp;quot;&quot;/&gt;&lt;property id=&quot;20307&quot; value=&quot;382&quot;/&gt;&lt;/object&gt;&lt;object type=&quot;3&quot; unique_id=&quot;10033&quot;&gt;&lt;property id=&quot;20148&quot; value=&quot;5&quot;/&gt;&lt;property id=&quot;20300&quot; value=&quot;Slide 35 - &amp;quot;Wired LCD Event Display&amp;quot;&quot;/&gt;&lt;property id=&quot;20307&quot; value=&quot;366&quot;/&gt;&lt;/object&gt;&lt;object type=&quot;3&quot; unique_id=&quot;10037&quot;&gt;&lt;property id=&quot;20148&quot; value=&quot;5&quot;/&gt;&lt;property id=&quot;20300&quot; value=&quot;Slide 39 - &amp;quot;Simulation Summary&amp;quot;&quot;/&gt;&lt;property id=&quot;20307&quot; value=&quot;273&quot;/&gt;&lt;/object&gt;&lt;object type=&quot;3&quot; unique_id=&quot;10038&quot;&gt;&lt;property id=&quot;20148&quot; value=&quot;5&quot;/&gt;&lt;property id=&quot;20300&quot; value=&quot;Slide 41 - &amp;quot;Additional Information&amp;quot;&quot;/&gt;&lt;property id=&quot;20307&quot; value=&quot;297&quot;/&gt;&lt;/object&gt;&lt;object type=&quot;3&quot; unique_id=&quot;10201&quot;&gt;&lt;property id=&quot;20148&quot; value=&quot;5&quot;/&gt;&lt;property id=&quot;20300&quot; value=&quot;Slide 22 - &amp;quot;ILC Full Detector Concepts&amp;quot;&quot;/&gt;&lt;property id=&quot;20307&quot; value=&quot;385&quot;/&gt;&lt;/object&gt;&lt;object type=&quot;3&quot; unique_id=&quot;10202&quot;&gt;&lt;property id=&quot;20148&quot; value=&quot;5&quot;/&gt;&lt;property id=&quot;20300&quot; value=&quot;Slide 26 - &amp;quot;slic: The Executable&amp;quot;&quot;/&gt;&lt;property id=&quot;20307&quot; value=&quot;386&quot;/&gt;&lt;/object&gt;&lt;object type=&quot;3&quot; unique_id=&quot;10324&quot;&gt;&lt;property id=&quot;20148&quot; value=&quot;5&quot;/&gt;&lt;property id=&quot;20300&quot; value=&quot;Slide 36 - &amp;quot;Validated&amp;quot;&quot;/&gt;&lt;property id=&quot;20307&quot; value=&quot;388&quot;/&gt;&lt;/object&gt;&lt;object type=&quot;3&quot; unique_id=&quot;10511&quot;&gt;&lt;property id=&quot;20148&quot; value=&quot;5&quot;/&gt;&lt;property id=&quot;20300&quot; value=&quot;Slide 23 - &amp;quot;sidloi&amp;quot;&quot;/&gt;&lt;property id=&quot;20307&quot; value=&quot;389&quot;/&gt;&lt;/object&gt;&lt;object type=&quot;3&quot; unique_id=&quot;10512&quot;&gt;&lt;property id=&quot;20148&quot; value=&quot;5&quot;/&gt;&lt;property id=&quot;20300&quot; value=&quot;Slide 24 - &amp;quot;sidloi&amp;quot;&quot;/&gt;&lt;property id=&quot;20307&quot; value=&quot;390&quot;/&gt;&lt;/object&gt;&lt;object type=&quot;3&quot; unique_id=&quot;10513&quot;&gt;&lt;property id=&quot;20148&quot; value=&quot;5&quot;/&gt;&lt;property id=&quot;20300&quot; value=&quot;Slide 25 - &amp;quot;sidloi Tracker&amp;quot;&quot;/&gt;&lt;property id=&quot;20307&quot; value=&quot;391&quot;/&gt;&lt;/object&gt;&lt;object type=&quot;3&quot; unique_id=&quot;12921&quot;&gt;&lt;property id=&quot;20148&quot; value=&quot;5&quot;/&gt;&lt;property id=&quot;20300&quot; value=&quot;Slide 16 - &amp;quot;Full Simulation History&amp;quot;&quot;/&gt;&lt;property id=&quot;20307&quot; value=&quot;392&quot;/&gt;&lt;/object&gt;&lt;object type=&quot;3&quot; unique_id=&quot;12922&quot;&gt;&lt;property id=&quot;20148&quot; value=&quot;5&quot;/&gt;&lt;property id=&quot;20300&quot; value=&quot;Slide 17 - &amp;quot;Fifth Generation &amp;quot;&quot;/&gt;&lt;property id=&quot;20307&quot; value=&quot;393&quot;/&gt;&lt;/object&gt;&lt;object type=&quot;3&quot; unique_id=&quot;13067&quot;&gt;&lt;property id=&quot;20148&quot; value=&quot;5&quot;/&gt;&lt;property id=&quot;20300&quot; value=&quot;Slide 15 - &amp;quot;Geometry Definition&amp;quot;&quot;/&gt;&lt;property id=&quot;20307&quot; value=&quot;394&quot;/&gt;&lt;/object&gt;&lt;object type=&quot;3&quot; unique_id=&quot;13179&quot;&gt;&lt;property id=&quot;20148&quot; value=&quot;5&quot;/&gt;&lt;property id=&quot;20300&quot; value=&quot;Slide 37 - &amp;quot;Using root&amp;quot;&quot;/&gt;&lt;property id=&quot;20307&quot; value=&quot;395&quot;/&gt;&lt;/object&gt;&lt;object type=&quot;3&quot; unique_id=&quot;13635&quot;&gt;&lt;property id=&quot;20148&quot; value=&quot;5&quot;/&gt;&lt;property id=&quot;20300&quot; value=&quot;Slide 3 - &amp;quot;Detector Performance Studies&amp;quot;&quot;/&gt;&lt;property id=&quot;20307&quot; value=&quot;397&quot;/&gt;&lt;/object&gt;&lt;object type=&quot;3&quot; unique_id=&quot;13636&quot;&gt;&lt;property id=&quot;20148&quot; value=&quot;5&quot;/&gt;&lt;property id=&quot;20300&quot; value=&quot;Slide 5 - &amp;quot;LCIO &amp;quot;&quot;/&gt;&lt;property id=&quot;20307&quot; value=&quot;398&quot;/&gt;&lt;/object&gt;&lt;object type=&quot;3&quot; unique_id=&quot;13637&quot;&gt;&lt;property id=&quot;20148&quot; value=&quot;5&quot;/&gt;&lt;property id=&quot;20300&quot; value=&quot;Slide 6 - &amp;quot;LCIO Overview&amp;quot;&quot;/&gt;&lt;property id=&quot;20307&quot; value=&quot;399&quot;/&gt;&lt;/object&gt;&lt;object type=&quot;3&quot; unique_id=&quot;13638&quot;&gt;&lt;property id=&quot;20148&quot; value=&quot;5&quot;/&gt;&lt;property id=&quot;20300&quot; value=&quot;Slide 7 - &amp;quot;LCIO Overview&amp;quot;&quot;/&gt;&lt;property id=&quot;20307&quot; value=&quot;400&quot;/&gt;&lt;/object&gt;&lt;object type=&quot;3&quot; unique_id=&quot;13639&quot;&gt;&lt;property id=&quot;20148&quot; value=&quot;5&quot;/&gt;&lt;property id=&quot;20300&quot; value=&quot;Slide 8 - &amp;quot;LCIO Interoperability&amp;quot;&quot;/&gt;&lt;property id=&quot;20307&quot; value=&quot;401&quot;/&gt;&lt;/object&gt;&lt;object type=&quot;3&quot; unique_id=&quot;13640&quot;&gt;&lt;property id=&quot;20148&quot; value=&quot;5&quot;/&gt;&lt;property id=&quot;20300&quot; value=&quot;Slide 40 - &amp;quot;Synergy&amp;quot;&quot;/&gt;&lt;property id=&quot;20307&quot; value=&quot;402&quot;/&gt;&lt;/object&gt;&lt;object type=&quot;3&quot; unique_id=&quot;13935&quot;&gt;&lt;property id=&quot;20148&quot; value=&quot;5&quot;/&gt;&lt;property id=&quot;20300&quot; value=&quot;Slide 38 - &amp;quot;User base&amp;quot;&quot;/&gt;&lt;property id=&quot;20307&quot; value=&quot;403&quot;/&gt;&lt;/object&gt;&lt;object type=&quot;3&quot; unique_id=&quot;14230&quot;&gt;&lt;property id=&quot;20148&quot; value=&quot;5&quot;/&gt;&lt;property id=&quot;20300&quot; value=&quot;Slide 4 - &amp;quot;Options&amp;quot;&quot;/&gt;&lt;property id=&quot;20307&quot; value=&quot;4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Designs:Fireball</Template>
  <TotalTime>51333517</TotalTime>
  <Words>1981</Words>
  <Application>Microsoft Office PowerPoint</Application>
  <PresentationFormat>On-screen Show (4:3)</PresentationFormat>
  <Paragraphs>337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Fireball</vt:lpstr>
      <vt:lpstr>Intelligent</vt:lpstr>
      <vt:lpstr>LCD Simulation Mission Statement</vt:lpstr>
      <vt:lpstr>Detector Performance Studies</vt:lpstr>
      <vt:lpstr>Options</vt:lpstr>
      <vt:lpstr>LCIO </vt:lpstr>
      <vt:lpstr>LCIO Overview</vt:lpstr>
      <vt:lpstr>LCIO Overview</vt:lpstr>
      <vt:lpstr>LCIO Interoperability</vt:lpstr>
      <vt:lpstr>Overview: Goals</vt:lpstr>
      <vt:lpstr>Fast Detector Response Simulation</vt:lpstr>
      <vt:lpstr>lelaps</vt:lpstr>
      <vt:lpstr>Lelaps: Decays, dE/dx, MCS</vt:lpstr>
      <vt:lpstr>Detector Design (GEANT 4)</vt:lpstr>
      <vt:lpstr>Full Detector Response Simulation</vt:lpstr>
      <vt:lpstr>Geometry Definition</vt:lpstr>
      <vt:lpstr>Full Simulation History</vt:lpstr>
      <vt:lpstr>Fifth Generation </vt:lpstr>
      <vt:lpstr>LC Detector Full Simulation</vt:lpstr>
      <vt:lpstr>GeomConverter</vt:lpstr>
      <vt:lpstr>Detector Variants</vt:lpstr>
      <vt:lpstr>Example Geometries</vt:lpstr>
      <vt:lpstr>ILC Full Detector Concepts</vt:lpstr>
      <vt:lpstr>sidloi</vt:lpstr>
      <vt:lpstr>sidloi</vt:lpstr>
      <vt:lpstr>sidloi Tracker</vt:lpstr>
      <vt:lpstr>slic: The Executable</vt:lpstr>
      <vt:lpstr>Reconstruction/Analysis Overview</vt:lpstr>
      <vt:lpstr>Slide 28</vt:lpstr>
      <vt:lpstr>Tracking Detector Readout</vt:lpstr>
      <vt:lpstr>Slide 30</vt:lpstr>
      <vt:lpstr>Java Analysis Studio (JAS)</vt:lpstr>
      <vt:lpstr>JAS editor/compiler</vt:lpstr>
      <vt:lpstr>JAS event browser</vt:lpstr>
      <vt:lpstr>JAS histogramming/ fitting</vt:lpstr>
      <vt:lpstr>Wired LCD Event Display</vt:lpstr>
      <vt:lpstr>Validated</vt:lpstr>
      <vt:lpstr>Using root</vt:lpstr>
      <vt:lpstr>User base</vt:lpstr>
      <vt:lpstr>Simulation Summary</vt:lpstr>
      <vt:lpstr>Synergy</vt:lpstr>
      <vt:lpstr>Additional Information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Collider Detector Design</dc:title>
  <dc:creator>Norman Graf</dc:creator>
  <cp:keywords/>
  <dc:description>Talk presented at CHEP'07, Victoria, BC, September 3, 2007</dc:description>
  <cp:lastModifiedBy>Norman Graf</cp:lastModifiedBy>
  <cp:revision>875</cp:revision>
  <cp:lastPrinted>2002-05-15T16:27:57Z</cp:lastPrinted>
  <dcterms:created xsi:type="dcterms:W3CDTF">2001-07-11T02:05:52Z</dcterms:created>
  <dcterms:modified xsi:type="dcterms:W3CDTF">2010-10-05T14:41:48Z</dcterms:modified>
</cp:coreProperties>
</file>