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187D88-F430-480F-B1D7-7B721F2422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CE3CE-185F-44C0-B436-C0DF4B87383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 descr="Ferm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4550" y="0"/>
            <a:ext cx="679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28600" y="762000"/>
            <a:ext cx="8153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6147" name="Picture 10" descr="Fermi 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228600"/>
            <a:ext cx="914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610600" cy="55626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4550" y="0"/>
            <a:ext cx="679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37861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rgbClr val="FF33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A Summary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Jim </a:t>
            </a:r>
            <a:r>
              <a:rPr lang="en-US" dirty="0" err="1" smtClean="0"/>
              <a:t>Kerby</a:t>
            </a:r>
            <a:endParaRPr lang="en-US" dirty="0" smtClean="0"/>
          </a:p>
          <a:p>
            <a:r>
              <a:rPr lang="en-US" dirty="0" smtClean="0"/>
              <a:t>28 October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650 MHz Cavity RD&amp;D at RRCAT (A. </a:t>
            </a:r>
            <a:r>
              <a:rPr lang="en-US" dirty="0" err="1" smtClean="0"/>
              <a:t>Puntambaker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650 MHz Cavity RD&amp;D at VECC (S. </a:t>
            </a:r>
            <a:r>
              <a:rPr lang="en-US" dirty="0" err="1" smtClean="0"/>
              <a:t>Som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650 MHz </a:t>
            </a:r>
            <a:r>
              <a:rPr lang="en-US" dirty="0" err="1" smtClean="0"/>
              <a:t>Cryomodule</a:t>
            </a:r>
            <a:r>
              <a:rPr lang="en-US" dirty="0" smtClean="0"/>
              <a:t> Design (P. </a:t>
            </a:r>
            <a:r>
              <a:rPr lang="en-US" dirty="0" err="1" smtClean="0"/>
              <a:t>Khare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SSR1 Cavity Status …. (P. N. </a:t>
            </a:r>
            <a:r>
              <a:rPr lang="en-US" dirty="0" err="1" smtClean="0"/>
              <a:t>Prakash</a:t>
            </a:r>
            <a:r>
              <a:rPr lang="en-US" dirty="0" smtClean="0"/>
              <a:t>)</a:t>
            </a:r>
          </a:p>
          <a:p>
            <a:r>
              <a:rPr lang="en-US" dirty="0" smtClean="0"/>
              <a:t>650 MHz Cavity Helium Vessel Design (T. Peterson)</a:t>
            </a:r>
          </a:p>
          <a:p>
            <a:r>
              <a:rPr lang="en-US" dirty="0" smtClean="0"/>
              <a:t>650 MHz Blade Tuner Design (H. Carter)</a:t>
            </a:r>
          </a:p>
          <a:p>
            <a:r>
              <a:rPr lang="en-US" dirty="0" smtClean="0"/>
              <a:t>Development of SRF Infrastructure at RRCAT (S. Joshi)</a:t>
            </a:r>
          </a:p>
          <a:p>
            <a:r>
              <a:rPr lang="en-US" dirty="0" smtClean="0"/>
              <a:t>650 Cavity RD&amp;D (</a:t>
            </a:r>
            <a:r>
              <a:rPr lang="en-US" dirty="0" err="1" smtClean="0"/>
              <a:t>con’t</a:t>
            </a:r>
            <a:r>
              <a:rPr lang="en-US" dirty="0" smtClean="0"/>
              <a:t>) (A. </a:t>
            </a:r>
            <a:r>
              <a:rPr lang="en-US" dirty="0" err="1" smtClean="0"/>
              <a:t>Puntambaker</a:t>
            </a:r>
            <a:r>
              <a:rPr lang="en-US" dirty="0" smtClean="0"/>
              <a:t>, C. Ginsburg)</a:t>
            </a:r>
          </a:p>
          <a:p>
            <a:r>
              <a:rPr lang="en-US" dirty="0" smtClean="0"/>
              <a:t>650 </a:t>
            </a:r>
            <a:r>
              <a:rPr lang="en-US" dirty="0" err="1" smtClean="0"/>
              <a:t>Cryomodule</a:t>
            </a:r>
            <a:r>
              <a:rPr lang="en-US" dirty="0" smtClean="0"/>
              <a:t> Comments (</a:t>
            </a:r>
            <a:r>
              <a:rPr lang="en-US" dirty="0" err="1" smtClean="0"/>
              <a:t>con’t</a:t>
            </a:r>
            <a:r>
              <a:rPr lang="en-US" dirty="0" smtClean="0"/>
              <a:t>) (T. Peterson)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dirty="0" smtClean="0"/>
              <a:t>Cavity R&amp;D efforts at RRCAT consist of an existing effort at 1300 MHz that is being finished and redirected to 650MHz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 = 0.9</a:t>
            </a:r>
          </a:p>
          <a:p>
            <a:pPr lvl="1"/>
            <a:r>
              <a:rPr lang="en-US" dirty="0" smtClean="0"/>
              <a:t>Two single cell 1300Mhz are being prepared for second round of tests at FNAL</a:t>
            </a:r>
          </a:p>
          <a:p>
            <a:pPr lvl="1"/>
            <a:r>
              <a:rPr lang="en-US" dirty="0" smtClean="0"/>
              <a:t>Two new single cells will be fabricated shortly thereafter</a:t>
            </a:r>
          </a:p>
          <a:p>
            <a:pPr lvl="1"/>
            <a:r>
              <a:rPr lang="en-US" dirty="0" smtClean="0"/>
              <a:t>Two 7 cell cavities to follow</a:t>
            </a:r>
          </a:p>
          <a:p>
            <a:pPr lvl="1"/>
            <a:r>
              <a:rPr lang="en-US" dirty="0" smtClean="0"/>
              <a:t>Preliminary (Aluminum) 650 half cells have been formed</a:t>
            </a:r>
          </a:p>
          <a:p>
            <a:pPr lvl="1"/>
            <a:r>
              <a:rPr lang="en-US" dirty="0" smtClean="0"/>
              <a:t>650 single cell prototype fabrication will start at the end of Feb 2011; </a:t>
            </a:r>
            <a:r>
              <a:rPr lang="en-US" dirty="0" err="1" smtClean="0"/>
              <a:t>Nb</a:t>
            </a:r>
            <a:r>
              <a:rPr lang="en-US" dirty="0" smtClean="0"/>
              <a:t> is required</a:t>
            </a:r>
          </a:p>
          <a:p>
            <a:r>
              <a:rPr lang="en-US" dirty="0" smtClean="0"/>
              <a:t>650MHz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 = 0.61 Cavity R&amp;D efforts at VECC are underway with RF simulations and cross checks of models</a:t>
            </a:r>
          </a:p>
          <a:p>
            <a:pPr lvl="1"/>
            <a:r>
              <a:rPr lang="en-US" dirty="0" smtClean="0"/>
              <a:t>High RRR 4mm sheet ordered from ATI </a:t>
            </a:r>
            <a:r>
              <a:rPr lang="en-US" dirty="0" err="1" smtClean="0"/>
              <a:t>Wah</a:t>
            </a:r>
            <a:r>
              <a:rPr lang="en-US" dirty="0" smtClean="0"/>
              <a:t> Chang; delivery March 2011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/>
          <a:lstStyle/>
          <a:p>
            <a:r>
              <a:rPr lang="en-US" dirty="0" smtClean="0"/>
              <a:t>650 MHz </a:t>
            </a:r>
            <a:r>
              <a:rPr lang="en-US" dirty="0" err="1" smtClean="0"/>
              <a:t>Cryomodule</a:t>
            </a:r>
            <a:r>
              <a:rPr lang="en-US" dirty="0" smtClean="0"/>
              <a:t> Design at RRCAT well developed assuming design is Type IV derivative</a:t>
            </a:r>
          </a:p>
          <a:p>
            <a:pPr lvl="1"/>
            <a:r>
              <a:rPr lang="en-US" dirty="0" smtClean="0"/>
              <a:t>Need to check vs. current understanding of optics, cryogenics</a:t>
            </a:r>
          </a:p>
          <a:p>
            <a:pPr lvl="1"/>
            <a:r>
              <a:rPr lang="en-US" dirty="0" smtClean="0"/>
              <a:t>Many engineering calculations in parametric spreadsheets, can be updated relatively quickly</a:t>
            </a:r>
          </a:p>
          <a:p>
            <a:r>
              <a:rPr lang="en-US" dirty="0" smtClean="0"/>
              <a:t>SSR1 at IUAC in final assembly steps; now expected at FNAL May 2011</a:t>
            </a:r>
          </a:p>
          <a:p>
            <a:pPr lvl="1"/>
            <a:r>
              <a:rPr lang="en-US" dirty="0" smtClean="0"/>
              <a:t>Vendor summer period to be accounted for in future planning</a:t>
            </a:r>
          </a:p>
          <a:p>
            <a:pPr lvl="1"/>
            <a:r>
              <a:rPr lang="en-US" dirty="0" smtClean="0"/>
              <a:t>Better status communication needed</a:t>
            </a:r>
          </a:p>
          <a:p>
            <a:r>
              <a:rPr lang="en-US" dirty="0" smtClean="0"/>
              <a:t>SCRF Infrastructure development at RRCAT is advancing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from June is quite impressive!</a:t>
            </a:r>
          </a:p>
          <a:p>
            <a:r>
              <a:rPr lang="en-US" dirty="0" smtClean="0"/>
              <a:t>FNAL single cell 650 MHz prototypes ordered; 5 cell design drawings being prepared</a:t>
            </a:r>
          </a:p>
          <a:p>
            <a:r>
              <a:rPr lang="en-US" dirty="0" smtClean="0"/>
              <a:t>650 MHz </a:t>
            </a:r>
            <a:r>
              <a:rPr lang="en-US" dirty="0" err="1" smtClean="0"/>
              <a:t>Cryomodule</a:t>
            </a:r>
            <a:r>
              <a:rPr lang="en-US" dirty="0" smtClean="0"/>
              <a:t> cryogenics under review w/ change to CW and segmentation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Good(!) discussions started that will continue the next two days.</a:t>
            </a:r>
          </a:p>
          <a:p>
            <a:pPr marL="857250" lvl="1" indent="-457200"/>
            <a:r>
              <a:rPr lang="en-US" dirty="0" smtClean="0"/>
              <a:t>Schedule integration, information transfer</a:t>
            </a:r>
          </a:p>
          <a:p>
            <a:r>
              <a:rPr lang="en-US" dirty="0" smtClean="0"/>
              <a:t>Specifications need to be created.</a:t>
            </a:r>
          </a:p>
          <a:p>
            <a:pPr lvl="1"/>
            <a:r>
              <a:rPr lang="en-US" dirty="0" smtClean="0"/>
              <a:t>Project X is pre CD-0…optics+ are changing and becoming more detailed</a:t>
            </a:r>
          </a:p>
          <a:p>
            <a:pPr lvl="1"/>
            <a:r>
              <a:rPr lang="en-US" dirty="0" smtClean="0"/>
              <a:t>However, many ~stable parameters that can be documented</a:t>
            </a:r>
          </a:p>
          <a:p>
            <a:pPr lvl="1"/>
            <a:r>
              <a:rPr lang="en-US" dirty="0" smtClean="0"/>
              <a:t>Relative importance of remaining “TBDs” will come from more detailed discussions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Nb</a:t>
            </a:r>
            <a:r>
              <a:rPr lang="en-US" dirty="0" smtClean="0"/>
              <a:t> purchase and supply needs to be integrated</a:t>
            </a:r>
          </a:p>
          <a:p>
            <a:pPr lvl="1"/>
            <a:r>
              <a:rPr lang="en-US" dirty="0" smtClean="0"/>
              <a:t>Legal issues, US-India and internal to India should be addressed</a:t>
            </a:r>
          </a:p>
          <a:p>
            <a:pPr lvl="1"/>
            <a:r>
              <a:rPr lang="en-US" dirty="0" smtClean="0"/>
              <a:t>May apply to other sensitive/difficult items as well</a:t>
            </a:r>
          </a:p>
          <a:p>
            <a:r>
              <a:rPr lang="en-US" dirty="0" smtClean="0"/>
              <a:t>Continue to improve communication</a:t>
            </a:r>
          </a:p>
          <a:p>
            <a:pPr lvl="1"/>
            <a:r>
              <a:rPr lang="en-US" dirty="0" smtClean="0"/>
              <a:t>Use SPM/POCs, more frequent technical, topic specific </a:t>
            </a:r>
            <a:r>
              <a:rPr lang="en-US" dirty="0" err="1" smtClean="0"/>
              <a:t>webex</a:t>
            </a:r>
            <a:r>
              <a:rPr lang="en-US" dirty="0" smtClean="0"/>
              <a:t>/phone/</a:t>
            </a:r>
            <a:r>
              <a:rPr lang="en-US" dirty="0" err="1" smtClean="0"/>
              <a:t>mtgs</a:t>
            </a:r>
            <a:r>
              <a:rPr lang="en-US" dirty="0" smtClean="0"/>
              <a:t> (at mutually uncomfortable times)</a:t>
            </a:r>
          </a:p>
          <a:p>
            <a:pPr lvl="1"/>
            <a:r>
              <a:rPr lang="en-US" dirty="0" smtClean="0"/>
              <a:t>Logs of open items / actions</a:t>
            </a:r>
          </a:p>
          <a:p>
            <a:pPr lvl="1"/>
            <a:r>
              <a:rPr lang="en-US" dirty="0" smtClean="0"/>
              <a:t>Data Transfer</a:t>
            </a:r>
          </a:p>
          <a:p>
            <a:pPr lvl="1"/>
            <a:r>
              <a:rPr lang="en-US" dirty="0" smtClean="0"/>
              <a:t>Timely personal contact at collaboration meetings, conferences, specific visits</a:t>
            </a:r>
          </a:p>
          <a:p>
            <a:r>
              <a:rPr lang="en-US" dirty="0" smtClean="0"/>
              <a:t>Continue to work on VISA issues</a:t>
            </a:r>
          </a:p>
          <a:p>
            <a:r>
              <a:rPr lang="en-US" dirty="0" smtClean="0"/>
              <a:t>Write it down</a:t>
            </a:r>
          </a:p>
          <a:p>
            <a:pPr lvl="1"/>
            <a:r>
              <a:rPr lang="en-US" dirty="0" smtClean="0"/>
              <a:t>As needed use ranges, TBDs, and understand there will be revisions in the future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Oct 29</a:t>
            </a:r>
          </a:p>
          <a:p>
            <a:r>
              <a:rPr lang="en-US" dirty="0" smtClean="0"/>
              <a:t>Cavity Helium Vessel</a:t>
            </a:r>
          </a:p>
          <a:p>
            <a:r>
              <a:rPr lang="en-US" dirty="0" smtClean="0"/>
              <a:t>SCRF Infrastructure</a:t>
            </a:r>
          </a:p>
          <a:p>
            <a:r>
              <a:rPr lang="en-US" dirty="0" smtClean="0"/>
              <a:t>VTS Discussion (incl. RF)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Oct 30</a:t>
            </a:r>
          </a:p>
          <a:p>
            <a:r>
              <a:rPr lang="en-US" dirty="0" smtClean="0"/>
              <a:t>HTS Discussion (incl. RF)</a:t>
            </a:r>
          </a:p>
          <a:p>
            <a:r>
              <a:rPr lang="en-US" dirty="0" smtClean="0"/>
              <a:t>650 </a:t>
            </a:r>
            <a:r>
              <a:rPr lang="en-US" dirty="0" err="1" smtClean="0"/>
              <a:t>Cryomodule</a:t>
            </a:r>
            <a:r>
              <a:rPr lang="en-US" dirty="0" smtClean="0"/>
              <a:t> Discussion</a:t>
            </a:r>
          </a:p>
          <a:p>
            <a:r>
              <a:rPr lang="en-US" dirty="0" smtClean="0"/>
              <a:t>SCRF Cavity Discussion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 29-30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and active discussions on design, processes, procedures, standards, engineering notes, infrastructure</a:t>
            </a:r>
          </a:p>
          <a:p>
            <a:pPr lvl="1"/>
            <a:r>
              <a:rPr lang="en-US" dirty="0" smtClean="0"/>
              <a:t>Started w/ prepared list of 50+ questions on HE vessel design</a:t>
            </a:r>
          </a:p>
          <a:p>
            <a:r>
              <a:rPr lang="en-US" dirty="0" smtClean="0"/>
              <a:t>Future group </a:t>
            </a:r>
            <a:r>
              <a:rPr lang="en-US" dirty="0" err="1" smtClean="0"/>
              <a:t>webex</a:t>
            </a:r>
            <a:r>
              <a:rPr lang="en-US" dirty="0" smtClean="0"/>
              <a:t> times set, proposals for future in person meetings</a:t>
            </a:r>
          </a:p>
          <a:p>
            <a:r>
              <a:rPr lang="en-US" dirty="0" smtClean="0"/>
              <a:t>Ordered lists of where to start on </a:t>
            </a:r>
            <a:r>
              <a:rPr lang="en-US" dirty="0" err="1" smtClean="0"/>
              <a:t>cryomodule</a:t>
            </a:r>
            <a:r>
              <a:rPr lang="en-US" dirty="0" smtClean="0"/>
              <a:t> design</a:t>
            </a:r>
          </a:p>
          <a:p>
            <a:r>
              <a:rPr lang="en-US" dirty="0" smtClean="0"/>
              <a:t>At least one example where a trade may work….650 tuning machine design / mechanics for controls</a:t>
            </a:r>
          </a:p>
          <a:p>
            <a:r>
              <a:rPr lang="en-US" dirty="0" smtClean="0"/>
              <a:t>P. Kush visit to FNAL in next weeks will further help on infrastructure / RF issues</a:t>
            </a:r>
          </a:p>
          <a:p>
            <a:r>
              <a:rPr lang="en-US" dirty="0" smtClean="0"/>
              <a:t>Tom / Camille to report in more detail next week…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ermilab-DAE">
  <a:themeElements>
    <a:clrScheme name="">
      <a:dk1>
        <a:srgbClr val="000000"/>
      </a:dk1>
      <a:lt1>
        <a:srgbClr val="FFFFF7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7_ILC Cavity and Cryomodul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ILC Cavity and Cryomodu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ILC Cavity and Cryomodu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Fermilab-DAE</Template>
  <TotalTime>127</TotalTime>
  <Words>610</Words>
  <Application>Microsoft Office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Fermilab-DAE</vt:lpstr>
      <vt:lpstr>Group A Summary</vt:lpstr>
      <vt:lpstr>Agenda</vt:lpstr>
      <vt:lpstr>Status</vt:lpstr>
      <vt:lpstr>Status</vt:lpstr>
      <vt:lpstr>Comments</vt:lpstr>
      <vt:lpstr>Suggestions</vt:lpstr>
      <vt:lpstr>Agenda</vt:lpstr>
      <vt:lpstr>Oct 29-30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A Summary</dc:title>
  <dc:creator>jsk</dc:creator>
  <cp:lastModifiedBy>Shekhar Mishra</cp:lastModifiedBy>
  <cp:revision>22</cp:revision>
  <dcterms:created xsi:type="dcterms:W3CDTF">2010-10-28T04:25:24Z</dcterms:created>
  <dcterms:modified xsi:type="dcterms:W3CDTF">2010-11-05T15:00:53Z</dcterms:modified>
</cp:coreProperties>
</file>