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264" r:id="rId2"/>
    <p:sldId id="1269" r:id="rId3"/>
    <p:sldId id="1267" r:id="rId4"/>
    <p:sldId id="1274" r:id="rId5"/>
    <p:sldId id="1275" r:id="rId6"/>
    <p:sldId id="1276" r:id="rId7"/>
    <p:sldId id="1272" r:id="rId8"/>
    <p:sldId id="1273" r:id="rId9"/>
    <p:sldId id="1277" r:id="rId10"/>
    <p:sldId id="1278" r:id="rId11"/>
  </p:sldIdLst>
  <p:sldSz cx="9144000" cy="6858000" type="letter"/>
  <p:notesSz cx="6858000" cy="9723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9900"/>
    <a:srgbClr val="FF3300"/>
    <a:srgbClr val="0000FF"/>
    <a:srgbClr val="FF3399"/>
    <a:srgbClr val="009900"/>
    <a:srgbClr val="003300"/>
    <a:srgbClr val="FEFC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5" autoAdjust="0"/>
    <p:restoredTop sz="94268" autoAdjust="0"/>
  </p:normalViewPr>
  <p:slideViewPr>
    <p:cSldViewPr>
      <p:cViewPr varScale="1">
        <p:scale>
          <a:sx n="92" d="100"/>
          <a:sy n="92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t" anchorCtr="0" compatLnSpc="1">
            <a:prstTxWarp prst="textNoShape">
              <a:avLst/>
            </a:prstTxWarp>
          </a:bodyPr>
          <a:lstStyle>
            <a:lvl1pPr defTabSz="9131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t" anchorCtr="0" compatLnSpc="1">
            <a:prstTxWarp prst="textNoShape">
              <a:avLst/>
            </a:prstTxWarp>
          </a:bodyPr>
          <a:lstStyle>
            <a:lvl1pPr algn="r" defTabSz="9131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b" anchorCtr="0" compatLnSpc="1">
            <a:prstTxWarp prst="textNoShape">
              <a:avLst/>
            </a:prstTxWarp>
          </a:bodyPr>
          <a:lstStyle>
            <a:lvl1pPr defTabSz="9131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36075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b" anchorCtr="0" compatLnSpc="1">
            <a:prstTxWarp prst="textNoShape">
              <a:avLst/>
            </a:prstTxWarp>
          </a:bodyPr>
          <a:lstStyle>
            <a:lvl1pPr algn="r" defTabSz="913191">
              <a:defRPr sz="1300"/>
            </a:lvl1pPr>
          </a:lstStyle>
          <a:p>
            <a:pPr>
              <a:defRPr/>
            </a:pPr>
            <a:fld id="{12E61882-F94B-456E-B7F6-F34E0C482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t" anchorCtr="0" compatLnSpc="1">
            <a:prstTxWarp prst="textNoShape">
              <a:avLst/>
            </a:prstTxWarp>
          </a:bodyPr>
          <a:lstStyle>
            <a:lvl1pPr defTabSz="91319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t" anchorCtr="0" compatLnSpc="1">
            <a:prstTxWarp prst="textNoShape">
              <a:avLst/>
            </a:prstTxWarp>
          </a:bodyPr>
          <a:lstStyle>
            <a:lvl1pPr algn="r" defTabSz="91319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30250"/>
            <a:ext cx="4860925" cy="3646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621213"/>
            <a:ext cx="50355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60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b" anchorCtr="0" compatLnSpc="1">
            <a:prstTxWarp prst="textNoShape">
              <a:avLst/>
            </a:prstTxWarp>
          </a:bodyPr>
          <a:lstStyle>
            <a:lvl1pPr defTabSz="91319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36075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b" anchorCtr="0" compatLnSpc="1">
            <a:prstTxWarp prst="textNoShape">
              <a:avLst/>
            </a:prstTxWarp>
          </a:bodyPr>
          <a:lstStyle>
            <a:lvl1pPr algn="r" defTabSz="91319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fld id="{2394DA30-A866-4394-81D2-F1EAF039B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August, 27,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IIFC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0C6C-374B-4E72-BD91-43FFD6574CD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August, 27,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IIFC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9261-93E4-4D93-9D5F-B925A34752C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August, 27,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IIFC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236E-4AC7-4266-A978-2FA3DED0F36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August, 27,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IIFC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5144-50F2-429E-919C-C02FA4E4714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August, 27,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IIFC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D6B8-8925-43DA-8C4E-048CC6957B9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August, 27,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IIFC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C65F-D598-4474-8534-B4C44A88FAA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August, 27,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IIFC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52EE-A2DF-4F5E-860A-2AA53F2E3D8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907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4198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August, 27,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IIFC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6066-1A15-4413-B7BF-23D104D9362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1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3053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3053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771900"/>
            <a:ext cx="43053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August, 27, 2009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IIFC MEETING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C5E0-339C-4829-8848-FFB1BC5AAB3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763000" cy="54102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8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August, 27, 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77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IIFC MEETING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00000"/>
                </a:solidFill>
                <a:latin typeface="+mj-lt"/>
              </a:defRPr>
            </a:lvl1pPr>
          </a:lstStyle>
          <a:p>
            <a:pPr>
              <a:defRPr/>
            </a:pPr>
            <a:fld id="{1A693FF0-5779-419F-BAEF-28CE12F9309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8159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9" descr="DAE_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580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7861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295400"/>
            <a:ext cx="7772400" cy="1470025"/>
          </a:xfrm>
        </p:spPr>
        <p:txBody>
          <a:bodyPr/>
          <a:lstStyle/>
          <a:p>
            <a:r>
              <a:rPr lang="en-US" sz="3200" dirty="0" smtClean="0"/>
              <a:t>Indian Institutions and </a:t>
            </a:r>
            <a:r>
              <a:rPr lang="en-US" sz="3200" dirty="0" err="1" smtClean="0"/>
              <a:t>Fermilab</a:t>
            </a:r>
            <a:r>
              <a:rPr lang="en-US" sz="3200" dirty="0" smtClean="0"/>
              <a:t> Collaboration Meeting </a:t>
            </a:r>
            <a:br>
              <a:rPr lang="en-US" sz="3200" dirty="0" smtClean="0"/>
            </a:br>
            <a:r>
              <a:rPr lang="en-US" sz="2400" dirty="0" smtClean="0"/>
              <a:t>Oct 26-30, 2010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5029200"/>
            <a:ext cx="6400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 smtClean="0"/>
              <a:t>Harry Carter</a:t>
            </a:r>
          </a:p>
          <a:p>
            <a:pPr marL="0" indent="0" algn="ctr">
              <a:buFontTx/>
              <a:buNone/>
            </a:pPr>
            <a:r>
              <a:rPr lang="en-US" sz="1800" dirty="0" err="1" smtClean="0"/>
              <a:t>Fermilab</a:t>
            </a:r>
            <a:endParaRPr lang="en-US" sz="1800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3124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650MHz Blade Tuner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91400" cy="927100"/>
          </a:xfrm>
        </p:spPr>
        <p:txBody>
          <a:bodyPr/>
          <a:lstStyle/>
          <a:p>
            <a:r>
              <a:rPr lang="en-US" sz="3200" dirty="0" smtClean="0"/>
              <a:t>650 MHz  blade Tuner  </a:t>
            </a:r>
            <a:r>
              <a:rPr lang="en-US" sz="3200" dirty="0" err="1" smtClean="0"/>
              <a:t>fEA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27,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19261-93E4-4D93-9D5F-B925A34752C1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793073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0"/>
            <a:ext cx="7772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1" i="0" u="none" strike="noStrike" kern="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1" i="0" u="none" strike="noStrike" kern="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1" i="0" u="none" strike="noStrike" kern="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S. </a:t>
            </a:r>
            <a:r>
              <a:rPr kumimoji="0" lang="en-US" sz="1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Barbanotti</a:t>
            </a:r>
            <a:endParaRPr kumimoji="0" lang="en-US" sz="3200" b="1" i="0" u="none" strike="noStrike" kern="0" cap="all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"/>
            <a:ext cx="7467600" cy="685800"/>
          </a:xfrm>
        </p:spPr>
        <p:txBody>
          <a:bodyPr/>
          <a:lstStyle/>
          <a:p>
            <a:r>
              <a:rPr lang="en-US" sz="2400" dirty="0" smtClean="0"/>
              <a:t>Cavity and </a:t>
            </a:r>
            <a:r>
              <a:rPr lang="en-US" sz="2400" dirty="0" err="1" smtClean="0"/>
              <a:t>Cryomodule</a:t>
            </a:r>
            <a:r>
              <a:rPr lang="en-US" sz="2400" dirty="0" smtClean="0"/>
              <a:t> Deliverables </a:t>
            </a:r>
            <a:br>
              <a:rPr lang="en-US" sz="2400" dirty="0" smtClean="0"/>
            </a:br>
            <a:r>
              <a:rPr lang="en-US" sz="2400" dirty="0" smtClean="0"/>
              <a:t>(from S. </a:t>
            </a:r>
            <a:r>
              <a:rPr lang="en-US" sz="2400" dirty="0" err="1" smtClean="0"/>
              <a:t>Mishra’s</a:t>
            </a:r>
            <a:r>
              <a:rPr lang="en-US" sz="2400" dirty="0" smtClean="0"/>
              <a:t> talk)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650 MHz,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0.9 cavity and </a:t>
            </a:r>
            <a:r>
              <a:rPr lang="en-US" dirty="0" err="1" smtClean="0"/>
              <a:t>cryomodule</a:t>
            </a:r>
            <a:r>
              <a:rPr lang="en-US" dirty="0" smtClean="0"/>
              <a:t> design with RRCAT (finalize by end of 2011), </a:t>
            </a:r>
          </a:p>
          <a:p>
            <a:pPr lvl="2"/>
            <a:r>
              <a:rPr lang="en-US" sz="1800" dirty="0" smtClean="0"/>
              <a:t>650 MHz, </a:t>
            </a:r>
            <a:r>
              <a:rPr lang="en-US" sz="1800" dirty="0" smtClean="0">
                <a:latin typeface="Symbol" pitchFamily="18" charset="2"/>
              </a:rPr>
              <a:t>b</a:t>
            </a:r>
            <a:r>
              <a:rPr lang="en-US" sz="1800" dirty="0" smtClean="0"/>
              <a:t> = 0.9 Cavity in collaboration with IUAC</a:t>
            </a:r>
          </a:p>
          <a:p>
            <a:pPr lvl="3"/>
            <a:r>
              <a:rPr lang="en-US" sz="1400" dirty="0" smtClean="0">
                <a:solidFill>
                  <a:srgbClr val="FF3399"/>
                </a:solidFill>
              </a:rPr>
              <a:t>1-cell cavity Q4-2011</a:t>
            </a:r>
            <a:r>
              <a:rPr lang="en-US" sz="1400" dirty="0" smtClean="0"/>
              <a:t> </a:t>
            </a:r>
          </a:p>
          <a:p>
            <a:pPr lvl="3"/>
            <a:r>
              <a:rPr lang="en-US" sz="1400" dirty="0" smtClean="0">
                <a:solidFill>
                  <a:srgbClr val="0000FF"/>
                </a:solidFill>
              </a:rPr>
              <a:t>1st 5-cell cavity in Q4-2012</a:t>
            </a:r>
            <a:endParaRPr lang="en-US" sz="1400" dirty="0" smtClean="0"/>
          </a:p>
          <a:p>
            <a:pPr lvl="2"/>
            <a:r>
              <a:rPr lang="en-US" sz="1800" dirty="0" smtClean="0"/>
              <a:t>Helium Vessel design based on 1.3GHz blade tuner vessel</a:t>
            </a:r>
          </a:p>
          <a:p>
            <a:pPr lvl="2"/>
            <a:r>
              <a:rPr lang="en-US" sz="1800" dirty="0" smtClean="0"/>
              <a:t>Blade Tuner based on original INFN 1.3GHz design</a:t>
            </a:r>
          </a:p>
          <a:p>
            <a:pPr lvl="2"/>
            <a:r>
              <a:rPr lang="en-US" sz="1800" dirty="0" err="1" smtClean="0"/>
              <a:t>Cryomodule</a:t>
            </a:r>
            <a:r>
              <a:rPr lang="en-US" sz="1800" dirty="0" smtClean="0"/>
              <a:t> superconducting magnet, participation in design</a:t>
            </a:r>
          </a:p>
          <a:p>
            <a:pPr lvl="2"/>
            <a:r>
              <a:rPr lang="en-US" sz="1800" dirty="0" smtClean="0"/>
              <a:t>650 MHz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 design (Q4 2011)</a:t>
            </a:r>
          </a:p>
          <a:p>
            <a:pPr lvl="3"/>
            <a:r>
              <a:rPr lang="en-US" dirty="0" smtClean="0"/>
              <a:t>Here </a:t>
            </a:r>
            <a:r>
              <a:rPr lang="en-US" dirty="0" smtClean="0">
                <a:solidFill>
                  <a:srgbClr val="FF3399"/>
                </a:solidFill>
              </a:rPr>
              <a:t>an important assumption</a:t>
            </a:r>
            <a:r>
              <a:rPr lang="en-US" dirty="0" smtClean="0"/>
              <a:t> is that </a:t>
            </a:r>
            <a:r>
              <a:rPr lang="en-US" dirty="0" smtClean="0">
                <a:solidFill>
                  <a:srgbClr val="FF00FF"/>
                </a:solidFill>
              </a:rPr>
              <a:t>modified TESLA</a:t>
            </a:r>
            <a:r>
              <a:rPr lang="en-US" dirty="0" smtClean="0"/>
              <a:t> will be the design for 650 MHz CM</a:t>
            </a:r>
          </a:p>
          <a:p>
            <a:pPr lvl="3"/>
            <a:r>
              <a:rPr lang="en-US" dirty="0" smtClean="0"/>
              <a:t>Design means a complete set of engineering drawings for the CM</a:t>
            </a:r>
          </a:p>
          <a:p>
            <a:pPr lvl="4"/>
            <a:r>
              <a:rPr lang="en-US" sz="1400" dirty="0" smtClean="0"/>
              <a:t>As an example, the complete set of ILC Type IV CM drawings contains over 750 individual drawings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04800" y="2667000"/>
            <a:ext cx="6858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57200" y="2971800"/>
            <a:ext cx="6858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650MHz Helium Vessel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8392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POC is Tom Peterson.  Technical design contact is Chuck Grimm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Design requirements 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Use on Beta=0.9 and 0.6 cavities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Grade 2 titanium construction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Minimal contribution to </a:t>
            </a:r>
            <a:r>
              <a:rPr lang="en-US" sz="1800" dirty="0" err="1" smtClean="0"/>
              <a:t>df</a:t>
            </a:r>
            <a:r>
              <a:rPr lang="en-US" sz="1800" dirty="0" smtClean="0"/>
              <a:t>/</a:t>
            </a:r>
            <a:r>
              <a:rPr lang="en-US" sz="1800" dirty="0" err="1" smtClean="0"/>
              <a:t>dP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MAWPof</a:t>
            </a:r>
            <a:r>
              <a:rPr lang="en-US" sz="1800" dirty="0" smtClean="0"/>
              <a:t> 2 bar (warm) and 4 bar (cold)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Designed to ASME B&amp;PV Code or equivalent level of safety (10CFR851)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Design evaluation criteria 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Compatibility with T4CM–based cavity support system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Reliability of complete system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Tuning range of vessel (limited by vessel bellows stresses)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When will functional requirement specification (FRS) be available?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Schedule</a:t>
            </a:r>
            <a:r>
              <a:rPr lang="en-US" sz="1800" dirty="0" smtClean="0"/>
              <a:t> 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When is a 650 MHz helium vessel needed?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Prototype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Final design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711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Proposed 650MHz Helium Vessel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5562600"/>
            <a:ext cx="4572000" cy="685800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Vessel Cross-Section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1.3GHz Blade Tuner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27,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65144-50F2-429E-919C-C02FA4E4714F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0600" y="762000"/>
          <a:ext cx="7315200" cy="5652655"/>
        </p:xfrm>
        <a:graphic>
          <a:graphicData uri="http://schemas.openxmlformats.org/presentationml/2006/ole">
            <p:oleObj spid="_x0000_s1026" name="Acrobat Document" r:id="rId3" imgW="7543800" imgH="58293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1.3GHz Dressed Cavity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27,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65144-50F2-429E-919C-C02FA4E4714F}" type="slidenum">
              <a:rPr lang="en-US" smtClean="0"/>
              <a:pPr>
                <a:defRPr/>
              </a:pPr>
              <a:t>6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7" name="Picture 5" descr="t4cm_cavity_is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29000"/>
            <a:ext cx="6040317" cy="3048000"/>
          </a:xfrm>
          <a:prstGeom prst="rect">
            <a:avLst/>
          </a:prstGeom>
          <a:noFill/>
        </p:spPr>
      </p:pic>
      <p:pic>
        <p:nvPicPr>
          <p:cNvPr id="8" name="Picture 4" descr="t4cm_cavity_si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143000"/>
            <a:ext cx="7500841" cy="216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650MHz Blade Tuner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839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FNAL technical expert is Serena </a:t>
            </a:r>
            <a:r>
              <a:rPr lang="en-US" sz="2000" dirty="0" err="1" smtClean="0"/>
              <a:t>Barbanotti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Design input and details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Basis for design is INFN 1.3GHz cavity blade tuner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Use on Beta=0.9 and 0.6 cavities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Grade 2 titanium for all components except the blades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Grade 5 titanium for the blades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Design evaluation criteria</a:t>
            </a:r>
            <a:r>
              <a:rPr lang="en-US" sz="1800" dirty="0" smtClean="0"/>
              <a:t> 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Compatibility with CM cavity support system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Reliability of complete system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Tuning range of device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When will functional requirement specification be available?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Schedule</a:t>
            </a:r>
            <a:r>
              <a:rPr lang="en-US" sz="1800" dirty="0" smtClean="0"/>
              <a:t> 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When is it needed?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Prototype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Final design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650MHz Blade Tuner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8392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Alternatives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Stainless steel helium vessel and stainless steel blade tuner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We are currently working on a 1.3GHz SS design and have procured two tuners and two vessels.  Have not yet identified a cavity to “dress” with them.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Does it make sense to explore SS for 650 MHz vessels and tuners?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India-developed wedge tuner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Pneumatic actuation versus electro-mechanical drive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Drive mechanism outside vacuum vessel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Improved reliability at the cost of some complexity for vacuum vessel feed-</a:t>
            </a:r>
            <a:r>
              <a:rPr lang="en-US" sz="1600" dirty="0" err="1" smtClean="0"/>
              <a:t>thrus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Work that can be done now (while we prepare the FRS)</a:t>
            </a:r>
          </a:p>
          <a:p>
            <a:pPr lvl="1">
              <a:lnSpc>
                <a:spcPct val="80000"/>
              </a:lnSpc>
            </a:pPr>
            <a:r>
              <a:rPr lang="en-US" altLang="ja-JP" sz="1800" dirty="0" smtClean="0">
                <a:ea typeface="ＭＳ Ｐゴシック" charset="-128"/>
              </a:rPr>
              <a:t>Analytical---preliminary FEA of scaled up 1.3GHz has been completed.  More work can be done here.</a:t>
            </a:r>
          </a:p>
          <a:p>
            <a:pPr lvl="1">
              <a:lnSpc>
                <a:spcPct val="80000"/>
              </a:lnSpc>
            </a:pPr>
            <a:r>
              <a:rPr lang="en-US" altLang="ja-JP" sz="1800" dirty="0" smtClean="0">
                <a:ea typeface="ＭＳ Ｐゴシック" charset="-128"/>
              </a:rPr>
              <a:t>Other studies?</a:t>
            </a:r>
          </a:p>
          <a:p>
            <a:pPr lvl="1">
              <a:lnSpc>
                <a:spcPct val="80000"/>
              </a:lnSpc>
            </a:pPr>
            <a:r>
              <a:rPr lang="en-US" altLang="ja-JP" sz="1800" dirty="0" smtClean="0">
                <a:ea typeface="ＭＳ Ｐゴシック" charset="-128"/>
              </a:rPr>
              <a:t>Survey of potential vendors</a:t>
            </a:r>
          </a:p>
          <a:p>
            <a:pPr lvl="2">
              <a:lnSpc>
                <a:spcPct val="80000"/>
              </a:lnSpc>
            </a:pPr>
            <a:r>
              <a:rPr lang="en-US" altLang="ja-JP" sz="1600" dirty="0" smtClean="0">
                <a:ea typeface="ＭＳ Ｐゴシック" charset="-128"/>
              </a:rPr>
              <a:t>We currently have two U.S. vendors building 1.3GHz blade tuners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27100"/>
          </a:xfrm>
        </p:spPr>
        <p:txBody>
          <a:bodyPr/>
          <a:lstStyle/>
          <a:p>
            <a:r>
              <a:rPr lang="en-US" sz="3200" dirty="0" smtClean="0"/>
              <a:t>650 MHz Blade Tuner  </a:t>
            </a:r>
            <a:r>
              <a:rPr lang="en-US" sz="3200" dirty="0" err="1" smtClean="0"/>
              <a:t>fEA</a:t>
            </a:r>
            <a:r>
              <a:rPr lang="en-US" sz="3200" dirty="0" smtClean="0"/>
              <a:t> 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                                                                                        S. </a:t>
            </a:r>
            <a:r>
              <a:rPr lang="en-US" sz="1800" dirty="0" err="1" smtClean="0"/>
              <a:t>Barbanotti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27,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IIFC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19261-93E4-4D93-9D5F-B925A34752C1}" type="slidenum">
              <a:rPr lang="en-US" smtClean="0"/>
              <a:pPr>
                <a:defRPr/>
              </a:pPr>
              <a:t>9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793073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ermilab-Indian Laboratories">
  <a:themeElements>
    <a:clrScheme name="">
      <a:dk1>
        <a:srgbClr val="000000"/>
      </a:dk1>
      <a:lt1>
        <a:srgbClr val="FFFFF7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ermilab-Indian Laboratories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ermilab-Indian Laborato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milab-Indian Laborato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milab-Indian Laborato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milab-Indian Laborato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milab-Indian Laborato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milab-Indian Laborato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milab-Indian Laborato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Fermilab-Indian Laboratories</Template>
  <TotalTime>10996</TotalTime>
  <Words>421</Words>
  <Application>Microsoft Office PowerPoint</Application>
  <PresentationFormat>Letter Paper (8.5x11 in)</PresentationFormat>
  <Paragraphs>83</Paragraphs>
  <Slides>10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Fermilab-Indian Laboratories</vt:lpstr>
      <vt:lpstr>Acrobat Document</vt:lpstr>
      <vt:lpstr>Indian Institutions and Fermilab Collaboration Meeting  Oct 26-30, 2010</vt:lpstr>
      <vt:lpstr>Cavity and Cryomodule Deliverables  (from S. Mishra’s talk)</vt:lpstr>
      <vt:lpstr>650MHz Helium Vessel</vt:lpstr>
      <vt:lpstr>Proposed 650MHz Helium Vessel</vt:lpstr>
      <vt:lpstr>1.3GHz Blade Tuner</vt:lpstr>
      <vt:lpstr>1.3GHz Dressed Cavity</vt:lpstr>
      <vt:lpstr>650MHz Blade Tuner</vt:lpstr>
      <vt:lpstr>650MHz Blade Tuner</vt:lpstr>
      <vt:lpstr>650 MHz Blade Tuner  fEA                                                                                                    S. Barbanotti</vt:lpstr>
      <vt:lpstr>650 MHz  blade Tuner  fEA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U.S._IIFC_650_CMs</dc:title>
  <dc:creator>H. Carter</dc:creator>
  <cp:lastModifiedBy>Harry Carter</cp:lastModifiedBy>
  <cp:revision>309</cp:revision>
  <cp:lastPrinted>2001-03-27T18:51:47Z</cp:lastPrinted>
  <dcterms:created xsi:type="dcterms:W3CDTF">2008-10-12T07:26:03Z</dcterms:created>
  <dcterms:modified xsi:type="dcterms:W3CDTF">2010-10-27T09:39:35Z</dcterms:modified>
</cp:coreProperties>
</file>