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264" r:id="rId2"/>
    <p:sldId id="1275" r:id="rId3"/>
    <p:sldId id="1276" r:id="rId4"/>
    <p:sldId id="1277" r:id="rId5"/>
    <p:sldId id="1278" r:id="rId6"/>
    <p:sldId id="1279" r:id="rId7"/>
    <p:sldId id="1280" r:id="rId8"/>
    <p:sldId id="1281" r:id="rId9"/>
    <p:sldId id="1282" r:id="rId10"/>
    <p:sldId id="1283" r:id="rId11"/>
    <p:sldId id="1285" r:id="rId12"/>
    <p:sldId id="1286" r:id="rId13"/>
    <p:sldId id="1287" r:id="rId14"/>
    <p:sldId id="1288" r:id="rId15"/>
    <p:sldId id="1289" r:id="rId16"/>
    <p:sldId id="1290" r:id="rId17"/>
    <p:sldId id="1291" r:id="rId18"/>
    <p:sldId id="1292" r:id="rId19"/>
    <p:sldId id="1293" r:id="rId20"/>
    <p:sldId id="1294" r:id="rId21"/>
    <p:sldId id="1295" r:id="rId22"/>
    <p:sldId id="1300" r:id="rId23"/>
    <p:sldId id="1298" r:id="rId24"/>
    <p:sldId id="1301" r:id="rId25"/>
    <p:sldId id="1302" r:id="rId26"/>
    <p:sldId id="1299" r:id="rId27"/>
  </p:sldIdLst>
  <p:sldSz cx="9144000" cy="6858000" type="letter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FF00FF"/>
    <a:srgbClr val="CC9900"/>
    <a:srgbClr val="FF3300"/>
    <a:srgbClr val="0000FF"/>
    <a:srgbClr val="FF3399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75" autoAdjust="0"/>
    <p:restoredTop sz="94268" autoAdjust="0"/>
  </p:normalViewPr>
  <p:slideViewPr>
    <p:cSldViewPr>
      <p:cViewPr varScale="1">
        <p:scale>
          <a:sx n="71" d="100"/>
          <a:sy n="71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t" anchorCtr="0" compatLnSpc="1">
            <a:prstTxWarp prst="textNoShape">
              <a:avLst/>
            </a:prstTxWarp>
          </a:bodyPr>
          <a:lstStyle>
            <a:lvl1pPr defTabSz="913064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t" anchorCtr="0" compatLnSpc="1">
            <a:prstTxWarp prst="textNoShape">
              <a:avLst/>
            </a:prstTxWarp>
          </a:bodyPr>
          <a:lstStyle>
            <a:lvl1pPr algn="r" defTabSz="913064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b" anchorCtr="0" compatLnSpc="1">
            <a:prstTxWarp prst="textNoShape">
              <a:avLst/>
            </a:prstTxWarp>
          </a:bodyPr>
          <a:lstStyle>
            <a:lvl1pPr defTabSz="913064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6935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b" anchorCtr="0" compatLnSpc="1">
            <a:prstTxWarp prst="textNoShape">
              <a:avLst/>
            </a:prstTxWarp>
          </a:bodyPr>
          <a:lstStyle>
            <a:lvl1pPr algn="r" defTabSz="913064" eaLnBrk="0" hangingPunct="0">
              <a:defRPr sz="1300"/>
            </a:lvl1pPr>
          </a:lstStyle>
          <a:p>
            <a:pPr>
              <a:defRPr/>
            </a:pPr>
            <a:fld id="{6C48AA79-9DAE-494F-AE41-6474594C4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t" anchorCtr="0" compatLnSpc="1">
            <a:prstTxWarp prst="textNoShape">
              <a:avLst/>
            </a:prstTxWarp>
          </a:bodyPr>
          <a:lstStyle>
            <a:lvl1pPr defTabSz="913064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t" anchorCtr="0" compatLnSpc="1">
            <a:prstTxWarp prst="textNoShape">
              <a:avLst/>
            </a:prstTxWarp>
          </a:bodyPr>
          <a:lstStyle>
            <a:lvl1pPr algn="r" defTabSz="913064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87850"/>
            <a:ext cx="50927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b" anchorCtr="0" compatLnSpc="1">
            <a:prstTxWarp prst="textNoShape">
              <a:avLst/>
            </a:prstTxWarp>
          </a:bodyPr>
          <a:lstStyle>
            <a:lvl1pPr defTabSz="913064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69350"/>
            <a:ext cx="300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3" tIns="45648" rIns="91293" bIns="45648" numCol="1" anchor="b" anchorCtr="0" compatLnSpc="1">
            <a:prstTxWarp prst="textNoShape">
              <a:avLst/>
            </a:prstTxWarp>
          </a:bodyPr>
          <a:lstStyle>
            <a:lvl1pPr algn="r" defTabSz="913064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1E4AB874-677C-468D-B06A-159ED809D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Almost same as slide 14. Can you combine the two. This one has dates that I was requesting on the slide 14.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 should mention that this plan is tied to Supplement 1 to Addendum MOU III with Indian laboratories.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Spelling of Kolkata. Put IIFC as a sub-bullet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India should be replaced by Indian Institutions. Replace ADS with Nuclear Energy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India with Indian Institutions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 should verbally say how much is the total expense in Project-X and SRF R&amp;D. If I add everything up it will be close to $0.5B (2005-2015)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Different word than ceded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Different word than linchpin, other opportunities in sub bullet expand EPP, SRF Technology alignment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Replace ADS Development with Nuclear Energy Application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ADS Development with Nuclear Energy Applications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May not want to explain all the details, You should highlight a few points. Same for next 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would suggest that you point out that Indian DAE labratories are already working on SSR1, 650 and ILC cavities.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IIFC statement is in ( ), You could mention that we are expecting CD-0 in Jan 2011 and we have a DOE briefing in Nov. So this meeting in India is timely to firm up our collaboration and present to DOE. Can you give a schedule if we get CD-0 in Jan 2011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international partner will be by bilateral agreements. The Asia politics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6014-2A9A-4EAB-B4F9-0ECE05332DF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E79C-5AB4-4CD9-96D8-138C796939D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E1B9-51A3-4F3D-A583-4D5CB10F080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D0EB-2768-432C-96C6-036699FE9D8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160-48C7-432F-910D-3112D05C61F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D65A-DA4F-4100-9BFB-FB2413701C4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053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305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305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814E-687E-4EB0-ACB9-658E078D0FD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763000" cy="54102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smtClean="0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77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 smtClean="0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fld id="{CBA0F77D-7A8D-47A2-AE7B-4F774567D6D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8159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9" descr="DAE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7861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295400"/>
            <a:ext cx="7772400" cy="1600200"/>
          </a:xfrm>
        </p:spPr>
        <p:txBody>
          <a:bodyPr/>
          <a:lstStyle/>
          <a:p>
            <a:r>
              <a:rPr lang="en-US" sz="3200" dirty="0" smtClean="0"/>
              <a:t>Status of </a:t>
            </a:r>
            <a:r>
              <a:rPr lang="en-US" sz="3200" dirty="0" err="1" smtClean="0"/>
              <a:t>Fermilab</a:t>
            </a:r>
            <a:r>
              <a:rPr lang="en-US" sz="3200" dirty="0" smtClean="0"/>
              <a:t> Project X</a:t>
            </a:r>
            <a:br>
              <a:rPr lang="en-US" sz="3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IIFC Meeting </a:t>
            </a:r>
            <a:br>
              <a:rPr lang="en-US" sz="2000" dirty="0" smtClean="0"/>
            </a:br>
            <a:r>
              <a:rPr lang="en-US" sz="2000" dirty="0" smtClean="0"/>
              <a:t>Oct 26, 2010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267200"/>
            <a:ext cx="6400800" cy="1524000"/>
          </a:xfrm>
          <a:ln>
            <a:noFill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 smtClean="0"/>
              <a:t>Steve Holmes</a:t>
            </a:r>
          </a:p>
          <a:p>
            <a:pPr marL="0" indent="0" algn="ctr">
              <a:buFontTx/>
              <a:buNone/>
            </a:pPr>
            <a:r>
              <a:rPr lang="en-US" sz="1800" dirty="0" smtClean="0"/>
              <a:t>Project-X, Project Manager</a:t>
            </a:r>
          </a:p>
          <a:p>
            <a:pPr marL="0" indent="0" algn="ctr">
              <a:buFontTx/>
              <a:buNone/>
            </a:pPr>
            <a:r>
              <a:rPr lang="en-US" sz="1800" dirty="0" err="1" smtClean="0"/>
              <a:t>Fermilab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Functional Requirements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33400" y="990600"/>
          <a:ext cx="8231188" cy="5418139"/>
        </p:xfrm>
        <a:graphic>
          <a:graphicData uri="http://schemas.openxmlformats.org/drawingml/2006/table">
            <a:tbl>
              <a:tblPr/>
              <a:tblGrid>
                <a:gridCol w="1677988"/>
                <a:gridCol w="3810000"/>
                <a:gridCol w="27432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Requirement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Delivered Beam Energy, maximum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120 GeV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Delivered Beam Energy, minimum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 GeV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M3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Minimum Injection Energy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GeV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Beam Power (60-120 GeV)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&gt;  2 MW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Beam Particles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Protons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Beam Intensity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1.6 x 10 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protons per pulse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Beam Pulse Length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9.5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sec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Bunches per Pulse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Bunch Spacing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18.8 nsec (1/53.1 MHz)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M10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Bunch Length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&lt;2 nsec (fullwidth half max)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M11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Pulse Repetition Rate (120 GeV)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1.333 sec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M12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Pulse Repetition Rate (60 GeV)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0.75  sec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M13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Max Momentum Spread at extraction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×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The 3 GeV and neutrino programs must operate simultaneously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Residual Activation from Uncontrolled Beam Loss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&lt;20 mrem/hour (average)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&lt;100 mrem/hour (peak) @ 1 ft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Scheduled Maintenance Weeks/Year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GeV Linac Operational Reliability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90%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I5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60-120 GeV Operational Reliabiltiy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Facility Lifetime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 years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Provisions should be made to support an upgrade of the CW linac to support an average current of 4 mA.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Provisions should be made to support an upgrade of the Main Injector to support a delivered beam power of ~4 MW at 120 GeV.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Provisions should be made to deliver CW proton beams as low as 1 GeV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Provision should be made to support an upgrade to the CW linac such that it can accelerate Protons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B63AE-9870-4C78-B31F-F83C0661FA60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mtClean="0"/>
              <a:t>Reference Design</a:t>
            </a:r>
            <a:br>
              <a:rPr lang="en-US" smtClean="0"/>
            </a:br>
            <a:r>
              <a:rPr lang="en-US" sz="2400" smtClean="0"/>
              <a:t>Provisional Siting</a:t>
            </a:r>
            <a:endParaRPr lang="en-US" sz="2400" dirty="0" smtClean="0"/>
          </a:p>
        </p:txBody>
      </p:sp>
      <p:pic>
        <p:nvPicPr>
          <p:cNvPr id="12" name="Content Placeholder 6" descr="site_layout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1209675"/>
            <a:ext cx="7924800" cy="5148263"/>
          </a:xfrm>
        </p:spPr>
      </p:pic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1905000" cy="304800"/>
          </a:xfrm>
        </p:spPr>
        <p:txBody>
          <a:bodyPr/>
          <a:lstStyle/>
          <a:p>
            <a:pPr>
              <a:defRPr/>
            </a:pPr>
            <a:fld id="{CCC68D62-1D7D-4993-BAAF-D11680ED79D6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mtClean="0"/>
              <a:t>CW Linac Technologies</a:t>
            </a:r>
            <a:endParaRPr lang="en-US" sz="2800" dirty="0"/>
          </a:p>
        </p:txBody>
      </p:sp>
      <p:grpSp>
        <p:nvGrpSpPr>
          <p:cNvPr id="24578" name="Group 33"/>
          <p:cNvGrpSpPr>
            <a:grpSpLocks/>
          </p:cNvGrpSpPr>
          <p:nvPr/>
        </p:nvGrpSpPr>
        <p:grpSpPr bwMode="auto">
          <a:xfrm>
            <a:off x="304800" y="1371600"/>
            <a:ext cx="8729663" cy="1946275"/>
            <a:chOff x="1614055" y="1918451"/>
            <a:chExt cx="5569339" cy="1248123"/>
          </a:xfrm>
        </p:grpSpPr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1614055" y="1918451"/>
              <a:ext cx="5569339" cy="1216040"/>
              <a:chOff x="1600200" y="2819400"/>
              <a:chExt cx="5569339" cy="121604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0020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=0.11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38791" y="2819400"/>
                <a:ext cx="837579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=0.22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7637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=0.4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14961" y="2819400"/>
                <a:ext cx="837578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=0.61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2539" y="2819400"/>
                <a:ext cx="838591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=0.9</a:t>
                </a:r>
              </a:p>
            </p:txBody>
          </p:sp>
          <p:sp>
            <p:nvSpPr>
              <p:cNvPr id="25" name="Left-Right Arrow 24"/>
              <p:cNvSpPr/>
              <p:nvPr/>
            </p:nvSpPr>
            <p:spPr>
              <a:xfrm>
                <a:off x="1600200" y="3429209"/>
                <a:ext cx="251476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4627" name="TextBox 42"/>
              <p:cNvSpPr txBox="1">
                <a:spLocks noChangeArrowheads="1"/>
              </p:cNvSpPr>
              <p:nvPr/>
            </p:nvSpPr>
            <p:spPr bwMode="auto">
              <a:xfrm>
                <a:off x="1600200" y="3581400"/>
                <a:ext cx="2514600" cy="45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325 MHz  SSR</a:t>
                </a:r>
              </a:p>
              <a:p>
                <a:pPr algn="ctr" eaLnBrk="0" hangingPunct="0"/>
                <a:r>
                  <a:rPr lang="en-US" sz="2000"/>
                  <a:t>2.5-160 MeV</a:t>
                </a:r>
              </a:p>
            </p:txBody>
          </p:sp>
          <p:sp>
            <p:nvSpPr>
              <p:cNvPr id="28" name="Left-Right Arrow 27"/>
              <p:cNvSpPr/>
              <p:nvPr/>
            </p:nvSpPr>
            <p:spPr>
              <a:xfrm>
                <a:off x="4114961" y="3429209"/>
                <a:ext cx="1676169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791130" y="2819400"/>
                <a:ext cx="838591" cy="380749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=1.0</a:t>
                </a:r>
              </a:p>
            </p:txBody>
          </p:sp>
          <p:sp>
            <p:nvSpPr>
              <p:cNvPr id="30" name="Left-Right Arrow 29"/>
              <p:cNvSpPr/>
              <p:nvPr/>
            </p:nvSpPr>
            <p:spPr>
              <a:xfrm>
                <a:off x="5791130" y="3429209"/>
                <a:ext cx="83859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4631" name="TextBox 47"/>
              <p:cNvSpPr txBox="1">
                <a:spLocks noChangeArrowheads="1"/>
              </p:cNvSpPr>
              <p:nvPr/>
            </p:nvSpPr>
            <p:spPr bwMode="auto">
              <a:xfrm>
                <a:off x="5712702" y="3581400"/>
                <a:ext cx="1456837" cy="45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1.3 GHz Elliptical 2-3 GeV</a:t>
                </a:r>
              </a:p>
            </p:txBody>
          </p:sp>
        </p:grpSp>
        <p:sp>
          <p:nvSpPr>
            <p:cNvPr id="24620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45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650 MHz Elliptical 0.16-2 GeV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57213" y="3429000"/>
          <a:ext cx="8281736" cy="283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7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/26/1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/18/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 /22/4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160-520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/42/7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520-2000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 /24/12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/9 /9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C98E5-DE47-409A-B232-7BB5B61859A9}" type="slidenum">
              <a:rPr lang="en-US" smtClean="0"/>
              <a:pPr>
                <a:defRPr/>
              </a:pPr>
              <a:t>12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82000" cy="541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superconducting pulsed </a:t>
            </a:r>
            <a:r>
              <a:rPr lang="en-US" dirty="0" err="1" smtClean="0"/>
              <a:t>linac</a:t>
            </a:r>
            <a:r>
              <a:rPr lang="en-US" dirty="0" smtClean="0"/>
              <a:t> will be used for acceleration from 3 to 8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ILC style cavities and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1.3 GHZ,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=1.0</a:t>
            </a:r>
          </a:p>
          <a:p>
            <a:pPr lvl="1">
              <a:defRPr/>
            </a:pPr>
            <a:r>
              <a:rPr lang="en-US" dirty="0" smtClean="0"/>
              <a:t>ILC style </a:t>
            </a:r>
            <a:r>
              <a:rPr lang="en-US" dirty="0" err="1" smtClean="0"/>
              <a:t>rf</a:t>
            </a:r>
            <a:r>
              <a:rPr lang="en-US" dirty="0" smtClean="0"/>
              <a:t> system</a:t>
            </a:r>
          </a:p>
          <a:p>
            <a:pPr lvl="2">
              <a:defRPr/>
            </a:pPr>
            <a:r>
              <a:rPr lang="en-US" dirty="0" smtClean="0"/>
              <a:t>5 MW klystron</a:t>
            </a:r>
          </a:p>
          <a:p>
            <a:pPr lvl="2">
              <a:defRPr/>
            </a:pPr>
            <a:r>
              <a:rPr lang="en-US" dirty="0" smtClean="0"/>
              <a:t>Two </a:t>
            </a:r>
            <a:r>
              <a:rPr lang="en-US" dirty="0" err="1" smtClean="0"/>
              <a:t>cryomodules</a:t>
            </a:r>
            <a:r>
              <a:rPr lang="en-US" dirty="0" smtClean="0"/>
              <a:t> per </a:t>
            </a:r>
            <a:r>
              <a:rPr lang="en-US" dirty="0" err="1" smtClean="0"/>
              <a:t>rf</a:t>
            </a:r>
            <a:r>
              <a:rPr lang="en-US" dirty="0" smtClean="0"/>
              <a:t> source</a:t>
            </a:r>
          </a:p>
          <a:p>
            <a:pPr lvl="1">
              <a:defRPr/>
            </a:pPr>
            <a:r>
              <a:rPr lang="en-US" dirty="0" smtClean="0"/>
              <a:t>Must deliver 26 </a:t>
            </a:r>
            <a:r>
              <a:rPr lang="en-US" dirty="0" err="1" smtClean="0"/>
              <a:t>mA-msec</a:t>
            </a:r>
            <a:r>
              <a:rPr lang="en-US" dirty="0" smtClean="0"/>
              <a:t> to the Recycler every 0.75 sec. </a:t>
            </a:r>
            <a:r>
              <a:rPr lang="en-US" dirty="0" smtClean="0"/>
              <a:t>Options: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2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x</a:t>
            </a:r>
            <a:r>
              <a:rPr lang="en-US" dirty="0" smtClean="0"/>
              <a:t> 2.2 </a:t>
            </a:r>
            <a:r>
              <a:rPr lang="en-US" dirty="0" err="1" smtClean="0"/>
              <a:t>msec</a:t>
            </a:r>
            <a:r>
              <a:rPr lang="en-US" dirty="0" smtClean="0"/>
              <a:t> pulses at 10 Hz</a:t>
            </a:r>
          </a:p>
          <a:p>
            <a:pPr lvl="3">
              <a:defRPr/>
            </a:pPr>
            <a:r>
              <a:rPr lang="en-US" dirty="0" smtClean="0"/>
              <a:t>Six pulses required to load Recycler/Main Injector</a:t>
            </a:r>
          </a:p>
          <a:p>
            <a:pPr lvl="2">
              <a:defRPr/>
            </a:pPr>
            <a:r>
              <a:rPr lang="en-US" dirty="0" smtClean="0"/>
              <a:t>1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x</a:t>
            </a:r>
            <a:r>
              <a:rPr lang="en-US" dirty="0" smtClean="0"/>
              <a:t> 2.2 </a:t>
            </a:r>
            <a:r>
              <a:rPr lang="en-US" dirty="0" err="1" smtClean="0"/>
              <a:t>msec</a:t>
            </a:r>
            <a:r>
              <a:rPr lang="en-US" dirty="0" smtClean="0"/>
              <a:t> pulses at 20 Hz</a:t>
            </a:r>
          </a:p>
          <a:p>
            <a:pPr lvl="3">
              <a:defRPr/>
            </a:pPr>
            <a:r>
              <a:rPr lang="en-US" dirty="0" smtClean="0"/>
              <a:t>Twelve pulses required to load Recycler/Main Injector</a:t>
            </a:r>
          </a:p>
          <a:p>
            <a:pPr lvl="2">
              <a:defRPr/>
            </a:pPr>
            <a:r>
              <a:rPr lang="en-US" dirty="0" smtClean="0"/>
              <a:t>1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x</a:t>
            </a:r>
            <a:r>
              <a:rPr lang="en-US" dirty="0" smtClean="0"/>
              <a:t> 4.4 </a:t>
            </a:r>
            <a:r>
              <a:rPr lang="en-US" dirty="0" err="1" smtClean="0"/>
              <a:t>msec</a:t>
            </a:r>
            <a:r>
              <a:rPr lang="en-US" dirty="0" smtClean="0"/>
              <a:t> pulses at 10 Hz</a:t>
            </a:r>
          </a:p>
          <a:p>
            <a:pPr lvl="3">
              <a:defRPr/>
            </a:pPr>
            <a:r>
              <a:rPr lang="en-US" dirty="0" smtClean="0"/>
              <a:t>Six pulses required to load Recycler/Main </a:t>
            </a:r>
            <a:r>
              <a:rPr lang="en-US" dirty="0" smtClean="0"/>
              <a:t>Injector</a:t>
            </a:r>
          </a:p>
          <a:p>
            <a:pPr lvl="2">
              <a:defRPr/>
            </a:pPr>
            <a:r>
              <a:rPr lang="en-US" dirty="0" smtClean="0"/>
              <a:t>1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x</a:t>
            </a:r>
            <a:r>
              <a:rPr lang="en-US" dirty="0" smtClean="0"/>
              <a:t> </a:t>
            </a:r>
            <a:r>
              <a:rPr lang="en-US" dirty="0" smtClean="0"/>
              <a:t>26 </a:t>
            </a:r>
            <a:r>
              <a:rPr lang="en-US" dirty="0" err="1" smtClean="0"/>
              <a:t>msec</a:t>
            </a:r>
            <a:r>
              <a:rPr lang="en-US" dirty="0" smtClean="0"/>
              <a:t> pulses at 10 Hz</a:t>
            </a:r>
          </a:p>
          <a:p>
            <a:pPr lvl="3">
              <a:defRPr/>
            </a:pPr>
            <a:r>
              <a:rPr lang="en-US" dirty="0" smtClean="0"/>
              <a:t>One pulse </a:t>
            </a:r>
            <a:r>
              <a:rPr lang="en-US" dirty="0" smtClean="0"/>
              <a:t>required to load </a:t>
            </a:r>
            <a:r>
              <a:rPr lang="en-US" dirty="0" smtClean="0"/>
              <a:t>Main </a:t>
            </a:r>
            <a:r>
              <a:rPr lang="en-US" dirty="0" smtClean="0"/>
              <a:t>Injector</a:t>
            </a:r>
          </a:p>
          <a:p>
            <a:pPr lvl="3">
              <a:defRPr/>
            </a:pPr>
            <a:endParaRPr lang="en-US" dirty="0" smtClean="0"/>
          </a:p>
          <a:p>
            <a:pPr lvl="3">
              <a:defRPr/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F6F7D-B258-46F0-AB28-9BBECD529A78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Department of Energy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U.S. Department of Energy mandates a formal process for all projects with costs in excess of </a:t>
            </a:r>
            <a:r>
              <a:rPr lang="en-US" dirty="0" smtClean="0"/>
              <a:t>$10M</a:t>
            </a:r>
            <a:endParaRPr lang="en-US" dirty="0" smtClean="0"/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Process is governed by five “Critical Decisions”: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CD-0:  Approve Mission Need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CD-1:  Approve Alternative Selection and Cost Range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CD-2:  Approve Performance Baseline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CD-3:  Approve Start of Construction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CD-4:  Approve Start of Operations or Project Completion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Most projects undertaken in the last decade have take between 3 to 4 years to get from CD-0 to CD-3 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Project X does not yet have CD-0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Documentation is in preparation and we are currently anticipating in spring 2011</a:t>
            </a:r>
          </a:p>
          <a:p>
            <a:pPr lvl="2">
              <a:spcBef>
                <a:spcPts val="200"/>
              </a:spcBef>
              <a:defRPr/>
            </a:pPr>
            <a:r>
              <a:rPr lang="en-US" dirty="0" smtClean="0"/>
              <a:t>DOE briefing November 16-17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IIFC is a major factor in pushing this process forward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C7A70-5A61-47E6-87F1-F9715D3E5468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Department of Energy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458200" cy="5715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Planning for Project X, including all R&amp;D activities, is undertaken within the CD framework:</a:t>
            </a:r>
          </a:p>
          <a:p>
            <a:pPr lvl="1">
              <a:defRPr/>
            </a:pPr>
            <a:r>
              <a:rPr lang="en-US" dirty="0" smtClean="0"/>
              <a:t>The process starts with the approval of the </a:t>
            </a:r>
            <a:r>
              <a:rPr lang="en-US" u="sng" dirty="0" smtClean="0"/>
              <a:t>physics mission </a:t>
            </a:r>
            <a:r>
              <a:rPr lang="en-US" dirty="0" smtClean="0"/>
              <a:t>(CD-0); the accelerator design is less important at this stage</a:t>
            </a:r>
          </a:p>
          <a:p>
            <a:pPr lvl="1">
              <a:defRPr/>
            </a:pPr>
            <a:r>
              <a:rPr lang="en-US" u="sng" dirty="0" smtClean="0"/>
              <a:t>Alternative implementations </a:t>
            </a:r>
            <a:r>
              <a:rPr lang="en-US" dirty="0" smtClean="0"/>
              <a:t>need to maintained through CD-0 and then analyzed prior to CD-1; a Conceptual Design Report is produced for CD-1</a:t>
            </a:r>
          </a:p>
          <a:p>
            <a:pPr lvl="2">
              <a:buFont typeface="Symbol" pitchFamily="18" charset="2"/>
              <a:buChar char="Þ"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basic configuration </a:t>
            </a:r>
            <a:r>
              <a:rPr lang="en-US" dirty="0" smtClean="0"/>
              <a:t>is established at CD-1</a:t>
            </a:r>
          </a:p>
          <a:p>
            <a:pPr lvl="1">
              <a:defRPr/>
            </a:pPr>
            <a:r>
              <a:rPr lang="en-US" dirty="0" smtClean="0"/>
              <a:t>Formalized accounting and reporting requirements are initiated with CD-0, and come to full fruition at CD-2</a:t>
            </a:r>
          </a:p>
          <a:p>
            <a:pPr lvl="1">
              <a:defRPr/>
            </a:pPr>
            <a:r>
              <a:rPr lang="en-US" dirty="0" smtClean="0"/>
              <a:t>The performance baseline is established at CD-2</a:t>
            </a:r>
          </a:p>
          <a:p>
            <a:pPr lvl="2">
              <a:defRPr/>
            </a:pPr>
            <a:r>
              <a:rPr lang="en-US" dirty="0" smtClean="0"/>
              <a:t>Performance baseline = technical scope &amp; performance goals, cost, and schedule</a:t>
            </a:r>
          </a:p>
          <a:p>
            <a:pPr lvl="2">
              <a:buFont typeface="Symbol" pitchFamily="18" charset="2"/>
              <a:buChar char="Þ"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final configuration </a:t>
            </a:r>
            <a:r>
              <a:rPr lang="en-US" dirty="0" smtClean="0"/>
              <a:t>is established at CD-2 </a:t>
            </a:r>
          </a:p>
          <a:p>
            <a:pPr lvl="1">
              <a:defRPr/>
            </a:pPr>
            <a:r>
              <a:rPr lang="en-US" u="sng" dirty="0" smtClean="0"/>
              <a:t>Final (detailed) design</a:t>
            </a:r>
            <a:r>
              <a:rPr lang="en-US" dirty="0" smtClean="0"/>
              <a:t> is completed between CD-2 and CD-3</a:t>
            </a:r>
          </a:p>
          <a:p>
            <a:pPr lvl="2">
              <a:defRPr/>
            </a:pPr>
            <a:r>
              <a:rPr lang="en-US" dirty="0" smtClean="0"/>
              <a:t>All R&amp;D is generally complete at the time of CD-3</a:t>
            </a:r>
          </a:p>
          <a:p>
            <a:pPr lvl="1">
              <a:defRPr/>
            </a:pPr>
            <a:r>
              <a:rPr lang="en-US" dirty="0" smtClean="0"/>
              <a:t>CD-3 authorizes the </a:t>
            </a:r>
            <a:r>
              <a:rPr lang="en-US" u="sng" dirty="0" smtClean="0"/>
              <a:t>start of construction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There are no explicit provisions for integration of contributions from international partners within this DOE framework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So we are inventing the path forward together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B919D-EF7E-4216-8355-C20D633783CF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600" dirty="0" smtClean="0"/>
              <a:t>RD&amp;D </a:t>
            </a:r>
            <a:r>
              <a:rPr lang="en-US" sz="3600" dirty="0" smtClean="0"/>
              <a:t>Plan</a:t>
            </a:r>
            <a:br>
              <a:rPr lang="en-US" sz="3600" dirty="0" smtClean="0"/>
            </a:br>
            <a:r>
              <a:rPr lang="en-US" sz="2800" dirty="0" smtClean="0"/>
              <a:t>Goals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8686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RD&amp;D = Research, </a:t>
            </a:r>
            <a:r>
              <a:rPr lang="en-US" u="sng" dirty="0" smtClean="0"/>
              <a:t>Design</a:t>
            </a:r>
            <a:r>
              <a:rPr lang="en-US" dirty="0" smtClean="0"/>
              <a:t>, and Development</a:t>
            </a:r>
          </a:p>
          <a:p>
            <a:pPr>
              <a:spcBef>
                <a:spcPts val="900"/>
              </a:spcBef>
              <a:defRPr/>
            </a:pPr>
            <a:r>
              <a:rPr lang="en-US" dirty="0" smtClean="0"/>
              <a:t>RD&amp;D Plan </a:t>
            </a:r>
            <a:r>
              <a:rPr lang="en-US" dirty="0" smtClean="0"/>
              <a:t>corresponds </a:t>
            </a:r>
            <a:r>
              <a:rPr lang="en-US" dirty="0" smtClean="0"/>
              <a:t>to </a:t>
            </a:r>
            <a:r>
              <a:rPr lang="en-US" dirty="0" smtClean="0"/>
              <a:t>the Reference </a:t>
            </a:r>
            <a:r>
              <a:rPr lang="en-US" dirty="0" smtClean="0"/>
              <a:t>Design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Most </a:t>
            </a:r>
            <a:r>
              <a:rPr lang="en-US" dirty="0" smtClean="0"/>
              <a:t>recent version available at: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http://projectx-docdb.fnal.gov:8080/cgi-bin/ShowDocument?docid=628</a:t>
            </a:r>
          </a:p>
          <a:p>
            <a:pPr>
              <a:spcBef>
                <a:spcPts val="900"/>
              </a:spcBef>
              <a:defRPr/>
            </a:pPr>
            <a:r>
              <a:rPr lang="en-US" dirty="0" smtClean="0"/>
              <a:t>Goals</a:t>
            </a:r>
          </a:p>
          <a:p>
            <a:pPr lvl="1">
              <a:defRPr/>
            </a:pPr>
            <a:r>
              <a:rPr lang="en-US" dirty="0" smtClean="0"/>
              <a:t>Complete design of the Project X facility including all technical and conventional construction elements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Identification of key accelerator physics and engineering challenges and validation of performance of critical technology items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Simulations, experimentation, and prototype construction as appropriate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Development of an acquisition strategy for key technical elements, including development/qualification of vendors for critical components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Development of a technical/cost/schedule baseline for construction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Preliminary identification of performance upgrade paths</a:t>
            </a:r>
          </a:p>
          <a:p>
            <a:pPr lvl="1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2790-A952-450D-895B-E6C0BB64B585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RD&amp;D Plan</a:t>
            </a:r>
            <a:br>
              <a:rPr lang="en-US" dirty="0" smtClean="0"/>
            </a:br>
            <a:r>
              <a:rPr lang="en-US" sz="2400" dirty="0" smtClean="0"/>
              <a:t>Scope/Deliverables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dirty="0" smtClean="0"/>
              <a:t>Scope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All activities required to bring Project X from the Reference Design through final design (CD-3).</a:t>
            </a:r>
          </a:p>
          <a:p>
            <a:pPr>
              <a:spcBef>
                <a:spcPts val="900"/>
              </a:spcBef>
              <a:defRPr/>
            </a:pPr>
            <a:r>
              <a:rPr lang="en-US" dirty="0" smtClean="0"/>
              <a:t>Deliverables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All documentation required by the Department of Energy prior to authorizing construction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Supporting technical R&amp;D required to validate the design and establish fabrication methods </a:t>
            </a:r>
          </a:p>
          <a:p>
            <a:pPr>
              <a:defRPr/>
            </a:pPr>
            <a:r>
              <a:rPr lang="en-US" dirty="0" smtClean="0"/>
              <a:t>Assumed Critical Decision dates</a:t>
            </a:r>
          </a:p>
          <a:p>
            <a:pPr lvl="1">
              <a:defRPr/>
            </a:pPr>
            <a:r>
              <a:rPr lang="en-US" dirty="0" smtClean="0"/>
              <a:t>CD-0: January 2011	Approve Mission Need</a:t>
            </a:r>
          </a:p>
          <a:p>
            <a:pPr lvl="1">
              <a:spcBef>
                <a:spcPts val="300"/>
              </a:spcBef>
              <a:tabLst>
                <a:tab pos="3657600" algn="l"/>
              </a:tabLst>
              <a:defRPr/>
            </a:pPr>
            <a:r>
              <a:rPr lang="en-US" dirty="0" smtClean="0"/>
              <a:t>CD-1: July 2012	Approve Alternative Selection &amp; Cost 	  Range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CD-2: August 2013	Approve Performance Baseline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CD-3: September 2014	Approve Start of Construction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CD-4: September 2019	Project Complete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B045-6032-4C9E-8454-34B8E92FC858}" type="slidenum">
              <a:rPr lang="en-US" smtClean="0"/>
              <a:pPr>
                <a:defRPr/>
              </a:pPr>
              <a:t>17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SRF Development Plan</a:t>
            </a:r>
            <a:br>
              <a:rPr lang="en-US" dirty="0" smtClean="0"/>
            </a:br>
            <a:r>
              <a:rPr lang="en-US" sz="2400" dirty="0" smtClean="0"/>
              <a:t>(see Supplement I to MOU Addendum III)</a:t>
            </a:r>
            <a:endParaRPr lang="en-US" sz="2400" dirty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15000"/>
            <a:ext cx="5514975" cy="6858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1143000"/>
            <a:ext cx="8528050" cy="4300538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D0EA9-A28A-4303-8E29-978882617C4A}" type="slidenum">
              <a:rPr lang="en-US" smtClean="0"/>
              <a:pPr>
                <a:defRPr/>
              </a:pPr>
              <a:t>18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mtClean="0"/>
              <a:t>Collaboration Plan</a:t>
            </a:r>
            <a:endParaRPr lang="en-US" dirty="0"/>
          </a:p>
        </p:txBody>
      </p:sp>
      <p:sp>
        <p:nvSpPr>
          <p:cNvPr id="10792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1000" y="9906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ea typeface="ＭＳ Ｐゴシック" charset="-128"/>
              </a:rPr>
              <a:t>A multi-institutional collaboration has been established to execute the Project X RD&amp;D Program.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Organized as a “national project with international participation”.</a:t>
            </a:r>
          </a:p>
          <a:p>
            <a:pPr lvl="2"/>
            <a:r>
              <a:rPr lang="en-US" altLang="ja-JP" dirty="0" err="1" smtClean="0">
                <a:ea typeface="ＭＳ Ｐゴシック" charset="-128"/>
              </a:rPr>
              <a:t>Fermilab</a:t>
            </a:r>
            <a:r>
              <a:rPr lang="en-US" altLang="ja-JP" dirty="0" smtClean="0">
                <a:ea typeface="ＭＳ Ｐゴシック" charset="-128"/>
              </a:rPr>
              <a:t> as lead laboratory</a:t>
            </a:r>
          </a:p>
          <a:p>
            <a:pPr lvl="2"/>
            <a:r>
              <a:rPr lang="en-US" dirty="0" smtClean="0"/>
              <a:t>International participation via in-kind contributions, established through bi-lateral MOUs. </a:t>
            </a:r>
          </a:p>
          <a:p>
            <a:pPr lvl="3"/>
            <a:r>
              <a:rPr lang="en-US" dirty="0" smtClean="0"/>
              <a:t>IIFC is the first international agreement</a:t>
            </a:r>
            <a:endParaRPr lang="en-US" altLang="ja-JP" dirty="0" smtClean="0"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Collaboration MOUs for the RD&amp;D phase outlines basic goals, and the means of organizing and executing the work. Signatories:</a:t>
            </a:r>
          </a:p>
          <a:p>
            <a:pPr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ANL		ORNL/SNS		BARC/Mumbai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BNL		MSU			IUAC/Delhi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Cornell		TJNAF			RRCAT/Indore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</a:t>
            </a:r>
            <a:r>
              <a:rPr lang="en-US" altLang="ja-JP" dirty="0" err="1" smtClean="0">
                <a:solidFill>
                  <a:schemeClr val="tx1"/>
                </a:solidFill>
                <a:ea typeface="ＭＳ Ｐゴシック" charset="-128"/>
              </a:rPr>
              <a:t>Fermilab</a:t>
            </a: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	SLAC		 	VECC/Kolkata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LBNL		ILC/ART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Collaborators to assume responsibility for components and sub-system design, development, cost estimating, and potentially construction. </a:t>
            </a:r>
            <a:endParaRPr lang="en-US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44008-C010-4D20-A748-B923FF540D12}" type="slidenum">
              <a:rPr lang="en-US" smtClean="0"/>
              <a:pPr>
                <a:defRPr/>
              </a:pPr>
              <a:t>19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90525">
              <a:defRPr/>
            </a:pPr>
            <a:r>
              <a:rPr lang="en-US" dirty="0" err="1" smtClean="0"/>
              <a:t>Fermilab</a:t>
            </a:r>
            <a:r>
              <a:rPr lang="en-US" dirty="0" smtClean="0"/>
              <a:t> Strategic Plan</a:t>
            </a:r>
          </a:p>
          <a:p>
            <a:pPr marL="390525">
              <a:defRPr/>
            </a:pPr>
            <a:r>
              <a:rPr lang="en-US" dirty="0" smtClean="0"/>
              <a:t>Project X Reference Design</a:t>
            </a:r>
          </a:p>
          <a:p>
            <a:pPr marL="390525">
              <a:defRPr/>
            </a:pPr>
            <a:r>
              <a:rPr lang="en-US" dirty="0" smtClean="0"/>
              <a:t>Moving Project X through the U.S. Department of Energy Process</a:t>
            </a:r>
          </a:p>
          <a:p>
            <a:pPr marL="390525">
              <a:defRPr/>
            </a:pPr>
            <a:r>
              <a:rPr lang="en-US" dirty="0" smtClean="0"/>
              <a:t>R&amp;D Plan</a:t>
            </a:r>
          </a:p>
          <a:p>
            <a:pPr marL="390525">
              <a:defRPr/>
            </a:pPr>
            <a:r>
              <a:rPr lang="en-US" dirty="0" smtClean="0"/>
              <a:t>Project X Collaboration and India’s Role</a:t>
            </a:r>
          </a:p>
          <a:p>
            <a:pPr marL="390525">
              <a:defRPr/>
            </a:pPr>
            <a:endParaRPr lang="en-US" dirty="0" smtClean="0"/>
          </a:p>
          <a:p>
            <a:pPr marL="390525">
              <a:buFontTx/>
              <a:buNone/>
              <a:defRPr/>
            </a:pPr>
            <a:r>
              <a:rPr lang="en-US" u="sng" dirty="0" smtClean="0">
                <a:solidFill>
                  <a:srgbClr val="009900"/>
                </a:solidFill>
              </a:rPr>
              <a:t>Our websites:</a:t>
            </a:r>
          </a:p>
          <a:p>
            <a:pPr>
              <a:buFontTx/>
              <a:buNone/>
              <a:defRPr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C00000"/>
                </a:solidFill>
              </a:rPr>
              <a:t>http://projectx.fnal.gov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			http://projectx-docdb.fnal.gov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77E7C-E406-4245-8328-B3943A72A4E3}" type="slidenum">
              <a:rPr lang="en-US" smtClean="0"/>
              <a:pPr>
                <a:defRPr/>
              </a:pPr>
              <a:t>2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Current Institutional Responsibilities</a:t>
            </a:r>
            <a:endParaRPr lang="en-US" sz="28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381000" y="1066800"/>
          <a:ext cx="8321042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091"/>
                <a:gridCol w="66204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</a:tblGrid>
              <a:tr h="612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 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Cav</a:t>
                      </a:r>
                      <a:r>
                        <a:rPr lang="en-US" sz="1200" baseline="0" dirty="0" smtClean="0"/>
                        <a:t> &amp; CMs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Cryo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Instru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Cntrls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MI/Recycler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</a:t>
                      </a:r>
                      <a:r>
                        <a:rPr lang="en-US" sz="1200" dirty="0" err="1" smtClean="0"/>
                        <a:t>Trnspt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Accel</a:t>
                      </a:r>
                      <a:r>
                        <a:rPr lang="en-US" sz="1200" dirty="0" smtClean="0"/>
                        <a:t> Phys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Systm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Integ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</a:t>
                      </a:r>
                      <a:r>
                        <a:rPr lang="en-US" sz="1200" dirty="0" err="1" smtClean="0"/>
                        <a:t>Facil</a:t>
                      </a:r>
                      <a:endParaRPr lang="en-US" sz="1200" dirty="0"/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BNL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Cornell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Fermilab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LBNL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SNS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MSU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TJNAF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SLAC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ILC/ART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BARC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IUAC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RRCAT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VECC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76BE-639B-4D91-9A63-F804340173F7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Indian Institutes &amp;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Collaboration (IIFC)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Goals: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India Institutions to assist </a:t>
            </a:r>
            <a:r>
              <a:rPr lang="en-US" dirty="0" err="1" smtClean="0"/>
              <a:t>Fermilab</a:t>
            </a:r>
            <a:r>
              <a:rPr lang="en-US" dirty="0" smtClean="0"/>
              <a:t> in the realization of Project X at </a:t>
            </a:r>
            <a:r>
              <a:rPr lang="en-US" dirty="0" err="1" smtClean="0"/>
              <a:t>Fermilab</a:t>
            </a:r>
            <a:r>
              <a:rPr lang="en-US" dirty="0" smtClean="0"/>
              <a:t>;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Input </a:t>
            </a:r>
            <a:r>
              <a:rPr lang="en-US" dirty="0" smtClean="0"/>
              <a:t>into </a:t>
            </a:r>
            <a:r>
              <a:rPr lang="en-US" dirty="0" smtClean="0"/>
              <a:t>performance goals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Indian Institutions to acquire technical capabilities in the design and construction of high intensity proton accelerators;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Indian researchers to participate in the Project X physics program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Elementary Particle Physics: neutrino/</a:t>
            </a:r>
            <a:r>
              <a:rPr lang="en-US" dirty="0" err="1" smtClean="0"/>
              <a:t>muon</a:t>
            </a:r>
            <a:r>
              <a:rPr lang="en-US" dirty="0" smtClean="0"/>
              <a:t>/</a:t>
            </a:r>
            <a:r>
              <a:rPr lang="en-US" dirty="0" err="1" smtClean="0"/>
              <a:t>kaon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Nuclear: Nuclear physics and Nuclear energy applications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Framework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Establish Indian contributions during the R&amp;D phase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Alignment with Indian technology goals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Construction phase is under discussion, but…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Expectation that R&amp;D areas carryover into construction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Indian participation in the commissioning phase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Fermilab</a:t>
            </a:r>
            <a:r>
              <a:rPr lang="en-US" dirty="0" smtClean="0"/>
              <a:t> holds ultimate responsibility for successful execution of the RD&amp;D, construction, and commissioning phase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E63CA-3257-4F2F-8E01-9578433581E1}" type="slidenum">
              <a:rPr lang="en-US" smtClean="0"/>
              <a:pPr>
                <a:defRPr/>
              </a:pPr>
              <a:t>21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Indian Institutes &amp;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Collaboration (IIFC)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820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Strategy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Full integration of Indian activities within the Project X RD&amp;D Plan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Clear definition and common understanding of functional requirements, deliverables, and responsible managers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Formally established points of contact at </a:t>
            </a:r>
            <a:r>
              <a:rPr lang="en-US" dirty="0" err="1" smtClean="0"/>
              <a:t>Fermilab</a:t>
            </a:r>
            <a:r>
              <a:rPr lang="en-US" dirty="0" smtClean="0"/>
              <a:t> and Indian Institutions to manage R&amp;D sub-projects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IIFC oversight structures in place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Fermilab</a:t>
            </a:r>
            <a:r>
              <a:rPr lang="en-US" dirty="0" smtClean="0"/>
              <a:t> management plan in place; reviewed by IC-IIFC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Continuous communication so that Indian participants remain fully informed of Project X technical and political status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Includes making clear what technical configurations are fixed and which are still open for modification, for example: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650 MHz to 3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Eliminate </a:t>
            </a:r>
            <a:r>
              <a:rPr lang="en-US" dirty="0" smtClean="0"/>
              <a:t>Recycler and drop pulsed </a:t>
            </a:r>
            <a:r>
              <a:rPr lang="en-US" dirty="0" err="1" smtClean="0"/>
              <a:t>linac</a:t>
            </a:r>
            <a:r>
              <a:rPr lang="en-US" dirty="0" smtClean="0"/>
              <a:t> energy to 6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Replace SSR2 with TSR?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RF power sources are to be determined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 term Indian visitors in residence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Direct integration into </a:t>
            </a:r>
            <a:r>
              <a:rPr lang="en-US" dirty="0" err="1" smtClean="0"/>
              <a:t>Fermilab</a:t>
            </a:r>
            <a:r>
              <a:rPr lang="en-US" dirty="0" smtClean="0"/>
              <a:t> teams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59A50-2F3F-4595-A944-2A315E8F858D}" type="slidenum">
              <a:rPr lang="en-US" smtClean="0"/>
              <a:pPr>
                <a:defRPr/>
              </a:pPr>
              <a:t>22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Strategy/Timeline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8839200" cy="5334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Next month: Complete all preliminary design, configuration, and cost range documentation for CD-0.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Functional Requirements Specification</a:t>
            </a:r>
          </a:p>
          <a:p>
            <a:pPr lvl="1">
              <a:defRPr/>
            </a:pPr>
            <a:r>
              <a:rPr lang="en-US" dirty="0" smtClean="0"/>
              <a:t>Reference Design Report</a:t>
            </a:r>
          </a:p>
          <a:p>
            <a:pPr lvl="1">
              <a:defRPr/>
            </a:pPr>
            <a:r>
              <a:rPr lang="en-US" dirty="0" smtClean="0"/>
              <a:t>RD&amp;D Plan</a:t>
            </a:r>
          </a:p>
          <a:p>
            <a:pPr lvl="1">
              <a:defRPr/>
            </a:pPr>
            <a:r>
              <a:rPr lang="en-US" dirty="0" smtClean="0"/>
              <a:t>Cost estimate/range</a:t>
            </a:r>
          </a:p>
          <a:p>
            <a:pPr lvl="1">
              <a:defRPr/>
            </a:pPr>
            <a:r>
              <a:rPr lang="en-US" dirty="0" smtClean="0"/>
              <a:t>Resource Loaded Schedule</a:t>
            </a:r>
          </a:p>
          <a:p>
            <a:pPr lvl="1">
              <a:buFont typeface="Symbol" pitchFamily="18" charset="2"/>
              <a:buChar char="Þ"/>
              <a:defRPr/>
            </a:pPr>
            <a:r>
              <a:rPr lang="en-US" dirty="0" smtClean="0">
                <a:solidFill>
                  <a:srgbClr val="006600"/>
                </a:solidFill>
              </a:rPr>
              <a:t>Department of Energy briefing on November 16-17</a:t>
            </a:r>
          </a:p>
          <a:p>
            <a:pPr>
              <a:spcBef>
                <a:spcPts val="900"/>
              </a:spcBef>
              <a:defRPr/>
            </a:pPr>
            <a:r>
              <a:rPr lang="en-US" dirty="0" smtClean="0"/>
              <a:t>Continue conceptual development on outstanding technical questions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Baseline concept for the chopper</a:t>
            </a:r>
          </a:p>
          <a:p>
            <a:pPr lvl="1">
              <a:defRPr/>
            </a:pPr>
            <a:r>
              <a:rPr lang="en-US" dirty="0" smtClean="0"/>
              <a:t>Concepts for marrying the 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to CW front end</a:t>
            </a:r>
          </a:p>
          <a:p>
            <a:pPr lvl="1">
              <a:defRPr/>
            </a:pPr>
            <a:r>
              <a:rPr lang="en-US" dirty="0" smtClean="0"/>
              <a:t>Injection into the </a:t>
            </a:r>
            <a:r>
              <a:rPr lang="en-US" dirty="0" smtClean="0"/>
              <a:t>Recycler/Main Injector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Emphasis of </a:t>
            </a:r>
            <a:r>
              <a:rPr lang="en-US" dirty="0" err="1" smtClean="0"/>
              <a:t>srf</a:t>
            </a:r>
            <a:r>
              <a:rPr lang="en-US" dirty="0" smtClean="0"/>
              <a:t> development at all relevant frequencies</a:t>
            </a:r>
          </a:p>
          <a:p>
            <a:pPr>
              <a:spcBef>
                <a:spcPts val="900"/>
              </a:spcBef>
              <a:defRPr/>
            </a:pPr>
            <a:r>
              <a:rPr lang="en-US" dirty="0" smtClean="0"/>
              <a:t>The DOE has advised that the earliest possible construction start is FY2015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We are receiving very significant R&amp;D support for Project X and SRF development (~$40M in FY11, not including ARRA (stimulus))</a:t>
            </a:r>
          </a:p>
          <a:p>
            <a:pPr>
              <a:spcBef>
                <a:spcPts val="900"/>
              </a:spcBef>
              <a:defRPr/>
            </a:pPr>
            <a:r>
              <a:rPr lang="en-US" dirty="0" smtClean="0"/>
              <a:t>Planning for a five year construction schedule</a:t>
            </a:r>
          </a:p>
          <a:p>
            <a:pPr algn="ctr">
              <a:buClr>
                <a:srgbClr val="006600"/>
              </a:buClr>
              <a:buFont typeface="Symbol" pitchFamily="18" charset="2"/>
              <a:buChar char="Þ"/>
              <a:defRPr/>
            </a:pPr>
            <a:r>
              <a:rPr lang="en-US" dirty="0" smtClean="0">
                <a:solidFill>
                  <a:srgbClr val="006600"/>
                </a:solidFill>
              </a:rPr>
              <a:t>Project X could be up and running in ~2020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2">
              <a:buFontTx/>
              <a:buNone/>
              <a:defRPr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6663-86C0-4FC6-A821-B61782404FE2}" type="slidenum">
              <a:rPr lang="en-US" smtClean="0"/>
              <a:pPr>
                <a:defRPr/>
              </a:pPr>
              <a:t>23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Project X is central to </a:t>
            </a:r>
            <a:r>
              <a:rPr lang="en-US" dirty="0" err="1" smtClean="0"/>
              <a:t>Fermilab’s</a:t>
            </a:r>
            <a:r>
              <a:rPr lang="en-US" dirty="0" smtClean="0"/>
              <a:t> strategy for development of the accelerator complex over the coming decade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World leading programs in neutrinos and rare processes;</a:t>
            </a:r>
          </a:p>
          <a:p>
            <a:pPr lvl="1"/>
            <a:r>
              <a:rPr lang="en-US" dirty="0" smtClean="0"/>
              <a:t>Potential applications beyond elementary particle physics;</a:t>
            </a:r>
          </a:p>
          <a:p>
            <a:pPr lvl="1"/>
            <a:r>
              <a:rPr lang="en-US" dirty="0" smtClean="0"/>
              <a:t>Aligned with ILC, </a:t>
            </a:r>
            <a:r>
              <a:rPr lang="en-US" dirty="0" err="1" smtClean="0"/>
              <a:t>Muon</a:t>
            </a:r>
            <a:r>
              <a:rPr lang="en-US" dirty="0" smtClean="0"/>
              <a:t> Accelerators, and Nuclear Energy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Project X design concept is well developed and well aligned with the requirements of the physics program: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operating at 1 </a:t>
            </a:r>
            <a:r>
              <a:rPr lang="en-US" dirty="0" err="1" smtClean="0"/>
              <a:t>mA</a:t>
            </a:r>
            <a:r>
              <a:rPr lang="en-US" dirty="0" smtClean="0"/>
              <a:t>: 3 MW beam power</a:t>
            </a:r>
          </a:p>
          <a:p>
            <a:pPr lvl="1"/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injecting into the Recycler/Main Injector complex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The IIFC is a key element in moving Project X forward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International participation in an accelerator </a:t>
            </a:r>
            <a:r>
              <a:rPr lang="en-US" dirty="0" err="1" smtClean="0"/>
              <a:t>developmen</a:t>
            </a:r>
            <a:r>
              <a:rPr lang="en-US" dirty="0" smtClean="0"/>
              <a:t>/construction </a:t>
            </a:r>
            <a:r>
              <a:rPr lang="en-US" dirty="0" smtClean="0"/>
              <a:t>project is new to us:</a:t>
            </a:r>
          </a:p>
          <a:p>
            <a:pPr marL="914400" lvl="2">
              <a:spcBef>
                <a:spcPts val="200"/>
              </a:spcBef>
              <a:buFont typeface="Symbol" pitchFamily="18" charset="2"/>
              <a:buChar char="Þ"/>
            </a:pPr>
            <a:r>
              <a:rPr lang="en-US" dirty="0" smtClean="0"/>
              <a:t>Patience and goodwill on both sides are necessary to make this work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We are expecting CD-0 for Project X in early 2011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Project X could be constructed over the period ~2015 –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 26,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E3E51-2A0A-4A57-B7C0-6E684C7093CF}" type="slidenum">
              <a:rPr lang="en-US" smtClean="0"/>
              <a:pPr>
                <a:defRPr/>
              </a:pPr>
              <a:t>24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mtClean="0"/>
              <a:t>Backup Slides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BA066-2C7F-40FA-93F8-839F2D513B41}" type="slidenum">
              <a:rPr lang="en-US" smtClean="0"/>
              <a:pPr>
                <a:defRPr/>
              </a:pPr>
              <a:t>25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685800" y="1676400"/>
            <a:ext cx="678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u="sng">
                <a:solidFill>
                  <a:srgbClr val="000000"/>
                </a:solidFill>
              </a:rPr>
              <a:t>1 </a:t>
            </a:r>
            <a:r>
              <a:rPr lang="en-US" sz="1800" u="sng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800" u="sng">
                <a:solidFill>
                  <a:srgbClr val="000000"/>
                </a:solidFill>
              </a:rPr>
              <a:t>sec period at 3 GeV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	</a:t>
            </a:r>
            <a:r>
              <a:rPr lang="en-US" sz="1800">
                <a:solidFill>
                  <a:srgbClr val="003399"/>
                </a:solidFill>
              </a:rPr>
              <a:t>mu2e pulse (9e7) 162.5 MHz, 100 nsec	400 kW</a:t>
            </a:r>
          </a:p>
          <a:p>
            <a:pPr eaLnBrk="0" hangingPunct="0"/>
            <a:r>
              <a:rPr lang="en-US" sz="1800">
                <a:solidFill>
                  <a:srgbClr val="003399"/>
                </a:solidFill>
              </a:rPr>
              <a:t>	</a:t>
            </a:r>
            <a:r>
              <a:rPr lang="en-US" sz="1800">
                <a:solidFill>
                  <a:srgbClr val="FC110F"/>
                </a:solidFill>
              </a:rPr>
              <a:t>Kaon pulse (9e7) 27 MHz			800 kW</a:t>
            </a:r>
          </a:p>
          <a:p>
            <a:pPr eaLnBrk="0" hangingPunct="0"/>
            <a:r>
              <a:rPr lang="en-US" sz="1800">
                <a:solidFill>
                  <a:srgbClr val="FC110F"/>
                </a:solidFill>
              </a:rPr>
              <a:t>	</a:t>
            </a:r>
            <a:r>
              <a:rPr lang="en-US" sz="1800">
                <a:solidFill>
                  <a:srgbClr val="22FE24"/>
                </a:solidFill>
              </a:rPr>
              <a:t>Other pulse (9e7) 27 MHz			800 kW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Initial Configuration-2</a:t>
            </a:r>
            <a:br>
              <a:rPr lang="en-US" dirty="0" smtClean="0"/>
            </a:br>
            <a:r>
              <a:rPr lang="en-US" sz="2800" dirty="0" smtClean="0"/>
              <a:t>Operating Scenario</a:t>
            </a:r>
            <a:endParaRPr lang="en-US" sz="2800" dirty="0"/>
          </a:p>
        </p:txBody>
      </p:sp>
      <p:pic>
        <p:nvPicPr>
          <p:cNvPr id="38915" name="Picture 2" descr="first 1000 nsec 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60688"/>
            <a:ext cx="48768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92550"/>
            <a:ext cx="344487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6135688" y="5699125"/>
            <a:ext cx="255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Separation scheme</a:t>
            </a:r>
          </a:p>
        </p:txBody>
      </p:sp>
      <p:sp>
        <p:nvSpPr>
          <p:cNvPr id="16" name="Oval 15"/>
          <p:cNvSpPr/>
          <p:nvPr/>
        </p:nvSpPr>
        <p:spPr>
          <a:xfrm>
            <a:off x="6991350" y="5419725"/>
            <a:ext cx="95250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86750" y="5419725"/>
            <a:ext cx="95250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90CD2-E993-4DF9-8680-6CAC41E20943}" type="slidenum">
              <a:rPr lang="en-US" smtClean="0"/>
              <a:pPr>
                <a:defRPr/>
              </a:pPr>
              <a:t>26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  <a:defRPr/>
            </a:pPr>
            <a:r>
              <a:rPr lang="en-US" dirty="0" smtClean="0"/>
              <a:t>Strategic Context:</a:t>
            </a:r>
            <a:br>
              <a:rPr lang="en-US" dirty="0" smtClean="0"/>
            </a:br>
            <a:r>
              <a:rPr lang="en-US" sz="2700" dirty="0" err="1" smtClean="0"/>
              <a:t>Fermilab</a:t>
            </a:r>
            <a:r>
              <a:rPr lang="en-US" sz="2700" dirty="0" smtClean="0"/>
              <a:t> and the World Program</a:t>
            </a:r>
            <a:endParaRPr lang="en-US" sz="2700" dirty="0"/>
          </a:p>
        </p:txBody>
      </p:sp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304800" y="990600"/>
            <a:ext cx="8610600" cy="5410200"/>
            <a:chOff x="-228" y="-79"/>
            <a:chExt cx="5973" cy="4479"/>
          </a:xfrm>
        </p:grpSpPr>
        <p:pic>
          <p:nvPicPr>
            <p:cNvPr id="15368" name="Picture 5" descr="11_Young-Kee_Aerial_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28" y="-79"/>
              <a:ext cx="5973" cy="4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 flipH="1" flipV="1">
              <a:off x="-228" y="1550"/>
              <a:ext cx="2532" cy="51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Tevatron</a:t>
            </a:r>
            <a:r>
              <a:rPr lang="en-US" sz="2000" b="1" dirty="0">
                <a:solidFill>
                  <a:schemeClr val="bg1"/>
                </a:solidFill>
              </a:rPr>
              <a:t> has </a:t>
            </a:r>
            <a:r>
              <a:rPr lang="en-US" sz="2000" b="1" dirty="0" smtClean="0">
                <a:solidFill>
                  <a:schemeClr val="bg1"/>
                </a:solidFill>
              </a:rPr>
              <a:t>passed </a:t>
            </a:r>
            <a:r>
              <a:rPr lang="en-US" sz="2000" b="1" dirty="0">
                <a:solidFill>
                  <a:schemeClr val="bg1"/>
                </a:solidFill>
              </a:rPr>
              <a:t>the energy frontier to LHC, following 25 years as the highest energy particle collider in the world.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Highest power </a:t>
            </a:r>
            <a:r>
              <a:rPr lang="en-US" sz="2000" b="1" dirty="0">
                <a:solidFill>
                  <a:schemeClr val="bg1"/>
                </a:solidFill>
              </a:rPr>
              <a:t>long baseline neutrino beam in the world, but will face stiff competition from J-PARC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 rot="558312">
            <a:off x="536575" y="2806081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To Soudan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DBA1-C2CA-4197-9422-63BF979FEF81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5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err="1" smtClean="0"/>
              <a:t>Fermilab</a:t>
            </a:r>
            <a:r>
              <a:rPr lang="en-US" dirty="0" smtClean="0"/>
              <a:t> Strategic Plan</a:t>
            </a:r>
            <a:endParaRPr lang="en-US" dirty="0"/>
          </a:p>
        </p:txBody>
      </p:sp>
      <p:sp>
        <p:nvSpPr>
          <p:cNvPr id="1027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04800" y="1143000"/>
            <a:ext cx="8458200" cy="5181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The U.S. strategy for elementary particle physics </a:t>
            </a:r>
            <a:r>
              <a:rPr lang="en-US" dirty="0" smtClean="0"/>
              <a:t>has </a:t>
            </a:r>
            <a:r>
              <a:rPr lang="en-US" dirty="0" smtClean="0"/>
              <a:t>been developed by the DOE’s High Energy Physics Advisory Panel (HEPAP). </a:t>
            </a:r>
            <a:r>
              <a:rPr lang="en-US" dirty="0" err="1" smtClean="0"/>
              <a:t>Fermilab</a:t>
            </a:r>
            <a:r>
              <a:rPr lang="en-US" dirty="0" smtClean="0"/>
              <a:t> is fully aligned with this strategy.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Clr>
                <a:srgbClr val="006600"/>
              </a:buClr>
              <a:buSzPct val="110000"/>
              <a:buFont typeface="Symbol" pitchFamily="18" charset="2"/>
              <a:buChar char="Þ"/>
            </a:pPr>
            <a:r>
              <a:rPr lang="en-US" i="1" dirty="0" smtClean="0">
                <a:solidFill>
                  <a:srgbClr val="006600"/>
                </a:solidFill>
              </a:rPr>
              <a:t>The </a:t>
            </a:r>
            <a:r>
              <a:rPr lang="en-US" i="1" dirty="0" err="1" smtClean="0">
                <a:solidFill>
                  <a:srgbClr val="006600"/>
                </a:solidFill>
              </a:rPr>
              <a:t>Fermilab</a:t>
            </a:r>
            <a:r>
              <a:rPr lang="en-US" i="1" dirty="0" smtClean="0">
                <a:solidFill>
                  <a:srgbClr val="006600"/>
                </a:solidFill>
              </a:rPr>
              <a:t> strategy is to</a:t>
            </a:r>
          </a:p>
          <a:p>
            <a:pPr marL="0" indent="0">
              <a:spcBef>
                <a:spcPct val="0"/>
              </a:spcBef>
              <a:buClr>
                <a:srgbClr val="006600"/>
              </a:buClr>
              <a:buSzPct val="110000"/>
              <a:buFontTx/>
              <a:buNone/>
            </a:pPr>
            <a:r>
              <a:rPr lang="en-US" i="1" dirty="0" smtClean="0">
                <a:solidFill>
                  <a:srgbClr val="006600"/>
                </a:solidFill>
              </a:rPr>
              <a:t> mount a world-leading program</a:t>
            </a:r>
          </a:p>
          <a:p>
            <a:pPr marL="0" indent="0">
              <a:spcBef>
                <a:spcPct val="0"/>
              </a:spcBef>
              <a:buClr>
                <a:srgbClr val="006600"/>
              </a:buClr>
              <a:buSzPct val="110000"/>
              <a:buFontTx/>
              <a:buNone/>
            </a:pPr>
            <a:r>
              <a:rPr lang="en-US" i="1" dirty="0" smtClean="0">
                <a:solidFill>
                  <a:srgbClr val="006600"/>
                </a:solidFill>
              </a:rPr>
              <a:t> at the </a:t>
            </a:r>
            <a:r>
              <a:rPr lang="en-US" i="1" u="sng" dirty="0" smtClean="0">
                <a:solidFill>
                  <a:srgbClr val="006600"/>
                </a:solidFill>
              </a:rPr>
              <a:t>intensity frontier</a:t>
            </a:r>
            <a:r>
              <a:rPr lang="en-US" i="1" dirty="0" smtClean="0">
                <a:solidFill>
                  <a:srgbClr val="006600"/>
                </a:solidFill>
              </a:rPr>
              <a:t>, while</a:t>
            </a:r>
          </a:p>
          <a:p>
            <a:pPr marL="0" indent="0">
              <a:spcBef>
                <a:spcPct val="0"/>
              </a:spcBef>
              <a:buClr>
                <a:srgbClr val="006600"/>
              </a:buClr>
              <a:buSzPct val="110000"/>
              <a:buFontTx/>
              <a:buNone/>
            </a:pPr>
            <a:r>
              <a:rPr lang="en-US" i="1" dirty="0" smtClean="0">
                <a:solidFill>
                  <a:srgbClr val="006600"/>
                </a:solidFill>
              </a:rPr>
              <a:t> using this program as a bridge</a:t>
            </a:r>
          </a:p>
          <a:p>
            <a:pPr marL="0" indent="0">
              <a:spcBef>
                <a:spcPct val="0"/>
              </a:spcBef>
              <a:buClr>
                <a:srgbClr val="006600"/>
              </a:buClr>
              <a:buSzPct val="110000"/>
              <a:buFontTx/>
              <a:buNone/>
            </a:pPr>
            <a:r>
              <a:rPr lang="en-US" i="1" dirty="0" smtClean="0">
                <a:solidFill>
                  <a:srgbClr val="006600"/>
                </a:solidFill>
              </a:rPr>
              <a:t> to an </a:t>
            </a:r>
            <a:r>
              <a:rPr lang="en-US" i="1" u="sng" dirty="0" smtClean="0">
                <a:solidFill>
                  <a:srgbClr val="006600"/>
                </a:solidFill>
              </a:rPr>
              <a:t>energy frontier</a:t>
            </a:r>
            <a:r>
              <a:rPr lang="en-US" i="1" dirty="0" smtClean="0">
                <a:solidFill>
                  <a:srgbClr val="006600"/>
                </a:solidFill>
              </a:rPr>
              <a:t> facility</a:t>
            </a:r>
          </a:p>
          <a:p>
            <a:pPr marL="0" indent="0">
              <a:spcBef>
                <a:spcPct val="0"/>
              </a:spcBef>
              <a:buClr>
                <a:srgbClr val="006600"/>
              </a:buClr>
              <a:buSzPct val="110000"/>
              <a:buFontTx/>
              <a:buNone/>
            </a:pPr>
            <a:r>
              <a:rPr lang="en-US" i="1" dirty="0" smtClean="0">
                <a:solidFill>
                  <a:srgbClr val="006600"/>
                </a:solidFill>
              </a:rPr>
              <a:t>beyond LHC in the longer term.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sz="1800" dirty="0" smtClean="0">
              <a:solidFill>
                <a:schemeClr val="hlink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55BB9-0E7B-424A-86C7-A47F36C45A3F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  <p:pic>
        <p:nvPicPr>
          <p:cNvPr id="16387" name="Picture 6" descr="P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67000"/>
            <a:ext cx="38925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Evolution of the Fermilab Accelerator Complex</a:t>
            </a:r>
            <a:endParaRPr lang="en-US" dirty="0"/>
          </a:p>
        </p:txBody>
      </p:sp>
      <p:sp>
        <p:nvSpPr>
          <p:cNvPr id="57856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dirty="0" smtClean="0"/>
              <a:t>A multi-MW Proton Source, Project X, is the key element of </a:t>
            </a:r>
            <a:r>
              <a:rPr lang="en-US" dirty="0" err="1" smtClean="0"/>
              <a:t>Fermilab’s</a:t>
            </a:r>
            <a:r>
              <a:rPr lang="en-US" dirty="0" smtClean="0"/>
              <a:t> strategy for future development of the accelerator complex.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Project X provides long term flexibility for achieving leadership on the intensity and energy frontiers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Intensity Frontier:</a:t>
            </a:r>
          </a:p>
          <a:p>
            <a:pPr lvl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C0000"/>
                </a:solidFill>
              </a:rPr>
              <a:t>MINOS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NO</a:t>
            </a:r>
            <a:r>
              <a:rPr lang="en-US" dirty="0" err="1" smtClean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US" dirty="0" err="1" smtClean="0">
                <a:solidFill>
                  <a:srgbClr val="CC0000"/>
                </a:solidFill>
              </a:rPr>
              <a:t>A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 LBNE/mu2e Project X  Rare Processes  </a:t>
            </a: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NuFact</a:t>
            </a:r>
            <a:endParaRPr lang="en-US" dirty="0" smtClean="0">
              <a:solidFill>
                <a:srgbClr val="CC0000"/>
              </a:solidFill>
            </a:endParaRPr>
          </a:p>
          <a:p>
            <a:pPr lvl="2"/>
            <a:r>
              <a:rPr lang="en-US" dirty="0" smtClean="0"/>
              <a:t>Continuously evolving world leading program in neutrino and rare processes physics; </a:t>
            </a:r>
          </a:p>
          <a:p>
            <a:pPr lvl="2"/>
            <a:r>
              <a:rPr lang="en-US" dirty="0" smtClean="0"/>
              <a:t>Opportunities for applications outside Elementary Particle Physics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Energy Frontier:</a:t>
            </a:r>
          </a:p>
          <a:p>
            <a:pPr lvl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C0000"/>
                </a:solidFill>
              </a:rPr>
              <a:t>Tevatron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CC0000"/>
                </a:solidFill>
              </a:rPr>
              <a:t> ILC or </a:t>
            </a:r>
            <a:r>
              <a:rPr lang="en-US" dirty="0" err="1" smtClean="0">
                <a:solidFill>
                  <a:srgbClr val="CC0000"/>
                </a:solidFill>
              </a:rPr>
              <a:t>Muon</a:t>
            </a:r>
            <a:r>
              <a:rPr lang="en-US" dirty="0" smtClean="0">
                <a:solidFill>
                  <a:srgbClr val="CC0000"/>
                </a:solidFill>
              </a:rPr>
              <a:t> Collider</a:t>
            </a:r>
          </a:p>
          <a:p>
            <a:pPr lvl="2"/>
            <a:r>
              <a:rPr lang="en-US" dirty="0" smtClean="0"/>
              <a:t>SRF Technology alignment</a:t>
            </a:r>
          </a:p>
          <a:p>
            <a:pPr lvl="2"/>
            <a:r>
              <a:rPr lang="en-US" dirty="0" err="1" smtClean="0"/>
              <a:t>Fermilab</a:t>
            </a:r>
            <a:r>
              <a:rPr lang="en-US" dirty="0" smtClean="0"/>
              <a:t> as host site for ILC or MC</a:t>
            </a:r>
            <a:endParaRPr lang="en-US" sz="20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06055-16E7-4467-828B-4E0144ACC311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dirty="0" smtClean="0"/>
              <a:t>Mission 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143000"/>
            <a:ext cx="8534400" cy="5181600"/>
          </a:xfrm>
        </p:spPr>
        <p:txBody>
          <a:bodyPr>
            <a:normAutofit/>
          </a:bodyPr>
          <a:lstStyle/>
          <a:p>
            <a:pPr marL="280988" indent="-280988"/>
            <a:r>
              <a:rPr lang="en-US" altLang="ja-JP" dirty="0" smtClean="0">
                <a:ea typeface="ＭＳ Ｐゴシック" charset="-128"/>
              </a:rPr>
              <a:t>A neutrino beam for long baseline neutrino oscillation experiments</a:t>
            </a:r>
          </a:p>
          <a:p>
            <a:pPr marL="579438" lvl="1">
              <a:spcBef>
                <a:spcPts val="200"/>
              </a:spcBef>
            </a:pPr>
            <a:r>
              <a:rPr lang="en-US" altLang="ja-JP" dirty="0" smtClean="0">
                <a:ea typeface="ＭＳ Ｐゴシック" charset="-128"/>
              </a:rPr>
              <a:t>2 MW proton source at 60-120 </a:t>
            </a:r>
            <a:r>
              <a:rPr lang="en-US" altLang="ja-JP" dirty="0" err="1" smtClean="0">
                <a:ea typeface="ＭＳ Ｐゴシック" charset="-128"/>
              </a:rPr>
              <a:t>GeV</a:t>
            </a:r>
            <a:endParaRPr lang="en-US" altLang="ja-JP" dirty="0" smtClean="0">
              <a:ea typeface="ＭＳ Ｐゴシック" charset="-128"/>
            </a:endParaRPr>
          </a:p>
          <a:p>
            <a:pPr marL="280988" indent="-280988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High intensity, low energy protons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for </a:t>
            </a:r>
            <a:r>
              <a:rPr lang="en-US" altLang="ja-JP" dirty="0" err="1" smtClean="0">
                <a:ea typeface="ＭＳ Ｐゴシック" charset="-128"/>
              </a:rPr>
              <a:t>kaon</a:t>
            </a:r>
            <a:r>
              <a:rPr lang="en-US" altLang="ja-JP" dirty="0" smtClean="0">
                <a:ea typeface="ＭＳ Ｐゴシック" charset="-128"/>
              </a:rPr>
              <a:t> and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based precision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experiments</a:t>
            </a:r>
          </a:p>
          <a:p>
            <a:pPr marL="579438" lvl="1">
              <a:spcBef>
                <a:spcPts val="200"/>
              </a:spcBef>
            </a:pPr>
            <a:r>
              <a:rPr lang="en-US" altLang="ja-JP" u="sng" dirty="0" smtClean="0">
                <a:ea typeface="ＭＳ Ｐゴシック" charset="-128"/>
              </a:rPr>
              <a:t>Operations simultaneous</a:t>
            </a:r>
            <a:r>
              <a:rPr lang="en-US" altLang="ja-JP" dirty="0" smtClean="0">
                <a:ea typeface="ＭＳ Ｐゴシック" charset="-128"/>
              </a:rPr>
              <a:t> with the</a:t>
            </a:r>
          </a:p>
          <a:p>
            <a:pPr marL="579438" lvl="1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neutrino program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A path toward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source for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possible future Neutrino Factory 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and/or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Collider</a:t>
            </a:r>
          </a:p>
          <a:p>
            <a:pPr marL="579438" lvl="1">
              <a:spcBef>
                <a:spcPts val="200"/>
              </a:spcBef>
            </a:pPr>
            <a:r>
              <a:rPr lang="en-US" altLang="ja-JP" dirty="0" smtClean="0">
                <a:ea typeface="ＭＳ Ｐゴシック" charset="-128"/>
              </a:rPr>
              <a:t>Requires ~4 MW at ~5-15 </a:t>
            </a:r>
            <a:r>
              <a:rPr lang="en-US" altLang="ja-JP" dirty="0" err="1" smtClean="0">
                <a:ea typeface="ＭＳ Ｐゴシック" charset="-128"/>
              </a:rPr>
              <a:t>GeV</a:t>
            </a:r>
            <a:r>
              <a:rPr lang="en-US" altLang="ja-JP" dirty="0" smtClean="0">
                <a:ea typeface="ＭＳ Ｐゴシック" charset="-128"/>
              </a:rPr>
              <a:t> .</a:t>
            </a:r>
          </a:p>
          <a:p>
            <a:pPr marL="280988" indent="-280988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Possible non-HEP missions under consideration</a:t>
            </a:r>
          </a:p>
          <a:p>
            <a:pPr marL="579438" lvl="1">
              <a:spcBef>
                <a:spcPts val="200"/>
              </a:spcBef>
            </a:pPr>
            <a:r>
              <a:rPr lang="en-US" dirty="0" smtClean="0">
                <a:ea typeface="ＭＳ Ｐゴシック" charset="-128"/>
              </a:rPr>
              <a:t>Nuclear </a:t>
            </a:r>
            <a:r>
              <a:rPr lang="en-US" dirty="0" smtClean="0">
                <a:ea typeface="ＭＳ Ｐゴシック" charset="-128"/>
              </a:rPr>
              <a:t>Physics </a:t>
            </a:r>
            <a:r>
              <a:rPr lang="en-US" dirty="0" smtClean="0">
                <a:ea typeface="ＭＳ Ｐゴシック" charset="-128"/>
              </a:rPr>
              <a:t>and </a:t>
            </a:r>
            <a:r>
              <a:rPr lang="en-US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uclear Energy </a:t>
            </a:r>
            <a:r>
              <a:rPr lang="en-US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pplications</a:t>
            </a:r>
            <a:endParaRPr lang="en-US" dirty="0" smtClean="0"/>
          </a:p>
        </p:txBody>
      </p:sp>
      <p:pic>
        <p:nvPicPr>
          <p:cNvPr id="18435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1905000"/>
            <a:ext cx="3648075" cy="320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5D13F-A12D-42ED-9DAB-2004E4312B33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Reference Design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spcBef>
                <a:spcPts val="2400"/>
              </a:spcBef>
              <a:defRPr/>
            </a:pPr>
            <a:endParaRPr lang="en-US" dirty="0" smtClean="0"/>
          </a:p>
          <a:p>
            <a:pPr>
              <a:spcBef>
                <a:spcPts val="2400"/>
              </a:spcBef>
              <a:defRPr/>
            </a:pPr>
            <a:endParaRPr lang="en-US" dirty="0" smtClean="0"/>
          </a:p>
          <a:p>
            <a:pPr>
              <a:spcBef>
                <a:spcPts val="2400"/>
              </a:spcBef>
              <a:defRPr/>
            </a:pPr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; 3 MW beam power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Flexible provision for beam requirements supporting multiple users</a:t>
            </a:r>
          </a:p>
          <a:p>
            <a:pPr>
              <a:spcBef>
                <a:spcPts val="300"/>
              </a:spcBef>
              <a:defRPr/>
            </a:pPr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acceleration via a (1.3 GHz) superconducting 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>
              <a:spcBef>
                <a:spcPts val="300"/>
              </a:spcBef>
              <a:defRPr/>
            </a:pPr>
            <a:r>
              <a:rPr lang="en-US" dirty="0" smtClean="0"/>
              <a:t>Existing Recycler/Main Injector support the neutrino program</a:t>
            </a:r>
          </a:p>
          <a:p>
            <a:pPr>
              <a:spcBef>
                <a:spcPts val="300"/>
              </a:spcBef>
              <a:defRPr/>
            </a:pPr>
            <a:r>
              <a:rPr lang="en-US" dirty="0" smtClean="0"/>
              <a:t>Reference Design Report to be released ~October 31</a:t>
            </a:r>
            <a:endParaRPr lang="en-US" dirty="0"/>
          </a:p>
        </p:txBody>
      </p:sp>
      <p:pic>
        <p:nvPicPr>
          <p:cNvPr id="19459" name="Picture 7" descr="Project_X_Diagram_v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30313"/>
            <a:ext cx="51816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6C0F2-C319-4EDC-AFAD-3BABF9B130C3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Project X Goals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 a 3 </a:t>
            </a:r>
            <a:r>
              <a:rPr lang="en-US" dirty="0" err="1" smtClean="0"/>
              <a:t>GeV</a:t>
            </a:r>
            <a:r>
              <a:rPr lang="en-US" dirty="0" smtClean="0"/>
              <a:t> continuous-wave superconducting H- </a:t>
            </a:r>
            <a:r>
              <a:rPr lang="en-US" dirty="0" err="1" smtClean="0"/>
              <a:t>linac</a:t>
            </a:r>
            <a:r>
              <a:rPr lang="en-US" dirty="0" smtClean="0"/>
              <a:t>, capable of delivering 1 </a:t>
            </a:r>
            <a:r>
              <a:rPr lang="en-US" dirty="0" err="1" smtClean="0"/>
              <a:t>mA</a:t>
            </a:r>
            <a:r>
              <a:rPr lang="en-US" dirty="0" smtClean="0"/>
              <a:t> of average beam current.</a:t>
            </a:r>
          </a:p>
          <a:p>
            <a:pPr lvl="1"/>
            <a:r>
              <a:rPr lang="en-US" dirty="0" smtClean="0"/>
              <a:t>Supports rare processes and nuclear </a:t>
            </a:r>
            <a:r>
              <a:rPr lang="en-US" dirty="0" smtClean="0"/>
              <a:t>physics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Can support nuclear energy </a:t>
            </a:r>
            <a:r>
              <a:rPr lang="en-US" dirty="0" smtClean="0"/>
              <a:t>applications </a:t>
            </a:r>
            <a:r>
              <a:rPr lang="en-US" dirty="0" smtClean="0"/>
              <a:t>with beam energies &lt;2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Construct a 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, utilizing an ILC-style RF system, with total beam power delivered to 8 </a:t>
            </a:r>
            <a:r>
              <a:rPr lang="en-US" dirty="0" err="1" smtClean="0"/>
              <a:t>GeV</a:t>
            </a:r>
            <a:r>
              <a:rPr lang="en-US" dirty="0" smtClean="0"/>
              <a:t> of 300 kW.</a:t>
            </a:r>
          </a:p>
          <a:p>
            <a:pPr lvl="1"/>
            <a:r>
              <a:rPr lang="en-US" dirty="0" smtClean="0"/>
              <a:t>Required for the neutrino program</a:t>
            </a:r>
          </a:p>
          <a:p>
            <a:pPr lvl="1"/>
            <a:r>
              <a:rPr lang="en-US" dirty="0" smtClean="0"/>
              <a:t>Establishes a path toward a </a:t>
            </a:r>
            <a:r>
              <a:rPr lang="en-US" dirty="0" err="1" smtClean="0"/>
              <a:t>muon</a:t>
            </a:r>
            <a:r>
              <a:rPr lang="en-US" dirty="0" smtClean="0"/>
              <a:t> based facility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Upgrade the Recycler and Main Injector to provide ≥  2 MW to a neutrino production target at 60-120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Supports the long baseline neutrino program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Simultaneous operations of the rare processes and neutrino programs</a:t>
            </a:r>
          </a:p>
          <a:p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47BFC-4B86-4FDA-9ECE-EB911DD062D8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Functional Requirements</a:t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1000" y="990600"/>
          <a:ext cx="8231188" cy="5407026"/>
        </p:xfrm>
        <a:graphic>
          <a:graphicData uri="http://schemas.openxmlformats.org/drawingml/2006/table">
            <a:tbl>
              <a:tblPr/>
              <a:tblGrid>
                <a:gridCol w="1677988"/>
                <a:gridCol w="3810000"/>
                <a:gridCol w="27432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Requirement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Delivered Beam Energy, maximum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GeV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Delivered Beam Power at 3 GeV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MW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Average Beam Current (averaged over &gt;1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mA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Maximum Beam Current (sustained for &lt;1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 mA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The 3 GeV linac must be capable of delivering correctly formatted beam to a pulsed linac, for acceleration to 8 GeV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Charge delivered to pulsed linac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 mA-msec in &lt; 0.75 sec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Maximum Bunch Intensity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1.9 x 10 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Minimum Bunch Spacing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3.1 nsec (1/325 MHz)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Bunch Length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&lt;50 psec (full-width half max)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Bunch Pattern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Programmable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RF Duty Factor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100% (CW)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RF 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325 MHz and harmonics thereof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GeV Beam Split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Three-way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Maximum beam Energy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 GeV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The 3-8 GeV pulsed linac must be capable of delivering correctly formatted beam for injection into the recycler (or Main Injector).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Charge to fill Main Injector/cycle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 mA-msec in    &lt;0.75 sec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Maximum beam power delivered to 8 GeV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 kW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378" marR="66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26, 2010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233B1-E8CA-4330-9766-B2F66EE46F6F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IIFC Meeting, S.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-Indian Laboratories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ermilab-Indian Laboratorie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rmilab-Indian Laborato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milab-Indian Laborato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Fermilab-Indian Laboratories</Template>
  <TotalTime>9139</TotalTime>
  <Words>2636</Words>
  <Application>Microsoft Office PowerPoint</Application>
  <PresentationFormat>Letter Paper (8.5x11 in)</PresentationFormat>
  <Paragraphs>563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Fermilab-Indian Laboratories</vt:lpstr>
      <vt:lpstr>Status of Fermilab Project X  IIFC Meeting  Oct 26, 2010</vt:lpstr>
      <vt:lpstr>Outline</vt:lpstr>
      <vt:lpstr>Strategic Context: Fermilab and the World Program</vt:lpstr>
      <vt:lpstr>Fermilab Strategic Plan</vt:lpstr>
      <vt:lpstr>Evolution of the Fermilab Accelerator Complex</vt:lpstr>
      <vt:lpstr>Mission </vt:lpstr>
      <vt:lpstr>Reference Design </vt:lpstr>
      <vt:lpstr>Project X Goals</vt:lpstr>
      <vt:lpstr>Functional Requirements </vt:lpstr>
      <vt:lpstr>Functional Requirements</vt:lpstr>
      <vt:lpstr>Reference Design Provisional Siting</vt:lpstr>
      <vt:lpstr>CW Linac Technologies</vt:lpstr>
      <vt:lpstr>Pulsed Linac</vt:lpstr>
      <vt:lpstr>Department of Energy Process</vt:lpstr>
      <vt:lpstr>Department of Energy Process</vt:lpstr>
      <vt:lpstr>RD&amp;D Plan Goals</vt:lpstr>
      <vt:lpstr>RD&amp;D Plan Scope/Deliverables</vt:lpstr>
      <vt:lpstr>SRF Development Plan (see Supplement I to MOU Addendum III)</vt:lpstr>
      <vt:lpstr>Collaboration Plan</vt:lpstr>
      <vt:lpstr>Current Institutional Responsibilities</vt:lpstr>
      <vt:lpstr>Indian Institutes &amp; Fermilab Collaboration (IIFC)</vt:lpstr>
      <vt:lpstr>Indian Institutes &amp; Fermilab Collaboration (IIFC)</vt:lpstr>
      <vt:lpstr>Strategy/Timeline </vt:lpstr>
      <vt:lpstr>Summary</vt:lpstr>
      <vt:lpstr>Backup Slides</vt:lpstr>
      <vt:lpstr>Initial Configuration-2 Operating Scenario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Steve Holmes</cp:lastModifiedBy>
  <cp:revision>344</cp:revision>
  <cp:lastPrinted>2001-03-27T18:51:47Z</cp:lastPrinted>
  <dcterms:created xsi:type="dcterms:W3CDTF">2008-10-12T07:26:03Z</dcterms:created>
  <dcterms:modified xsi:type="dcterms:W3CDTF">2010-10-25T02:49:02Z</dcterms:modified>
</cp:coreProperties>
</file>