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56" r:id="rId2"/>
    <p:sldId id="263" r:id="rId3"/>
    <p:sldId id="264" r:id="rId4"/>
    <p:sldId id="257" r:id="rId5"/>
    <p:sldId id="260" r:id="rId6"/>
    <p:sldId id="261" r:id="rId7"/>
    <p:sldId id="262" r:id="rId8"/>
    <p:sldId id="265" r:id="rId9"/>
    <p:sldId id="266" r:id="rId10"/>
    <p:sldId id="268" r:id="rId11"/>
    <p:sldId id="269" r:id="rId12"/>
    <p:sldId id="270" r:id="rId13"/>
    <p:sldId id="271" r:id="rId14"/>
    <p:sldId id="272" r:id="rId15"/>
    <p:sldId id="275" r:id="rId16"/>
    <p:sldId id="276" r:id="rId17"/>
    <p:sldId id="277" r:id="rId18"/>
    <p:sldId id="278" r:id="rId19"/>
    <p:sldId id="279" r:id="rId20"/>
    <p:sldId id="258" r:id="rId21"/>
    <p:sldId id="259" r:id="rId22"/>
    <p:sldId id="280" r:id="rId23"/>
    <p:sldId id="281" r:id="rId24"/>
    <p:sldId id="282" r:id="rId25"/>
    <p:sldId id="284" r:id="rId26"/>
    <p:sldId id="283"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Work%20Documents\2010\1.3GHz\TE1CAT0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1800" b="1" i="0" u="none" strike="noStrike" baseline="0">
                <a:solidFill>
                  <a:srgbClr val="000000"/>
                </a:solidFill>
                <a:latin typeface="Arial"/>
                <a:ea typeface="Arial"/>
                <a:cs typeface="Arial"/>
              </a:defRPr>
            </a:pPr>
            <a:r>
              <a:rPr lang="en-US" sz="1800" b="1" i="0" u="none" strike="noStrike" baseline="0">
                <a:solidFill>
                  <a:srgbClr val="000000"/>
                </a:solidFill>
                <a:latin typeface="Arial"/>
                <a:cs typeface="Arial"/>
              </a:rPr>
              <a:t>TE1CAT002 - Q vs E</a:t>
            </a:r>
          </a:p>
          <a:p>
            <a:pPr>
              <a:defRPr lang="en-US" sz="1800" b="1" i="0" u="none" strike="noStrike" baseline="0">
                <a:solidFill>
                  <a:srgbClr val="000000"/>
                </a:solidFill>
                <a:latin typeface="Arial"/>
                <a:ea typeface="Arial"/>
                <a:cs typeface="Arial"/>
              </a:defRPr>
            </a:pPr>
            <a:r>
              <a:rPr lang="en-US" sz="1200" b="1" i="0" u="none" strike="noStrike" baseline="0">
                <a:solidFill>
                  <a:srgbClr val="000000"/>
                </a:solidFill>
                <a:latin typeface="Arial"/>
                <a:cs typeface="Arial"/>
              </a:rPr>
              <a:t>Test on 3/3/2010</a:t>
            </a:r>
          </a:p>
        </c:rich>
      </c:tx>
      <c:layout>
        <c:manualLayout>
          <c:xMode val="edge"/>
          <c:yMode val="edge"/>
          <c:x val="0.38594820832653881"/>
          <c:y val="2.8960817717206315E-2"/>
        </c:manualLayout>
      </c:layout>
      <c:spPr>
        <a:noFill/>
        <a:ln w="25400">
          <a:noFill/>
        </a:ln>
      </c:spPr>
    </c:title>
    <c:plotArea>
      <c:layout>
        <c:manualLayout>
          <c:layoutTarget val="inner"/>
          <c:xMode val="edge"/>
          <c:yMode val="edge"/>
          <c:x val="0.1539942975866512"/>
          <c:y val="0.17035775127768313"/>
          <c:w val="0.67661244502133822"/>
          <c:h val="0.65928449744463835"/>
        </c:manualLayout>
      </c:layout>
      <c:scatterChart>
        <c:scatterStyle val="lineMarker"/>
        <c:ser>
          <c:idx val="11"/>
          <c:order val="0"/>
          <c:tx>
            <c:strRef>
              <c:f>'Chart and data'!$A$1</c:f>
              <c:strCache>
                <c:ptCount val="1"/>
                <c:pt idx="0">
                  <c:v>3/5/2010</c:v>
                </c:pt>
              </c:strCache>
            </c:strRef>
          </c:tx>
          <c:spPr>
            <a:ln w="28575">
              <a:noFill/>
            </a:ln>
          </c:spPr>
          <c:marker>
            <c:symbol val="square"/>
            <c:size val="5"/>
            <c:spPr>
              <a:solidFill>
                <a:srgbClr val="000080"/>
              </a:solidFill>
              <a:ln>
                <a:solidFill>
                  <a:srgbClr val="333399"/>
                </a:solidFill>
                <a:prstDash val="solid"/>
              </a:ln>
            </c:spPr>
          </c:marker>
          <c:xVal>
            <c:numRef>
              <c:f>'Chart and data'!$A$3:$A$59</c:f>
              <c:numCache>
                <c:formatCode>0.00E+00</c:formatCode>
                <c:ptCount val="57"/>
                <c:pt idx="0">
                  <c:v>3.3298545399999977</c:v>
                </c:pt>
                <c:pt idx="1">
                  <c:v>3.32073946</c:v>
                </c:pt>
                <c:pt idx="2">
                  <c:v>3.31722055</c:v>
                </c:pt>
                <c:pt idx="3">
                  <c:v>3.2934003700000001</c:v>
                </c:pt>
                <c:pt idx="4">
                  <c:v>3.2966103699999998</c:v>
                </c:pt>
                <c:pt idx="5">
                  <c:v>2.6808645100000001</c:v>
                </c:pt>
                <c:pt idx="6">
                  <c:v>2.22543311</c:v>
                </c:pt>
                <c:pt idx="7">
                  <c:v>1.9796412899999902</c:v>
                </c:pt>
                <c:pt idx="8">
                  <c:v>1.713920379999994</c:v>
                </c:pt>
                <c:pt idx="9">
                  <c:v>1.43030722</c:v>
                </c:pt>
                <c:pt idx="10">
                  <c:v>1.18492745</c:v>
                </c:pt>
                <c:pt idx="11">
                  <c:v>1.0594870000000001</c:v>
                </c:pt>
                <c:pt idx="12">
                  <c:v>0.82247315099999996</c:v>
                </c:pt>
                <c:pt idx="13">
                  <c:v>2.85732031</c:v>
                </c:pt>
                <c:pt idx="14">
                  <c:v>3.1264021599999987</c:v>
                </c:pt>
                <c:pt idx="15">
                  <c:v>3.3572291799999987</c:v>
                </c:pt>
                <c:pt idx="16">
                  <c:v>3.5966763799999977</c:v>
                </c:pt>
                <c:pt idx="17">
                  <c:v>3.9535016700000001</c:v>
                </c:pt>
                <c:pt idx="18">
                  <c:v>4.2377226400000003</c:v>
                </c:pt>
                <c:pt idx="19">
                  <c:v>4.5367016900000134</c:v>
                </c:pt>
                <c:pt idx="20">
                  <c:v>4.9673729399999855</c:v>
                </c:pt>
                <c:pt idx="21">
                  <c:v>5.1909808899999454</c:v>
                </c:pt>
                <c:pt idx="22">
                  <c:v>5.5431908599999655</c:v>
                </c:pt>
                <c:pt idx="23">
                  <c:v>6.0560039899999998</c:v>
                </c:pt>
                <c:pt idx="24">
                  <c:v>6.4807355499999755</c:v>
                </c:pt>
                <c:pt idx="25">
                  <c:v>6.9195613900000383</c:v>
                </c:pt>
                <c:pt idx="26">
                  <c:v>7.3532583999999996</c:v>
                </c:pt>
                <c:pt idx="27">
                  <c:v>7.626950329999949</c:v>
                </c:pt>
                <c:pt idx="28">
                  <c:v>7.9437643199999997</c:v>
                </c:pt>
                <c:pt idx="29">
                  <c:v>8.2997475100000067</c:v>
                </c:pt>
                <c:pt idx="30">
                  <c:v>8.4635110100000048</c:v>
                </c:pt>
                <c:pt idx="31">
                  <c:v>9.1387168699999997</c:v>
                </c:pt>
                <c:pt idx="32">
                  <c:v>8.9255531300000008</c:v>
                </c:pt>
                <c:pt idx="33">
                  <c:v>8.7566851300000028</c:v>
                </c:pt>
                <c:pt idx="34">
                  <c:v>9.2322283199999973</c:v>
                </c:pt>
                <c:pt idx="35">
                  <c:v>9.6227041800000013</c:v>
                </c:pt>
                <c:pt idx="36">
                  <c:v>10.0178455</c:v>
                </c:pt>
                <c:pt idx="37">
                  <c:v>10.3743908</c:v>
                </c:pt>
                <c:pt idx="38">
                  <c:v>10.984875000000001</c:v>
                </c:pt>
                <c:pt idx="39">
                  <c:v>11.631062099999999</c:v>
                </c:pt>
                <c:pt idx="40">
                  <c:v>12.0923658</c:v>
                </c:pt>
                <c:pt idx="41">
                  <c:v>12.7855279</c:v>
                </c:pt>
                <c:pt idx="42">
                  <c:v>13.244103999999998</c:v>
                </c:pt>
                <c:pt idx="43">
                  <c:v>13.877061100000001</c:v>
                </c:pt>
                <c:pt idx="44">
                  <c:v>14.331020799999999</c:v>
                </c:pt>
                <c:pt idx="45">
                  <c:v>15.018213399999997</c:v>
                </c:pt>
                <c:pt idx="46">
                  <c:v>15.741213899999995</c:v>
                </c:pt>
                <c:pt idx="47">
                  <c:v>16.44603409999986</c:v>
                </c:pt>
                <c:pt idx="48">
                  <c:v>17.254276900000001</c:v>
                </c:pt>
                <c:pt idx="49">
                  <c:v>17.991795499999988</c:v>
                </c:pt>
                <c:pt idx="50">
                  <c:v>18.351627700000005</c:v>
                </c:pt>
                <c:pt idx="51">
                  <c:v>19.043035700000001</c:v>
                </c:pt>
                <c:pt idx="52">
                  <c:v>19.803149599999827</c:v>
                </c:pt>
                <c:pt idx="53">
                  <c:v>20.222639999999735</c:v>
                </c:pt>
                <c:pt idx="54">
                  <c:v>20.770319599999819</c:v>
                </c:pt>
                <c:pt idx="55">
                  <c:v>20.965282299999735</c:v>
                </c:pt>
                <c:pt idx="56">
                  <c:v>20.958699399999812</c:v>
                </c:pt>
              </c:numCache>
            </c:numRef>
          </c:xVal>
          <c:yVal>
            <c:numRef>
              <c:f>'Chart and data'!$B$3:$B$59</c:f>
              <c:numCache>
                <c:formatCode>0.00E+00</c:formatCode>
                <c:ptCount val="57"/>
                <c:pt idx="0">
                  <c:v>22588471300</c:v>
                </c:pt>
                <c:pt idx="1">
                  <c:v>22221321000</c:v>
                </c:pt>
                <c:pt idx="2">
                  <c:v>22193801800</c:v>
                </c:pt>
                <c:pt idx="3">
                  <c:v>22059495100</c:v>
                </c:pt>
                <c:pt idx="4">
                  <c:v>22044941400</c:v>
                </c:pt>
                <c:pt idx="5">
                  <c:v>21826628300</c:v>
                </c:pt>
                <c:pt idx="6">
                  <c:v>21423125300</c:v>
                </c:pt>
                <c:pt idx="7">
                  <c:v>20877407100</c:v>
                </c:pt>
                <c:pt idx="8">
                  <c:v>20390957700</c:v>
                </c:pt>
                <c:pt idx="9">
                  <c:v>19961358900</c:v>
                </c:pt>
                <c:pt idx="10">
                  <c:v>19322018200</c:v>
                </c:pt>
                <c:pt idx="11">
                  <c:v>19125223300</c:v>
                </c:pt>
                <c:pt idx="12">
                  <c:v>18416831000</c:v>
                </c:pt>
                <c:pt idx="13">
                  <c:v>21851640300</c:v>
                </c:pt>
                <c:pt idx="14">
                  <c:v>21763314200</c:v>
                </c:pt>
                <c:pt idx="15">
                  <c:v>21978042700</c:v>
                </c:pt>
                <c:pt idx="16">
                  <c:v>22183194700</c:v>
                </c:pt>
                <c:pt idx="17">
                  <c:v>22313824200</c:v>
                </c:pt>
                <c:pt idx="18">
                  <c:v>22380982700</c:v>
                </c:pt>
                <c:pt idx="19">
                  <c:v>22328730700</c:v>
                </c:pt>
                <c:pt idx="20">
                  <c:v>21992540400</c:v>
                </c:pt>
                <c:pt idx="21">
                  <c:v>21889430300</c:v>
                </c:pt>
                <c:pt idx="22">
                  <c:v>21613414700</c:v>
                </c:pt>
                <c:pt idx="23">
                  <c:v>21549160700</c:v>
                </c:pt>
                <c:pt idx="24">
                  <c:v>21341193000</c:v>
                </c:pt>
                <c:pt idx="25">
                  <c:v>21016965800</c:v>
                </c:pt>
                <c:pt idx="26">
                  <c:v>20676400100</c:v>
                </c:pt>
                <c:pt idx="27">
                  <c:v>20474348900</c:v>
                </c:pt>
                <c:pt idx="28">
                  <c:v>20197745800</c:v>
                </c:pt>
                <c:pt idx="29">
                  <c:v>19835934600</c:v>
                </c:pt>
                <c:pt idx="30">
                  <c:v>19669915200</c:v>
                </c:pt>
                <c:pt idx="31">
                  <c:v>19130695800</c:v>
                </c:pt>
                <c:pt idx="32">
                  <c:v>19295146500</c:v>
                </c:pt>
                <c:pt idx="33">
                  <c:v>19496755900</c:v>
                </c:pt>
                <c:pt idx="34">
                  <c:v>18952369200</c:v>
                </c:pt>
                <c:pt idx="35">
                  <c:v>18783670400</c:v>
                </c:pt>
                <c:pt idx="36">
                  <c:v>18562038600</c:v>
                </c:pt>
                <c:pt idx="37">
                  <c:v>18280187200</c:v>
                </c:pt>
                <c:pt idx="38">
                  <c:v>17806980200</c:v>
                </c:pt>
                <c:pt idx="39">
                  <c:v>17373696500</c:v>
                </c:pt>
                <c:pt idx="40">
                  <c:v>17083260800</c:v>
                </c:pt>
                <c:pt idx="41">
                  <c:v>16575924100</c:v>
                </c:pt>
                <c:pt idx="42">
                  <c:v>16313630200</c:v>
                </c:pt>
                <c:pt idx="43">
                  <c:v>15989460600</c:v>
                </c:pt>
                <c:pt idx="44">
                  <c:v>15974665500</c:v>
                </c:pt>
                <c:pt idx="45">
                  <c:v>15609544800</c:v>
                </c:pt>
                <c:pt idx="46">
                  <c:v>15341115800</c:v>
                </c:pt>
                <c:pt idx="47">
                  <c:v>15039974800</c:v>
                </c:pt>
                <c:pt idx="48">
                  <c:v>14792838700</c:v>
                </c:pt>
                <c:pt idx="49">
                  <c:v>14551236500</c:v>
                </c:pt>
                <c:pt idx="50">
                  <c:v>14432294200</c:v>
                </c:pt>
                <c:pt idx="51">
                  <c:v>14252400700</c:v>
                </c:pt>
                <c:pt idx="52">
                  <c:v>14082934300</c:v>
                </c:pt>
                <c:pt idx="53">
                  <c:v>13826686300</c:v>
                </c:pt>
                <c:pt idx="54">
                  <c:v>13722342300</c:v>
                </c:pt>
                <c:pt idx="55">
                  <c:v>12944487000</c:v>
                </c:pt>
                <c:pt idx="56">
                  <c:v>13003201900</c:v>
                </c:pt>
              </c:numCache>
            </c:numRef>
          </c:yVal>
        </c:ser>
        <c:axId val="49894528"/>
        <c:axId val="49920640"/>
      </c:scatterChart>
      <c:scatterChart>
        <c:scatterStyle val="lineMarker"/>
        <c:ser>
          <c:idx val="0"/>
          <c:order val="1"/>
          <c:tx>
            <c:v>3/5/2010 Rad</c:v>
          </c:tx>
          <c:spPr>
            <a:ln w="28575">
              <a:noFill/>
            </a:ln>
          </c:spPr>
          <c:marker>
            <c:symbol val="circle"/>
            <c:size val="5"/>
            <c:spPr>
              <a:solidFill>
                <a:srgbClr val="339966"/>
              </a:solidFill>
              <a:ln>
                <a:solidFill>
                  <a:srgbClr val="339966"/>
                </a:solidFill>
                <a:prstDash val="solid"/>
              </a:ln>
            </c:spPr>
          </c:marker>
          <c:xVal>
            <c:numRef>
              <c:f>'Chart and data'!$A$3:$A$66</c:f>
              <c:numCache>
                <c:formatCode>0.00E+00</c:formatCode>
                <c:ptCount val="64"/>
                <c:pt idx="0">
                  <c:v>3.3298545399999977</c:v>
                </c:pt>
                <c:pt idx="1">
                  <c:v>3.32073946</c:v>
                </c:pt>
                <c:pt idx="2">
                  <c:v>3.31722055</c:v>
                </c:pt>
                <c:pt idx="3">
                  <c:v>3.2934003700000001</c:v>
                </c:pt>
                <c:pt idx="4">
                  <c:v>3.2966103699999998</c:v>
                </c:pt>
                <c:pt idx="5">
                  <c:v>2.6808645100000001</c:v>
                </c:pt>
                <c:pt idx="6">
                  <c:v>2.22543311</c:v>
                </c:pt>
                <c:pt idx="7">
                  <c:v>1.9796412899999902</c:v>
                </c:pt>
                <c:pt idx="8">
                  <c:v>1.713920379999994</c:v>
                </c:pt>
                <c:pt idx="9">
                  <c:v>1.43030722</c:v>
                </c:pt>
                <c:pt idx="10">
                  <c:v>1.18492745</c:v>
                </c:pt>
                <c:pt idx="11">
                  <c:v>1.0594870000000001</c:v>
                </c:pt>
                <c:pt idx="12">
                  <c:v>0.82247315099999996</c:v>
                </c:pt>
                <c:pt idx="13">
                  <c:v>2.85732031</c:v>
                </c:pt>
                <c:pt idx="14">
                  <c:v>3.1264021599999987</c:v>
                </c:pt>
                <c:pt idx="15">
                  <c:v>3.3572291799999987</c:v>
                </c:pt>
                <c:pt idx="16">
                  <c:v>3.5966763799999977</c:v>
                </c:pt>
                <c:pt idx="17">
                  <c:v>3.9535016700000001</c:v>
                </c:pt>
                <c:pt idx="18">
                  <c:v>4.2377226400000003</c:v>
                </c:pt>
                <c:pt idx="19">
                  <c:v>4.5367016900000134</c:v>
                </c:pt>
                <c:pt idx="20">
                  <c:v>4.9673729399999855</c:v>
                </c:pt>
                <c:pt idx="21">
                  <c:v>5.1909808899999454</c:v>
                </c:pt>
                <c:pt idx="22">
                  <c:v>5.5431908599999655</c:v>
                </c:pt>
                <c:pt idx="23">
                  <c:v>6.0560039899999998</c:v>
                </c:pt>
                <c:pt idx="24">
                  <c:v>6.4807355499999755</c:v>
                </c:pt>
                <c:pt idx="25">
                  <c:v>6.9195613900000383</c:v>
                </c:pt>
                <c:pt idx="26">
                  <c:v>7.3532583999999996</c:v>
                </c:pt>
                <c:pt idx="27">
                  <c:v>7.626950329999949</c:v>
                </c:pt>
                <c:pt idx="28">
                  <c:v>7.9437643199999997</c:v>
                </c:pt>
                <c:pt idx="29">
                  <c:v>8.2997475100000067</c:v>
                </c:pt>
                <c:pt idx="30">
                  <c:v>8.4635110100000048</c:v>
                </c:pt>
                <c:pt idx="31">
                  <c:v>9.1387168699999997</c:v>
                </c:pt>
                <c:pt idx="32">
                  <c:v>8.9255531300000008</c:v>
                </c:pt>
                <c:pt idx="33">
                  <c:v>8.7566851300000028</c:v>
                </c:pt>
                <c:pt idx="34">
                  <c:v>9.2322283199999973</c:v>
                </c:pt>
                <c:pt idx="35">
                  <c:v>9.6227041800000013</c:v>
                </c:pt>
                <c:pt idx="36">
                  <c:v>10.0178455</c:v>
                </c:pt>
                <c:pt idx="37">
                  <c:v>10.3743908</c:v>
                </c:pt>
                <c:pt idx="38">
                  <c:v>10.984875000000001</c:v>
                </c:pt>
                <c:pt idx="39">
                  <c:v>11.631062099999999</c:v>
                </c:pt>
                <c:pt idx="40">
                  <c:v>12.0923658</c:v>
                </c:pt>
                <c:pt idx="41">
                  <c:v>12.7855279</c:v>
                </c:pt>
                <c:pt idx="42">
                  <c:v>13.244103999999998</c:v>
                </c:pt>
                <c:pt idx="43">
                  <c:v>13.877061100000001</c:v>
                </c:pt>
                <c:pt idx="44">
                  <c:v>14.331020799999999</c:v>
                </c:pt>
                <c:pt idx="45">
                  <c:v>15.018213399999997</c:v>
                </c:pt>
                <c:pt idx="46">
                  <c:v>15.741213899999995</c:v>
                </c:pt>
                <c:pt idx="47">
                  <c:v>16.44603409999986</c:v>
                </c:pt>
                <c:pt idx="48">
                  <c:v>17.254276900000001</c:v>
                </c:pt>
                <c:pt idx="49">
                  <c:v>17.991795499999988</c:v>
                </c:pt>
                <c:pt idx="50">
                  <c:v>18.351627700000005</c:v>
                </c:pt>
                <c:pt idx="51">
                  <c:v>19.043035700000001</c:v>
                </c:pt>
                <c:pt idx="52">
                  <c:v>19.803149599999827</c:v>
                </c:pt>
                <c:pt idx="53">
                  <c:v>20.222639999999735</c:v>
                </c:pt>
                <c:pt idx="54">
                  <c:v>20.770319599999819</c:v>
                </c:pt>
                <c:pt idx="55">
                  <c:v>20.965282299999735</c:v>
                </c:pt>
                <c:pt idx="56">
                  <c:v>20.958699399999812</c:v>
                </c:pt>
                <c:pt idx="57">
                  <c:v>18.731563000000001</c:v>
                </c:pt>
                <c:pt idx="58">
                  <c:v>20.5486851</c:v>
                </c:pt>
                <c:pt idx="59">
                  <c:v>20.956125400000001</c:v>
                </c:pt>
                <c:pt idx="60">
                  <c:v>0.54251553799999996</c:v>
                </c:pt>
                <c:pt idx="61">
                  <c:v>20.756465700000035</c:v>
                </c:pt>
                <c:pt idx="62">
                  <c:v>20.983598499999989</c:v>
                </c:pt>
                <c:pt idx="63">
                  <c:v>0.54617613200000004</c:v>
                </c:pt>
              </c:numCache>
            </c:numRef>
          </c:xVal>
          <c:yVal>
            <c:numRef>
              <c:f>'Chart and data'!$C$3:$C$66</c:f>
              <c:numCache>
                <c:formatCode>0.00E+00</c:formatCode>
                <c:ptCount val="64"/>
                <c:pt idx="0">
                  <c:v>1.1809536200000132E-2</c:v>
                </c:pt>
                <c:pt idx="1">
                  <c:v>1.1942809600000224E-2</c:v>
                </c:pt>
                <c:pt idx="2">
                  <c:v>1.0145557200000125E-2</c:v>
                </c:pt>
                <c:pt idx="3">
                  <c:v>7.2671748299999945E-3</c:v>
                </c:pt>
                <c:pt idx="4">
                  <c:v>1.1508947800000001E-4</c:v>
                </c:pt>
                <c:pt idx="5">
                  <c:v>1.1800704400000136E-2</c:v>
                </c:pt>
                <c:pt idx="6">
                  <c:v>1.17390663E-2</c:v>
                </c:pt>
                <c:pt idx="7">
                  <c:v>1.1081930100000003E-2</c:v>
                </c:pt>
                <c:pt idx="8">
                  <c:v>1.0571728700000083E-2</c:v>
                </c:pt>
                <c:pt idx="9">
                  <c:v>1.6543111800000219E-4</c:v>
                </c:pt>
                <c:pt idx="10">
                  <c:v>1.5793295200000149E-4</c:v>
                </c:pt>
                <c:pt idx="11">
                  <c:v>1.7642474800000257E-4</c:v>
                </c:pt>
                <c:pt idx="12">
                  <c:v>1.2259659099999999E-2</c:v>
                </c:pt>
                <c:pt idx="13">
                  <c:v>1.0958263499999996E-2</c:v>
                </c:pt>
                <c:pt idx="14">
                  <c:v>1.1521546500000021E-2</c:v>
                </c:pt>
                <c:pt idx="15">
                  <c:v>1.3316594100000101E-4</c:v>
                </c:pt>
                <c:pt idx="16">
                  <c:v>1.1384453900000084E-2</c:v>
                </c:pt>
                <c:pt idx="17">
                  <c:v>1.1007563700000089E-2</c:v>
                </c:pt>
                <c:pt idx="18">
                  <c:v>1.0383604700000043E-2</c:v>
                </c:pt>
                <c:pt idx="19">
                  <c:v>1.0039848299999999E-2</c:v>
                </c:pt>
                <c:pt idx="20">
                  <c:v>1.1274268099999998E-2</c:v>
                </c:pt>
                <c:pt idx="21">
                  <c:v>1.1282706000000064E-2</c:v>
                </c:pt>
                <c:pt idx="22">
                  <c:v>1.06351911E-2</c:v>
                </c:pt>
                <c:pt idx="23">
                  <c:v>1.07552117E-2</c:v>
                </c:pt>
                <c:pt idx="24">
                  <c:v>1.07793779E-2</c:v>
                </c:pt>
                <c:pt idx="25">
                  <c:v>9.8096815600001094E-3</c:v>
                </c:pt>
                <c:pt idx="26">
                  <c:v>1.2519180600000021E-2</c:v>
                </c:pt>
                <c:pt idx="27">
                  <c:v>1.3182408600000143E-2</c:v>
                </c:pt>
                <c:pt idx="28">
                  <c:v>1.2268834400000001E-2</c:v>
                </c:pt>
                <c:pt idx="29">
                  <c:v>1.1889320700000115E-2</c:v>
                </c:pt>
                <c:pt idx="30">
                  <c:v>1.2050510400000001E-2</c:v>
                </c:pt>
                <c:pt idx="31">
                  <c:v>1.1190236099999999E-2</c:v>
                </c:pt>
                <c:pt idx="32">
                  <c:v>9.8759551400000797E-3</c:v>
                </c:pt>
                <c:pt idx="33">
                  <c:v>1.0360325800000104E-2</c:v>
                </c:pt>
                <c:pt idx="34">
                  <c:v>1.06351911E-2</c:v>
                </c:pt>
                <c:pt idx="35">
                  <c:v>1.01303881E-2</c:v>
                </c:pt>
                <c:pt idx="36">
                  <c:v>1.1173505000000125E-2</c:v>
                </c:pt>
                <c:pt idx="37">
                  <c:v>1.0747168400000041E-2</c:v>
                </c:pt>
                <c:pt idx="38">
                  <c:v>9.9575645300001535E-3</c:v>
                </c:pt>
                <c:pt idx="39">
                  <c:v>1.3560189200000239E-3</c:v>
                </c:pt>
                <c:pt idx="40">
                  <c:v>2.26336557000004E-4</c:v>
                </c:pt>
                <c:pt idx="41">
                  <c:v>1.0991105700000118E-2</c:v>
                </c:pt>
                <c:pt idx="42">
                  <c:v>1.1007563700000089E-2</c:v>
                </c:pt>
                <c:pt idx="43">
                  <c:v>9.9055536100001347E-3</c:v>
                </c:pt>
                <c:pt idx="44">
                  <c:v>1.0508645E-2</c:v>
                </c:pt>
                <c:pt idx="45">
                  <c:v>1.0344835600000138E-2</c:v>
                </c:pt>
                <c:pt idx="46">
                  <c:v>1.1299600599999998E-2</c:v>
                </c:pt>
                <c:pt idx="47">
                  <c:v>1.0183579500000138E-2</c:v>
                </c:pt>
                <c:pt idx="48">
                  <c:v>1.8857171100000232E-4</c:v>
                </c:pt>
                <c:pt idx="49">
                  <c:v>1.0275415499999999E-2</c:v>
                </c:pt>
                <c:pt idx="50">
                  <c:v>1.7841573900000254E-4</c:v>
                </c:pt>
                <c:pt idx="51">
                  <c:v>1.1190236099999999E-2</c:v>
                </c:pt>
                <c:pt idx="52">
                  <c:v>1.0360325800000104E-2</c:v>
                </c:pt>
                <c:pt idx="53">
                  <c:v>1.13419479E-2</c:v>
                </c:pt>
                <c:pt idx="54">
                  <c:v>1.0024837200000091E-2</c:v>
                </c:pt>
                <c:pt idx="55">
                  <c:v>2.5993403600000167E-4</c:v>
                </c:pt>
                <c:pt idx="56">
                  <c:v>1.5145296000000001E-4</c:v>
                </c:pt>
                <c:pt idx="57">
                  <c:v>1.4720791700000154E-4</c:v>
                </c:pt>
                <c:pt idx="58">
                  <c:v>9.9203860900000922E-3</c:v>
                </c:pt>
                <c:pt idx="59">
                  <c:v>9.5418635700000049E-3</c:v>
                </c:pt>
                <c:pt idx="60">
                  <c:v>9.7292841800000005E-3</c:v>
                </c:pt>
                <c:pt idx="61">
                  <c:v>1.1011992399999999E-4</c:v>
                </c:pt>
                <c:pt idx="62">
                  <c:v>1.0375839300000071E-2</c:v>
                </c:pt>
                <c:pt idx="63">
                  <c:v>8.8938862200001433E-3</c:v>
                </c:pt>
              </c:numCache>
            </c:numRef>
          </c:yVal>
        </c:ser>
        <c:axId val="49922816"/>
        <c:axId val="49924736"/>
      </c:scatterChart>
      <c:valAx>
        <c:axId val="49894528"/>
        <c:scaling>
          <c:orientation val="minMax"/>
          <c:max val="45"/>
          <c:min val="0"/>
        </c:scaling>
        <c:axPos val="b"/>
        <c:majorGridlines>
          <c:spPr>
            <a:ln w="3175">
              <a:solidFill>
                <a:srgbClr val="969696"/>
              </a:solidFill>
              <a:prstDash val="solid"/>
            </a:ln>
          </c:spPr>
        </c:majorGridlines>
        <c:minorGridlines>
          <c:spPr>
            <a:ln w="3175">
              <a:solidFill>
                <a:srgbClr val="C0C0C0"/>
              </a:solidFill>
              <a:prstDash val="solid"/>
            </a:ln>
          </c:spPr>
        </c:minorGridlines>
        <c:title>
          <c:tx>
            <c:rich>
              <a:bodyPr/>
              <a:lstStyle/>
              <a:p>
                <a:pPr>
                  <a:defRPr lang="en-US" sz="1400" b="1" i="0" u="none" strike="noStrike" baseline="0">
                    <a:solidFill>
                      <a:srgbClr val="000000"/>
                    </a:solidFill>
                    <a:latin typeface="Arial"/>
                    <a:ea typeface="Arial"/>
                    <a:cs typeface="Arial"/>
                  </a:defRPr>
                </a:pPr>
                <a:r>
                  <a:rPr lang="en-US"/>
                  <a:t>Eacc [MV/m]</a:t>
                </a:r>
              </a:p>
            </c:rich>
          </c:tx>
          <c:layout>
            <c:manualLayout>
              <c:xMode val="edge"/>
              <c:yMode val="edge"/>
              <c:x val="0.43407142632236867"/>
              <c:y val="0.91993185689949653"/>
            </c:manualLayout>
          </c:layout>
          <c:spPr>
            <a:noFill/>
            <a:ln w="25400">
              <a:noFill/>
            </a:ln>
          </c:spPr>
        </c:title>
        <c:numFmt formatCode="0" sourceLinked="0"/>
        <c:majorTickMark val="in"/>
        <c:minorTickMark val="in"/>
        <c:tickLblPos val="nextTo"/>
        <c:spPr>
          <a:ln w="3175">
            <a:solidFill>
              <a:srgbClr val="000000"/>
            </a:solidFill>
            <a:prstDash val="solid"/>
          </a:ln>
        </c:spPr>
        <c:txPr>
          <a:bodyPr rot="0" vert="horz"/>
          <a:lstStyle/>
          <a:p>
            <a:pPr>
              <a:defRPr lang="en-US" sz="1700" b="0" i="0" u="none" strike="noStrike" baseline="0">
                <a:solidFill>
                  <a:srgbClr val="000000"/>
                </a:solidFill>
                <a:latin typeface="Arial"/>
                <a:ea typeface="Arial"/>
                <a:cs typeface="Arial"/>
              </a:defRPr>
            </a:pPr>
            <a:endParaRPr lang="en-US"/>
          </a:p>
        </c:txPr>
        <c:crossAx val="49920640"/>
        <c:crosses val="autoZero"/>
        <c:crossBetween val="midCat"/>
        <c:majorUnit val="10"/>
      </c:valAx>
      <c:valAx>
        <c:axId val="49920640"/>
        <c:scaling>
          <c:logBase val="10"/>
          <c:orientation val="minMax"/>
          <c:min val="100000000"/>
        </c:scaling>
        <c:axPos val="l"/>
        <c:majorGridlines>
          <c:spPr>
            <a:ln w="3175">
              <a:solidFill>
                <a:srgbClr val="969696"/>
              </a:solidFill>
              <a:prstDash val="solid"/>
            </a:ln>
          </c:spPr>
        </c:majorGridlines>
        <c:minorGridlines>
          <c:spPr>
            <a:ln w="3175">
              <a:solidFill>
                <a:srgbClr val="C0C0C0"/>
              </a:solidFill>
              <a:prstDash val="solid"/>
            </a:ln>
          </c:spPr>
        </c:minorGridlines>
        <c:title>
          <c:tx>
            <c:rich>
              <a:bodyPr/>
              <a:lstStyle/>
              <a:p>
                <a:pPr>
                  <a:defRPr lang="en-US" sz="1575" b="1" i="0" u="none" strike="noStrike" baseline="0">
                    <a:solidFill>
                      <a:srgbClr val="000000"/>
                    </a:solidFill>
                    <a:latin typeface="Arial"/>
                    <a:ea typeface="Arial"/>
                    <a:cs typeface="Arial"/>
                  </a:defRPr>
                </a:pPr>
                <a:r>
                  <a:rPr lang="en-US" sz="1575" b="1" i="0" u="none" strike="noStrike" baseline="0">
                    <a:solidFill>
                      <a:srgbClr val="000000"/>
                    </a:solidFill>
                    <a:latin typeface="Arial"/>
                    <a:cs typeface="Arial"/>
                  </a:rPr>
                  <a:t>Q</a:t>
                </a:r>
                <a:r>
                  <a:rPr lang="en-US" sz="1000" b="1" i="0" u="none" strike="noStrike" baseline="0">
                    <a:solidFill>
                      <a:srgbClr val="000000"/>
                    </a:solidFill>
                    <a:latin typeface="Arial"/>
                    <a:cs typeface="Arial"/>
                  </a:rPr>
                  <a:t>0</a:t>
                </a:r>
              </a:p>
            </c:rich>
          </c:tx>
          <c:layout>
            <c:manualLayout>
              <c:xMode val="edge"/>
              <c:yMode val="edge"/>
              <c:x val="1.4436965398748327E-2"/>
              <c:y val="0.47529812606473593"/>
            </c:manualLayout>
          </c:layout>
          <c:spPr>
            <a:noFill/>
            <a:ln w="25400">
              <a:noFill/>
            </a:ln>
          </c:spPr>
        </c:title>
        <c:numFmt formatCode="0.0E+00" sourceLinked="0"/>
        <c:majorTickMark val="in"/>
        <c:minorTickMark val="in"/>
        <c:tickLblPos val="nextTo"/>
        <c:spPr>
          <a:ln w="3175">
            <a:solidFill>
              <a:srgbClr val="000000"/>
            </a:solidFill>
            <a:prstDash val="solid"/>
          </a:ln>
        </c:spPr>
        <c:txPr>
          <a:bodyPr rot="0" vert="horz"/>
          <a:lstStyle/>
          <a:p>
            <a:pPr>
              <a:defRPr lang="en-US" sz="1700" b="0" i="0" u="none" strike="noStrike" baseline="0">
                <a:solidFill>
                  <a:srgbClr val="000000"/>
                </a:solidFill>
                <a:latin typeface="Arial"/>
                <a:ea typeface="Arial"/>
                <a:cs typeface="Arial"/>
              </a:defRPr>
            </a:pPr>
            <a:endParaRPr lang="en-US"/>
          </a:p>
        </c:txPr>
        <c:crossAx val="49894528"/>
        <c:crosses val="autoZero"/>
        <c:crossBetween val="midCat"/>
      </c:valAx>
      <c:valAx>
        <c:axId val="49922816"/>
        <c:scaling>
          <c:orientation val="minMax"/>
        </c:scaling>
        <c:delete val="1"/>
        <c:axPos val="b"/>
        <c:numFmt formatCode="0.00E+00" sourceLinked="1"/>
        <c:tickLblPos val="none"/>
        <c:crossAx val="49924736"/>
        <c:crosses val="autoZero"/>
        <c:crossBetween val="midCat"/>
      </c:valAx>
      <c:valAx>
        <c:axId val="49924736"/>
        <c:scaling>
          <c:logBase val="10"/>
          <c:orientation val="minMax"/>
          <c:max val="100"/>
          <c:min val="1.0000000000000075E-2"/>
        </c:scaling>
        <c:axPos val="r"/>
        <c:title>
          <c:tx>
            <c:rich>
              <a:bodyPr/>
              <a:lstStyle/>
              <a:p>
                <a:pPr>
                  <a:defRPr lang="en-US" sz="1575" b="1" i="0" u="none" strike="noStrike" baseline="0">
                    <a:solidFill>
                      <a:srgbClr val="000000"/>
                    </a:solidFill>
                    <a:latin typeface="Arial"/>
                    <a:ea typeface="Arial"/>
                    <a:cs typeface="Arial"/>
                  </a:defRPr>
                </a:pPr>
                <a:r>
                  <a:rPr lang="en-US"/>
                  <a:t>Radiation [mR/h]</a:t>
                </a:r>
              </a:p>
            </c:rich>
          </c:tx>
          <c:layout>
            <c:manualLayout>
              <c:xMode val="edge"/>
              <c:yMode val="edge"/>
              <c:x val="0.95138789469498164"/>
              <c:y val="0.34274020050772325"/>
            </c:manualLayout>
          </c:layout>
          <c:spPr>
            <a:noFill/>
            <a:ln w="25400">
              <a:noFill/>
            </a:ln>
          </c:spPr>
        </c:title>
        <c:numFmt formatCode="0.0E+00" sourceLinked="0"/>
        <c:majorTickMark val="in"/>
        <c:tickLblPos val="nextTo"/>
        <c:spPr>
          <a:ln w="3175">
            <a:solidFill>
              <a:srgbClr val="000000"/>
            </a:solidFill>
            <a:prstDash val="solid"/>
          </a:ln>
        </c:spPr>
        <c:txPr>
          <a:bodyPr rot="0" vert="horz"/>
          <a:lstStyle/>
          <a:p>
            <a:pPr>
              <a:defRPr lang="en-US" sz="1700" b="0" i="0" u="none" strike="noStrike" baseline="0">
                <a:solidFill>
                  <a:srgbClr val="000000"/>
                </a:solidFill>
                <a:latin typeface="Arial"/>
                <a:ea typeface="Arial"/>
                <a:cs typeface="Arial"/>
              </a:defRPr>
            </a:pPr>
            <a:endParaRPr lang="en-US"/>
          </a:p>
        </c:txPr>
        <c:crossAx val="49922816"/>
        <c:crosses val="max"/>
        <c:crossBetween val="midCat"/>
      </c:valAx>
      <c:spPr>
        <a:solidFill>
          <a:srgbClr val="FFFFFF"/>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700" b="0" i="0" u="none" strike="noStrike" baseline="0">
          <a:solidFill>
            <a:srgbClr val="000000"/>
          </a:solidFill>
          <a:latin typeface="Arial"/>
          <a:ea typeface="Arial"/>
          <a:cs typeface="Aria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F96D6F-D9DF-4D3E-89E9-3921B1A10CB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40A37-283D-46E4-9157-2F314489202A}"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882C9C0-9C97-424B-AEF9-E5EA088B9CCB}" type="slidenum">
              <a:rPr lang="en-US" sz="1200">
                <a:cs typeface="Arial" charset="0"/>
              </a:rPr>
              <a:pPr algn="r"/>
              <a:t>13</a:t>
            </a:fld>
            <a:endParaRPr lang="en-US" sz="1200">
              <a:cs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pPr eaLnBrk="1" hangingPunct="1">
              <a:spcBef>
                <a:spcPct val="0"/>
              </a:spcBef>
            </a:pPr>
            <a:endParaRPr lang="en-IN" smtClean="0">
              <a:latin typeface="Arial" charset="0"/>
            </a:endParaRPr>
          </a:p>
        </p:txBody>
      </p:sp>
      <p:sp>
        <p:nvSpPr>
          <p:cNvPr id="214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1671FAC-3CBA-4A83-8DA1-983E96EE9422}" type="slidenum">
              <a:rPr lang="en-US" sz="1200"/>
              <a:pPr algn="r"/>
              <a:t>16</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eaLnBrk="1" hangingPunct="1">
              <a:spcBef>
                <a:spcPct val="0"/>
              </a:spcBef>
            </a:pPr>
            <a:endParaRPr lang="en-IN" smtClean="0">
              <a:latin typeface="Arial" charset="0"/>
            </a:endParaRPr>
          </a:p>
        </p:txBody>
      </p:sp>
      <p:sp>
        <p:nvSpPr>
          <p:cNvPr id="2160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78DB184-D5EB-49EC-90F5-22B1AA4A9910}" type="slidenum">
              <a:rPr lang="en-IN" sz="1200"/>
              <a:pPr algn="r"/>
              <a:t>17</a:t>
            </a:fld>
            <a:endParaRPr lang="en-IN"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1D9BCE-3261-436D-9ACE-183DD3C82E36}" type="slidenum">
              <a:rPr lang="en-US"/>
              <a:pPr fontAlgn="base">
                <a:spcBef>
                  <a:spcPct val="0"/>
                </a:spcBef>
                <a:spcAft>
                  <a:spcPct val="0"/>
                </a:spcAft>
                <a:defRPr/>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664E18-925E-46BF-A81B-D8FDD341C968}" type="slidenum">
              <a:rPr lang="en-US"/>
              <a:pPr fontAlgn="base">
                <a:spcBef>
                  <a:spcPct val="0"/>
                </a:spcBef>
                <a:spcAft>
                  <a:spcPct val="0"/>
                </a:spcAft>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lIns="91435" tIns="45718" rIns="91435" bIns="45718"/>
          <a:lstStyle/>
          <a:p>
            <a:pPr eaLnBrk="1" hangingPunct="1">
              <a:spcBef>
                <a:spcPct val="0"/>
              </a:spcBef>
            </a:pPr>
            <a:endParaRPr lang="en-US" smtClean="0">
              <a:latin typeface="Arial" charset="0"/>
            </a:endParaRPr>
          </a:p>
        </p:txBody>
      </p:sp>
      <p:sp>
        <p:nvSpPr>
          <p:cNvPr id="215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F21C33E7-62C0-453A-A5F5-145191697C03}" type="slidenum">
              <a:rPr lang="en-US" sz="1200">
                <a:latin typeface="Calibri" pitchFamily="34" charset="0"/>
              </a:rPr>
              <a:pPr algn="r" defTabSz="896938"/>
              <a:t>2</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lIns="91435" tIns="45718" rIns="91435" bIns="45718"/>
          <a:lstStyle/>
          <a:p>
            <a:pPr eaLnBrk="1" hangingPunct="1">
              <a:spcBef>
                <a:spcPct val="0"/>
              </a:spcBef>
            </a:pPr>
            <a:endParaRPr lang="en-US" smtClean="0">
              <a:latin typeface="Arial" charset="0"/>
            </a:endParaRPr>
          </a:p>
        </p:txBody>
      </p:sp>
      <p:sp>
        <p:nvSpPr>
          <p:cNvPr id="1208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1649BB91-96D2-4BD3-AD4F-ECFD56EFFB93}" type="slidenum">
              <a:rPr lang="en-US" sz="1200"/>
              <a:pPr algn="r" defTabSz="896938"/>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0E8A2-7010-4C56-977C-1075642ACFC1}" type="slidenum">
              <a:rPr lang="en-US"/>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AA4960C0-F558-4AA0-AEDA-90814E4AD197}" type="slidenum">
              <a:rPr lang="en-US" smtClean="0">
                <a:latin typeface="Arial" charset="0"/>
              </a:rPr>
              <a:pPr/>
              <a:t>7</a:t>
            </a:fld>
            <a:endParaRPr lang="en-US" smtClean="0">
              <a:latin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2813" y="4343400"/>
            <a:ext cx="5032375" cy="4114800"/>
          </a:xfrm>
          <a:noFill/>
          <a:ln/>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lIns="91435" tIns="45718" rIns="91435" bIns="45718"/>
          <a:lstStyle/>
          <a:p>
            <a:pPr eaLnBrk="1" hangingPunct="1">
              <a:spcBef>
                <a:spcPct val="0"/>
              </a:spcBef>
            </a:pPr>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2"/>
          <p:cNvSpPr txBox="1">
            <a:spLocks noGrp="1" noRot="1" noChangeAspect="1" noChangeArrowheads="1" noTextEdit="1"/>
          </p:cNvSpPr>
          <p:nvPr>
            <p:ph type="sldImg"/>
          </p:nvPr>
        </p:nvSpPr>
        <p:spPr>
          <a:xfrm>
            <a:off x="1143000" y="693738"/>
            <a:ext cx="4572000" cy="3429000"/>
          </a:xfrm>
          <a:ln/>
        </p:spPr>
      </p:sp>
      <p:sp>
        <p:nvSpPr>
          <p:cNvPr id="198659" name="Rectangle 3"/>
          <p:cNvSpPr txBox="1">
            <a:spLocks noGrp="1" noChangeArrowheads="1"/>
          </p:cNvSpPr>
          <p:nvPr>
            <p:ph type="body" idx="1"/>
          </p:nvPr>
        </p:nvSpPr>
        <p:spPr>
          <a:xfrm>
            <a:off x="685800" y="4341813"/>
            <a:ext cx="5487988" cy="4032250"/>
          </a:xfrm>
          <a:noFill/>
          <a:ln/>
        </p:spPr>
        <p:txBody>
          <a:bodyPr wrap="none" anchor="ct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70" name="Picture 10" descr="Fermi Logo"/>
          <p:cNvPicPr>
            <a:picLocks noChangeAspect="1" noChangeArrowheads="1"/>
          </p:cNvPicPr>
          <p:nvPr/>
        </p:nvPicPr>
        <p:blipFill>
          <a:blip r:embed="rId2"/>
          <a:srcRect/>
          <a:stretch>
            <a:fillRect/>
          </a:stretch>
        </p:blipFill>
        <p:spPr bwMode="auto">
          <a:xfrm>
            <a:off x="0" y="-228600"/>
            <a:ext cx="914400" cy="981075"/>
          </a:xfrm>
          <a:prstGeom prst="rect">
            <a:avLst/>
          </a:prstGeom>
          <a:noFill/>
          <a:ln w="9525">
            <a:noFill/>
            <a:miter lim="800000"/>
            <a:headEnd/>
            <a:tailEnd/>
          </a:ln>
        </p:spPr>
      </p:pic>
      <p:sp>
        <p:nvSpPr>
          <p:cNvPr id="7171" name="Rectangle 2"/>
          <p:cNvSpPr>
            <a:spLocks noGrp="1" noChangeArrowheads="1"/>
          </p:cNvSpPr>
          <p:nvPr>
            <p:ph type="ctrTitle"/>
          </p:nvPr>
        </p:nvSpPr>
        <p:spPr>
          <a:xfrm>
            <a:off x="685800" y="1295400"/>
            <a:ext cx="7772400" cy="1470025"/>
          </a:xfrm>
        </p:spPr>
        <p:txBody>
          <a:bodyPr/>
          <a:lstStyle>
            <a:lvl1pPr>
              <a:defRPr sz="4000"/>
            </a:lvl1pPr>
          </a:lstStyle>
          <a:p>
            <a:r>
              <a:rPr lang="en-US" smtClean="0"/>
              <a:t>Click to edit Master title style</a:t>
            </a:r>
            <a:endParaRPr lang="en-US"/>
          </a:p>
        </p:txBody>
      </p:sp>
      <p:sp>
        <p:nvSpPr>
          <p:cNvPr id="7172" name="Rectangle 3"/>
          <p:cNvSpPr>
            <a:spLocks noGrp="1" noChangeArrowheads="1"/>
          </p:cNvSpPr>
          <p:nvPr>
            <p:ph type="subTitle" idx="1"/>
          </p:nvPr>
        </p:nvSpPr>
        <p:spPr>
          <a:xfrm>
            <a:off x="1371600" y="4114800"/>
            <a:ext cx="6400800" cy="1752600"/>
          </a:xfrm>
        </p:spPr>
        <p:txBody>
          <a:bodyPr/>
          <a:lstStyle>
            <a:lvl1pPr marL="0" indent="0" algn="ctr">
              <a:buFontTx/>
              <a:buNone/>
              <a:defRPr sz="2800"/>
            </a:lvl1pPr>
          </a:lstStyle>
          <a:p>
            <a:r>
              <a:rPr lang="en-US" smtClean="0"/>
              <a:t>Click to edit Master subtitle style</a:t>
            </a:r>
            <a:endParaRPr lang="en-US"/>
          </a:p>
        </p:txBody>
      </p:sp>
      <p:pic>
        <p:nvPicPr>
          <p:cNvPr id="7176" name="Picture 8"/>
          <p:cNvPicPr>
            <a:picLocks noChangeAspect="1" noChangeArrowheads="1"/>
          </p:cNvPicPr>
          <p:nvPr/>
        </p:nvPicPr>
        <p:blipFill>
          <a:blip r:embed="rId3" cstate="print"/>
          <a:srcRect/>
          <a:stretch>
            <a:fillRect/>
          </a:stretch>
        </p:blipFill>
        <p:spPr bwMode="auto">
          <a:xfrm>
            <a:off x="8464550" y="0"/>
            <a:ext cx="679450" cy="762000"/>
          </a:xfrm>
          <a:prstGeom prst="rect">
            <a:avLst/>
          </a:prstGeom>
          <a:noFill/>
          <a:ln w="9525">
            <a:noFill/>
            <a:miter lim="800000"/>
            <a:headEnd/>
            <a:tailEnd/>
          </a:ln>
          <a:effectLst/>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92" name="Rectangle 8"/>
          <p:cNvSpPr>
            <a:spLocks noChangeArrowheads="1"/>
          </p:cNvSpPr>
          <p:nvPr/>
        </p:nvSpPr>
        <p:spPr bwMode="auto">
          <a:xfrm>
            <a:off x="228600" y="762000"/>
            <a:ext cx="8153400" cy="76200"/>
          </a:xfrm>
          <a:prstGeom prst="rect">
            <a:avLst/>
          </a:prstGeom>
          <a:solidFill>
            <a:srgbClr val="0000FF"/>
          </a:solidFill>
          <a:ln w="9525">
            <a:solidFill>
              <a:schemeClr val="tx1"/>
            </a:solidFill>
            <a:miter lim="800000"/>
            <a:headEnd/>
            <a:tailEnd/>
          </a:ln>
          <a:effectLst/>
        </p:spPr>
        <p:txBody>
          <a:bodyPr wrap="none" anchor="ctr"/>
          <a:lstStyle/>
          <a:p>
            <a:pPr eaLnBrk="0" hangingPunct="0">
              <a:defRPr/>
            </a:pPr>
            <a:endParaRPr lang="en-US">
              <a:latin typeface="Arial" pitchFamily="34" charset="0"/>
            </a:endParaRPr>
          </a:p>
        </p:txBody>
      </p:sp>
      <p:pic>
        <p:nvPicPr>
          <p:cNvPr id="6147" name="Picture 10" descr="Fermi Logo"/>
          <p:cNvPicPr>
            <a:picLocks noChangeAspect="1" noChangeArrowheads="1"/>
          </p:cNvPicPr>
          <p:nvPr/>
        </p:nvPicPr>
        <p:blipFill>
          <a:blip r:embed="rId13"/>
          <a:srcRect/>
          <a:stretch>
            <a:fillRect/>
          </a:stretch>
        </p:blipFill>
        <p:spPr bwMode="auto">
          <a:xfrm>
            <a:off x="0" y="-228600"/>
            <a:ext cx="914400" cy="981075"/>
          </a:xfrm>
          <a:prstGeom prst="rect">
            <a:avLst/>
          </a:prstGeom>
          <a:noFill/>
          <a:ln w="9525">
            <a:noFill/>
            <a:miter lim="800000"/>
            <a:headEnd/>
            <a:tailEnd/>
          </a:ln>
        </p:spPr>
      </p:pic>
      <p:sp>
        <p:nvSpPr>
          <p:cNvPr id="6148" name="Rectangle 2"/>
          <p:cNvSpPr>
            <a:spLocks noGrp="1" noChangeArrowheads="1"/>
          </p:cNvSpPr>
          <p:nvPr>
            <p:ph type="title"/>
          </p:nvPr>
        </p:nvSpPr>
        <p:spPr bwMode="auto">
          <a:xfrm>
            <a:off x="914400" y="0"/>
            <a:ext cx="7467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9" name="Rectangle 3"/>
          <p:cNvSpPr>
            <a:spLocks noGrp="1" noChangeArrowheads="1"/>
          </p:cNvSpPr>
          <p:nvPr>
            <p:ph type="body" idx="1"/>
          </p:nvPr>
        </p:nvSpPr>
        <p:spPr bwMode="auto">
          <a:xfrm>
            <a:off x="304800" y="914400"/>
            <a:ext cx="8610600" cy="5562600"/>
          </a:xfrm>
          <a:prstGeom prst="rect">
            <a:avLst/>
          </a:prstGeom>
          <a:noFill/>
          <a:ln w="19050">
            <a:solidFill>
              <a:srgbClr val="006600"/>
            </a:solid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53" name="Picture 9"/>
          <p:cNvPicPr>
            <a:picLocks noChangeAspect="1" noChangeArrowheads="1"/>
          </p:cNvPicPr>
          <p:nvPr/>
        </p:nvPicPr>
        <p:blipFill>
          <a:blip r:embed="rId14" cstate="print"/>
          <a:srcRect/>
          <a:stretch>
            <a:fillRect/>
          </a:stretch>
        </p:blipFill>
        <p:spPr bwMode="auto">
          <a:xfrm>
            <a:off x="8464550" y="0"/>
            <a:ext cx="679450" cy="7620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eaLnBrk="1" fontAlgn="base" hangingPunct="1">
        <a:spcBef>
          <a:spcPct val="0"/>
        </a:spcBef>
        <a:spcAft>
          <a:spcPct val="0"/>
        </a:spcAft>
        <a:defRPr sz="3600" b="1">
          <a:solidFill>
            <a:srgbClr val="008000"/>
          </a:solidFill>
          <a:latin typeface="+mj-lt"/>
          <a:ea typeface="+mj-ea"/>
          <a:cs typeface="+mj-cs"/>
        </a:defRPr>
      </a:lvl1pPr>
      <a:lvl2pPr algn="ctr" rtl="0" eaLnBrk="1" fontAlgn="base" hangingPunct="1">
        <a:spcBef>
          <a:spcPct val="0"/>
        </a:spcBef>
        <a:spcAft>
          <a:spcPct val="0"/>
        </a:spcAft>
        <a:defRPr sz="3600" b="1">
          <a:solidFill>
            <a:srgbClr val="008000"/>
          </a:solidFill>
          <a:latin typeface="Arial Rounded MT Bold" pitchFamily="34" charset="0"/>
        </a:defRPr>
      </a:lvl2pPr>
      <a:lvl3pPr algn="ctr" rtl="0" eaLnBrk="1" fontAlgn="base" hangingPunct="1">
        <a:spcBef>
          <a:spcPct val="0"/>
        </a:spcBef>
        <a:spcAft>
          <a:spcPct val="0"/>
        </a:spcAft>
        <a:defRPr sz="3600" b="1">
          <a:solidFill>
            <a:srgbClr val="008000"/>
          </a:solidFill>
          <a:latin typeface="Arial Rounded MT Bold" pitchFamily="34" charset="0"/>
        </a:defRPr>
      </a:lvl3pPr>
      <a:lvl4pPr algn="ctr" rtl="0" eaLnBrk="1" fontAlgn="base" hangingPunct="1">
        <a:spcBef>
          <a:spcPct val="0"/>
        </a:spcBef>
        <a:spcAft>
          <a:spcPct val="0"/>
        </a:spcAft>
        <a:defRPr sz="3600" b="1">
          <a:solidFill>
            <a:srgbClr val="008000"/>
          </a:solidFill>
          <a:latin typeface="Arial Rounded MT Bold" pitchFamily="34" charset="0"/>
        </a:defRPr>
      </a:lvl4pPr>
      <a:lvl5pPr algn="ctr" rtl="0" eaLnBrk="1" fontAlgn="base" hangingPunct="1">
        <a:spcBef>
          <a:spcPct val="0"/>
        </a:spcBef>
        <a:spcAft>
          <a:spcPct val="0"/>
        </a:spcAft>
        <a:defRPr sz="3600" b="1">
          <a:solidFill>
            <a:srgbClr val="008000"/>
          </a:solidFill>
          <a:latin typeface="Arial Rounded MT Bold" pitchFamily="34" charset="0"/>
        </a:defRPr>
      </a:lvl5pPr>
      <a:lvl6pPr marL="457200" algn="ctr" rtl="0" eaLnBrk="1" fontAlgn="base" hangingPunct="1">
        <a:spcBef>
          <a:spcPct val="0"/>
        </a:spcBef>
        <a:spcAft>
          <a:spcPct val="0"/>
        </a:spcAft>
        <a:defRPr sz="3600" b="1">
          <a:solidFill>
            <a:srgbClr val="008000"/>
          </a:solidFill>
          <a:latin typeface="Arial Rounded MT Bold" pitchFamily="34" charset="0"/>
        </a:defRPr>
      </a:lvl6pPr>
      <a:lvl7pPr marL="914400" algn="ctr" rtl="0" eaLnBrk="1" fontAlgn="base" hangingPunct="1">
        <a:spcBef>
          <a:spcPct val="0"/>
        </a:spcBef>
        <a:spcAft>
          <a:spcPct val="0"/>
        </a:spcAft>
        <a:defRPr sz="3600" b="1">
          <a:solidFill>
            <a:srgbClr val="008000"/>
          </a:solidFill>
          <a:latin typeface="Arial Rounded MT Bold" pitchFamily="34" charset="0"/>
        </a:defRPr>
      </a:lvl7pPr>
      <a:lvl8pPr marL="1371600" algn="ctr" rtl="0" eaLnBrk="1" fontAlgn="base" hangingPunct="1">
        <a:spcBef>
          <a:spcPct val="0"/>
        </a:spcBef>
        <a:spcAft>
          <a:spcPct val="0"/>
        </a:spcAft>
        <a:defRPr sz="3600" b="1">
          <a:solidFill>
            <a:srgbClr val="008000"/>
          </a:solidFill>
          <a:latin typeface="Arial Rounded MT Bold" pitchFamily="34" charset="0"/>
        </a:defRPr>
      </a:lvl8pPr>
      <a:lvl9pPr marL="1828800" algn="ctr" rtl="0" eaLnBrk="1" fontAlgn="base" hangingPunct="1">
        <a:spcBef>
          <a:spcPct val="0"/>
        </a:spcBef>
        <a:spcAft>
          <a:spcPct val="0"/>
        </a:spcAft>
        <a:defRPr sz="3600" b="1">
          <a:solidFill>
            <a:srgbClr val="008000"/>
          </a:solidFill>
          <a:latin typeface="Arial Rounded MT Bold" pitchFamily="34"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rgbClr val="000099"/>
          </a:solidFill>
          <a:latin typeface="+mn-lt"/>
        </a:defRPr>
      </a:lvl2pPr>
      <a:lvl3pPr marL="1143000" indent="-228600" algn="l" rtl="0" eaLnBrk="1" fontAlgn="base" hangingPunct="1">
        <a:spcBef>
          <a:spcPct val="20000"/>
        </a:spcBef>
        <a:spcAft>
          <a:spcPct val="0"/>
        </a:spcAft>
        <a:buChar char="•"/>
        <a:defRPr b="1">
          <a:solidFill>
            <a:srgbClr val="378614"/>
          </a:solidFill>
          <a:latin typeface="+mn-lt"/>
        </a:defRPr>
      </a:lvl3pPr>
      <a:lvl4pPr marL="1600200" indent="-228600" algn="l" rtl="0" eaLnBrk="1" fontAlgn="base" hangingPunct="1">
        <a:spcBef>
          <a:spcPct val="20000"/>
        </a:spcBef>
        <a:spcAft>
          <a:spcPct val="0"/>
        </a:spcAft>
        <a:buChar char="–"/>
        <a:defRPr sz="1600" b="1">
          <a:solidFill>
            <a:srgbClr val="FF3300"/>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dirty="0"/>
              <a:t>Overview of the IIFC Collaboration Program: Present and Future</a:t>
            </a:r>
          </a:p>
        </p:txBody>
      </p:sp>
      <p:sp>
        <p:nvSpPr>
          <p:cNvPr id="2051" name="Rectangle 3"/>
          <p:cNvSpPr>
            <a:spLocks noGrp="1" noChangeArrowheads="1"/>
          </p:cNvSpPr>
          <p:nvPr>
            <p:ph type="subTitle" idx="1"/>
          </p:nvPr>
        </p:nvSpPr>
        <p:spPr>
          <a:ln/>
        </p:spPr>
        <p:txBody>
          <a:bodyPr/>
          <a:lstStyle/>
          <a:p>
            <a:r>
              <a:rPr lang="en-US" dirty="0" smtClean="0"/>
              <a:t>Shekhar Mishra</a:t>
            </a:r>
          </a:p>
          <a:p>
            <a:r>
              <a:rPr lang="en-US" sz="2000" dirty="0" smtClean="0"/>
              <a:t>Project-X, </a:t>
            </a:r>
          </a:p>
          <a:p>
            <a:r>
              <a:rPr lang="en-US" sz="1800" dirty="0" smtClean="0"/>
              <a:t>International Collaboration Coordinator</a:t>
            </a:r>
          </a:p>
          <a:p>
            <a:r>
              <a:rPr lang="en-US" sz="1800" dirty="0" smtClean="0"/>
              <a:t>IIFC-Fermilab Coordinator</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Accelerator Layout</a:t>
            </a:r>
            <a:endParaRPr lang="en-US" dirty="0"/>
          </a:p>
        </p:txBody>
      </p:sp>
      <p:sp>
        <p:nvSpPr>
          <p:cNvPr id="11" name="Content Placeholder 10"/>
          <p:cNvSpPr>
            <a:spLocks noGrp="1"/>
          </p:cNvSpPr>
          <p:nvPr>
            <p:ph idx="1"/>
          </p:nvPr>
        </p:nvSpPr>
        <p:spPr>
          <a:xfrm>
            <a:off x="152400" y="914400"/>
            <a:ext cx="4800600" cy="2514600"/>
          </a:xfrm>
        </p:spPr>
        <p:txBody>
          <a:bodyPr/>
          <a:lstStyle/>
          <a:p>
            <a:r>
              <a:rPr lang="en-US" sz="1600" dirty="0" smtClean="0"/>
              <a:t>To design the new alternative of Front End of CW linac with new no. of cavities per </a:t>
            </a:r>
            <a:r>
              <a:rPr lang="en-US" sz="1600" dirty="0" err="1" smtClean="0"/>
              <a:t>cryomodule</a:t>
            </a:r>
            <a:r>
              <a:rPr lang="en-US" sz="1600" dirty="0" smtClean="0"/>
              <a:t>  &amp; new length of Cryomodule.</a:t>
            </a:r>
          </a:p>
          <a:p>
            <a:pPr>
              <a:buNone/>
            </a:pPr>
            <a:endParaRPr lang="en-US" sz="1500" dirty="0" smtClean="0">
              <a:latin typeface="Rockwell" pitchFamily="18" charset="0"/>
            </a:endParaRPr>
          </a:p>
          <a:p>
            <a:r>
              <a:rPr lang="en-US" sz="1500" dirty="0" smtClean="0"/>
              <a:t>To study the beam dynamics with new lattice.</a:t>
            </a:r>
          </a:p>
          <a:p>
            <a:pPr lvl="1"/>
            <a:r>
              <a:rPr lang="en-US" sz="1500" dirty="0" smtClean="0"/>
              <a:t>The Tracking is done with 100 k macro particles.</a:t>
            </a:r>
          </a:p>
          <a:p>
            <a:pPr lvl="1"/>
            <a:r>
              <a:rPr lang="en-US" sz="1500" dirty="0" smtClean="0"/>
              <a:t>The Longitudinal and Transverse acceptance are calculated. </a:t>
            </a:r>
            <a:endParaRPr lang="en-US" dirty="0" smtClean="0"/>
          </a:p>
          <a:p>
            <a:endParaRPr lang="en-US" dirty="0"/>
          </a:p>
        </p:txBody>
      </p:sp>
      <p:pic>
        <p:nvPicPr>
          <p:cNvPr id="4" name="Picture 9" descr="acceleratingfield"/>
          <p:cNvPicPr>
            <a:picLocks noChangeAspect="1" noChangeArrowheads="1"/>
          </p:cNvPicPr>
          <p:nvPr/>
        </p:nvPicPr>
        <p:blipFill>
          <a:blip r:embed="rId2"/>
          <a:srcRect/>
          <a:stretch>
            <a:fillRect/>
          </a:stretch>
        </p:blipFill>
        <p:spPr>
          <a:xfrm>
            <a:off x="5181600" y="1447799"/>
            <a:ext cx="3505200" cy="2350793"/>
          </a:xfrm>
          <a:prstGeom prst="rect">
            <a:avLst/>
          </a:prstGeom>
          <a:noFill/>
        </p:spPr>
      </p:pic>
      <p:pic>
        <p:nvPicPr>
          <p:cNvPr id="5" name="Picture 10" descr="energygain"/>
          <p:cNvPicPr>
            <a:picLocks noChangeAspect="1" noChangeArrowheads="1"/>
          </p:cNvPicPr>
          <p:nvPr/>
        </p:nvPicPr>
        <p:blipFill>
          <a:blip r:embed="rId3"/>
          <a:srcRect/>
          <a:stretch>
            <a:fillRect/>
          </a:stretch>
        </p:blipFill>
        <p:spPr>
          <a:xfrm>
            <a:off x="533400" y="4012820"/>
            <a:ext cx="3733800" cy="2498536"/>
          </a:xfrm>
          <a:prstGeom prst="rect">
            <a:avLst/>
          </a:prstGeom>
          <a:noFill/>
        </p:spPr>
      </p:pic>
      <p:sp>
        <p:nvSpPr>
          <p:cNvPr id="6" name="TextBox 8"/>
          <p:cNvSpPr txBox="1">
            <a:spLocks noChangeArrowheads="1"/>
          </p:cNvSpPr>
          <p:nvPr/>
        </p:nvSpPr>
        <p:spPr bwMode="auto">
          <a:xfrm>
            <a:off x="5562600" y="990600"/>
            <a:ext cx="2895600" cy="461665"/>
          </a:xfrm>
          <a:prstGeom prst="rect">
            <a:avLst/>
          </a:prstGeom>
          <a:noFill/>
          <a:ln w="9525">
            <a:noFill/>
            <a:miter lim="800000"/>
            <a:headEnd/>
            <a:tailEnd/>
          </a:ln>
        </p:spPr>
        <p:txBody>
          <a:bodyPr wrap="square">
            <a:spAutoFit/>
          </a:bodyPr>
          <a:lstStyle/>
          <a:p>
            <a:r>
              <a:rPr lang="en-US" dirty="0"/>
              <a:t>Accelerating Field  </a:t>
            </a:r>
          </a:p>
        </p:txBody>
      </p:sp>
      <p:sp>
        <p:nvSpPr>
          <p:cNvPr id="7" name="TextBox 9"/>
          <p:cNvSpPr txBox="1">
            <a:spLocks noChangeArrowheads="1"/>
          </p:cNvSpPr>
          <p:nvPr/>
        </p:nvSpPr>
        <p:spPr bwMode="auto">
          <a:xfrm>
            <a:off x="838200" y="3657600"/>
            <a:ext cx="3200400" cy="461665"/>
          </a:xfrm>
          <a:prstGeom prst="rect">
            <a:avLst/>
          </a:prstGeom>
          <a:noFill/>
          <a:ln w="9525">
            <a:noFill/>
            <a:miter lim="800000"/>
            <a:headEnd/>
            <a:tailEnd/>
          </a:ln>
        </p:spPr>
        <p:txBody>
          <a:bodyPr wrap="square">
            <a:spAutoFit/>
          </a:bodyPr>
          <a:lstStyle/>
          <a:p>
            <a:r>
              <a:rPr lang="en-US" dirty="0"/>
              <a:t>          </a:t>
            </a:r>
            <a:r>
              <a:rPr lang="en-US" sz="1800" dirty="0"/>
              <a:t>Energy Gain</a:t>
            </a:r>
            <a:endParaRPr lang="en-US" dirty="0"/>
          </a:p>
        </p:txBody>
      </p:sp>
      <p:pic>
        <p:nvPicPr>
          <p:cNvPr id="8" name="Picture 6" descr="density"/>
          <p:cNvPicPr>
            <a:picLocks noChangeAspect="1" noChangeArrowheads="1"/>
          </p:cNvPicPr>
          <p:nvPr/>
        </p:nvPicPr>
        <p:blipFill>
          <a:blip r:embed="rId4"/>
          <a:srcRect/>
          <a:stretch>
            <a:fillRect/>
          </a:stretch>
        </p:blipFill>
        <p:spPr>
          <a:xfrm>
            <a:off x="4724400" y="4038600"/>
            <a:ext cx="3695700" cy="2582538"/>
          </a:xfrm>
          <a:prstGeom prst="rect">
            <a:avLst/>
          </a:prstGeom>
          <a:noFill/>
        </p:spPr>
      </p:pic>
      <p:sp>
        <p:nvSpPr>
          <p:cNvPr id="9" name="TextBox 8"/>
          <p:cNvSpPr txBox="1"/>
          <p:nvPr/>
        </p:nvSpPr>
        <p:spPr>
          <a:xfrm>
            <a:off x="4495800" y="3581400"/>
            <a:ext cx="4114800" cy="457200"/>
          </a:xfrm>
          <a:prstGeom prst="rect">
            <a:avLst/>
          </a:prstGeom>
          <a:noFill/>
        </p:spPr>
        <p:txBody>
          <a:bodyPr wrap="square" rtlCol="0">
            <a:spAutoFit/>
          </a:bodyPr>
          <a:lstStyle/>
          <a:p>
            <a:endParaRPr lang="en-US" dirty="0"/>
          </a:p>
        </p:txBody>
      </p:sp>
      <p:sp>
        <p:nvSpPr>
          <p:cNvPr id="10" name="TextBox 9"/>
          <p:cNvSpPr txBox="1"/>
          <p:nvPr/>
        </p:nvSpPr>
        <p:spPr>
          <a:xfrm>
            <a:off x="4343400" y="3657600"/>
            <a:ext cx="4495800" cy="338554"/>
          </a:xfrm>
          <a:prstGeom prst="rect">
            <a:avLst/>
          </a:prstGeom>
          <a:noFill/>
        </p:spPr>
        <p:txBody>
          <a:bodyPr wrap="square" rtlCol="0">
            <a:spAutoFit/>
          </a:bodyPr>
          <a:lstStyle/>
          <a:p>
            <a:r>
              <a:rPr lang="en-US" sz="1600" dirty="0" smtClean="0"/>
              <a:t>Transverse Distribution of particles along linac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2819397"/>
          <a:ext cx="7010400" cy="3886202"/>
        </p:xfrm>
        <a:graphic>
          <a:graphicData uri="http://schemas.openxmlformats.org/drawingml/2006/table">
            <a:tbl>
              <a:tblPr>
                <a:tableStyleId>{775DCB02-9BB8-47FD-8907-85C794F793BA}</a:tableStyleId>
              </a:tblPr>
              <a:tblGrid>
                <a:gridCol w="4401878"/>
                <a:gridCol w="1467294"/>
                <a:gridCol w="1141228"/>
              </a:tblGrid>
              <a:tr h="356533">
                <a:tc>
                  <a:txBody>
                    <a:bodyPr/>
                    <a:lstStyle/>
                    <a:p>
                      <a:pPr marL="0" marR="0" algn="just">
                        <a:spcBef>
                          <a:spcPts val="0"/>
                        </a:spcBef>
                        <a:spcAft>
                          <a:spcPts val="0"/>
                        </a:spcAft>
                      </a:pPr>
                      <a:r>
                        <a:rPr lang="en-US" sz="2000" dirty="0" smtClean="0"/>
                        <a:t>Parameter</a:t>
                      </a:r>
                      <a:endParaRPr lang="en-US" sz="2000" dirty="0">
                        <a:solidFill>
                          <a:srgbClr val="FF0000"/>
                        </a:solidFill>
                        <a:latin typeface="Rockwell" pitchFamily="18" charset="0"/>
                        <a:ea typeface="Times New Roman"/>
                        <a:cs typeface="Times New Roman"/>
                      </a:endParaRPr>
                    </a:p>
                  </a:txBody>
                  <a:tcPr marL="109728" marR="109728" marT="0" marB="0"/>
                </a:tc>
                <a:tc>
                  <a:txBody>
                    <a:bodyPr/>
                    <a:lstStyle/>
                    <a:p>
                      <a:pPr marL="0" marR="0" algn="ctr">
                        <a:spcBef>
                          <a:spcPts val="0"/>
                        </a:spcBef>
                        <a:spcAft>
                          <a:spcPts val="0"/>
                        </a:spcAft>
                      </a:pPr>
                      <a:r>
                        <a:rPr lang="en-US" sz="2000" dirty="0" smtClean="0"/>
                        <a:t>LE650</a:t>
                      </a:r>
                      <a:endParaRPr lang="en-US" sz="2000" b="1" dirty="0">
                        <a:solidFill>
                          <a:srgbClr val="C00000"/>
                        </a:solidFill>
                        <a:latin typeface="+mj-lt"/>
                        <a:ea typeface="Times New Roman"/>
                        <a:cs typeface="Times New Roman"/>
                      </a:endParaRPr>
                    </a:p>
                  </a:txBody>
                  <a:tcPr marL="109728" marR="109728" marT="0" marB="0"/>
                </a:tc>
                <a:tc>
                  <a:txBody>
                    <a:bodyPr/>
                    <a:lstStyle/>
                    <a:p>
                      <a:pPr marL="0" marR="0" algn="ctr">
                        <a:spcBef>
                          <a:spcPts val="0"/>
                        </a:spcBef>
                        <a:spcAft>
                          <a:spcPts val="0"/>
                        </a:spcAft>
                      </a:pPr>
                      <a:r>
                        <a:rPr lang="en-US" sz="2000" dirty="0" smtClean="0"/>
                        <a:t>HE650</a:t>
                      </a:r>
                      <a:endParaRPr lang="en-US" sz="2000" b="1" dirty="0">
                        <a:solidFill>
                          <a:srgbClr val="C00000"/>
                        </a:solidFill>
                        <a:latin typeface="+mj-lt"/>
                        <a:ea typeface="Times New Roman"/>
                        <a:cs typeface="Times New Roman"/>
                      </a:endParaRPr>
                    </a:p>
                  </a:txBody>
                  <a:tcPr marL="109728" marR="109728" marT="0" marB="0"/>
                </a:tc>
              </a:tr>
              <a:tr h="320879">
                <a:tc>
                  <a:txBody>
                    <a:bodyPr/>
                    <a:lstStyle/>
                    <a:p>
                      <a:pPr marL="0" marR="0" algn="just">
                        <a:spcBef>
                          <a:spcPts val="0"/>
                        </a:spcBef>
                        <a:spcAft>
                          <a:spcPts val="0"/>
                        </a:spcAft>
                      </a:pPr>
                      <a:r>
                        <a:rPr lang="en-GB" sz="1800" dirty="0" err="1" smtClean="0"/>
                        <a:t>Beta_G</a:t>
                      </a:r>
                      <a:endParaRPr lang="en-US" sz="1800" dirty="0">
                        <a:solidFill>
                          <a:srgbClr val="FF0000"/>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0.61</a:t>
                      </a:r>
                      <a:endParaRPr lang="en-US" sz="1800" b="1" dirty="0">
                        <a:solidFill>
                          <a:schemeClr val="tx1"/>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0.9</a:t>
                      </a:r>
                      <a:endParaRPr lang="en-US" sz="1800" b="1" dirty="0">
                        <a:solidFill>
                          <a:schemeClr val="tx1"/>
                        </a:solidFill>
                        <a:latin typeface="+mn-lt"/>
                        <a:ea typeface="Times New Roman"/>
                        <a:cs typeface="Times New Roman"/>
                      </a:endParaRPr>
                    </a:p>
                  </a:txBody>
                  <a:tcPr marL="109728" marR="109728" marT="0" marB="0"/>
                </a:tc>
              </a:tr>
              <a:tr h="320879">
                <a:tc>
                  <a:txBody>
                    <a:bodyPr/>
                    <a:lstStyle/>
                    <a:p>
                      <a:pPr marL="0" marR="0" algn="just">
                        <a:spcBef>
                          <a:spcPts val="0"/>
                        </a:spcBef>
                        <a:spcAft>
                          <a:spcPts val="0"/>
                        </a:spcAft>
                      </a:pPr>
                      <a:r>
                        <a:rPr lang="en-GB" sz="1800" dirty="0"/>
                        <a:t>R/Q, Ohm</a:t>
                      </a:r>
                      <a:endParaRPr lang="en-US" sz="1800" dirty="0">
                        <a:solidFill>
                          <a:srgbClr val="FF0000"/>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378</a:t>
                      </a:r>
                      <a:endParaRPr lang="en-US" sz="1800" b="1" dirty="0">
                        <a:solidFill>
                          <a:schemeClr val="tx1"/>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638</a:t>
                      </a:r>
                      <a:endParaRPr lang="en-US" sz="1800" b="1" dirty="0">
                        <a:solidFill>
                          <a:schemeClr val="tx1"/>
                        </a:solidFill>
                        <a:latin typeface="+mn-lt"/>
                        <a:ea typeface="Times New Roman"/>
                        <a:cs typeface="Times New Roman"/>
                      </a:endParaRPr>
                    </a:p>
                  </a:txBody>
                  <a:tcPr marL="109728" marR="109728" marT="0" marB="0"/>
                </a:tc>
              </a:tr>
              <a:tr h="320879">
                <a:tc>
                  <a:txBody>
                    <a:bodyPr/>
                    <a:lstStyle/>
                    <a:p>
                      <a:pPr marL="0" marR="0" algn="just">
                        <a:spcBef>
                          <a:spcPts val="0"/>
                        </a:spcBef>
                        <a:spcAft>
                          <a:spcPts val="0"/>
                        </a:spcAft>
                      </a:pPr>
                      <a:r>
                        <a:rPr lang="en-GB" sz="1800" dirty="0"/>
                        <a:t>G-factor, Ohm</a:t>
                      </a:r>
                      <a:endParaRPr lang="en-US" sz="1800" dirty="0">
                        <a:solidFill>
                          <a:srgbClr val="FF0000"/>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191</a:t>
                      </a:r>
                      <a:endParaRPr lang="en-US" sz="1800" b="1" dirty="0">
                        <a:solidFill>
                          <a:schemeClr val="tx1"/>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255</a:t>
                      </a:r>
                      <a:endParaRPr lang="en-US" sz="1800" b="1" dirty="0">
                        <a:solidFill>
                          <a:schemeClr val="tx1"/>
                        </a:solidFill>
                        <a:latin typeface="+mn-lt"/>
                        <a:ea typeface="Times New Roman"/>
                        <a:cs typeface="Times New Roman"/>
                      </a:endParaRPr>
                    </a:p>
                  </a:txBody>
                  <a:tcPr marL="109728" marR="109728" marT="0" marB="0"/>
                </a:tc>
              </a:tr>
              <a:tr h="320879">
                <a:tc>
                  <a:txBody>
                    <a:bodyPr/>
                    <a:lstStyle/>
                    <a:p>
                      <a:pPr marL="0" marR="0" algn="just">
                        <a:spcBef>
                          <a:spcPts val="0"/>
                        </a:spcBef>
                        <a:spcAft>
                          <a:spcPts val="0"/>
                        </a:spcAft>
                      </a:pPr>
                      <a:r>
                        <a:rPr lang="en-GB" sz="1800" dirty="0"/>
                        <a:t>Max. gain per cavity, </a:t>
                      </a:r>
                      <a:r>
                        <a:rPr lang="en-GB" sz="1800" dirty="0" err="1"/>
                        <a:t>MeV</a:t>
                      </a:r>
                      <a:r>
                        <a:rPr lang="en-GB" sz="1800" dirty="0"/>
                        <a:t>(on crest)</a:t>
                      </a:r>
                      <a:endParaRPr lang="en-US" sz="1800" dirty="0">
                        <a:solidFill>
                          <a:srgbClr val="FF0000"/>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11.7</a:t>
                      </a:r>
                      <a:endParaRPr lang="en-US" sz="1800" b="1" dirty="0">
                        <a:solidFill>
                          <a:schemeClr val="tx1"/>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19.3</a:t>
                      </a:r>
                      <a:endParaRPr lang="en-US" sz="1800" b="1" dirty="0">
                        <a:solidFill>
                          <a:schemeClr val="tx1"/>
                        </a:solidFill>
                        <a:latin typeface="+mn-lt"/>
                        <a:ea typeface="Times New Roman"/>
                        <a:cs typeface="Times New Roman"/>
                      </a:endParaRPr>
                    </a:p>
                  </a:txBody>
                  <a:tcPr marL="109728" marR="109728" marT="0" marB="0"/>
                </a:tc>
              </a:tr>
              <a:tr h="320879">
                <a:tc>
                  <a:txBody>
                    <a:bodyPr/>
                    <a:lstStyle/>
                    <a:p>
                      <a:pPr marL="0" marR="0" algn="just">
                        <a:spcBef>
                          <a:spcPts val="0"/>
                        </a:spcBef>
                        <a:spcAft>
                          <a:spcPts val="0"/>
                        </a:spcAft>
                      </a:pPr>
                      <a:r>
                        <a:rPr lang="en-GB" sz="1800" dirty="0"/>
                        <a:t>Gradient, </a:t>
                      </a:r>
                      <a:r>
                        <a:rPr lang="en-GB" sz="1800" dirty="0" err="1"/>
                        <a:t>MeV</a:t>
                      </a:r>
                      <a:r>
                        <a:rPr lang="en-GB" sz="1800" dirty="0"/>
                        <a:t>/m</a:t>
                      </a:r>
                      <a:endParaRPr lang="en-US" sz="1800" dirty="0">
                        <a:solidFill>
                          <a:srgbClr val="FF0000"/>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16.6</a:t>
                      </a:r>
                      <a:endParaRPr lang="en-US" sz="1800" b="1" dirty="0">
                        <a:solidFill>
                          <a:schemeClr val="tx1"/>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18.7</a:t>
                      </a:r>
                      <a:endParaRPr lang="en-US" sz="1800" b="1" dirty="0">
                        <a:solidFill>
                          <a:schemeClr val="tx1"/>
                        </a:solidFill>
                        <a:latin typeface="+mn-lt"/>
                        <a:ea typeface="Times New Roman"/>
                        <a:cs typeface="Times New Roman"/>
                      </a:endParaRPr>
                    </a:p>
                  </a:txBody>
                  <a:tcPr marL="109728" marR="109728" marT="0" marB="0"/>
                </a:tc>
              </a:tr>
              <a:tr h="320879">
                <a:tc>
                  <a:txBody>
                    <a:bodyPr/>
                    <a:lstStyle/>
                    <a:p>
                      <a:pPr marL="0" marR="0" algn="just">
                        <a:spcBef>
                          <a:spcPts val="0"/>
                        </a:spcBef>
                        <a:spcAft>
                          <a:spcPts val="0"/>
                        </a:spcAft>
                      </a:pPr>
                      <a:r>
                        <a:rPr lang="en-GB" sz="1800" dirty="0"/>
                        <a:t>Max. </a:t>
                      </a:r>
                      <a:r>
                        <a:rPr lang="en-GB" sz="1800" dirty="0" smtClean="0"/>
                        <a:t>Surface </a:t>
                      </a:r>
                      <a:r>
                        <a:rPr lang="en-GB" sz="1800" dirty="0"/>
                        <a:t>electric field, MV/m</a:t>
                      </a:r>
                      <a:endParaRPr lang="en-US" sz="1800" dirty="0">
                        <a:solidFill>
                          <a:srgbClr val="FF0000"/>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37.5</a:t>
                      </a:r>
                      <a:endParaRPr lang="en-US" sz="1800" b="1" dirty="0">
                        <a:solidFill>
                          <a:schemeClr val="tx1"/>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37.3</a:t>
                      </a:r>
                      <a:endParaRPr lang="en-US" sz="1800" b="1" dirty="0">
                        <a:solidFill>
                          <a:schemeClr val="tx1"/>
                        </a:solidFill>
                        <a:latin typeface="+mn-lt"/>
                        <a:ea typeface="Times New Roman"/>
                        <a:cs typeface="Times New Roman"/>
                      </a:endParaRPr>
                    </a:p>
                  </a:txBody>
                  <a:tcPr marL="109728" marR="109728" marT="0" marB="0"/>
                </a:tc>
              </a:tr>
              <a:tr h="320879">
                <a:tc>
                  <a:txBody>
                    <a:bodyPr/>
                    <a:lstStyle/>
                    <a:p>
                      <a:pPr marL="0" marR="0" algn="just">
                        <a:spcBef>
                          <a:spcPts val="0"/>
                        </a:spcBef>
                        <a:spcAft>
                          <a:spcPts val="0"/>
                        </a:spcAft>
                      </a:pPr>
                      <a:r>
                        <a:rPr lang="en-US" sz="1800" dirty="0" err="1"/>
                        <a:t>E</a:t>
                      </a:r>
                      <a:r>
                        <a:rPr lang="en-US" sz="1800" baseline="-25000" dirty="0" err="1"/>
                        <a:t>pk</a:t>
                      </a:r>
                      <a:r>
                        <a:rPr lang="en-US" sz="1800" dirty="0"/>
                        <a:t>/</a:t>
                      </a:r>
                      <a:r>
                        <a:rPr lang="en-US" sz="1800" dirty="0" err="1"/>
                        <a:t>E</a:t>
                      </a:r>
                      <a:r>
                        <a:rPr lang="en-US" sz="1800" baseline="-25000" dirty="0" err="1"/>
                        <a:t>acc</a:t>
                      </a:r>
                      <a:endParaRPr lang="en-US" sz="1800" dirty="0">
                        <a:solidFill>
                          <a:srgbClr val="FF0000"/>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2.26</a:t>
                      </a:r>
                      <a:endParaRPr lang="en-US" sz="1800" b="1" dirty="0">
                        <a:solidFill>
                          <a:schemeClr val="tx1"/>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2</a:t>
                      </a:r>
                      <a:endParaRPr lang="en-US" sz="1800" b="1" dirty="0">
                        <a:solidFill>
                          <a:schemeClr val="tx1"/>
                        </a:solidFill>
                        <a:latin typeface="+mn-lt"/>
                        <a:ea typeface="Times New Roman"/>
                        <a:cs typeface="Times New Roman"/>
                      </a:endParaRPr>
                    </a:p>
                  </a:txBody>
                  <a:tcPr marL="109728" marR="109728" marT="0" marB="0"/>
                </a:tc>
              </a:tr>
              <a:tr h="320879">
                <a:tc>
                  <a:txBody>
                    <a:bodyPr/>
                    <a:lstStyle/>
                    <a:p>
                      <a:pPr marL="0" marR="0" algn="just">
                        <a:spcBef>
                          <a:spcPts val="0"/>
                        </a:spcBef>
                        <a:spcAft>
                          <a:spcPts val="0"/>
                        </a:spcAft>
                      </a:pPr>
                      <a:r>
                        <a:rPr lang="en-US" sz="1800" dirty="0"/>
                        <a:t>Max surf magnetic field, </a:t>
                      </a:r>
                      <a:r>
                        <a:rPr lang="en-US" sz="1800" dirty="0" err="1"/>
                        <a:t>mT</a:t>
                      </a:r>
                      <a:endParaRPr lang="en-US" sz="1800" dirty="0">
                        <a:solidFill>
                          <a:srgbClr val="FF0000"/>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70</a:t>
                      </a:r>
                      <a:endParaRPr lang="en-US" sz="1800" b="1" dirty="0">
                        <a:solidFill>
                          <a:schemeClr val="tx1"/>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70</a:t>
                      </a:r>
                      <a:endParaRPr lang="en-US" sz="1800" b="1" dirty="0">
                        <a:solidFill>
                          <a:schemeClr val="tx1"/>
                        </a:solidFill>
                        <a:latin typeface="+mn-lt"/>
                        <a:ea typeface="Times New Roman"/>
                        <a:cs typeface="Times New Roman"/>
                      </a:endParaRPr>
                    </a:p>
                  </a:txBody>
                  <a:tcPr marL="109728" marR="109728" marT="0" marB="0"/>
                </a:tc>
              </a:tr>
              <a:tr h="320879">
                <a:tc>
                  <a:txBody>
                    <a:bodyPr/>
                    <a:lstStyle/>
                    <a:p>
                      <a:pPr marL="0" marR="0" algn="just">
                        <a:spcBef>
                          <a:spcPts val="0"/>
                        </a:spcBef>
                        <a:spcAft>
                          <a:spcPts val="0"/>
                        </a:spcAft>
                      </a:pPr>
                      <a:r>
                        <a:rPr lang="en-US" sz="1800" dirty="0" err="1"/>
                        <a:t>B</a:t>
                      </a:r>
                      <a:r>
                        <a:rPr lang="en-US" sz="1800" baseline="-25000" dirty="0" err="1"/>
                        <a:t>pk</a:t>
                      </a:r>
                      <a:r>
                        <a:rPr lang="en-US" sz="1800" dirty="0"/>
                        <a:t>/</a:t>
                      </a:r>
                      <a:r>
                        <a:rPr lang="en-US" sz="1800" dirty="0" err="1"/>
                        <a:t>E</a:t>
                      </a:r>
                      <a:r>
                        <a:rPr lang="en-US" sz="1800" baseline="-25000" dirty="0" err="1"/>
                        <a:t>acc</a:t>
                      </a:r>
                      <a:endParaRPr lang="en-US" sz="1800" dirty="0">
                        <a:solidFill>
                          <a:srgbClr val="FF0000"/>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4.21</a:t>
                      </a:r>
                      <a:endParaRPr lang="en-US" sz="1800" b="1" dirty="0">
                        <a:solidFill>
                          <a:schemeClr val="tx1"/>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GB" sz="1800" dirty="0"/>
                        <a:t>3.75</a:t>
                      </a:r>
                      <a:endParaRPr lang="en-US" sz="1800" b="1" dirty="0">
                        <a:solidFill>
                          <a:schemeClr val="tx1"/>
                        </a:solidFill>
                        <a:latin typeface="+mn-lt"/>
                        <a:ea typeface="Times New Roman"/>
                        <a:cs typeface="Times New Roman"/>
                      </a:endParaRPr>
                    </a:p>
                  </a:txBody>
                  <a:tcPr marL="109728" marR="109728" marT="0" marB="0"/>
                </a:tc>
              </a:tr>
              <a:tr h="320879">
                <a:tc>
                  <a:txBody>
                    <a:bodyPr/>
                    <a:lstStyle/>
                    <a:p>
                      <a:pPr marL="0" marR="0" algn="l">
                        <a:spcBef>
                          <a:spcPts val="0"/>
                        </a:spcBef>
                        <a:spcAft>
                          <a:spcPts val="0"/>
                        </a:spcAft>
                      </a:pPr>
                      <a:r>
                        <a:rPr lang="en-US" sz="1800" dirty="0" smtClean="0"/>
                        <a:t>Q</a:t>
                      </a:r>
                      <a:r>
                        <a:rPr lang="en-US" sz="1800" baseline="-25000" dirty="0" smtClean="0"/>
                        <a:t>0,2K, </a:t>
                      </a:r>
                      <a:r>
                        <a:rPr lang="en-US" sz="1800" dirty="0" smtClean="0">
                          <a:sym typeface="Symbol"/>
                        </a:rPr>
                        <a:t></a:t>
                      </a:r>
                      <a:r>
                        <a:rPr lang="en-US" sz="1800" dirty="0" smtClean="0"/>
                        <a:t>10</a:t>
                      </a:r>
                      <a:r>
                        <a:rPr lang="en-US" sz="1800" baseline="30000" dirty="0" smtClean="0"/>
                        <a:t>10</a:t>
                      </a:r>
                      <a:endParaRPr lang="en-US" sz="1800" b="0" dirty="0">
                        <a:solidFill>
                          <a:schemeClr val="tx1"/>
                        </a:solidFill>
                        <a:latin typeface="+mn-lt"/>
                        <a:ea typeface="Calibri"/>
                        <a:cs typeface="Times New Roman"/>
                      </a:endParaRPr>
                    </a:p>
                  </a:txBody>
                  <a:tcPr marL="109728" marR="109728" marT="0" marB="0"/>
                </a:tc>
                <a:tc>
                  <a:txBody>
                    <a:bodyPr/>
                    <a:lstStyle/>
                    <a:p>
                      <a:pPr marL="0" marR="0" algn="ctr">
                        <a:spcBef>
                          <a:spcPts val="0"/>
                        </a:spcBef>
                        <a:spcAft>
                          <a:spcPts val="0"/>
                        </a:spcAft>
                      </a:pPr>
                      <a:r>
                        <a:rPr lang="en-US" sz="1800" dirty="0" smtClean="0"/>
                        <a:t>1.5</a:t>
                      </a:r>
                      <a:endParaRPr lang="en-US" sz="1800" b="1" dirty="0">
                        <a:solidFill>
                          <a:schemeClr val="tx1"/>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US" sz="1800" dirty="0" smtClean="0"/>
                        <a:t>2.0</a:t>
                      </a:r>
                      <a:endParaRPr lang="en-US" sz="1800" b="1" dirty="0">
                        <a:solidFill>
                          <a:schemeClr val="tx1"/>
                        </a:solidFill>
                        <a:latin typeface="+mn-lt"/>
                        <a:ea typeface="Times New Roman"/>
                        <a:cs typeface="Times New Roman"/>
                      </a:endParaRPr>
                    </a:p>
                  </a:txBody>
                  <a:tcPr marL="109728" marR="109728" marT="0" marB="0"/>
                </a:tc>
              </a:tr>
              <a:tr h="320879">
                <a:tc>
                  <a:txBody>
                    <a:bodyPr/>
                    <a:lstStyle/>
                    <a:p>
                      <a:pPr marL="0" marR="0" algn="l">
                        <a:spcBef>
                          <a:spcPts val="0"/>
                        </a:spcBef>
                        <a:spcAft>
                          <a:spcPts val="0"/>
                        </a:spcAft>
                      </a:pPr>
                      <a:r>
                        <a:rPr lang="en-US" sz="1800" dirty="0" smtClean="0"/>
                        <a:t>P</a:t>
                      </a:r>
                      <a:r>
                        <a:rPr lang="en-US" sz="1800" baseline="-25000" dirty="0" smtClean="0"/>
                        <a:t>2K </a:t>
                      </a:r>
                      <a:r>
                        <a:rPr lang="en-US" sz="1800" dirty="0" smtClean="0"/>
                        <a:t>[W] max</a:t>
                      </a:r>
                      <a:endParaRPr lang="en-US" sz="1800" b="0" dirty="0">
                        <a:solidFill>
                          <a:schemeClr val="tx1"/>
                        </a:solidFill>
                        <a:latin typeface="+mn-lt"/>
                        <a:ea typeface="Calibri"/>
                        <a:cs typeface="Times New Roman"/>
                      </a:endParaRPr>
                    </a:p>
                  </a:txBody>
                  <a:tcPr marL="109728" marR="109728" marT="0" marB="0"/>
                </a:tc>
                <a:tc>
                  <a:txBody>
                    <a:bodyPr/>
                    <a:lstStyle/>
                    <a:p>
                      <a:pPr marL="0" marR="0" algn="ctr">
                        <a:spcBef>
                          <a:spcPts val="0"/>
                        </a:spcBef>
                        <a:spcAft>
                          <a:spcPts val="0"/>
                        </a:spcAft>
                      </a:pPr>
                      <a:r>
                        <a:rPr lang="en-US" sz="1800" dirty="0" smtClean="0"/>
                        <a:t>24</a:t>
                      </a:r>
                      <a:endParaRPr lang="en-US" sz="1800" b="1" dirty="0">
                        <a:solidFill>
                          <a:schemeClr val="tx1"/>
                        </a:solidFill>
                        <a:latin typeface="+mn-lt"/>
                        <a:ea typeface="Times New Roman"/>
                        <a:cs typeface="Times New Roman"/>
                      </a:endParaRPr>
                    </a:p>
                  </a:txBody>
                  <a:tcPr marL="109728" marR="109728" marT="0" marB="0"/>
                </a:tc>
                <a:tc>
                  <a:txBody>
                    <a:bodyPr/>
                    <a:lstStyle/>
                    <a:p>
                      <a:pPr marL="0" marR="0" algn="ctr">
                        <a:spcBef>
                          <a:spcPts val="0"/>
                        </a:spcBef>
                        <a:spcAft>
                          <a:spcPts val="0"/>
                        </a:spcAft>
                      </a:pPr>
                      <a:r>
                        <a:rPr lang="en-US" sz="1800" dirty="0" smtClean="0"/>
                        <a:t>29</a:t>
                      </a:r>
                      <a:endParaRPr lang="en-US" sz="1800" b="1" dirty="0">
                        <a:solidFill>
                          <a:schemeClr val="tx1"/>
                        </a:solidFill>
                        <a:latin typeface="+mn-lt"/>
                        <a:ea typeface="Times New Roman"/>
                        <a:cs typeface="Times New Roman"/>
                      </a:endParaRPr>
                    </a:p>
                  </a:txBody>
                  <a:tcPr marL="109728" marR="109728" marT="0" marB="0"/>
                </a:tc>
              </a:tr>
            </a:tbl>
          </a:graphicData>
        </a:graphic>
      </p:graphicFrame>
      <p:pic>
        <p:nvPicPr>
          <p:cNvPr id="14339" name="Picture 1"/>
          <p:cNvPicPr>
            <a:picLocks noChangeAspect="1" noChangeArrowheads="1"/>
          </p:cNvPicPr>
          <p:nvPr/>
        </p:nvPicPr>
        <p:blipFill>
          <a:blip r:embed="rId2"/>
          <a:srcRect/>
          <a:stretch>
            <a:fillRect/>
          </a:stretch>
        </p:blipFill>
        <p:spPr bwMode="auto">
          <a:xfrm>
            <a:off x="1600200" y="990600"/>
            <a:ext cx="5638800" cy="1239838"/>
          </a:xfrm>
          <a:prstGeom prst="rect">
            <a:avLst/>
          </a:prstGeom>
          <a:noFill/>
          <a:ln w="9525">
            <a:noFill/>
            <a:miter lim="800000"/>
            <a:headEnd/>
            <a:tailEnd/>
          </a:ln>
        </p:spPr>
      </p:pic>
      <p:sp>
        <p:nvSpPr>
          <p:cNvPr id="14340" name="TextBox 80"/>
          <p:cNvSpPr txBox="1">
            <a:spLocks noChangeArrowheads="1"/>
          </p:cNvSpPr>
          <p:nvPr/>
        </p:nvSpPr>
        <p:spPr bwMode="auto">
          <a:xfrm>
            <a:off x="2209800" y="2286000"/>
            <a:ext cx="4310063" cy="400050"/>
          </a:xfrm>
          <a:prstGeom prst="rect">
            <a:avLst/>
          </a:prstGeom>
          <a:noFill/>
          <a:ln w="9525">
            <a:noFill/>
            <a:miter lim="800000"/>
            <a:headEnd/>
            <a:tailEnd/>
          </a:ln>
        </p:spPr>
        <p:txBody>
          <a:bodyPr wrap="none">
            <a:spAutoFit/>
          </a:bodyPr>
          <a:lstStyle/>
          <a:p>
            <a:r>
              <a:rPr lang="en-US" sz="2000" dirty="0">
                <a:solidFill>
                  <a:srgbClr val="0315BD"/>
                </a:solidFill>
                <a:latin typeface="Calibri" pitchFamily="34" charset="0"/>
              </a:rPr>
              <a:t>High energy SC Linac (160 – 2000 </a:t>
            </a:r>
            <a:r>
              <a:rPr lang="en-US" sz="2000" dirty="0" err="1">
                <a:solidFill>
                  <a:srgbClr val="0315BD"/>
                </a:solidFill>
                <a:latin typeface="Calibri" pitchFamily="34" charset="0"/>
              </a:rPr>
              <a:t>MeV</a:t>
            </a:r>
            <a:r>
              <a:rPr lang="en-US" sz="2000" dirty="0">
                <a:solidFill>
                  <a:srgbClr val="0315BD"/>
                </a:solidFill>
                <a:latin typeface="Calibri" pitchFamily="34" charset="0"/>
              </a:rPr>
              <a:t>) </a:t>
            </a:r>
          </a:p>
        </p:txBody>
      </p:sp>
      <p:sp>
        <p:nvSpPr>
          <p:cNvPr id="14341" name="Rectangle 2"/>
          <p:cNvSpPr>
            <a:spLocks noChangeArrowheads="1"/>
          </p:cNvSpPr>
          <p:nvPr/>
        </p:nvSpPr>
        <p:spPr bwMode="auto">
          <a:xfrm>
            <a:off x="533400" y="457200"/>
            <a:ext cx="8610600" cy="584200"/>
          </a:xfrm>
          <a:prstGeom prst="rect">
            <a:avLst/>
          </a:prstGeom>
          <a:noFill/>
          <a:ln w="9525">
            <a:noFill/>
            <a:miter lim="800000"/>
            <a:headEnd/>
            <a:tailEnd/>
          </a:ln>
        </p:spPr>
        <p:txBody>
          <a:bodyPr>
            <a:spAutoFit/>
          </a:bodyPr>
          <a:lstStyle/>
          <a:p>
            <a:r>
              <a:rPr lang="en-GB" sz="3200" dirty="0">
                <a:solidFill>
                  <a:srgbClr val="7030A0"/>
                </a:solidFill>
                <a:latin typeface="Calibri" pitchFamily="34" charset="0"/>
              </a:rPr>
              <a:t>   	</a:t>
            </a:r>
            <a:endParaRPr lang="en-US" sz="3200" dirty="0">
              <a:solidFill>
                <a:srgbClr val="7030A0"/>
              </a:solidFill>
              <a:latin typeface="Calibri" pitchFamily="34" charset="0"/>
            </a:endParaRPr>
          </a:p>
        </p:txBody>
      </p:sp>
      <p:sp>
        <p:nvSpPr>
          <p:cNvPr id="10" name="Title 9"/>
          <p:cNvSpPr>
            <a:spLocks noGrp="1"/>
          </p:cNvSpPr>
          <p:nvPr>
            <p:ph type="title"/>
          </p:nvPr>
        </p:nvSpPr>
        <p:spPr>
          <a:xfrm>
            <a:off x="838200" y="0"/>
            <a:ext cx="7620000" cy="685800"/>
          </a:xfrm>
        </p:spPr>
        <p:txBody>
          <a:bodyPr>
            <a:normAutofit/>
          </a:bodyPr>
          <a:lstStyle/>
          <a:p>
            <a:r>
              <a:rPr lang="en-US" sz="2800" dirty="0" smtClean="0"/>
              <a:t>RF parameters of the 650 MHz cavities</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ln/>
        </p:spPr>
        <p:txBody>
          <a:bodyPr lIns="0" tIns="35203"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Fabrication of SSR1</a:t>
            </a:r>
          </a:p>
        </p:txBody>
      </p:sp>
      <p:sp>
        <p:nvSpPr>
          <p:cNvPr id="197638" name="Rectangle 6"/>
          <p:cNvSpPr>
            <a:spLocks noGrp="1" noChangeArrowheads="1"/>
          </p:cNvSpPr>
          <p:nvPr>
            <p:ph type="body" idx="1"/>
          </p:nvPr>
        </p:nvSpPr>
        <p:spPr>
          <a:xfrm>
            <a:off x="304800" y="914400"/>
            <a:ext cx="8610600" cy="685800"/>
          </a:xfrm>
          <a:ln>
            <a:noFill/>
          </a:ln>
        </p:spPr>
        <p:txBody>
          <a:bodyPr/>
          <a:lstStyle/>
          <a:p>
            <a:r>
              <a:rPr lang="en-US" smtClean="0"/>
              <a:t>Two SSR1 cavities are under fabrication at IUAC</a:t>
            </a:r>
          </a:p>
        </p:txBody>
      </p:sp>
      <p:pic>
        <p:nvPicPr>
          <p:cNvPr id="197635" name="Picture 3"/>
          <p:cNvPicPr>
            <a:picLocks noChangeAspect="1" noChangeArrowheads="1"/>
          </p:cNvPicPr>
          <p:nvPr/>
        </p:nvPicPr>
        <p:blipFill>
          <a:blip r:embed="rId3"/>
          <a:srcRect/>
          <a:stretch>
            <a:fillRect/>
          </a:stretch>
        </p:blipFill>
        <p:spPr bwMode="auto">
          <a:xfrm>
            <a:off x="0" y="1524000"/>
            <a:ext cx="5462588" cy="4564063"/>
          </a:xfrm>
          <a:prstGeom prst="rect">
            <a:avLst/>
          </a:prstGeom>
          <a:noFill/>
          <a:ln w="9525">
            <a:noFill/>
            <a:round/>
            <a:headEnd/>
            <a:tailEnd/>
          </a:ln>
          <a:effectLst/>
        </p:spPr>
      </p:pic>
      <p:sp>
        <p:nvSpPr>
          <p:cNvPr id="197636" name="Text Box 4"/>
          <p:cNvSpPr txBox="1">
            <a:spLocks noChangeArrowheads="1"/>
          </p:cNvSpPr>
          <p:nvPr/>
        </p:nvSpPr>
        <p:spPr bwMode="auto">
          <a:xfrm>
            <a:off x="0" y="6019800"/>
            <a:ext cx="5029200" cy="685800"/>
          </a:xfrm>
          <a:prstGeom prst="rect">
            <a:avLst/>
          </a:prstGeom>
          <a:noFill/>
          <a:ln w="9525">
            <a:noFill/>
            <a:round/>
            <a:headEnd/>
            <a:tailEnd/>
          </a:ln>
          <a:effectLst/>
        </p:spPr>
        <p:txBody>
          <a:bodyPr lIns="81639" tIns="60021" rIns="81639" bIns="40820"/>
          <a:lstStyle/>
          <a:p>
            <a:pPr algn="ctr" defTabSz="414338" hangingPunct="0">
              <a:lnSpc>
                <a:spcPct val="93000"/>
              </a:lnSpc>
              <a:buClr>
                <a:srgbClr val="000000"/>
              </a:buClr>
              <a:buSzPct val="100000"/>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Lst>
            </a:pPr>
            <a:r>
              <a:rPr lang="en-US" sz="2200" dirty="0">
                <a:solidFill>
                  <a:srgbClr val="000000"/>
                </a:solidFill>
                <a:cs typeface="Lucida Sans Unicode" pitchFamily="34" charset="0"/>
              </a:rPr>
              <a:t>Major components of SSR1 – </a:t>
            </a:r>
            <a:r>
              <a:rPr lang="en-US" sz="2200" b="1" dirty="0">
                <a:solidFill>
                  <a:srgbClr val="000000"/>
                </a:solidFill>
                <a:latin typeface="Symbol" pitchFamily="18" charset="2"/>
                <a:cs typeface="Lucida Sans Unicode" pitchFamily="34" charset="0"/>
              </a:rPr>
              <a:t></a:t>
            </a:r>
            <a:r>
              <a:rPr lang="en-US" sz="2200" dirty="0">
                <a:solidFill>
                  <a:srgbClr val="000000"/>
                </a:solidFill>
                <a:cs typeface="Lucida Sans Unicode" pitchFamily="34" charset="0"/>
              </a:rPr>
              <a:t> = 0.22</a:t>
            </a:r>
            <a:r>
              <a:rPr lang="en-US" sz="2200" dirty="0" smtClean="0">
                <a:solidFill>
                  <a:srgbClr val="000000"/>
                </a:solidFill>
                <a:cs typeface="Lucida Sans Unicode" pitchFamily="34" charset="0"/>
              </a:rPr>
              <a:t>,</a:t>
            </a:r>
          </a:p>
          <a:p>
            <a:pPr algn="ctr" defTabSz="414338" hangingPunct="0">
              <a:lnSpc>
                <a:spcPct val="93000"/>
              </a:lnSpc>
              <a:buClr>
                <a:srgbClr val="000000"/>
              </a:buClr>
              <a:buSzPct val="100000"/>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Lst>
            </a:pPr>
            <a:r>
              <a:rPr lang="en-US" sz="2200" dirty="0" smtClean="0">
                <a:solidFill>
                  <a:srgbClr val="000000"/>
                </a:solidFill>
                <a:cs typeface="Lucida Sans Unicode" pitchFamily="34" charset="0"/>
              </a:rPr>
              <a:t> </a:t>
            </a:r>
            <a:r>
              <a:rPr lang="en-US" sz="2200" dirty="0">
                <a:solidFill>
                  <a:srgbClr val="000000"/>
                </a:solidFill>
                <a:cs typeface="Lucida Sans Unicode" pitchFamily="34" charset="0"/>
              </a:rPr>
              <a:t>f = 325 MHz</a:t>
            </a:r>
          </a:p>
        </p:txBody>
      </p:sp>
      <p:pic>
        <p:nvPicPr>
          <p:cNvPr id="6" name="Picture 6"/>
          <p:cNvPicPr>
            <a:picLocks noChangeAspect="1" noChangeArrowheads="1"/>
          </p:cNvPicPr>
          <p:nvPr/>
        </p:nvPicPr>
        <p:blipFill>
          <a:blip r:embed="rId4"/>
          <a:srcRect/>
          <a:stretch>
            <a:fillRect/>
          </a:stretch>
        </p:blipFill>
        <p:spPr bwMode="auto">
          <a:xfrm>
            <a:off x="6096000" y="1371600"/>
            <a:ext cx="2182813" cy="2903537"/>
          </a:xfrm>
          <a:prstGeom prst="rect">
            <a:avLst/>
          </a:prstGeom>
          <a:noFill/>
          <a:ln w="9525">
            <a:noFill/>
            <a:round/>
            <a:headEnd/>
            <a:tailEnd/>
          </a:ln>
          <a:effectLst/>
        </p:spPr>
      </p:pic>
      <p:pic>
        <p:nvPicPr>
          <p:cNvPr id="7" name="Picture 6"/>
          <p:cNvPicPr>
            <a:picLocks noChangeAspect="1" noChangeArrowheads="1"/>
          </p:cNvPicPr>
          <p:nvPr/>
        </p:nvPicPr>
        <p:blipFill>
          <a:blip r:embed="rId5"/>
          <a:srcRect/>
          <a:stretch>
            <a:fillRect/>
          </a:stretch>
        </p:blipFill>
        <p:spPr bwMode="auto">
          <a:xfrm>
            <a:off x="5486400" y="4267200"/>
            <a:ext cx="3317875" cy="248761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304800" y="990600"/>
            <a:ext cx="8610600" cy="457200"/>
          </a:xfrm>
          <a:ln/>
        </p:spPr>
        <p:txBody>
          <a:bodyPr>
            <a:normAutofit fontScale="92500"/>
          </a:bodyPr>
          <a:lstStyle/>
          <a:p>
            <a:pPr algn="ctr">
              <a:buFontTx/>
              <a:buNone/>
            </a:pPr>
            <a:r>
              <a:rPr lang="en-US" sz="2000" dirty="0" smtClean="0"/>
              <a:t>RRCAT: Developed forming tooling &amp; process for 1.3 GHz SCRF cavity.</a:t>
            </a:r>
            <a:endParaRPr lang="en-US" sz="3200" dirty="0" smtClean="0"/>
          </a:p>
        </p:txBody>
      </p:sp>
      <p:pic>
        <p:nvPicPr>
          <p:cNvPr id="131076" name="Picture 5" descr="DSC01170_comp"/>
          <p:cNvPicPr>
            <a:picLocks noChangeAspect="1" noChangeArrowheads="1"/>
          </p:cNvPicPr>
          <p:nvPr/>
        </p:nvPicPr>
        <p:blipFill>
          <a:blip r:embed="rId3"/>
          <a:srcRect/>
          <a:stretch>
            <a:fillRect/>
          </a:stretch>
        </p:blipFill>
        <p:spPr bwMode="auto">
          <a:xfrm>
            <a:off x="228600" y="1600200"/>
            <a:ext cx="2590800" cy="1943100"/>
          </a:xfrm>
          <a:prstGeom prst="rect">
            <a:avLst/>
          </a:prstGeom>
          <a:noFill/>
          <a:ln w="9525">
            <a:noFill/>
            <a:miter lim="800000"/>
            <a:headEnd/>
            <a:tailEnd/>
          </a:ln>
        </p:spPr>
      </p:pic>
      <p:pic>
        <p:nvPicPr>
          <p:cNvPr id="131077" name="Picture 11" descr="DSC02243-rotated"/>
          <p:cNvPicPr>
            <a:picLocks noChangeAspect="1" noChangeArrowheads="1"/>
          </p:cNvPicPr>
          <p:nvPr/>
        </p:nvPicPr>
        <p:blipFill>
          <a:blip r:embed="rId4"/>
          <a:srcRect l="-1766"/>
          <a:stretch>
            <a:fillRect/>
          </a:stretch>
        </p:blipFill>
        <p:spPr bwMode="auto">
          <a:xfrm>
            <a:off x="3048000" y="4114800"/>
            <a:ext cx="2667000" cy="1981200"/>
          </a:xfrm>
          <a:prstGeom prst="rect">
            <a:avLst/>
          </a:prstGeom>
          <a:noFill/>
          <a:ln w="9525">
            <a:noFill/>
            <a:miter lim="800000"/>
            <a:headEnd/>
            <a:tailEnd/>
          </a:ln>
        </p:spPr>
      </p:pic>
      <p:sp>
        <p:nvSpPr>
          <p:cNvPr id="131078" name="Text Box 12"/>
          <p:cNvSpPr txBox="1">
            <a:spLocks noChangeArrowheads="1"/>
          </p:cNvSpPr>
          <p:nvPr/>
        </p:nvSpPr>
        <p:spPr bwMode="auto">
          <a:xfrm>
            <a:off x="2971800" y="6248400"/>
            <a:ext cx="3048000" cy="366713"/>
          </a:xfrm>
          <a:prstGeom prst="rect">
            <a:avLst/>
          </a:prstGeom>
          <a:noFill/>
          <a:ln w="9525">
            <a:noFill/>
            <a:miter lim="800000"/>
            <a:headEnd/>
            <a:tailEnd/>
          </a:ln>
        </p:spPr>
        <p:txBody>
          <a:bodyPr>
            <a:spAutoFit/>
          </a:bodyPr>
          <a:lstStyle/>
          <a:p>
            <a:pPr eaLnBrk="0" hangingPunct="0">
              <a:spcBef>
                <a:spcPct val="50000"/>
              </a:spcBef>
            </a:pPr>
            <a:r>
              <a:rPr lang="en-US" sz="1800">
                <a:cs typeface="Arial" charset="0"/>
              </a:rPr>
              <a:t>    Formed Niobium Half cell</a:t>
            </a:r>
          </a:p>
        </p:txBody>
      </p:sp>
      <p:pic>
        <p:nvPicPr>
          <p:cNvPr id="131079" name="Picture 8" descr="DSC01850"/>
          <p:cNvPicPr>
            <a:picLocks noChangeAspect="1" noChangeArrowheads="1"/>
          </p:cNvPicPr>
          <p:nvPr/>
        </p:nvPicPr>
        <p:blipFill>
          <a:blip r:embed="rId5"/>
          <a:srcRect/>
          <a:stretch>
            <a:fillRect/>
          </a:stretch>
        </p:blipFill>
        <p:spPr bwMode="auto">
          <a:xfrm>
            <a:off x="152400" y="4114800"/>
            <a:ext cx="2717800" cy="2225675"/>
          </a:xfrm>
          <a:prstGeom prst="rect">
            <a:avLst/>
          </a:prstGeom>
          <a:noFill/>
          <a:ln w="9525">
            <a:noFill/>
            <a:miter lim="800000"/>
            <a:headEnd/>
            <a:tailEnd/>
          </a:ln>
        </p:spPr>
      </p:pic>
      <p:pic>
        <p:nvPicPr>
          <p:cNvPr id="131080" name="Picture 31" descr="DSC01211"/>
          <p:cNvPicPr>
            <a:picLocks noChangeAspect="1" noChangeArrowheads="1"/>
          </p:cNvPicPr>
          <p:nvPr/>
        </p:nvPicPr>
        <p:blipFill>
          <a:blip r:embed="rId6"/>
          <a:srcRect/>
          <a:stretch>
            <a:fillRect/>
          </a:stretch>
        </p:blipFill>
        <p:spPr bwMode="auto">
          <a:xfrm>
            <a:off x="3276600" y="1524000"/>
            <a:ext cx="2514600" cy="2187575"/>
          </a:xfrm>
          <a:prstGeom prst="rect">
            <a:avLst/>
          </a:prstGeom>
          <a:noFill/>
          <a:ln w="9525" algn="ctr">
            <a:noFill/>
            <a:miter lim="800000"/>
            <a:headEnd/>
            <a:tailEnd/>
          </a:ln>
        </p:spPr>
      </p:pic>
      <p:sp>
        <p:nvSpPr>
          <p:cNvPr id="131081" name="Text Box 12"/>
          <p:cNvSpPr txBox="1">
            <a:spLocks noChangeArrowheads="1"/>
          </p:cNvSpPr>
          <p:nvPr/>
        </p:nvSpPr>
        <p:spPr bwMode="auto">
          <a:xfrm>
            <a:off x="3657600" y="3733800"/>
            <a:ext cx="1524000" cy="366713"/>
          </a:xfrm>
          <a:prstGeom prst="rect">
            <a:avLst/>
          </a:prstGeom>
          <a:noFill/>
          <a:ln w="9525">
            <a:noFill/>
            <a:miter lim="800000"/>
            <a:headEnd/>
            <a:tailEnd/>
          </a:ln>
        </p:spPr>
        <p:txBody>
          <a:bodyPr>
            <a:spAutoFit/>
          </a:bodyPr>
          <a:lstStyle/>
          <a:p>
            <a:pPr eaLnBrk="0" hangingPunct="0">
              <a:spcBef>
                <a:spcPct val="50000"/>
              </a:spcBef>
            </a:pPr>
            <a:r>
              <a:rPr lang="en-US" sz="1800">
                <a:cs typeface="Arial" charset="0"/>
              </a:rPr>
              <a:t>Inspection</a:t>
            </a:r>
          </a:p>
        </p:txBody>
      </p:sp>
      <p:sp>
        <p:nvSpPr>
          <p:cNvPr id="131082" name="Text Box 12"/>
          <p:cNvSpPr txBox="1">
            <a:spLocks noChangeArrowheads="1"/>
          </p:cNvSpPr>
          <p:nvPr/>
        </p:nvSpPr>
        <p:spPr bwMode="auto">
          <a:xfrm>
            <a:off x="685800" y="3581400"/>
            <a:ext cx="1295400" cy="366713"/>
          </a:xfrm>
          <a:prstGeom prst="rect">
            <a:avLst/>
          </a:prstGeom>
          <a:noFill/>
          <a:ln w="9525">
            <a:noFill/>
            <a:miter lim="800000"/>
            <a:headEnd/>
            <a:tailEnd/>
          </a:ln>
        </p:spPr>
        <p:txBody>
          <a:bodyPr>
            <a:spAutoFit/>
          </a:bodyPr>
          <a:lstStyle/>
          <a:p>
            <a:pPr eaLnBrk="0" hangingPunct="0">
              <a:spcBef>
                <a:spcPct val="50000"/>
              </a:spcBef>
            </a:pPr>
            <a:r>
              <a:rPr lang="en-US" sz="1800">
                <a:cs typeface="Arial" charset="0"/>
              </a:rPr>
              <a:t>Forming</a:t>
            </a:r>
          </a:p>
        </p:txBody>
      </p:sp>
      <p:sp>
        <p:nvSpPr>
          <p:cNvPr id="131083" name="Text Box 12"/>
          <p:cNvSpPr txBox="1">
            <a:spLocks noChangeArrowheads="1"/>
          </p:cNvSpPr>
          <p:nvPr/>
        </p:nvSpPr>
        <p:spPr bwMode="auto">
          <a:xfrm>
            <a:off x="381000" y="6324600"/>
            <a:ext cx="1447800" cy="366713"/>
          </a:xfrm>
          <a:prstGeom prst="rect">
            <a:avLst/>
          </a:prstGeom>
          <a:noFill/>
          <a:ln w="9525">
            <a:noFill/>
            <a:miter lim="800000"/>
            <a:headEnd/>
            <a:tailEnd/>
          </a:ln>
        </p:spPr>
        <p:txBody>
          <a:bodyPr>
            <a:spAutoFit/>
          </a:bodyPr>
          <a:lstStyle/>
          <a:p>
            <a:pPr eaLnBrk="0" hangingPunct="0">
              <a:spcBef>
                <a:spcPct val="50000"/>
              </a:spcBef>
            </a:pPr>
            <a:r>
              <a:rPr lang="en-US" sz="1800">
                <a:cs typeface="Arial" charset="0"/>
              </a:rPr>
              <a:t>Machining</a:t>
            </a:r>
          </a:p>
        </p:txBody>
      </p:sp>
      <p:grpSp>
        <p:nvGrpSpPr>
          <p:cNvPr id="2" name="Group 12"/>
          <p:cNvGrpSpPr>
            <a:grpSpLocks/>
          </p:cNvGrpSpPr>
          <p:nvPr/>
        </p:nvGrpSpPr>
        <p:grpSpPr bwMode="auto">
          <a:xfrm>
            <a:off x="6324600" y="1828800"/>
            <a:ext cx="2305050" cy="4724400"/>
            <a:chOff x="6400800" y="1143000"/>
            <a:chExt cx="2457450" cy="5410200"/>
          </a:xfrm>
        </p:grpSpPr>
        <p:pic>
          <p:nvPicPr>
            <p:cNvPr id="131085" name="Picture 6" descr="120 T-Press-01.jpg"/>
            <p:cNvPicPr>
              <a:picLocks noChangeAspect="1"/>
            </p:cNvPicPr>
            <p:nvPr/>
          </p:nvPicPr>
          <p:blipFill>
            <a:blip r:embed="rId7"/>
            <a:srcRect/>
            <a:stretch>
              <a:fillRect/>
            </a:stretch>
          </p:blipFill>
          <p:spPr bwMode="auto">
            <a:xfrm>
              <a:off x="6400800" y="1143000"/>
              <a:ext cx="2457450" cy="5207000"/>
            </a:xfrm>
            <a:prstGeom prst="rect">
              <a:avLst/>
            </a:prstGeom>
            <a:noFill/>
            <a:ln w="9525">
              <a:noFill/>
              <a:miter lim="800000"/>
              <a:headEnd/>
              <a:tailEnd/>
            </a:ln>
          </p:spPr>
        </p:pic>
        <p:pic>
          <p:nvPicPr>
            <p:cNvPr id="131086" name="Picture 6" descr="press-cavity-02.jpg"/>
            <p:cNvPicPr>
              <a:picLocks noChangeAspect="1"/>
            </p:cNvPicPr>
            <p:nvPr/>
          </p:nvPicPr>
          <p:blipFill>
            <a:blip r:embed="rId8"/>
            <a:srcRect/>
            <a:stretch>
              <a:fillRect/>
            </a:stretch>
          </p:blipFill>
          <p:spPr bwMode="auto">
            <a:xfrm>
              <a:off x="6858000" y="5486400"/>
              <a:ext cx="1492141" cy="1066800"/>
            </a:xfrm>
            <a:prstGeom prst="rect">
              <a:avLst/>
            </a:prstGeom>
            <a:noFill/>
            <a:ln w="9525">
              <a:noFill/>
              <a:miter lim="800000"/>
              <a:headEnd/>
              <a:tailEnd/>
            </a:ln>
          </p:spPr>
        </p:pic>
      </p:grpSp>
      <p:sp>
        <p:nvSpPr>
          <p:cNvPr id="16" name="Rectangle 2"/>
          <p:cNvSpPr txBox="1">
            <a:spLocks noChangeArrowheads="1"/>
          </p:cNvSpPr>
          <p:nvPr/>
        </p:nvSpPr>
        <p:spPr>
          <a:xfrm>
            <a:off x="6248400" y="1447800"/>
            <a:ext cx="2895600" cy="533400"/>
          </a:xfrm>
          <a:prstGeom prst="rect">
            <a:avLst/>
          </a:prstGeom>
        </p:spPr>
        <p:txBody>
          <a:bodyPr lIns="92075" tIns="46038" rIns="92075" bIns="46038" anchor="ctr"/>
          <a:lstStyle/>
          <a:p>
            <a:pPr fontAlgn="auto">
              <a:spcAft>
                <a:spcPts val="0"/>
              </a:spcAft>
              <a:defRPr/>
            </a:pPr>
            <a:r>
              <a:rPr lang="en-US" sz="1600" dirty="0">
                <a:ln w="12700">
                  <a:solidFill>
                    <a:schemeClr val="tx2">
                      <a:satMod val="155000"/>
                    </a:schemeClr>
                  </a:solidFill>
                  <a:prstDash val="solid"/>
                </a:ln>
                <a:solidFill>
                  <a:srgbClr val="FF0000"/>
                </a:solidFill>
                <a:latin typeface="+mj-lt"/>
                <a:ea typeface="+mj-ea"/>
                <a:cs typeface="+mj-cs"/>
              </a:rPr>
              <a:t>120 T - HYDRAULIC PRESS</a:t>
            </a:r>
          </a:p>
        </p:txBody>
      </p:sp>
      <p:sp>
        <p:nvSpPr>
          <p:cNvPr id="131088" name="Rectangle 16"/>
          <p:cNvSpPr>
            <a:spLocks noGrp="1" noChangeArrowheads="1"/>
          </p:cNvSpPr>
          <p:nvPr>
            <p:ph type="title"/>
          </p:nvPr>
        </p:nvSpPr>
        <p:spPr>
          <a:xfrm>
            <a:off x="914400" y="0"/>
            <a:ext cx="7467600" cy="762000"/>
          </a:xfrm>
        </p:spPr>
        <p:txBody>
          <a:bodyPr/>
          <a:lstStyle/>
          <a:p>
            <a:r>
              <a:rPr lang="en-US" sz="2800" dirty="0" smtClean="0"/>
              <a:t>1300 MHz Cavity: Forming and Machining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6" descr="DSC02530"/>
          <p:cNvPicPr>
            <a:picLocks noChangeAspect="1" noChangeArrowheads="1"/>
          </p:cNvPicPr>
          <p:nvPr/>
        </p:nvPicPr>
        <p:blipFill>
          <a:blip r:embed="rId3"/>
          <a:srcRect/>
          <a:stretch>
            <a:fillRect/>
          </a:stretch>
        </p:blipFill>
        <p:spPr bwMode="auto">
          <a:xfrm>
            <a:off x="304800" y="914400"/>
            <a:ext cx="3429000" cy="2570163"/>
          </a:xfrm>
          <a:prstGeom prst="rect">
            <a:avLst/>
          </a:prstGeom>
          <a:noFill/>
          <a:ln w="9525">
            <a:noFill/>
            <a:miter lim="800000"/>
            <a:headEnd/>
            <a:tailEnd/>
          </a:ln>
        </p:spPr>
      </p:pic>
      <p:sp>
        <p:nvSpPr>
          <p:cNvPr id="143364" name="TextBox 9"/>
          <p:cNvSpPr txBox="1">
            <a:spLocks noChangeArrowheads="1"/>
          </p:cNvSpPr>
          <p:nvPr/>
        </p:nvSpPr>
        <p:spPr bwMode="auto">
          <a:xfrm>
            <a:off x="0" y="3581400"/>
            <a:ext cx="4343400" cy="396875"/>
          </a:xfrm>
          <a:prstGeom prst="rect">
            <a:avLst/>
          </a:prstGeom>
          <a:noFill/>
          <a:ln w="9525">
            <a:noFill/>
            <a:miter lim="800000"/>
            <a:headEnd/>
            <a:tailEnd/>
          </a:ln>
        </p:spPr>
        <p:txBody>
          <a:bodyPr>
            <a:spAutoFit/>
          </a:bodyPr>
          <a:lstStyle/>
          <a:p>
            <a:pPr eaLnBrk="0" hangingPunct="0"/>
            <a:r>
              <a:rPr lang="en-US" sz="2000">
                <a:cs typeface="Arial" charset="0"/>
              </a:rPr>
              <a:t>Setting inside IUAC EBW Chamber</a:t>
            </a:r>
          </a:p>
        </p:txBody>
      </p:sp>
      <p:pic>
        <p:nvPicPr>
          <p:cNvPr id="143365" name="Picture 10" descr="DSCN2491"/>
          <p:cNvPicPr>
            <a:picLocks noChangeAspect="1" noChangeArrowheads="1"/>
          </p:cNvPicPr>
          <p:nvPr/>
        </p:nvPicPr>
        <p:blipFill>
          <a:blip r:embed="rId4">
            <a:lum bright="6000"/>
          </a:blip>
          <a:srcRect/>
          <a:stretch>
            <a:fillRect/>
          </a:stretch>
        </p:blipFill>
        <p:spPr bwMode="auto">
          <a:xfrm>
            <a:off x="5029200" y="914400"/>
            <a:ext cx="3462338" cy="2597150"/>
          </a:xfrm>
          <a:prstGeom prst="rect">
            <a:avLst/>
          </a:prstGeom>
          <a:noFill/>
          <a:ln w="9525">
            <a:noFill/>
            <a:miter lim="800000"/>
            <a:headEnd/>
            <a:tailEnd/>
          </a:ln>
        </p:spPr>
      </p:pic>
      <p:sp>
        <p:nvSpPr>
          <p:cNvPr id="143366" name="TextBox 9"/>
          <p:cNvSpPr txBox="1">
            <a:spLocks noChangeArrowheads="1"/>
          </p:cNvSpPr>
          <p:nvPr/>
        </p:nvSpPr>
        <p:spPr bwMode="auto">
          <a:xfrm>
            <a:off x="457200" y="6400800"/>
            <a:ext cx="3276600" cy="457200"/>
          </a:xfrm>
          <a:prstGeom prst="rect">
            <a:avLst/>
          </a:prstGeom>
          <a:noFill/>
          <a:ln w="9525">
            <a:noFill/>
            <a:miter lim="800000"/>
            <a:headEnd/>
            <a:tailEnd/>
          </a:ln>
        </p:spPr>
        <p:txBody>
          <a:bodyPr>
            <a:spAutoFit/>
          </a:bodyPr>
          <a:lstStyle/>
          <a:p>
            <a:pPr eaLnBrk="0" hangingPunct="0"/>
            <a:r>
              <a:rPr lang="en-US">
                <a:cs typeface="Arial" charset="0"/>
              </a:rPr>
              <a:t>Mechanical inspection</a:t>
            </a:r>
          </a:p>
        </p:txBody>
      </p:sp>
      <p:pic>
        <p:nvPicPr>
          <p:cNvPr id="143367" name="Picture 12" descr="DSCN2466"/>
          <p:cNvPicPr>
            <a:picLocks noChangeAspect="1" noChangeArrowheads="1"/>
          </p:cNvPicPr>
          <p:nvPr/>
        </p:nvPicPr>
        <p:blipFill>
          <a:blip r:embed="rId5"/>
          <a:srcRect/>
          <a:stretch>
            <a:fillRect/>
          </a:stretch>
        </p:blipFill>
        <p:spPr bwMode="auto">
          <a:xfrm>
            <a:off x="533400" y="4114800"/>
            <a:ext cx="3068638" cy="2300288"/>
          </a:xfrm>
          <a:prstGeom prst="rect">
            <a:avLst/>
          </a:prstGeom>
          <a:noFill/>
          <a:ln w="9525">
            <a:noFill/>
            <a:miter lim="800000"/>
            <a:headEnd/>
            <a:tailEnd/>
          </a:ln>
        </p:spPr>
      </p:pic>
      <p:sp>
        <p:nvSpPr>
          <p:cNvPr id="143368" name="TextBox 9"/>
          <p:cNvSpPr txBox="1">
            <a:spLocks noChangeArrowheads="1"/>
          </p:cNvSpPr>
          <p:nvPr/>
        </p:nvSpPr>
        <p:spPr bwMode="auto">
          <a:xfrm>
            <a:off x="4953000" y="3505200"/>
            <a:ext cx="3657600" cy="396875"/>
          </a:xfrm>
          <a:prstGeom prst="rect">
            <a:avLst/>
          </a:prstGeom>
          <a:noFill/>
          <a:ln w="9525">
            <a:noFill/>
            <a:miter lim="800000"/>
            <a:headEnd/>
            <a:tailEnd/>
          </a:ln>
        </p:spPr>
        <p:txBody>
          <a:bodyPr>
            <a:spAutoFit/>
          </a:bodyPr>
          <a:lstStyle/>
          <a:p>
            <a:pPr algn="ctr" eaLnBrk="0" hangingPunct="0"/>
            <a:r>
              <a:rPr lang="en-US" sz="2000">
                <a:cs typeface="Arial" charset="0"/>
              </a:rPr>
              <a:t>Frequency measurement</a:t>
            </a:r>
          </a:p>
        </p:txBody>
      </p:sp>
      <p:sp>
        <p:nvSpPr>
          <p:cNvPr id="143369" name="Rectangle 9"/>
          <p:cNvSpPr>
            <a:spLocks noGrp="1" noChangeArrowheads="1"/>
          </p:cNvSpPr>
          <p:nvPr>
            <p:ph type="title"/>
          </p:nvPr>
        </p:nvSpPr>
        <p:spPr/>
        <p:txBody>
          <a:bodyPr/>
          <a:lstStyle/>
          <a:p>
            <a:r>
              <a:rPr lang="en-US" smtClean="0"/>
              <a:t>Equator Welding</a:t>
            </a:r>
          </a:p>
        </p:txBody>
      </p:sp>
      <p:sp>
        <p:nvSpPr>
          <p:cNvPr id="143370" name="Text Box 10"/>
          <p:cNvSpPr txBox="1">
            <a:spLocks noChangeArrowheads="1"/>
          </p:cNvSpPr>
          <p:nvPr/>
        </p:nvSpPr>
        <p:spPr bwMode="auto">
          <a:xfrm>
            <a:off x="4038600" y="4191000"/>
            <a:ext cx="4724400" cy="2100263"/>
          </a:xfrm>
          <a:prstGeom prst="rect">
            <a:avLst/>
          </a:prstGeom>
          <a:noFill/>
          <a:ln w="9525">
            <a:noFill/>
            <a:miter lim="800000"/>
            <a:headEnd/>
            <a:tailEnd/>
          </a:ln>
          <a:effectLst/>
        </p:spPr>
        <p:txBody>
          <a:bodyPr>
            <a:spAutoFit/>
          </a:bodyPr>
          <a:lstStyle/>
          <a:p>
            <a:pPr>
              <a:spcBef>
                <a:spcPct val="50000"/>
              </a:spcBef>
            </a:pPr>
            <a:r>
              <a:rPr lang="en-US"/>
              <a:t>This work was carried out by RRCAT in collaboration with Fermilab and IUAC.</a:t>
            </a:r>
          </a:p>
          <a:p>
            <a:pPr>
              <a:spcBef>
                <a:spcPct val="50000"/>
              </a:spcBef>
            </a:pPr>
            <a:r>
              <a:rPr lang="en-US"/>
              <a:t>Significant input was provided by DESY and US Company AES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5486401" y="842868"/>
          <a:ext cx="3653364" cy="3417329"/>
        </p:xfrm>
        <a:graphic>
          <a:graphicData uri="http://schemas.openxmlformats.org/drawingml/2006/chart">
            <c:chart xmlns:c="http://schemas.openxmlformats.org/drawingml/2006/chart" xmlns:r="http://schemas.openxmlformats.org/officeDocument/2006/relationships" r:id="rId3"/>
          </a:graphicData>
        </a:graphic>
      </p:graphicFrame>
      <p:pic>
        <p:nvPicPr>
          <p:cNvPr id="4" name="Content Placeholder 3"/>
          <p:cNvPicPr>
            <a:picLocks noChangeArrowheads="1"/>
          </p:cNvPicPr>
          <p:nvPr/>
        </p:nvPicPr>
        <p:blipFill>
          <a:blip r:embed="rId4"/>
          <a:srcRect/>
          <a:stretch>
            <a:fillRect/>
          </a:stretch>
        </p:blipFill>
        <p:spPr bwMode="auto">
          <a:xfrm>
            <a:off x="0" y="838200"/>
            <a:ext cx="3429000" cy="3505200"/>
          </a:xfrm>
          <a:prstGeom prst="rect">
            <a:avLst/>
          </a:prstGeom>
          <a:noFill/>
          <a:ln w="19050">
            <a:miter lim="800000"/>
            <a:headEnd/>
            <a:tailEnd/>
          </a:ln>
        </p:spPr>
      </p:pic>
      <p:sp>
        <p:nvSpPr>
          <p:cNvPr id="153606" name="Text Box 6"/>
          <p:cNvSpPr txBox="1">
            <a:spLocks noChangeArrowheads="1"/>
          </p:cNvSpPr>
          <p:nvPr/>
        </p:nvSpPr>
        <p:spPr bwMode="auto">
          <a:xfrm>
            <a:off x="304800" y="4648200"/>
            <a:ext cx="8458200" cy="1920875"/>
          </a:xfrm>
          <a:prstGeom prst="rect">
            <a:avLst/>
          </a:prstGeom>
          <a:noFill/>
          <a:ln w="9525">
            <a:noFill/>
            <a:miter lim="800000"/>
            <a:headEnd/>
            <a:tailEnd/>
          </a:ln>
          <a:effectLst/>
        </p:spPr>
        <p:txBody>
          <a:bodyPr>
            <a:spAutoFit/>
          </a:bodyPr>
          <a:lstStyle/>
          <a:p>
            <a:pPr>
              <a:spcBef>
                <a:spcPct val="50000"/>
              </a:spcBef>
            </a:pPr>
            <a:r>
              <a:rPr lang="en-US" sz="2000"/>
              <a:t>The equator weld is a suspect. Welding procedure.</a:t>
            </a:r>
          </a:p>
          <a:p>
            <a:pPr>
              <a:spcBef>
                <a:spcPct val="50000"/>
              </a:spcBef>
            </a:pPr>
            <a:r>
              <a:rPr lang="en-US" sz="2000"/>
              <a:t>These cavities have been barrel polished at Fermilab and awaits further processing and testing.</a:t>
            </a:r>
          </a:p>
          <a:p>
            <a:pPr>
              <a:spcBef>
                <a:spcPct val="50000"/>
              </a:spcBef>
            </a:pPr>
            <a:r>
              <a:rPr lang="en-US" sz="2000"/>
              <a:t>RRCAT in collaboration with IUAC will fabricate 2, 7 cell, 1300 MHz cavities to validate their procedure and infrastructure.</a:t>
            </a:r>
          </a:p>
        </p:txBody>
      </p:sp>
      <p:sp>
        <p:nvSpPr>
          <p:cNvPr id="153607" name="Text Box 7"/>
          <p:cNvSpPr txBox="1">
            <a:spLocks noChangeArrowheads="1"/>
          </p:cNvSpPr>
          <p:nvPr/>
        </p:nvSpPr>
        <p:spPr bwMode="auto">
          <a:xfrm>
            <a:off x="3352800" y="1981200"/>
            <a:ext cx="2133600" cy="784830"/>
          </a:xfrm>
          <a:prstGeom prst="rect">
            <a:avLst/>
          </a:prstGeom>
          <a:noFill/>
          <a:ln w="9525">
            <a:noFill/>
            <a:miter lim="800000"/>
            <a:headEnd/>
            <a:tailEnd/>
          </a:ln>
          <a:effectLst/>
        </p:spPr>
        <p:txBody>
          <a:bodyPr wrap="square">
            <a:spAutoFit/>
          </a:bodyPr>
          <a:lstStyle/>
          <a:p>
            <a:pPr>
              <a:spcBef>
                <a:spcPct val="50000"/>
              </a:spcBef>
            </a:pPr>
            <a:r>
              <a:rPr lang="en-US" sz="1800" dirty="0"/>
              <a:t>No Field Emission</a:t>
            </a:r>
          </a:p>
          <a:p>
            <a:pPr>
              <a:spcBef>
                <a:spcPct val="50000"/>
              </a:spcBef>
            </a:pPr>
            <a:r>
              <a:rPr lang="en-US" sz="1800" dirty="0"/>
              <a:t>Quench at Equator</a:t>
            </a:r>
          </a:p>
        </p:txBody>
      </p:sp>
      <p:sp>
        <p:nvSpPr>
          <p:cNvPr id="5" name="Title 2"/>
          <p:cNvSpPr txBox="1">
            <a:spLocks noGrp="1"/>
          </p:cNvSpPr>
          <p:nvPr>
            <p:ph type="title"/>
          </p:nvPr>
        </p:nvSpPr>
        <p:spPr>
          <a:noFill/>
          <a:ln/>
        </p:spPr>
        <p:txBody>
          <a:bodyPr/>
          <a:lstStyle/>
          <a:p>
            <a:r>
              <a:rPr lang="en-US" smtClean="0"/>
              <a:t>1-cell Cavity 2 K VTS test result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t>1300 </a:t>
            </a:r>
            <a:r>
              <a:rPr lang="en-US" dirty="0" smtClean="0">
                <a:sym typeface="Wingdings" pitchFamily="2" charset="2"/>
              </a:rPr>
              <a:t> 650 MHz Cryomodule Design</a:t>
            </a:r>
            <a:endParaRPr lang="en-US" dirty="0"/>
          </a:p>
        </p:txBody>
      </p:sp>
      <p:pic>
        <p:nvPicPr>
          <p:cNvPr id="212995" name="Content Placeholder 3">
            <a:hlinkClick r:id="" action="ppaction://noaction">
              <a:snd r:embed="rId3" name="arrow.wav"/>
            </a:hlinkClick>
          </p:cNvPr>
          <p:cNvPicPr>
            <a:picLocks noGrp="1" noChangeAspect="1" noChangeArrowheads="1"/>
          </p:cNvPicPr>
          <p:nvPr>
            <p:ph idx="4294967295"/>
          </p:nvPr>
        </p:nvPicPr>
        <p:blipFill>
          <a:blip r:embed="rId4"/>
          <a:srcRect/>
          <a:stretch>
            <a:fillRect/>
          </a:stretch>
        </p:blipFill>
        <p:spPr>
          <a:xfrm>
            <a:off x="0" y="838200"/>
            <a:ext cx="3581400" cy="4138613"/>
          </a:xfrm>
        </p:spPr>
      </p:pic>
      <p:sp>
        <p:nvSpPr>
          <p:cNvPr id="5" name="Rectangle 4"/>
          <p:cNvSpPr/>
          <p:nvPr/>
        </p:nvSpPr>
        <p:spPr>
          <a:xfrm>
            <a:off x="3810000" y="990600"/>
            <a:ext cx="5105400" cy="169277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b="1" dirty="0">
                <a:solidFill>
                  <a:srgbClr val="FF0000"/>
                </a:solidFill>
              </a:rPr>
              <a:t>Option E- </a:t>
            </a:r>
          </a:p>
          <a:p>
            <a:pPr>
              <a:defRPr/>
            </a:pPr>
            <a:r>
              <a:rPr lang="en-US" sz="2000" b="1" dirty="0">
                <a:solidFill>
                  <a:srgbClr val="FF0000"/>
                </a:solidFill>
              </a:rPr>
              <a:t>Vacuum Vessel with </a:t>
            </a:r>
            <a:r>
              <a:rPr lang="en-US" sz="2000" b="1" dirty="0" smtClean="0">
                <a:solidFill>
                  <a:srgbClr val="FF0000"/>
                </a:solidFill>
              </a:rPr>
              <a:t>Diameter 46 inches</a:t>
            </a:r>
            <a:r>
              <a:rPr lang="en-US" sz="2000" b="1" dirty="0">
                <a:solidFill>
                  <a:srgbClr val="FF0000"/>
                </a:solidFill>
              </a:rPr>
              <a:t>.</a:t>
            </a:r>
          </a:p>
          <a:p>
            <a:pPr>
              <a:defRPr/>
            </a:pPr>
            <a:endParaRPr lang="en-US" sz="1600" b="1" dirty="0">
              <a:solidFill>
                <a:srgbClr val="0000FF"/>
              </a:solidFill>
            </a:endParaRPr>
          </a:p>
          <a:p>
            <a:pPr>
              <a:buFont typeface="Wingdings" pitchFamily="2" charset="2"/>
              <a:buChar char="ü"/>
              <a:defRPr/>
            </a:pPr>
            <a:r>
              <a:rPr lang="en-US" sz="1600" b="1" dirty="0">
                <a:solidFill>
                  <a:srgbClr val="0000FF"/>
                </a:solidFill>
              </a:rPr>
              <a:t>Retaining essential features of T4CM design.</a:t>
            </a:r>
          </a:p>
          <a:p>
            <a:pPr>
              <a:buFont typeface="Wingdings" pitchFamily="2" charset="2"/>
              <a:buChar char="ü"/>
              <a:defRPr/>
            </a:pPr>
            <a:endParaRPr lang="en-US" sz="1600" b="1" dirty="0">
              <a:solidFill>
                <a:srgbClr val="0000FF"/>
              </a:solidFill>
            </a:endParaRPr>
          </a:p>
          <a:p>
            <a:pPr>
              <a:buFont typeface="Wingdings" pitchFamily="2" charset="2"/>
              <a:buChar char="ü"/>
              <a:defRPr/>
            </a:pPr>
            <a:r>
              <a:rPr lang="en-US" sz="1600" b="1" dirty="0">
                <a:solidFill>
                  <a:srgbClr val="0000FF"/>
                </a:solidFill>
              </a:rPr>
              <a:t> But incorporating Value Engineering Changes.</a:t>
            </a:r>
            <a:endParaRPr lang="en-US" sz="1600" dirty="0">
              <a:solidFill>
                <a:srgbClr val="0000FF"/>
              </a:solidFill>
            </a:endParaRPr>
          </a:p>
        </p:txBody>
      </p:sp>
      <p:pic>
        <p:nvPicPr>
          <p:cNvPr id="6" name="Picture 5" descr="650-CM-2.jpg"/>
          <p:cNvPicPr>
            <a:picLocks noChangeAspect="1"/>
          </p:cNvPicPr>
          <p:nvPr/>
        </p:nvPicPr>
        <p:blipFill>
          <a:blip r:embed="rId5"/>
          <a:srcRect/>
          <a:stretch>
            <a:fillRect/>
          </a:stretch>
        </p:blipFill>
        <p:spPr bwMode="auto">
          <a:xfrm>
            <a:off x="0" y="4876800"/>
            <a:ext cx="9144000" cy="1981200"/>
          </a:xfrm>
          <a:prstGeom prst="rect">
            <a:avLst/>
          </a:prstGeom>
          <a:solidFill>
            <a:schemeClr val="bg1"/>
          </a:solidFill>
          <a:ln w="19050" algn="ctr">
            <a:solidFill>
              <a:schemeClr val="accent1"/>
            </a:solidFill>
            <a:miter lim="800000"/>
            <a:headEnd/>
            <a:tailEnd/>
          </a:ln>
        </p:spPr>
      </p:pic>
      <p:sp>
        <p:nvSpPr>
          <p:cNvPr id="7" name="Rectangle 6"/>
          <p:cNvSpPr/>
          <p:nvPr/>
        </p:nvSpPr>
        <p:spPr>
          <a:xfrm>
            <a:off x="3657600" y="3352800"/>
            <a:ext cx="2041526"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1600" b="1" dirty="0">
                <a:solidFill>
                  <a:srgbClr val="0000FF"/>
                </a:solidFill>
              </a:rPr>
              <a:t>The Cross section</a:t>
            </a:r>
          </a:p>
        </p:txBody>
      </p:sp>
      <p:sp>
        <p:nvSpPr>
          <p:cNvPr id="8" name="Rectangle 7"/>
          <p:cNvSpPr/>
          <p:nvPr/>
        </p:nvSpPr>
        <p:spPr>
          <a:xfrm>
            <a:off x="6629400" y="4343400"/>
            <a:ext cx="1487908" cy="338554"/>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sz="1600" b="1" dirty="0">
                <a:solidFill>
                  <a:srgbClr val="0000FF"/>
                </a:solidFill>
              </a:rPr>
              <a:t>The 3-D Model </a:t>
            </a:r>
          </a:p>
        </p:txBody>
      </p:sp>
      <p:sp>
        <p:nvSpPr>
          <p:cNvPr id="10" name="Rectangle 9"/>
          <p:cNvSpPr/>
          <p:nvPr/>
        </p:nvSpPr>
        <p:spPr>
          <a:xfrm rot="120000">
            <a:off x="1223801" y="5770143"/>
            <a:ext cx="3197632" cy="338554"/>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defRPr/>
            </a:pPr>
            <a:r>
              <a:rPr lang="en-US" sz="1600" b="1" dirty="0">
                <a:solidFill>
                  <a:srgbClr val="FFFF00"/>
                </a:solidFill>
              </a:rPr>
              <a:t>RRCAT-FNAL    CRYOMODULE</a:t>
            </a:r>
          </a:p>
        </p:txBody>
      </p:sp>
      <p:pic>
        <p:nvPicPr>
          <p:cNvPr id="9" name="Picture 8" descr="650-CM-1.jpg"/>
          <p:cNvPicPr>
            <a:picLocks noChangeAspect="1"/>
          </p:cNvPicPr>
          <p:nvPr/>
        </p:nvPicPr>
        <p:blipFill>
          <a:blip r:embed="rId6"/>
          <a:srcRect/>
          <a:stretch>
            <a:fillRect/>
          </a:stretch>
        </p:blipFill>
        <p:spPr bwMode="auto">
          <a:xfrm>
            <a:off x="0" y="4876800"/>
            <a:ext cx="9144000" cy="1981200"/>
          </a:xfrm>
          <a:prstGeom prst="rect">
            <a:avLst/>
          </a:prstGeom>
          <a:noFill/>
          <a:ln w="9525">
            <a:noFill/>
            <a:miter lim="800000"/>
            <a:headEnd/>
            <a:tailEnd/>
          </a:ln>
        </p:spPr>
      </p:pic>
      <p:sp>
        <p:nvSpPr>
          <p:cNvPr id="11" name="Rectangle 10"/>
          <p:cNvSpPr/>
          <p:nvPr/>
        </p:nvSpPr>
        <p:spPr>
          <a:xfrm rot="120000">
            <a:off x="919334" y="5846871"/>
            <a:ext cx="3196214" cy="338554"/>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defRPr/>
            </a:pPr>
            <a:r>
              <a:rPr lang="en-US" sz="1600" b="1" dirty="0">
                <a:solidFill>
                  <a:srgbClr val="FFFF00"/>
                </a:solidFill>
              </a:rPr>
              <a:t>RRCAT-FNAL    CRYOMODULE</a:t>
            </a:r>
          </a:p>
        </p:txBody>
      </p:sp>
      <p:sp>
        <p:nvSpPr>
          <p:cNvPr id="12" name="Rectangle 11"/>
          <p:cNvSpPr/>
          <p:nvPr/>
        </p:nvSpPr>
        <p:spPr>
          <a:xfrm>
            <a:off x="5334000" y="4343400"/>
            <a:ext cx="354965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1600" b="1" dirty="0">
                <a:solidFill>
                  <a:srgbClr val="0000FF"/>
                </a:solidFill>
              </a:rPr>
              <a:t>The 3-D Model (Under designing)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3" descr="1CRYOMODULE ASSY CM-0.8.jpg"/>
          <p:cNvPicPr>
            <a:picLocks noChangeAspect="1"/>
          </p:cNvPicPr>
          <p:nvPr/>
        </p:nvPicPr>
        <p:blipFill>
          <a:blip r:embed="rId3"/>
          <a:srcRect/>
          <a:stretch>
            <a:fillRect/>
          </a:stretch>
        </p:blipFill>
        <p:spPr bwMode="auto">
          <a:xfrm>
            <a:off x="0" y="1447800"/>
            <a:ext cx="9144000" cy="4800600"/>
          </a:xfrm>
          <a:prstGeom prst="rect">
            <a:avLst/>
          </a:prstGeom>
          <a:noFill/>
          <a:ln w="9525">
            <a:noFill/>
            <a:miter lim="800000"/>
            <a:headEnd/>
            <a:tailEnd/>
          </a:ln>
        </p:spPr>
      </p:pic>
      <p:sp>
        <p:nvSpPr>
          <p:cNvPr id="3" name="TextBox 2"/>
          <p:cNvSpPr txBox="1">
            <a:spLocks noChangeArrowheads="1"/>
          </p:cNvSpPr>
          <p:nvPr/>
        </p:nvSpPr>
        <p:spPr bwMode="auto">
          <a:xfrm>
            <a:off x="914400" y="0"/>
            <a:ext cx="7391400" cy="655638"/>
          </a:xfrm>
          <a:prstGeom prst="rect">
            <a:avLst/>
          </a:prstGeom>
          <a:solidFill>
            <a:schemeClr val="accent5">
              <a:lumMod val="40000"/>
              <a:lumOff val="60000"/>
            </a:schemeClr>
          </a:solidFill>
          <a:ln w="9525">
            <a:noFill/>
            <a:miter lim="800000"/>
            <a:headEnd/>
            <a:tailEnd/>
          </a:ln>
        </p:spPr>
        <p:txBody>
          <a:bodyPr>
            <a:spAutoFit/>
          </a:bodyPr>
          <a:lstStyle/>
          <a:p>
            <a:r>
              <a:rPr lang="en-US" sz="3200"/>
              <a:t>The Final Model –External View</a:t>
            </a:r>
            <a:r>
              <a:rPr lang="en-US" sz="1800"/>
              <a:t> </a:t>
            </a:r>
          </a:p>
          <a:p>
            <a:endParaRPr lang="en-IN" sz="500"/>
          </a:p>
        </p:txBody>
      </p:sp>
      <p:pic>
        <p:nvPicPr>
          <p:cNvPr id="4" name="Picture 1" descr="2CRYOMODULE ASSY CM-0.8.jpg"/>
          <p:cNvPicPr>
            <a:picLocks noChangeAspect="1"/>
          </p:cNvPicPr>
          <p:nvPr/>
        </p:nvPicPr>
        <p:blipFill>
          <a:blip r:embed="rId4"/>
          <a:srcRect/>
          <a:stretch>
            <a:fillRect/>
          </a:stretch>
        </p:blipFill>
        <p:spPr bwMode="auto">
          <a:xfrm>
            <a:off x="0" y="1447800"/>
            <a:ext cx="8991600" cy="4800600"/>
          </a:xfrm>
          <a:prstGeom prst="rect">
            <a:avLst/>
          </a:prstGeom>
          <a:noFill/>
          <a:ln w="9525">
            <a:noFill/>
            <a:miter lim="800000"/>
            <a:headEnd/>
            <a:tailEnd/>
          </a:ln>
        </p:spPr>
      </p:pic>
      <p:sp>
        <p:nvSpPr>
          <p:cNvPr id="5" name="TextBox 4"/>
          <p:cNvSpPr txBox="1">
            <a:spLocks noChangeArrowheads="1"/>
          </p:cNvSpPr>
          <p:nvPr/>
        </p:nvSpPr>
        <p:spPr bwMode="auto">
          <a:xfrm>
            <a:off x="914400" y="0"/>
            <a:ext cx="7467600" cy="823913"/>
          </a:xfrm>
          <a:prstGeom prst="rect">
            <a:avLst/>
          </a:prstGeom>
          <a:solidFill>
            <a:schemeClr val="accent5">
              <a:lumMod val="60000"/>
              <a:lumOff val="40000"/>
            </a:schemeClr>
          </a:solidFill>
          <a:ln w="9525">
            <a:noFill/>
            <a:miter lim="800000"/>
            <a:headEnd/>
            <a:tailEnd/>
          </a:ln>
        </p:spPr>
        <p:txBody>
          <a:bodyPr>
            <a:spAutoFit/>
          </a:bodyPr>
          <a:lstStyle/>
          <a:p>
            <a:r>
              <a:rPr lang="en-US" sz="3200"/>
              <a:t>The 80K Thermal Shield</a:t>
            </a:r>
          </a:p>
          <a:p>
            <a:endParaRPr lang="en-US" sz="1600"/>
          </a:p>
        </p:txBody>
      </p:sp>
      <p:pic>
        <p:nvPicPr>
          <p:cNvPr id="6" name="Picture 1" descr="3CRYOMODULE ASSY CM-0.8.jpg"/>
          <p:cNvPicPr>
            <a:picLocks noChangeAspect="1"/>
          </p:cNvPicPr>
          <p:nvPr/>
        </p:nvPicPr>
        <p:blipFill>
          <a:blip r:embed="rId5"/>
          <a:srcRect/>
          <a:stretch>
            <a:fillRect/>
          </a:stretch>
        </p:blipFill>
        <p:spPr bwMode="auto">
          <a:xfrm>
            <a:off x="228600" y="1600200"/>
            <a:ext cx="8763000" cy="4572000"/>
          </a:xfrm>
          <a:prstGeom prst="rect">
            <a:avLst/>
          </a:prstGeom>
          <a:noFill/>
          <a:ln w="9525">
            <a:noFill/>
            <a:miter lim="800000"/>
            <a:headEnd/>
            <a:tailEnd/>
          </a:ln>
        </p:spPr>
      </p:pic>
      <p:sp>
        <p:nvSpPr>
          <p:cNvPr id="7" name="TextBox 6"/>
          <p:cNvSpPr txBox="1">
            <a:spLocks noChangeArrowheads="1"/>
          </p:cNvSpPr>
          <p:nvPr/>
        </p:nvSpPr>
        <p:spPr bwMode="auto">
          <a:xfrm>
            <a:off x="990600" y="0"/>
            <a:ext cx="7467600" cy="884238"/>
          </a:xfrm>
          <a:prstGeom prst="rect">
            <a:avLst/>
          </a:prstGeom>
          <a:solidFill>
            <a:schemeClr val="accent5">
              <a:lumMod val="60000"/>
              <a:lumOff val="40000"/>
            </a:schemeClr>
          </a:solidFill>
          <a:ln w="9525">
            <a:noFill/>
            <a:miter lim="800000"/>
            <a:headEnd/>
            <a:tailEnd/>
          </a:ln>
        </p:spPr>
        <p:txBody>
          <a:bodyPr>
            <a:spAutoFit/>
          </a:bodyPr>
          <a:lstStyle/>
          <a:p>
            <a:pPr>
              <a:defRPr/>
            </a:pPr>
            <a:r>
              <a:rPr lang="en-US" sz="3200" dirty="0"/>
              <a:t>The 5K Thermal Shield </a:t>
            </a:r>
          </a:p>
          <a:p>
            <a:pPr>
              <a:defRPr/>
            </a:pPr>
            <a:r>
              <a:rPr lang="en-US" sz="2000" dirty="0"/>
              <a:t>(only Upper segment)</a:t>
            </a:r>
            <a:endParaRPr lang="en-IN" sz="1800" dirty="0"/>
          </a:p>
        </p:txBody>
      </p:sp>
      <p:pic>
        <p:nvPicPr>
          <p:cNvPr id="8" name="Picture 1" descr="4CRYOMODULE ASSY CM-0.8.jpg"/>
          <p:cNvPicPr>
            <a:picLocks noChangeAspect="1"/>
          </p:cNvPicPr>
          <p:nvPr/>
        </p:nvPicPr>
        <p:blipFill>
          <a:blip r:embed="rId6"/>
          <a:srcRect/>
          <a:stretch>
            <a:fillRect/>
          </a:stretch>
        </p:blipFill>
        <p:spPr bwMode="auto">
          <a:xfrm>
            <a:off x="304800" y="1600200"/>
            <a:ext cx="8686800" cy="4495800"/>
          </a:xfrm>
          <a:prstGeom prst="rect">
            <a:avLst/>
          </a:prstGeom>
          <a:noFill/>
          <a:ln w="9525">
            <a:noFill/>
            <a:miter lim="800000"/>
            <a:headEnd/>
            <a:tailEnd/>
          </a:ln>
        </p:spPr>
      </p:pic>
      <p:sp>
        <p:nvSpPr>
          <p:cNvPr id="9" name="TextBox 8"/>
          <p:cNvSpPr txBox="1">
            <a:spLocks noChangeArrowheads="1"/>
          </p:cNvSpPr>
          <p:nvPr/>
        </p:nvSpPr>
        <p:spPr bwMode="auto">
          <a:xfrm>
            <a:off x="914400" y="0"/>
            <a:ext cx="7467600" cy="944563"/>
          </a:xfrm>
          <a:prstGeom prst="rect">
            <a:avLst/>
          </a:prstGeom>
          <a:solidFill>
            <a:schemeClr val="accent5">
              <a:lumMod val="60000"/>
              <a:lumOff val="40000"/>
            </a:schemeClr>
          </a:solidFill>
          <a:ln w="9525">
            <a:noFill/>
            <a:miter lim="800000"/>
            <a:headEnd/>
            <a:tailEnd/>
          </a:ln>
        </p:spPr>
        <p:txBody>
          <a:bodyPr>
            <a:spAutoFit/>
          </a:bodyPr>
          <a:lstStyle/>
          <a:p>
            <a:pPr>
              <a:defRPr/>
            </a:pPr>
            <a:r>
              <a:rPr lang="en-US" sz="3200" dirty="0"/>
              <a:t>Cavity Support System</a:t>
            </a:r>
          </a:p>
          <a:p>
            <a:pPr>
              <a:defRPr/>
            </a:pPr>
            <a:r>
              <a:rPr lang="en-US" dirty="0"/>
              <a:t>(With Cavity of 650MHz)</a:t>
            </a:r>
            <a:endParaRPr lang="en-IN" sz="1800" dirty="0"/>
          </a:p>
        </p:txBody>
      </p:sp>
      <p:pic>
        <p:nvPicPr>
          <p:cNvPr id="10" name="Picture 2" descr="5CRYOMODULE ASSY CM-0.8.jpg"/>
          <p:cNvPicPr>
            <a:picLocks noChangeAspect="1"/>
          </p:cNvPicPr>
          <p:nvPr/>
        </p:nvPicPr>
        <p:blipFill>
          <a:blip r:embed="rId7"/>
          <a:srcRect/>
          <a:stretch>
            <a:fillRect/>
          </a:stretch>
        </p:blipFill>
        <p:spPr bwMode="auto">
          <a:xfrm>
            <a:off x="0" y="1600200"/>
            <a:ext cx="9144000" cy="4953000"/>
          </a:xfrm>
          <a:prstGeom prst="rect">
            <a:avLst/>
          </a:prstGeom>
          <a:noFill/>
          <a:ln w="9525">
            <a:noFill/>
            <a:miter lim="800000"/>
            <a:headEnd/>
            <a:tailEnd/>
          </a:ln>
        </p:spPr>
      </p:pic>
      <p:sp>
        <p:nvSpPr>
          <p:cNvPr id="11" name="TextBox 10"/>
          <p:cNvSpPr txBox="1">
            <a:spLocks noChangeArrowheads="1"/>
          </p:cNvSpPr>
          <p:nvPr/>
        </p:nvSpPr>
        <p:spPr bwMode="auto">
          <a:xfrm>
            <a:off x="914400" y="1"/>
            <a:ext cx="7543800" cy="1015663"/>
          </a:xfrm>
          <a:prstGeom prst="rect">
            <a:avLst/>
          </a:prstGeom>
          <a:solidFill>
            <a:schemeClr val="accent5">
              <a:lumMod val="60000"/>
              <a:lumOff val="40000"/>
            </a:schemeClr>
          </a:solidFill>
          <a:ln w="9525">
            <a:noFill/>
            <a:miter lim="800000"/>
            <a:headEnd/>
            <a:tailEnd/>
          </a:ln>
        </p:spPr>
        <p:txBody>
          <a:bodyPr wrap="square">
            <a:spAutoFit/>
          </a:bodyPr>
          <a:lstStyle/>
          <a:p>
            <a:pPr>
              <a:defRPr/>
            </a:pPr>
            <a:endParaRPr lang="en-US" sz="1000" dirty="0"/>
          </a:p>
          <a:p>
            <a:pPr>
              <a:defRPr/>
            </a:pPr>
            <a:r>
              <a:rPr lang="en-US" sz="3200" dirty="0"/>
              <a:t>The 650MHz cavity with helium Vessel</a:t>
            </a:r>
          </a:p>
          <a:p>
            <a:pPr>
              <a:defRPr/>
            </a:pPr>
            <a:endParaRPr lang="en-IN" sz="1800" dirty="0"/>
          </a:p>
        </p:txBody>
      </p:sp>
      <p:pic>
        <p:nvPicPr>
          <p:cNvPr id="12" name="Picture 1" descr="6CRYOMODULE ASSY CM-0.8.jpg"/>
          <p:cNvPicPr>
            <a:picLocks noChangeAspect="1"/>
          </p:cNvPicPr>
          <p:nvPr/>
        </p:nvPicPr>
        <p:blipFill>
          <a:blip r:embed="rId8"/>
          <a:srcRect/>
          <a:stretch>
            <a:fillRect/>
          </a:stretch>
        </p:blipFill>
        <p:spPr bwMode="auto">
          <a:xfrm>
            <a:off x="0" y="1524000"/>
            <a:ext cx="9144000" cy="5334000"/>
          </a:xfrm>
          <a:prstGeom prst="rect">
            <a:avLst/>
          </a:prstGeom>
          <a:noFill/>
          <a:ln w="9525">
            <a:noFill/>
            <a:miter lim="800000"/>
            <a:headEnd/>
            <a:tailEnd/>
          </a:ln>
        </p:spPr>
      </p:pic>
      <p:sp>
        <p:nvSpPr>
          <p:cNvPr id="13" name="TextBox 12"/>
          <p:cNvSpPr txBox="1">
            <a:spLocks noChangeArrowheads="1"/>
          </p:cNvSpPr>
          <p:nvPr/>
        </p:nvSpPr>
        <p:spPr bwMode="auto">
          <a:xfrm>
            <a:off x="914400" y="0"/>
            <a:ext cx="7543800" cy="884238"/>
          </a:xfrm>
          <a:prstGeom prst="rect">
            <a:avLst/>
          </a:prstGeom>
          <a:solidFill>
            <a:schemeClr val="accent5">
              <a:lumMod val="60000"/>
              <a:lumOff val="40000"/>
            </a:schemeClr>
          </a:solidFill>
          <a:ln w="9525">
            <a:noFill/>
            <a:miter lim="800000"/>
            <a:headEnd/>
            <a:tailEnd/>
          </a:ln>
        </p:spPr>
        <p:txBody>
          <a:bodyPr>
            <a:spAutoFit/>
          </a:bodyPr>
          <a:lstStyle/>
          <a:p>
            <a:pPr algn="ctr">
              <a:defRPr/>
            </a:pPr>
            <a:r>
              <a:rPr lang="en-US" sz="3200" dirty="0"/>
              <a:t>The 650MHz cavity</a:t>
            </a:r>
            <a:endParaRPr lang="en-IN" sz="2800" dirty="0"/>
          </a:p>
          <a:p>
            <a:pPr>
              <a:defRPr/>
            </a:pPr>
            <a:endParaRPr lang="en-US" sz="2000"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heckerboard(across)">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791200" y="4114800"/>
            <a:ext cx="2971800" cy="2332038"/>
            <a:chOff x="327" y="1181"/>
            <a:chExt cx="6696" cy="4616"/>
          </a:xfrm>
        </p:grpSpPr>
        <p:grpSp>
          <p:nvGrpSpPr>
            <p:cNvPr id="3" name="Group 6"/>
            <p:cNvGrpSpPr>
              <a:grpSpLocks/>
            </p:cNvGrpSpPr>
            <p:nvPr/>
          </p:nvGrpSpPr>
          <p:grpSpPr bwMode="auto">
            <a:xfrm>
              <a:off x="327" y="1181"/>
              <a:ext cx="6696" cy="4616"/>
              <a:chOff x="216" y="2398"/>
              <a:chExt cx="6809" cy="4694"/>
            </a:xfrm>
          </p:grpSpPr>
          <p:pic>
            <p:nvPicPr>
              <p:cNvPr id="169990" name="Picture 3" descr="VTS-12.bmp"/>
              <p:cNvPicPr>
                <a:picLocks noChangeAspect="1" noChangeArrowheads="1"/>
              </p:cNvPicPr>
              <p:nvPr/>
            </p:nvPicPr>
            <p:blipFill>
              <a:blip r:embed="rId3"/>
              <a:srcRect/>
              <a:stretch>
                <a:fillRect/>
              </a:stretch>
            </p:blipFill>
            <p:spPr bwMode="auto">
              <a:xfrm>
                <a:off x="3809" y="2398"/>
                <a:ext cx="1727" cy="4694"/>
              </a:xfrm>
              <a:prstGeom prst="rect">
                <a:avLst/>
              </a:prstGeom>
              <a:noFill/>
              <a:ln w="9525">
                <a:noFill/>
                <a:miter lim="800000"/>
                <a:headEnd/>
                <a:tailEnd/>
              </a:ln>
            </p:spPr>
          </p:pic>
          <p:pic>
            <p:nvPicPr>
              <p:cNvPr id="169991" name="Picture 4" descr="VTS-13.bmp"/>
              <p:cNvPicPr>
                <a:picLocks noChangeAspect="1" noChangeArrowheads="1"/>
              </p:cNvPicPr>
              <p:nvPr/>
            </p:nvPicPr>
            <p:blipFill>
              <a:blip r:embed="rId4" cstate="print"/>
              <a:srcRect/>
              <a:stretch>
                <a:fillRect/>
              </a:stretch>
            </p:blipFill>
            <p:spPr bwMode="auto">
              <a:xfrm>
                <a:off x="5536" y="2398"/>
                <a:ext cx="1489" cy="4694"/>
              </a:xfrm>
              <a:prstGeom prst="rect">
                <a:avLst/>
              </a:prstGeom>
              <a:noFill/>
              <a:ln w="9525">
                <a:noFill/>
                <a:miter lim="800000"/>
                <a:headEnd/>
                <a:tailEnd/>
              </a:ln>
            </p:spPr>
          </p:pic>
          <p:pic>
            <p:nvPicPr>
              <p:cNvPr id="169992" name="Picture 1" descr="VTS-10.bmp"/>
              <p:cNvPicPr>
                <a:picLocks noChangeAspect="1" noChangeArrowheads="1"/>
              </p:cNvPicPr>
              <p:nvPr/>
            </p:nvPicPr>
            <p:blipFill>
              <a:blip r:embed="rId5"/>
              <a:srcRect/>
              <a:stretch>
                <a:fillRect/>
              </a:stretch>
            </p:blipFill>
            <p:spPr bwMode="auto">
              <a:xfrm>
                <a:off x="216" y="2398"/>
                <a:ext cx="1869" cy="4694"/>
              </a:xfrm>
              <a:prstGeom prst="rect">
                <a:avLst/>
              </a:prstGeom>
              <a:noFill/>
              <a:ln w="9525">
                <a:noFill/>
                <a:miter lim="800000"/>
                <a:headEnd/>
                <a:tailEnd/>
              </a:ln>
            </p:spPr>
          </p:pic>
          <p:pic>
            <p:nvPicPr>
              <p:cNvPr id="169993" name="Picture 2" descr="VTS-11.bmp"/>
              <p:cNvPicPr>
                <a:picLocks noChangeAspect="1" noChangeArrowheads="1"/>
              </p:cNvPicPr>
              <p:nvPr/>
            </p:nvPicPr>
            <p:blipFill>
              <a:blip r:embed="rId6"/>
              <a:srcRect/>
              <a:stretch>
                <a:fillRect/>
              </a:stretch>
            </p:blipFill>
            <p:spPr bwMode="auto">
              <a:xfrm>
                <a:off x="2010" y="2398"/>
                <a:ext cx="1799" cy="4694"/>
              </a:xfrm>
              <a:prstGeom prst="rect">
                <a:avLst/>
              </a:prstGeom>
              <a:noFill/>
              <a:ln w="9525">
                <a:noFill/>
                <a:miter lim="800000"/>
                <a:headEnd/>
                <a:tailEnd/>
              </a:ln>
            </p:spPr>
          </p:pic>
        </p:grpSp>
        <p:sp>
          <p:nvSpPr>
            <p:cNvPr id="169994" name="Text Box 11"/>
            <p:cNvSpPr txBox="1">
              <a:spLocks noChangeArrowheads="1"/>
            </p:cNvSpPr>
            <p:nvPr/>
          </p:nvSpPr>
          <p:spPr bwMode="auto">
            <a:xfrm>
              <a:off x="657" y="5484"/>
              <a:ext cx="1333" cy="270"/>
            </a:xfrm>
            <a:prstGeom prst="rect">
              <a:avLst/>
            </a:prstGeom>
            <a:noFill/>
            <a:ln w="9525">
              <a:noFill/>
              <a:miter lim="800000"/>
              <a:headEnd/>
              <a:tailEnd/>
            </a:ln>
          </p:spPr>
          <p:txBody>
            <a:bodyPr/>
            <a:lstStyle/>
            <a:p>
              <a:r>
                <a:rPr lang="en-US" sz="500" b="1">
                  <a:latin typeface="Calibri" pitchFamily="34" charset="0"/>
                  <a:cs typeface="Arial" charset="0"/>
                </a:rPr>
                <a:t>     VACUUM VESSEL</a:t>
              </a:r>
              <a:endParaRPr lang="en-US" sz="1800">
                <a:cs typeface="Arial" charset="0"/>
              </a:endParaRPr>
            </a:p>
          </p:txBody>
        </p:sp>
        <p:sp>
          <p:nvSpPr>
            <p:cNvPr id="169995" name="Text Box 12"/>
            <p:cNvSpPr txBox="1">
              <a:spLocks noChangeArrowheads="1"/>
            </p:cNvSpPr>
            <p:nvPr/>
          </p:nvSpPr>
          <p:spPr bwMode="auto">
            <a:xfrm>
              <a:off x="4005" y="5437"/>
              <a:ext cx="1332" cy="273"/>
            </a:xfrm>
            <a:prstGeom prst="rect">
              <a:avLst/>
            </a:prstGeom>
            <a:noFill/>
            <a:ln w="9525">
              <a:noFill/>
              <a:miter lim="800000"/>
              <a:headEnd/>
              <a:tailEnd/>
            </a:ln>
          </p:spPr>
          <p:txBody>
            <a:bodyPr/>
            <a:lstStyle/>
            <a:p>
              <a:pPr algn="ctr"/>
              <a:r>
                <a:rPr lang="en-US" sz="500" b="1">
                  <a:latin typeface="Calibri" pitchFamily="34" charset="0"/>
                  <a:cs typeface="Arial" charset="0"/>
                </a:rPr>
                <a:t>LIQUID HELIUM VESSEL</a:t>
              </a:r>
              <a:endParaRPr lang="en-US" sz="1800">
                <a:cs typeface="Arial" charset="0"/>
              </a:endParaRPr>
            </a:p>
          </p:txBody>
        </p:sp>
        <p:sp>
          <p:nvSpPr>
            <p:cNvPr id="169996" name="Text Box 13"/>
            <p:cNvSpPr txBox="1">
              <a:spLocks noChangeArrowheads="1"/>
            </p:cNvSpPr>
            <p:nvPr/>
          </p:nvSpPr>
          <p:spPr bwMode="auto">
            <a:xfrm>
              <a:off x="2501" y="5441"/>
              <a:ext cx="977" cy="269"/>
            </a:xfrm>
            <a:prstGeom prst="rect">
              <a:avLst/>
            </a:prstGeom>
            <a:noFill/>
            <a:ln w="9525">
              <a:noFill/>
              <a:miter lim="800000"/>
              <a:headEnd/>
              <a:tailEnd/>
            </a:ln>
          </p:spPr>
          <p:txBody>
            <a:bodyPr/>
            <a:lstStyle/>
            <a:p>
              <a:r>
                <a:rPr lang="en-US" sz="500" b="1">
                  <a:latin typeface="Calibri" pitchFamily="34" charset="0"/>
                  <a:cs typeface="Arial" charset="0"/>
                </a:rPr>
                <a:t>80K SHIELD</a:t>
              </a:r>
              <a:endParaRPr lang="en-US" sz="1800">
                <a:cs typeface="Arial" charset="0"/>
              </a:endParaRPr>
            </a:p>
          </p:txBody>
        </p:sp>
        <p:sp>
          <p:nvSpPr>
            <p:cNvPr id="169997" name="Text Box 14"/>
            <p:cNvSpPr txBox="1">
              <a:spLocks noChangeArrowheads="1"/>
            </p:cNvSpPr>
            <p:nvPr/>
          </p:nvSpPr>
          <p:spPr bwMode="auto">
            <a:xfrm>
              <a:off x="5735" y="5345"/>
              <a:ext cx="1120" cy="452"/>
            </a:xfrm>
            <a:prstGeom prst="rect">
              <a:avLst/>
            </a:prstGeom>
            <a:noFill/>
            <a:ln w="9525">
              <a:noFill/>
              <a:miter lim="800000"/>
              <a:headEnd/>
              <a:tailEnd/>
            </a:ln>
          </p:spPr>
          <p:txBody>
            <a:bodyPr/>
            <a:lstStyle/>
            <a:p>
              <a:pPr algn="ctr"/>
              <a:r>
                <a:rPr lang="en-US" sz="500" b="1">
                  <a:latin typeface="Calibri" pitchFamily="34" charset="0"/>
                  <a:cs typeface="Arial" charset="0"/>
                </a:rPr>
                <a:t>2K MAGNETIC SHIELD</a:t>
              </a:r>
              <a:endParaRPr lang="en-US" sz="1800">
                <a:cs typeface="Arial" charset="0"/>
              </a:endParaRPr>
            </a:p>
          </p:txBody>
        </p:sp>
      </p:grpSp>
      <p:sp>
        <p:nvSpPr>
          <p:cNvPr id="169998" name="Text Box 15"/>
          <p:cNvSpPr txBox="1">
            <a:spLocks noChangeArrowheads="1"/>
          </p:cNvSpPr>
          <p:nvPr/>
        </p:nvSpPr>
        <p:spPr bwMode="auto">
          <a:xfrm>
            <a:off x="5562600" y="6446838"/>
            <a:ext cx="3429000" cy="258762"/>
          </a:xfrm>
          <a:prstGeom prst="rect">
            <a:avLst/>
          </a:prstGeom>
          <a:solidFill>
            <a:srgbClr val="FFFFFF"/>
          </a:solidFill>
          <a:ln w="9525">
            <a:solidFill>
              <a:srgbClr val="000000"/>
            </a:solidFill>
            <a:miter lim="800000"/>
            <a:headEnd/>
            <a:tailEnd/>
          </a:ln>
        </p:spPr>
        <p:txBody>
          <a:bodyPr/>
          <a:lstStyle/>
          <a:p>
            <a:pPr algn="ctr">
              <a:spcAft>
                <a:spcPts val="1000"/>
              </a:spcAft>
            </a:pPr>
            <a:r>
              <a:rPr lang="en-US" sz="1100" b="1">
                <a:latin typeface="Calibri" pitchFamily="34" charset="0"/>
                <a:cs typeface="Arial" charset="0"/>
              </a:rPr>
              <a:t>3-D MODELS OF VTS-2 VESSELS</a:t>
            </a:r>
            <a:endParaRPr lang="en-US" sz="1800">
              <a:cs typeface="Arial" charset="0"/>
            </a:endParaRPr>
          </a:p>
        </p:txBody>
      </p:sp>
      <p:sp>
        <p:nvSpPr>
          <p:cNvPr id="169999" name="Text Box 16"/>
          <p:cNvSpPr txBox="1">
            <a:spLocks noChangeArrowheads="1"/>
          </p:cNvSpPr>
          <p:nvPr/>
        </p:nvSpPr>
        <p:spPr bwMode="auto">
          <a:xfrm>
            <a:off x="6019800" y="3733800"/>
            <a:ext cx="2286000" cy="38100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100" b="1">
                <a:latin typeface="Calibri" pitchFamily="34" charset="0"/>
                <a:cs typeface="Arial" charset="0"/>
              </a:rPr>
              <a:t>VTS-2 TOP PLATE – CRYOGENIC &amp; VACUUM INSERTS</a:t>
            </a:r>
            <a:endParaRPr lang="en-US" sz="1800">
              <a:cs typeface="Arial" charset="0"/>
            </a:endParaRPr>
          </a:p>
        </p:txBody>
      </p:sp>
      <p:sp>
        <p:nvSpPr>
          <p:cNvPr id="170005" name="Content Placeholder 2"/>
          <p:cNvSpPr>
            <a:spLocks/>
          </p:cNvSpPr>
          <p:nvPr/>
        </p:nvSpPr>
        <p:spPr bwMode="auto">
          <a:xfrm>
            <a:off x="152400" y="914400"/>
            <a:ext cx="8991600" cy="1219200"/>
          </a:xfrm>
          <a:prstGeom prst="rect">
            <a:avLst/>
          </a:prstGeom>
          <a:noFill/>
          <a:ln w="9525">
            <a:noFill/>
            <a:miter lim="800000"/>
            <a:headEnd/>
            <a:tailEnd/>
          </a:ln>
        </p:spPr>
        <p:txBody>
          <a:bodyPr/>
          <a:lstStyle/>
          <a:p>
            <a:pPr marL="342900" indent="-342900" eaLnBrk="0" hangingPunct="0">
              <a:spcBef>
                <a:spcPct val="20000"/>
              </a:spcBef>
              <a:buFontTx/>
              <a:buChar char="•"/>
            </a:pPr>
            <a:r>
              <a:rPr lang="en-US" b="1"/>
              <a:t>Indian Institutions have provided engineering resources to design an upgraded Vertical Test Stand for Fermilab.</a:t>
            </a:r>
          </a:p>
          <a:p>
            <a:pPr marL="742950" lvl="1" indent="-285750" eaLnBrk="0" hangingPunct="0">
              <a:spcBef>
                <a:spcPct val="20000"/>
              </a:spcBef>
              <a:buFontTx/>
              <a:buChar char="–"/>
            </a:pPr>
            <a:r>
              <a:rPr lang="en-US" sz="2000" b="1">
                <a:solidFill>
                  <a:srgbClr val="000099"/>
                </a:solidFill>
              </a:rPr>
              <a:t>It is being fabricated by a US vendor </a:t>
            </a:r>
          </a:p>
          <a:p>
            <a:pPr marL="742950" lvl="1" indent="-285750" eaLnBrk="0" hangingPunct="0">
              <a:spcBef>
                <a:spcPct val="20000"/>
              </a:spcBef>
            </a:pPr>
            <a:r>
              <a:rPr lang="en-US" sz="2000" b="1">
                <a:solidFill>
                  <a:srgbClr val="000099"/>
                </a:solidFill>
              </a:rPr>
              <a:t>using ARRA funds</a:t>
            </a:r>
          </a:p>
          <a:p>
            <a:pPr marL="742950" lvl="1" indent="-285750" eaLnBrk="0" hangingPunct="0">
              <a:spcBef>
                <a:spcPct val="20000"/>
              </a:spcBef>
              <a:buFontTx/>
              <a:buChar char="–"/>
            </a:pPr>
            <a:r>
              <a:rPr lang="en-US" sz="2000" b="1">
                <a:solidFill>
                  <a:srgbClr val="000099"/>
                </a:solidFill>
              </a:rPr>
              <a:t>RRCAT also purchased one</a:t>
            </a:r>
          </a:p>
        </p:txBody>
      </p:sp>
      <p:sp>
        <p:nvSpPr>
          <p:cNvPr id="56323" name="Text Box 3"/>
          <p:cNvSpPr txBox="1">
            <a:spLocks noChangeArrowheads="1"/>
          </p:cNvSpPr>
          <p:nvPr/>
        </p:nvSpPr>
        <p:spPr bwMode="auto">
          <a:xfrm>
            <a:off x="228600" y="3124200"/>
            <a:ext cx="5181600" cy="3581400"/>
          </a:xfrm>
          <a:prstGeom prst="rect">
            <a:avLst/>
          </a:prstGeom>
          <a:solidFill>
            <a:srgbClr val="FDE9D9"/>
          </a:solidFill>
          <a:ln w="9525">
            <a:solidFill>
              <a:srgbClr val="000000"/>
            </a:solidFill>
            <a:miter lim="800000"/>
            <a:headEnd/>
            <a:tailEnd/>
          </a:ln>
        </p:spPr>
        <p:txBody>
          <a:bodyPr/>
          <a:lstStyle/>
          <a:p>
            <a:pPr eaLnBrk="0" hangingPunct="0">
              <a:lnSpc>
                <a:spcPct val="80000"/>
              </a:lnSpc>
              <a:spcBef>
                <a:spcPct val="20000"/>
              </a:spcBef>
              <a:buFontTx/>
              <a:buChar char="•"/>
            </a:pPr>
            <a:r>
              <a:rPr lang="en-US" sz="1600" b="1"/>
              <a:t> RRCAT has carried out design of the following:</a:t>
            </a:r>
            <a:endParaRPr lang="en-US" sz="1600"/>
          </a:p>
          <a:p>
            <a:pPr marL="0" lvl="1" eaLnBrk="0" hangingPunct="0">
              <a:lnSpc>
                <a:spcPct val="80000"/>
              </a:lnSpc>
              <a:spcBef>
                <a:spcPct val="20000"/>
              </a:spcBef>
              <a:buFontTx/>
              <a:buChar char="–"/>
            </a:pPr>
            <a:r>
              <a:rPr lang="en-US" sz="1600" b="1">
                <a:solidFill>
                  <a:srgbClr val="000099"/>
                </a:solidFill>
              </a:rPr>
              <a:t> Liquid Helium Vessel Shell</a:t>
            </a:r>
            <a:endParaRPr lang="en-US" sz="1600">
              <a:solidFill>
                <a:srgbClr val="000099"/>
              </a:solidFill>
            </a:endParaRPr>
          </a:p>
          <a:p>
            <a:pPr marL="0" lvl="1" eaLnBrk="0" hangingPunct="0">
              <a:lnSpc>
                <a:spcPct val="80000"/>
              </a:lnSpc>
              <a:spcBef>
                <a:spcPct val="20000"/>
              </a:spcBef>
              <a:buFontTx/>
              <a:buChar char="–"/>
            </a:pPr>
            <a:r>
              <a:rPr lang="en-US" sz="1600" b="1">
                <a:solidFill>
                  <a:srgbClr val="000099"/>
                </a:solidFill>
              </a:rPr>
              <a:t> Liquid Helium Vessel Top Flange </a:t>
            </a:r>
            <a:endParaRPr lang="en-US" sz="1600">
              <a:solidFill>
                <a:srgbClr val="000099"/>
              </a:solidFill>
            </a:endParaRPr>
          </a:p>
          <a:p>
            <a:pPr marL="0" lvl="1" eaLnBrk="0" hangingPunct="0">
              <a:lnSpc>
                <a:spcPct val="80000"/>
              </a:lnSpc>
              <a:spcBef>
                <a:spcPct val="20000"/>
              </a:spcBef>
              <a:buFontTx/>
              <a:buChar char="–"/>
            </a:pPr>
            <a:r>
              <a:rPr lang="en-US" sz="1600" b="1">
                <a:solidFill>
                  <a:srgbClr val="000099"/>
                </a:solidFill>
              </a:rPr>
              <a:t> Vacuum Vessel Shell</a:t>
            </a:r>
            <a:endParaRPr lang="en-US" sz="1600">
              <a:solidFill>
                <a:srgbClr val="000099"/>
              </a:solidFill>
            </a:endParaRPr>
          </a:p>
          <a:p>
            <a:pPr marL="0" lvl="1" eaLnBrk="0" hangingPunct="0">
              <a:lnSpc>
                <a:spcPct val="80000"/>
              </a:lnSpc>
              <a:spcBef>
                <a:spcPct val="20000"/>
              </a:spcBef>
              <a:buFontTx/>
              <a:buChar char="–"/>
            </a:pPr>
            <a:r>
              <a:rPr lang="en-US" sz="1600" b="1">
                <a:solidFill>
                  <a:srgbClr val="000099"/>
                </a:solidFill>
              </a:rPr>
              <a:t> Vacuum Vessel Flange</a:t>
            </a:r>
            <a:endParaRPr lang="en-US" sz="1600">
              <a:solidFill>
                <a:srgbClr val="000099"/>
              </a:solidFill>
            </a:endParaRPr>
          </a:p>
          <a:p>
            <a:pPr marL="0" lvl="1" eaLnBrk="0" hangingPunct="0">
              <a:lnSpc>
                <a:spcPct val="80000"/>
              </a:lnSpc>
              <a:spcBef>
                <a:spcPct val="20000"/>
              </a:spcBef>
              <a:buFontTx/>
              <a:buChar char="–"/>
            </a:pPr>
            <a:r>
              <a:rPr lang="en-US" sz="1600" b="1">
                <a:solidFill>
                  <a:srgbClr val="000099"/>
                </a:solidFill>
              </a:rPr>
              <a:t> Top Insert Plate</a:t>
            </a:r>
            <a:endParaRPr lang="en-US" sz="1600">
              <a:solidFill>
                <a:srgbClr val="000099"/>
              </a:solidFill>
            </a:endParaRPr>
          </a:p>
          <a:p>
            <a:pPr marL="1143000" lvl="2" indent="-228600" eaLnBrk="0" hangingPunct="0">
              <a:lnSpc>
                <a:spcPct val="80000"/>
              </a:lnSpc>
              <a:spcBef>
                <a:spcPct val="20000"/>
              </a:spcBef>
            </a:pPr>
            <a:endParaRPr lang="en-US" sz="1400" b="1">
              <a:solidFill>
                <a:srgbClr val="378614"/>
              </a:solidFill>
            </a:endParaRPr>
          </a:p>
          <a:p>
            <a:pPr eaLnBrk="0" hangingPunct="0">
              <a:lnSpc>
                <a:spcPct val="80000"/>
              </a:lnSpc>
              <a:spcBef>
                <a:spcPct val="20000"/>
              </a:spcBef>
              <a:buFontTx/>
              <a:buChar char="•"/>
            </a:pPr>
            <a:r>
              <a:rPr lang="en-US" sz="1600" b="1"/>
              <a:t> RRCAT has also verified the design of following by Analysis </a:t>
            </a:r>
          </a:p>
          <a:p>
            <a:pPr marL="0" lvl="1" eaLnBrk="0" hangingPunct="0">
              <a:lnSpc>
                <a:spcPct val="80000"/>
              </a:lnSpc>
              <a:spcBef>
                <a:spcPct val="20000"/>
              </a:spcBef>
              <a:buFontTx/>
              <a:buChar char="–"/>
            </a:pPr>
            <a:r>
              <a:rPr lang="en-US" sz="1600" b="1">
                <a:solidFill>
                  <a:srgbClr val="000099"/>
                </a:solidFill>
              </a:rPr>
              <a:t> Assembly of LHe Vessel Top Flange, Weld Rim</a:t>
            </a:r>
          </a:p>
          <a:p>
            <a:pPr marL="0" lvl="1" eaLnBrk="0" hangingPunct="0">
              <a:lnSpc>
                <a:spcPct val="80000"/>
              </a:lnSpc>
              <a:spcBef>
                <a:spcPct val="20000"/>
              </a:spcBef>
              <a:buFontTx/>
              <a:buChar char="–"/>
            </a:pPr>
            <a:r>
              <a:rPr lang="en-US" sz="1600" b="1">
                <a:solidFill>
                  <a:srgbClr val="000099"/>
                </a:solidFill>
              </a:rPr>
              <a:t> Top Insert Plate</a:t>
            </a:r>
          </a:p>
          <a:p>
            <a:pPr marL="0" lvl="1" eaLnBrk="0" hangingPunct="0">
              <a:lnSpc>
                <a:spcPct val="80000"/>
              </a:lnSpc>
              <a:spcBef>
                <a:spcPct val="20000"/>
              </a:spcBef>
              <a:buFontTx/>
              <a:buChar char="–"/>
            </a:pPr>
            <a:r>
              <a:rPr lang="en-US" sz="1600" b="1">
                <a:solidFill>
                  <a:srgbClr val="000099"/>
                </a:solidFill>
              </a:rPr>
              <a:t> Assembly of Vacuum Vessel Flange, LHe Vessel     Flange,  Top Plate, Support Pads</a:t>
            </a:r>
          </a:p>
          <a:p>
            <a:pPr marL="0" lvl="1" eaLnBrk="0" hangingPunct="0">
              <a:lnSpc>
                <a:spcPct val="80000"/>
              </a:lnSpc>
              <a:spcBef>
                <a:spcPct val="20000"/>
              </a:spcBef>
              <a:buFontTx/>
              <a:buChar char="–"/>
            </a:pPr>
            <a:r>
              <a:rPr lang="en-US" sz="1600" b="1">
                <a:solidFill>
                  <a:srgbClr val="000099"/>
                </a:solidFill>
              </a:rPr>
              <a:t> Magnetic Shield design – 300K &amp; 2K </a:t>
            </a:r>
          </a:p>
          <a:p>
            <a:pPr marL="0" lvl="1" eaLnBrk="0" hangingPunct="0">
              <a:lnSpc>
                <a:spcPct val="80000"/>
              </a:lnSpc>
              <a:spcBef>
                <a:spcPct val="20000"/>
              </a:spcBef>
            </a:pPr>
            <a:r>
              <a:rPr lang="en-US" sz="1400" b="1">
                <a:solidFill>
                  <a:srgbClr val="000099"/>
                </a:solidFill>
              </a:rPr>
              <a:t> </a:t>
            </a:r>
          </a:p>
        </p:txBody>
      </p:sp>
      <p:sp>
        <p:nvSpPr>
          <p:cNvPr id="170009" name="Rectangle 25"/>
          <p:cNvSpPr>
            <a:spLocks noGrp="1" noChangeArrowheads="1"/>
          </p:cNvSpPr>
          <p:nvPr>
            <p:ph type="title"/>
          </p:nvPr>
        </p:nvSpPr>
        <p:spPr/>
        <p:txBody>
          <a:bodyPr/>
          <a:lstStyle/>
          <a:p>
            <a:r>
              <a:rPr lang="en-US" smtClean="0"/>
              <a:t>Vertical Test Stand Design</a:t>
            </a:r>
          </a:p>
        </p:txBody>
      </p:sp>
      <p:pic>
        <p:nvPicPr>
          <p:cNvPr id="170000" name="Picture 0" descr="VTS-01.bmp"/>
          <p:cNvPicPr>
            <a:picLocks noChangeAspect="1" noChangeArrowheads="1"/>
          </p:cNvPicPr>
          <p:nvPr/>
        </p:nvPicPr>
        <p:blipFill>
          <a:blip r:embed="rId7"/>
          <a:srcRect/>
          <a:stretch>
            <a:fillRect/>
          </a:stretch>
        </p:blipFill>
        <p:spPr bwMode="auto">
          <a:xfrm>
            <a:off x="5638800" y="1828800"/>
            <a:ext cx="3287713"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5181600"/>
            <a:ext cx="3429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b="1" dirty="0">
                <a:solidFill>
                  <a:srgbClr val="FF0000"/>
                </a:solidFill>
              </a:rPr>
              <a:t>A 3-D model of the HTS-2 being designed</a:t>
            </a:r>
            <a:endParaRPr lang="en-US" sz="1600" b="1" dirty="0">
              <a:solidFill>
                <a:srgbClr val="FF0000"/>
              </a:solidFill>
            </a:endParaRPr>
          </a:p>
        </p:txBody>
      </p:sp>
      <p:pic>
        <p:nvPicPr>
          <p:cNvPr id="235526" name="Picture 6" descr="HTS with cavity.JPG"/>
          <p:cNvPicPr>
            <a:picLocks noChangeAspect="1"/>
          </p:cNvPicPr>
          <p:nvPr/>
        </p:nvPicPr>
        <p:blipFill>
          <a:blip r:embed="rId3"/>
          <a:srcRect/>
          <a:stretch>
            <a:fillRect/>
          </a:stretch>
        </p:blipFill>
        <p:spPr bwMode="auto">
          <a:xfrm>
            <a:off x="4114800" y="4267200"/>
            <a:ext cx="4656138" cy="2590800"/>
          </a:xfrm>
          <a:prstGeom prst="rect">
            <a:avLst/>
          </a:prstGeom>
          <a:noFill/>
          <a:ln w="9525">
            <a:noFill/>
            <a:miter lim="800000"/>
            <a:headEnd/>
            <a:tailEnd/>
          </a:ln>
        </p:spPr>
      </p:pic>
      <p:sp>
        <p:nvSpPr>
          <p:cNvPr id="235528" name="Title 1"/>
          <p:cNvSpPr>
            <a:spLocks noGrp="1"/>
          </p:cNvSpPr>
          <p:nvPr>
            <p:ph type="title"/>
          </p:nvPr>
        </p:nvSpPr>
        <p:spPr>
          <a:ln/>
        </p:spPr>
        <p:txBody>
          <a:bodyPr/>
          <a:lstStyle/>
          <a:p>
            <a:r>
              <a:rPr lang="en-US" b="0" smtClean="0"/>
              <a:t>Horizontal Test Stand (HTS-2)</a:t>
            </a:r>
          </a:p>
        </p:txBody>
      </p:sp>
      <p:sp>
        <p:nvSpPr>
          <p:cNvPr id="235529" name="Content Placeholder 2"/>
          <p:cNvSpPr>
            <a:spLocks/>
          </p:cNvSpPr>
          <p:nvPr/>
        </p:nvSpPr>
        <p:spPr bwMode="auto">
          <a:xfrm>
            <a:off x="228600" y="990600"/>
            <a:ext cx="8382000" cy="2743200"/>
          </a:xfrm>
          <a:prstGeom prst="rect">
            <a:avLst/>
          </a:prstGeom>
          <a:noFill/>
          <a:ln w="9525">
            <a:noFill/>
            <a:miter lim="800000"/>
            <a:headEnd/>
            <a:tailEnd/>
          </a:ln>
        </p:spPr>
        <p:txBody>
          <a:bodyPr/>
          <a:lstStyle/>
          <a:p>
            <a:pPr marL="342900" indent="-342900" eaLnBrk="0" hangingPunct="0">
              <a:spcBef>
                <a:spcPct val="20000"/>
              </a:spcBef>
              <a:buFontTx/>
              <a:buChar char="•"/>
            </a:pPr>
            <a:r>
              <a:rPr lang="en-US" b="1" dirty="0"/>
              <a:t>Fermilab has fabricated and is operating the first US Horizontal Test Stand for 1.3 GHz elliptical cavities.</a:t>
            </a:r>
          </a:p>
          <a:p>
            <a:pPr marL="342900" indent="-342900" eaLnBrk="0" hangingPunct="0">
              <a:spcBef>
                <a:spcPct val="20000"/>
              </a:spcBef>
              <a:buFontTx/>
              <a:buChar char="•"/>
            </a:pPr>
            <a:r>
              <a:rPr lang="en-US" b="1" dirty="0"/>
              <a:t>Indian collaboration is designing an upgraded Horizontal Test Stand for </a:t>
            </a:r>
            <a:r>
              <a:rPr lang="en-US" b="1" dirty="0" smtClean="0"/>
              <a:t>Fermilab and RRCAT.</a:t>
            </a:r>
            <a:endParaRPr lang="en-US" b="1" dirty="0"/>
          </a:p>
          <a:p>
            <a:pPr marL="742950" lvl="1" indent="-285750" eaLnBrk="0" hangingPunct="0">
              <a:spcBef>
                <a:spcPct val="20000"/>
              </a:spcBef>
              <a:buFontTx/>
              <a:buChar char="–"/>
            </a:pPr>
            <a:r>
              <a:rPr lang="en-US" sz="2000" b="1" dirty="0">
                <a:solidFill>
                  <a:srgbClr val="000099"/>
                </a:solidFill>
              </a:rPr>
              <a:t>Test a combination of two cavities and/or magnet</a:t>
            </a:r>
          </a:p>
          <a:p>
            <a:pPr marL="742950" lvl="1" indent="-285750" eaLnBrk="0" hangingPunct="0">
              <a:spcBef>
                <a:spcPct val="20000"/>
              </a:spcBef>
              <a:buFontTx/>
              <a:buChar char="–"/>
            </a:pPr>
            <a:r>
              <a:rPr lang="en-US" sz="2000" b="1" dirty="0">
                <a:solidFill>
                  <a:srgbClr val="000099"/>
                </a:solidFill>
              </a:rPr>
              <a:t>650 MHz and 1300 MHz cavities</a:t>
            </a:r>
          </a:p>
          <a:p>
            <a:pPr marL="742950" lvl="1" indent="-285750" eaLnBrk="0" hangingPunct="0">
              <a:spcBef>
                <a:spcPct val="20000"/>
              </a:spcBef>
              <a:buFontTx/>
              <a:buChar char="–"/>
            </a:pPr>
            <a:r>
              <a:rPr lang="en-US" sz="2000" b="1" dirty="0">
                <a:solidFill>
                  <a:srgbClr val="000099"/>
                </a:solidFill>
              </a:rPr>
              <a:t>CW or pulse mode testing of </a:t>
            </a:r>
            <a:r>
              <a:rPr lang="en-US" sz="2000" b="1" dirty="0" smtClean="0">
                <a:solidFill>
                  <a:srgbClr val="000099"/>
                </a:solidFill>
              </a:rPr>
              <a:t>cavities</a:t>
            </a:r>
          </a:p>
          <a:p>
            <a:pPr marL="742950" lvl="1" indent="-285750" eaLnBrk="0" hangingPunct="0">
              <a:spcBef>
                <a:spcPct val="20000"/>
              </a:spcBef>
              <a:buFontTx/>
              <a:buChar char="–"/>
            </a:pPr>
            <a:r>
              <a:rPr lang="en-US" sz="2000" b="1" dirty="0" smtClean="0">
                <a:solidFill>
                  <a:srgbClr val="000099"/>
                </a:solidFill>
              </a:rPr>
              <a:t>Incorporating modifications based on operational experience of HTS-1</a:t>
            </a:r>
            <a:endParaRPr lang="en-US" sz="2000" b="1" dirty="0">
              <a:solidFill>
                <a:srgbClr val="0000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3"/>
          <p:cNvSpPr>
            <a:spLocks noGrp="1"/>
          </p:cNvSpPr>
          <p:nvPr>
            <p:ph type="title"/>
          </p:nvPr>
        </p:nvSpPr>
        <p:spPr>
          <a:xfrm>
            <a:off x="838200" y="0"/>
            <a:ext cx="7467600" cy="685800"/>
          </a:xfrm>
        </p:spPr>
        <p:txBody>
          <a:bodyPr/>
          <a:lstStyle/>
          <a:p>
            <a:r>
              <a:rPr lang="en-US" dirty="0" smtClean="0">
                <a:solidFill>
                  <a:srgbClr val="009900"/>
                </a:solidFill>
              </a:rPr>
              <a:t>Fermilab’s Next 10 yrs Strategy</a:t>
            </a:r>
          </a:p>
        </p:txBody>
      </p:sp>
      <p:sp>
        <p:nvSpPr>
          <p:cNvPr id="116740" name="Slide Number Placeholder 2"/>
          <p:cNvSpPr txBox="1">
            <a:spLocks noGrp="1"/>
          </p:cNvSpPr>
          <p:nvPr/>
        </p:nvSpPr>
        <p:spPr bwMode="auto">
          <a:xfrm>
            <a:off x="0" y="6400800"/>
            <a:ext cx="1905000" cy="457200"/>
          </a:xfrm>
          <a:prstGeom prst="rect">
            <a:avLst/>
          </a:prstGeom>
          <a:noFill/>
          <a:ln w="9525">
            <a:noFill/>
            <a:miter lim="800000"/>
            <a:headEnd/>
            <a:tailEnd/>
          </a:ln>
        </p:spPr>
        <p:txBody>
          <a:bodyPr anchor="b"/>
          <a:lstStyle/>
          <a:p>
            <a:fld id="{C2A34439-2318-4401-9034-59325C92DFA7}" type="slidenum">
              <a:rPr lang="en-US" sz="1200">
                <a:solidFill>
                  <a:srgbClr val="FFFFFF"/>
                </a:solidFill>
              </a:rPr>
              <a:pPr/>
              <a:t>2</a:t>
            </a:fld>
            <a:endParaRPr lang="en-US" sz="1200">
              <a:solidFill>
                <a:srgbClr val="FFFFFF"/>
              </a:solidFill>
            </a:endParaRPr>
          </a:p>
        </p:txBody>
      </p:sp>
      <p:pic>
        <p:nvPicPr>
          <p:cNvPr id="116741" name="Picture 6"/>
          <p:cNvPicPr>
            <a:picLocks noChangeAspect="1" noChangeArrowheads="1"/>
          </p:cNvPicPr>
          <p:nvPr/>
        </p:nvPicPr>
        <p:blipFill>
          <a:blip r:embed="rId3"/>
          <a:srcRect/>
          <a:stretch>
            <a:fillRect/>
          </a:stretch>
        </p:blipFill>
        <p:spPr bwMode="auto">
          <a:xfrm>
            <a:off x="1219200" y="914400"/>
            <a:ext cx="6624638" cy="3352800"/>
          </a:xfrm>
          <a:prstGeom prst="rect">
            <a:avLst/>
          </a:prstGeom>
          <a:noFill/>
          <a:ln w="9525">
            <a:noFill/>
            <a:miter lim="800000"/>
            <a:headEnd/>
            <a:tailEnd/>
          </a:ln>
        </p:spPr>
      </p:pic>
      <p:pic>
        <p:nvPicPr>
          <p:cNvPr id="116742" name="Picture 7"/>
          <p:cNvPicPr>
            <a:picLocks noChangeAspect="1" noChangeArrowheads="1"/>
          </p:cNvPicPr>
          <p:nvPr/>
        </p:nvPicPr>
        <p:blipFill>
          <a:blip r:embed="rId4"/>
          <a:srcRect/>
          <a:stretch>
            <a:fillRect/>
          </a:stretch>
        </p:blipFill>
        <p:spPr bwMode="auto">
          <a:xfrm>
            <a:off x="2514600" y="1371600"/>
            <a:ext cx="1438275" cy="954088"/>
          </a:xfrm>
          <a:prstGeom prst="rect">
            <a:avLst/>
          </a:prstGeom>
          <a:noFill/>
          <a:ln w="9525">
            <a:noFill/>
            <a:miter lim="800000"/>
            <a:headEnd/>
            <a:tailEnd/>
          </a:ln>
        </p:spPr>
      </p:pic>
      <p:sp>
        <p:nvSpPr>
          <p:cNvPr id="116744" name="Content Placeholder 4"/>
          <p:cNvSpPr>
            <a:spLocks noGrp="1"/>
          </p:cNvSpPr>
          <p:nvPr>
            <p:ph type="body" idx="1"/>
          </p:nvPr>
        </p:nvSpPr>
        <p:spPr>
          <a:xfrm>
            <a:off x="228600" y="4419600"/>
            <a:ext cx="8686800" cy="2209800"/>
          </a:xfrm>
          <a:ln/>
        </p:spPr>
        <p:txBody>
          <a:bodyPr>
            <a:normAutofit fontScale="92500"/>
          </a:bodyPr>
          <a:lstStyle/>
          <a:p>
            <a:r>
              <a:rPr lang="en-US" dirty="0" smtClean="0"/>
              <a:t>A multi-MW proton source, Project-X, is the key element of Fermilab’s strategy for future development of the accelerator complex.</a:t>
            </a:r>
          </a:p>
          <a:p>
            <a:pPr lvl="1"/>
            <a:r>
              <a:rPr lang="en-US" dirty="0" smtClean="0"/>
              <a:t>Project-X is designed to provide flexibility in evolving Fermilab physics program in response to research results from the LHC</a:t>
            </a:r>
          </a:p>
          <a:p>
            <a:pPr lvl="1"/>
            <a:r>
              <a:rPr lang="en-US" dirty="0" smtClean="0"/>
              <a:t>Fermilab is diversifying in the areas of Nuclear Physics and Energy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IIFC Management: Overview</a:t>
            </a:r>
            <a:endParaRPr lang="en-US" dirty="0"/>
          </a:p>
        </p:txBody>
      </p:sp>
      <p:pic>
        <p:nvPicPr>
          <p:cNvPr id="13314" name="Picture 2"/>
          <p:cNvPicPr>
            <a:picLocks noChangeAspect="1" noChangeArrowheads="1"/>
          </p:cNvPicPr>
          <p:nvPr/>
        </p:nvPicPr>
        <p:blipFill>
          <a:blip r:embed="rId2"/>
          <a:srcRect/>
          <a:stretch>
            <a:fillRect/>
          </a:stretch>
        </p:blipFill>
        <p:spPr bwMode="auto">
          <a:xfrm>
            <a:off x="1143000" y="838200"/>
            <a:ext cx="6900862" cy="5180289"/>
          </a:xfrm>
          <a:prstGeom prst="rect">
            <a:avLst/>
          </a:prstGeom>
          <a:noFill/>
          <a:ln w="9525">
            <a:noFill/>
            <a:miter lim="800000"/>
            <a:headEnd/>
            <a:tailEnd/>
          </a:ln>
          <a:effectLst/>
        </p:spPr>
      </p:pic>
      <p:sp>
        <p:nvSpPr>
          <p:cNvPr id="4" name="Rectangle 3"/>
          <p:cNvSpPr/>
          <p:nvPr/>
        </p:nvSpPr>
        <p:spPr>
          <a:xfrm>
            <a:off x="228600" y="6096000"/>
            <a:ext cx="86868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smtClean="0"/>
              <a:t>Fermilab Director and Indian DAE need to nominate member for IIFC Coordination Committee and Coordination Team</a:t>
            </a: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724400" y="914400"/>
            <a:ext cx="4419600" cy="5474494"/>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IIFC Management: Communication</a:t>
            </a:r>
            <a:endParaRPr lang="en-US" dirty="0"/>
          </a:p>
        </p:txBody>
      </p:sp>
      <p:sp>
        <p:nvSpPr>
          <p:cNvPr id="8" name="Content Placeholder 7"/>
          <p:cNvSpPr>
            <a:spLocks noGrp="1"/>
          </p:cNvSpPr>
          <p:nvPr>
            <p:ph idx="1"/>
          </p:nvPr>
        </p:nvSpPr>
        <p:spPr>
          <a:xfrm>
            <a:off x="0" y="838200"/>
            <a:ext cx="4724400" cy="5943600"/>
          </a:xfrm>
        </p:spPr>
        <p:txBody>
          <a:bodyPr>
            <a:normAutofit fontScale="62500" lnSpcReduction="20000"/>
          </a:bodyPr>
          <a:lstStyle/>
          <a:p>
            <a:r>
              <a:rPr lang="en-US" u="sng" dirty="0" smtClean="0"/>
              <a:t>Fermilab IIFC Sub-Project Managers </a:t>
            </a:r>
            <a:r>
              <a:rPr lang="en-US" dirty="0" smtClean="0"/>
              <a:t>hold the overall responsibility for the development and execution of the approved plan and deliverables as agreed upon with the Fermilab Project Management Teams. </a:t>
            </a:r>
          </a:p>
          <a:p>
            <a:r>
              <a:rPr lang="en-US" dirty="0" smtClean="0"/>
              <a:t>The SPMs will interface with their respective Indian Counterparts to.  </a:t>
            </a:r>
          </a:p>
          <a:p>
            <a:pPr lvl="1"/>
            <a:r>
              <a:rPr lang="en-US" dirty="0" smtClean="0"/>
              <a:t>Develop the detailed scope of work, plan deliverables, based on higher level guidance provided by the FPMT/IIFC-CC, and in consultation with the Indian Institutes POC and the IIFC-CT;</a:t>
            </a:r>
          </a:p>
          <a:p>
            <a:pPr lvl="1"/>
            <a:r>
              <a:rPr lang="en-US" dirty="0" smtClean="0"/>
              <a:t>Manage the supporting technical program; </a:t>
            </a:r>
          </a:p>
          <a:p>
            <a:pPr lvl="1"/>
            <a:r>
              <a:rPr lang="en-US" dirty="0" smtClean="0"/>
              <a:t>Integrate the work being done in Indian Institutions into the overall program;</a:t>
            </a:r>
          </a:p>
          <a:p>
            <a:pPr lvl="1"/>
            <a:r>
              <a:rPr lang="en-US" dirty="0" smtClean="0"/>
              <a:t>Maintain contact with the appropriate Indian POC </a:t>
            </a:r>
          </a:p>
          <a:p>
            <a:pPr lvl="1"/>
            <a:r>
              <a:rPr lang="en-US" dirty="0" smtClean="0"/>
              <a:t>Communicate to the FPMT requests for changes – either in scope of work or schedule; </a:t>
            </a:r>
          </a:p>
          <a:p>
            <a:pPr lvl="1"/>
            <a:r>
              <a:rPr lang="en-US" dirty="0" smtClean="0"/>
              <a:t>Keep the IIFC-CT and Fermilab Project Management Team informed about technical, cost, or schedule issues and risks, and/or anticipated resource needs;</a:t>
            </a:r>
          </a:p>
          <a:p>
            <a:pPr lvl="1"/>
            <a:r>
              <a:rPr lang="en-US" dirty="0" smtClean="0"/>
              <a:t>Provide technical progress reports</a:t>
            </a:r>
          </a:p>
          <a:p>
            <a:pPr lvl="1">
              <a:buNone/>
            </a:pPr>
            <a:endParaRPr lang="en-US" sz="1900" dirty="0" smtClean="0"/>
          </a:p>
          <a:p>
            <a:r>
              <a:rPr lang="en-US" dirty="0" smtClean="0"/>
              <a:t>The SPM may delegate to a Point of Contact (POC) the primary responsibility for serving as the direct liaison to the Indian Institutes engaged in his/her sub-project.</a:t>
            </a:r>
          </a:p>
          <a:p>
            <a:pPr>
              <a:buNone/>
            </a:pPr>
            <a:endParaRPr lang="en-US" dirty="0"/>
          </a:p>
        </p:txBody>
      </p:sp>
      <p:sp>
        <p:nvSpPr>
          <p:cNvPr id="5" name="TextBox 4"/>
          <p:cNvSpPr txBox="1"/>
          <p:nvPr/>
        </p:nvSpPr>
        <p:spPr>
          <a:xfrm>
            <a:off x="4495800" y="6324600"/>
            <a:ext cx="4648200" cy="215444"/>
          </a:xfrm>
          <a:prstGeom prst="rect">
            <a:avLst/>
          </a:prstGeom>
          <a:noFill/>
        </p:spPr>
        <p:txBody>
          <a:bodyPr wrap="square" rtlCol="0">
            <a:spAutoFit/>
          </a:bodyPr>
          <a:lstStyle/>
          <a:p>
            <a:pPr algn="r"/>
            <a:r>
              <a:rPr lang="en-US" sz="800" b="1" dirty="0" smtClean="0"/>
              <a:t>* Indian POC for Fermilab POC. All information flow through this person.</a:t>
            </a:r>
            <a:endParaRPr lang="en-US" sz="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dirty="0" smtClean="0"/>
              <a:t>Phase II: R&amp;D </a:t>
            </a:r>
          </a:p>
        </p:txBody>
      </p:sp>
      <p:sp>
        <p:nvSpPr>
          <p:cNvPr id="228355" name="Rectangle 3"/>
          <p:cNvSpPr>
            <a:spLocks noGrp="1" noChangeArrowheads="1"/>
          </p:cNvSpPr>
          <p:nvPr>
            <p:ph type="body" idx="1"/>
          </p:nvPr>
        </p:nvSpPr>
        <p:spPr>
          <a:xfrm>
            <a:off x="228600" y="914400"/>
            <a:ext cx="8610600" cy="5562600"/>
          </a:xfrm>
          <a:ln/>
        </p:spPr>
        <p:txBody>
          <a:bodyPr/>
          <a:lstStyle/>
          <a:p>
            <a:r>
              <a:rPr lang="en-US" dirty="0" smtClean="0"/>
              <a:t>The Phase II of this collaboration would expand the present R&amp;D collaboration to all non SRF areas of Project-X</a:t>
            </a:r>
          </a:p>
          <a:p>
            <a:pPr lvl="1">
              <a:buFontTx/>
              <a:buNone/>
            </a:pPr>
            <a:endParaRPr lang="en-US" sz="1200" dirty="0" smtClean="0"/>
          </a:p>
          <a:p>
            <a:r>
              <a:rPr lang="en-US" dirty="0" smtClean="0"/>
              <a:t>Elements of Phase II: R&amp;D</a:t>
            </a:r>
          </a:p>
          <a:p>
            <a:pPr lvl="1"/>
            <a:r>
              <a:rPr lang="en-US" dirty="0" smtClean="0"/>
              <a:t>Front End: Source and RFQ</a:t>
            </a:r>
            <a:endParaRPr lang="en-US" sz="1000" dirty="0" smtClean="0"/>
          </a:p>
          <a:p>
            <a:pPr lvl="1"/>
            <a:r>
              <a:rPr lang="en-US" dirty="0" smtClean="0"/>
              <a:t>325 MHz RF Power</a:t>
            </a:r>
          </a:p>
          <a:p>
            <a:pPr lvl="1"/>
            <a:r>
              <a:rPr lang="en-US" dirty="0" smtClean="0"/>
              <a:t>650 MHz RF Power</a:t>
            </a:r>
          </a:p>
          <a:p>
            <a:pPr lvl="1"/>
            <a:r>
              <a:rPr lang="en-US" dirty="0" smtClean="0"/>
              <a:t>Power Coupler</a:t>
            </a:r>
            <a:endParaRPr lang="en-US" sz="1000" dirty="0" smtClean="0"/>
          </a:p>
          <a:p>
            <a:pPr lvl="1"/>
            <a:r>
              <a:rPr lang="en-US" dirty="0" smtClean="0"/>
              <a:t>Instrumentations and Controls</a:t>
            </a:r>
            <a:endParaRPr lang="en-US" sz="1000" dirty="0" smtClean="0"/>
          </a:p>
          <a:p>
            <a:pPr lvl="1"/>
            <a:r>
              <a:rPr lang="en-US" dirty="0" smtClean="0"/>
              <a:t>Superconducting Magnet</a:t>
            </a:r>
            <a:endParaRPr lang="en-US" sz="1000" dirty="0" smtClean="0"/>
          </a:p>
          <a:p>
            <a:pPr lvl="1"/>
            <a:r>
              <a:rPr lang="en-US" dirty="0" smtClean="0"/>
              <a:t>Cryogenics</a:t>
            </a:r>
          </a:p>
          <a:p>
            <a:pPr lvl="1">
              <a:buNone/>
            </a:pPr>
            <a:endParaRPr lang="en-US" sz="1200" dirty="0" smtClean="0">
              <a:latin typeface="Tahoma" pitchFamily="34" charset="0"/>
            </a:endParaRPr>
          </a:p>
          <a:p>
            <a:r>
              <a:rPr lang="en-US" dirty="0" smtClean="0"/>
              <a:t>The technical discussions have already started</a:t>
            </a:r>
          </a:p>
          <a:p>
            <a:pPr lvl="1"/>
            <a:r>
              <a:rPr lang="en-US" dirty="0" smtClean="0"/>
              <a:t>This </a:t>
            </a:r>
            <a:r>
              <a:rPr lang="en-US" smtClean="0"/>
              <a:t>meeting will </a:t>
            </a:r>
            <a:r>
              <a:rPr lang="en-US" dirty="0" smtClean="0"/>
              <a:t>outline these areas of collaboration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III: Project-X</a:t>
            </a:r>
            <a:endParaRPr lang="en-US" dirty="0"/>
          </a:p>
        </p:txBody>
      </p:sp>
      <p:sp>
        <p:nvSpPr>
          <p:cNvPr id="3" name="Content Placeholder 2"/>
          <p:cNvSpPr>
            <a:spLocks noGrp="1"/>
          </p:cNvSpPr>
          <p:nvPr>
            <p:ph idx="1"/>
          </p:nvPr>
        </p:nvSpPr>
        <p:spPr>
          <a:xfrm>
            <a:off x="304800" y="914400"/>
            <a:ext cx="8610600" cy="5791200"/>
          </a:xfrm>
        </p:spPr>
        <p:txBody>
          <a:bodyPr>
            <a:normAutofit fontScale="92500"/>
          </a:bodyPr>
          <a:lstStyle/>
          <a:p>
            <a:r>
              <a:rPr lang="en-US" dirty="0" smtClean="0"/>
              <a:t>Fermilab and DAE accelerator laboratories have proposed to jointly work </a:t>
            </a:r>
          </a:p>
          <a:p>
            <a:pPr lvl="1"/>
            <a:r>
              <a:rPr lang="en-US" dirty="0" smtClean="0"/>
              <a:t>O</a:t>
            </a:r>
            <a:r>
              <a:rPr lang="en-US" dirty="0" smtClean="0"/>
              <a:t>n the construction and commissioning of the Project-X accelerator at Fermilab </a:t>
            </a:r>
          </a:p>
          <a:p>
            <a:pPr lvl="1"/>
            <a:r>
              <a:rPr lang="en-US" dirty="0" smtClean="0"/>
              <a:t>D</a:t>
            </a:r>
            <a:r>
              <a:rPr lang="en-US" dirty="0" smtClean="0"/>
              <a:t>evelopment of Indian capabilities and industrial infrastructure that could lead the </a:t>
            </a:r>
            <a:r>
              <a:rPr lang="en-US" dirty="0" smtClean="0"/>
              <a:t>construction of HIPA in </a:t>
            </a:r>
            <a:r>
              <a:rPr lang="en-US" dirty="0" smtClean="0"/>
              <a:t>India.</a:t>
            </a:r>
            <a:endParaRPr lang="en-US" dirty="0" smtClean="0"/>
          </a:p>
          <a:p>
            <a:r>
              <a:rPr lang="en-US" dirty="0" smtClean="0"/>
              <a:t>India is expected to make significant In-Kind contributions</a:t>
            </a:r>
          </a:p>
          <a:p>
            <a:pPr lvl="1"/>
            <a:r>
              <a:rPr lang="en-US" dirty="0" smtClean="0"/>
              <a:t>US will share accelerator </a:t>
            </a:r>
            <a:r>
              <a:rPr lang="en-US" dirty="0" smtClean="0"/>
              <a:t>technology and knowledge</a:t>
            </a:r>
          </a:p>
          <a:p>
            <a:r>
              <a:rPr lang="en-US" dirty="0" smtClean="0"/>
              <a:t>The </a:t>
            </a:r>
            <a:r>
              <a:rPr lang="en-US" dirty="0" smtClean="0"/>
              <a:t>Accelerator collaboration started in 2006 and </a:t>
            </a:r>
            <a:r>
              <a:rPr lang="en-US" dirty="0" smtClean="0"/>
              <a:t>has now </a:t>
            </a:r>
            <a:r>
              <a:rPr lang="en-US" dirty="0" smtClean="0"/>
              <a:t>gone </a:t>
            </a:r>
            <a:r>
              <a:rPr lang="en-US" dirty="0" smtClean="0"/>
              <a:t>into the 3rd </a:t>
            </a:r>
            <a:r>
              <a:rPr lang="en-US" dirty="0" smtClean="0"/>
              <a:t>stage</a:t>
            </a:r>
          </a:p>
          <a:p>
            <a:pPr marL="914400" lvl="1" indent="-457200">
              <a:buFont typeface="+mj-lt"/>
              <a:buAutoNum type="arabicPeriod"/>
            </a:pPr>
            <a:r>
              <a:rPr lang="en-US" dirty="0" smtClean="0"/>
              <a:t>Component level </a:t>
            </a:r>
            <a:r>
              <a:rPr lang="en-US" dirty="0" smtClean="0">
                <a:sym typeface="Wingdings" pitchFamily="2" charset="2"/>
              </a:rPr>
              <a:t></a:t>
            </a:r>
            <a:r>
              <a:rPr lang="en-US" dirty="0" smtClean="0"/>
              <a:t> </a:t>
            </a:r>
            <a:r>
              <a:rPr lang="en-US" dirty="0" smtClean="0"/>
              <a:t>Scientists to </a:t>
            </a:r>
            <a:r>
              <a:rPr lang="en-US" dirty="0" smtClean="0"/>
              <a:t>Scientists</a:t>
            </a:r>
          </a:p>
          <a:p>
            <a:pPr marL="914400" lvl="1" indent="-457200">
              <a:buFont typeface="+mj-lt"/>
              <a:buAutoNum type="arabicPeriod"/>
            </a:pPr>
            <a:r>
              <a:rPr lang="en-US" dirty="0" smtClean="0"/>
              <a:t>System </a:t>
            </a:r>
            <a:r>
              <a:rPr lang="en-US" dirty="0" smtClean="0"/>
              <a:t>Level </a:t>
            </a:r>
            <a:r>
              <a:rPr lang="en-US" dirty="0" smtClean="0">
                <a:sym typeface="Wingdings" pitchFamily="2" charset="2"/>
              </a:rPr>
              <a:t></a:t>
            </a:r>
            <a:r>
              <a:rPr lang="en-US" dirty="0" smtClean="0"/>
              <a:t> </a:t>
            </a:r>
            <a:r>
              <a:rPr lang="en-US" dirty="0" smtClean="0"/>
              <a:t>Laboratories to </a:t>
            </a:r>
            <a:r>
              <a:rPr lang="en-US" dirty="0" smtClean="0"/>
              <a:t>Laboratories</a:t>
            </a:r>
          </a:p>
          <a:p>
            <a:pPr marL="914400" lvl="1" indent="-457200">
              <a:buFont typeface="+mj-lt"/>
              <a:buAutoNum type="arabicPeriod"/>
            </a:pPr>
            <a:r>
              <a:rPr lang="en-US" dirty="0" smtClean="0"/>
              <a:t>Facility </a:t>
            </a:r>
            <a:r>
              <a:rPr lang="en-US" dirty="0" smtClean="0"/>
              <a:t>Level </a:t>
            </a:r>
            <a:r>
              <a:rPr lang="en-US" dirty="0" smtClean="0">
                <a:sym typeface="Wingdings" pitchFamily="2" charset="2"/>
              </a:rPr>
              <a:t></a:t>
            </a:r>
            <a:r>
              <a:rPr lang="en-US" dirty="0" smtClean="0"/>
              <a:t> </a:t>
            </a:r>
            <a:r>
              <a:rPr lang="en-US" dirty="0" smtClean="0"/>
              <a:t>Agency to Agency </a:t>
            </a:r>
            <a:endParaRPr lang="en-US" dirty="0" smtClean="0"/>
          </a:p>
          <a:p>
            <a:pPr marL="1314450" lvl="2" indent="-457200">
              <a:buFont typeface="+mj-lt"/>
              <a:buAutoNum type="romanLcPeriod"/>
            </a:pPr>
            <a:r>
              <a:rPr lang="en-US" dirty="0" smtClean="0"/>
              <a:t>Fermilab has worked with US DOE in developing a DOE-DAE agreement </a:t>
            </a:r>
            <a:r>
              <a:rPr lang="en-US" dirty="0" smtClean="0"/>
              <a:t>based on IIFC discussion to </a:t>
            </a:r>
            <a:r>
              <a:rPr lang="en-US" dirty="0" smtClean="0"/>
              <a:t>date)  </a:t>
            </a:r>
          </a:p>
          <a:p>
            <a:pPr marL="1314450" lvl="2" indent="-457200">
              <a:buFont typeface="+mj-lt"/>
              <a:buAutoNum type="romanLcPeriod"/>
            </a:pPr>
            <a:r>
              <a:rPr lang="en-US" dirty="0" smtClean="0"/>
              <a:t>At </a:t>
            </a:r>
            <a:r>
              <a:rPr lang="en-US" dirty="0" smtClean="0"/>
              <a:t>present the US-DOE </a:t>
            </a:r>
            <a:r>
              <a:rPr lang="en-US" dirty="0" smtClean="0"/>
              <a:t>and DAE are working </a:t>
            </a:r>
            <a:r>
              <a:rPr lang="en-US" dirty="0" smtClean="0"/>
              <a:t>to negotiate the </a:t>
            </a:r>
            <a:r>
              <a:rPr lang="en-US" dirty="0" smtClean="0"/>
              <a:t>language and high level details </a:t>
            </a:r>
            <a:r>
              <a:rPr lang="en-US" dirty="0" smtClean="0"/>
              <a:t>of DOE-DAE agreement.</a:t>
            </a:r>
          </a:p>
          <a:p>
            <a:pPr lv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0"/>
            <a:ext cx="8001000" cy="838200"/>
          </a:xfrm>
        </p:spPr>
        <p:txBody>
          <a:bodyPr>
            <a:normAutofit fontScale="90000"/>
          </a:bodyPr>
          <a:lstStyle/>
          <a:p>
            <a:pPr algn="ctr"/>
            <a:r>
              <a:rPr lang="en-US" sz="3600" dirty="0" smtClean="0">
                <a:solidFill>
                  <a:srgbClr val="00CC00"/>
                </a:solidFill>
              </a:rPr>
              <a:t>Collaboration on High Energy Physics</a:t>
            </a:r>
          </a:p>
        </p:txBody>
      </p:sp>
      <p:sp>
        <p:nvSpPr>
          <p:cNvPr id="11267" name="Content Placeholder 2"/>
          <p:cNvSpPr>
            <a:spLocks noGrp="1"/>
          </p:cNvSpPr>
          <p:nvPr>
            <p:ph idx="1"/>
          </p:nvPr>
        </p:nvSpPr>
        <p:spPr>
          <a:xfrm>
            <a:off x="228600" y="1066800"/>
            <a:ext cx="8534400" cy="5257800"/>
          </a:xfrm>
        </p:spPr>
        <p:txBody>
          <a:bodyPr/>
          <a:lstStyle/>
          <a:p>
            <a:r>
              <a:rPr lang="en-US" dirty="0" smtClean="0"/>
              <a:t>Indian institutions have been collaborating on Fermilab based High Energy Physics experiments since 1986.</a:t>
            </a:r>
          </a:p>
          <a:p>
            <a:pPr lvl="1"/>
            <a:r>
              <a:rPr lang="en-US" dirty="0" smtClean="0"/>
              <a:t>Several students have received PhD from Indian universities while working on Fermilab experiments.</a:t>
            </a:r>
          </a:p>
          <a:p>
            <a:r>
              <a:rPr lang="en-US" dirty="0" smtClean="0"/>
              <a:t>Recently we have established a Neutrino Physics collaboration with India</a:t>
            </a:r>
          </a:p>
          <a:p>
            <a:pPr lvl="1"/>
            <a:r>
              <a:rPr lang="en-US" dirty="0" smtClean="0"/>
              <a:t>Indian Institutions have joined MINOS, MIPP and LBNE</a:t>
            </a:r>
          </a:p>
          <a:p>
            <a:pPr lvl="1"/>
            <a:r>
              <a:rPr lang="en-US" dirty="0" smtClean="0"/>
              <a:t>Students and faculties are contributing to the analysis</a:t>
            </a:r>
          </a:p>
          <a:p>
            <a:pPr lvl="2"/>
            <a:r>
              <a:rPr lang="en-US" sz="1800" dirty="0" smtClean="0"/>
              <a:t>Several PhD thesis</a:t>
            </a:r>
          </a:p>
          <a:p>
            <a:pPr lvl="1"/>
            <a:r>
              <a:rPr lang="en-US" dirty="0" smtClean="0"/>
              <a:t>Faculty and engineering staff are getting involved in design of future experiments. </a:t>
            </a:r>
          </a:p>
          <a:p>
            <a:r>
              <a:rPr lang="en-US" dirty="0" smtClean="0"/>
              <a:t>We are holding a joint workshop in Jan 2011 to discuss collaboration on all </a:t>
            </a:r>
            <a:r>
              <a:rPr lang="en-US" dirty="0" smtClean="0"/>
              <a:t>aspect of High Energy Physics, Nuclear Physics and Energy</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Planning and </a:t>
            </a:r>
            <a:r>
              <a:rPr lang="en-US" dirty="0" smtClean="0"/>
              <a:t>Goals</a:t>
            </a:r>
            <a:endParaRPr lang="en-US" dirty="0"/>
          </a:p>
        </p:txBody>
      </p:sp>
      <p:sp>
        <p:nvSpPr>
          <p:cNvPr id="3" name="Content Placeholder 2"/>
          <p:cNvSpPr>
            <a:spLocks noGrp="1"/>
          </p:cNvSpPr>
          <p:nvPr>
            <p:ph idx="1"/>
          </p:nvPr>
        </p:nvSpPr>
        <p:spPr>
          <a:xfrm>
            <a:off x="152400" y="914400"/>
            <a:ext cx="8839200" cy="5791200"/>
          </a:xfrm>
        </p:spPr>
        <p:txBody>
          <a:bodyPr>
            <a:normAutofit fontScale="70000" lnSpcReduction="20000"/>
          </a:bodyPr>
          <a:lstStyle/>
          <a:p>
            <a:r>
              <a:rPr lang="en-US" dirty="0" smtClean="0"/>
              <a:t>In </a:t>
            </a:r>
            <a:r>
              <a:rPr lang="en-US" dirty="0" smtClean="0"/>
              <a:t>general the discussions on Oct 27</a:t>
            </a:r>
            <a:r>
              <a:rPr lang="en-US" baseline="30000" dirty="0" smtClean="0"/>
              <a:t>th</a:t>
            </a:r>
            <a:r>
              <a:rPr lang="en-US" dirty="0" smtClean="0"/>
              <a:t> and 28</a:t>
            </a:r>
            <a:r>
              <a:rPr lang="en-US" baseline="30000" dirty="0" smtClean="0"/>
              <a:t>th</a:t>
            </a:r>
            <a:r>
              <a:rPr lang="en-US" dirty="0" smtClean="0"/>
              <a:t> should be focused on technical overview, questions, resources etc. Oct 29</a:t>
            </a:r>
            <a:r>
              <a:rPr lang="en-US" baseline="30000" dirty="0" smtClean="0"/>
              <a:t>th</a:t>
            </a:r>
            <a:r>
              <a:rPr lang="en-US" dirty="0" smtClean="0"/>
              <a:t> and 30</a:t>
            </a:r>
            <a:r>
              <a:rPr lang="en-US" baseline="30000" dirty="0" smtClean="0"/>
              <a:t>th</a:t>
            </a:r>
            <a:r>
              <a:rPr lang="en-US" dirty="0" smtClean="0"/>
              <a:t> should be devoted to detailed technical planning, integrated schedule, milestones, needed reviews, agreement on detailed deliverables and a schedule of future face to face interaction. </a:t>
            </a:r>
            <a:endParaRPr lang="en-US" dirty="0" smtClean="0"/>
          </a:p>
          <a:p>
            <a:pPr>
              <a:buNone/>
            </a:pPr>
            <a:endParaRPr lang="en-US" sz="1300" dirty="0" smtClean="0"/>
          </a:p>
          <a:p>
            <a:r>
              <a:rPr lang="en-US" dirty="0" smtClean="0"/>
              <a:t> </a:t>
            </a:r>
            <a:r>
              <a:rPr lang="en-US" dirty="0" smtClean="0"/>
              <a:t>We need to</a:t>
            </a:r>
            <a:endParaRPr lang="en-US" dirty="0" smtClean="0"/>
          </a:p>
          <a:p>
            <a:pPr lvl="1"/>
            <a:r>
              <a:rPr lang="en-US" dirty="0" smtClean="0"/>
              <a:t>Establish good one on one contact. Make sure there is time to sit and discuss the project and the functional requirements.  </a:t>
            </a:r>
          </a:p>
          <a:p>
            <a:pPr lvl="1"/>
            <a:r>
              <a:rPr lang="en-US" dirty="0" smtClean="0"/>
              <a:t>Agree on how communications (at the one on one level) will occur. </a:t>
            </a:r>
          </a:p>
          <a:p>
            <a:pPr lvl="1"/>
            <a:r>
              <a:rPr lang="en-US" dirty="0" smtClean="0"/>
              <a:t>Understand the capabilities as well as any constraints of the groups involved.</a:t>
            </a:r>
          </a:p>
          <a:p>
            <a:pPr lvl="1"/>
            <a:r>
              <a:rPr lang="en-US" dirty="0" smtClean="0"/>
              <a:t>Make sure that we understand - for each specific project/deliverable, what the risks and technical challenges are and where one can look for examples of similar work done by other projects.</a:t>
            </a:r>
          </a:p>
          <a:p>
            <a:pPr lvl="1"/>
            <a:r>
              <a:rPr lang="en-US" dirty="0" smtClean="0"/>
              <a:t>Discuss the criteria under which any new designs would be evaluated. This might vary a little depending upon the specific deliverable.</a:t>
            </a:r>
          </a:p>
          <a:p>
            <a:pPr lvl="1"/>
            <a:r>
              <a:rPr lang="en-US" dirty="0" smtClean="0"/>
              <a:t>Talk about the schedule and what needs to happen by when.  If the schedule is not correct, suggest changes.</a:t>
            </a:r>
          </a:p>
          <a:p>
            <a:pPr lvl="1"/>
            <a:r>
              <a:rPr lang="en-US" dirty="0" smtClean="0"/>
              <a:t>Develop a list of questions that need to be answered in order to make progress on each deliverable.</a:t>
            </a:r>
          </a:p>
          <a:p>
            <a:pPr lvl="1"/>
            <a:r>
              <a:rPr lang="en-US" dirty="0" smtClean="0"/>
              <a:t>If there is some study or analysis that can be done now (while we prepare the Functional Requirement Specification) we could agree to start </a:t>
            </a:r>
            <a:r>
              <a:rPr lang="en-US" dirty="0" smtClean="0"/>
              <a:t>that </a:t>
            </a:r>
            <a:r>
              <a:rPr lang="en-US" dirty="0" smtClean="0"/>
              <a:t>work immediately.</a:t>
            </a:r>
          </a:p>
          <a:p>
            <a:pPr>
              <a:buNone/>
            </a:pPr>
            <a:endParaRPr lang="en-US" sz="1400" dirty="0" smtClean="0"/>
          </a:p>
          <a:p>
            <a:r>
              <a:rPr lang="en-US" dirty="0" smtClean="0"/>
              <a:t>In the end, our Indian colleagues need to feel connected into this work and Fermilab, and ready to take ownership for the success of the Indian deliverables for which they are responsible. </a:t>
            </a:r>
            <a:endParaRPr lang="en-US" dirty="0" smtClean="0"/>
          </a:p>
          <a:p>
            <a:pPr>
              <a:buNone/>
            </a:pPr>
            <a:endParaRPr lang="en-US" sz="1000" dirty="0" smtClean="0"/>
          </a:p>
          <a:p>
            <a:r>
              <a:rPr lang="en-US" dirty="0" smtClean="0"/>
              <a:t>This </a:t>
            </a:r>
            <a:r>
              <a:rPr lang="en-US" dirty="0" smtClean="0"/>
              <a:t>work should also advance the Indian HIPA project.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000" dirty="0" smtClean="0"/>
              <a:t>Summary</a:t>
            </a:r>
          </a:p>
        </p:txBody>
      </p:sp>
      <p:sp>
        <p:nvSpPr>
          <p:cNvPr id="12291" name="Content Placeholder 2"/>
          <p:cNvSpPr>
            <a:spLocks noGrp="1"/>
          </p:cNvSpPr>
          <p:nvPr>
            <p:ph idx="1"/>
          </p:nvPr>
        </p:nvSpPr>
        <p:spPr>
          <a:xfrm>
            <a:off x="152400" y="914400"/>
            <a:ext cx="8839200" cy="5791200"/>
          </a:xfrm>
        </p:spPr>
        <p:txBody>
          <a:bodyPr>
            <a:normAutofit fontScale="92500" lnSpcReduction="20000"/>
          </a:bodyPr>
          <a:lstStyle/>
          <a:p>
            <a:r>
              <a:rPr lang="en-US" dirty="0" smtClean="0"/>
              <a:t>Indian Institutions and Fermilab have established an excellent working relationship and are collaborating on SRF part of the High Power Linac for HIPA.</a:t>
            </a:r>
          </a:p>
          <a:p>
            <a:pPr lvl="1"/>
            <a:r>
              <a:rPr lang="en-US" dirty="0" smtClean="0"/>
              <a:t>Progress is being made on several fronts</a:t>
            </a:r>
            <a:r>
              <a:rPr lang="en-US" dirty="0" smtClean="0"/>
              <a:t>.</a:t>
            </a:r>
          </a:p>
          <a:p>
            <a:r>
              <a:rPr lang="en-US" dirty="0" smtClean="0"/>
              <a:t>We are proceeding to expand this R&amp;D collaboration to all non-SRF aspect of the accelerator.</a:t>
            </a:r>
            <a:endParaRPr lang="en-US" dirty="0" smtClean="0"/>
          </a:p>
          <a:p>
            <a:pPr lvl="1">
              <a:buFont typeface="Wingdings" pitchFamily="2" charset="2"/>
              <a:buNone/>
            </a:pPr>
            <a:endParaRPr lang="en-US" sz="1100" dirty="0" smtClean="0"/>
          </a:p>
          <a:p>
            <a:r>
              <a:rPr lang="en-US" dirty="0" smtClean="0"/>
              <a:t>Fermilab has proposed to build a 3 GeV </a:t>
            </a:r>
            <a:r>
              <a:rPr lang="en-US" dirty="0" smtClean="0"/>
              <a:t>CW, </a:t>
            </a:r>
            <a:r>
              <a:rPr lang="en-US" dirty="0" smtClean="0"/>
              <a:t>~3 MW SRF linac </a:t>
            </a:r>
            <a:r>
              <a:rPr lang="en-US" dirty="0" smtClean="0"/>
              <a:t>(followed by 3-8 GeV Pulsed SRF Linac) for </a:t>
            </a:r>
            <a:r>
              <a:rPr lang="en-US" dirty="0" smtClean="0"/>
              <a:t>its High Energy Physics program.</a:t>
            </a:r>
          </a:p>
          <a:p>
            <a:pPr lvl="1"/>
            <a:r>
              <a:rPr lang="en-US" dirty="0" smtClean="0"/>
              <a:t>The design of this SRF linac is aligned with Indian 3</a:t>
            </a:r>
            <a:r>
              <a:rPr lang="en-US" baseline="30000" dirty="0" smtClean="0"/>
              <a:t>rd</a:t>
            </a:r>
            <a:r>
              <a:rPr lang="en-US" dirty="0" smtClean="0"/>
              <a:t> Stage Nuclear  program.</a:t>
            </a:r>
          </a:p>
          <a:p>
            <a:pPr lvl="1">
              <a:buFont typeface="Wingdings" pitchFamily="2" charset="2"/>
              <a:buNone/>
            </a:pPr>
            <a:endParaRPr lang="en-US" sz="1200" dirty="0" smtClean="0"/>
          </a:p>
          <a:p>
            <a:r>
              <a:rPr lang="en-US" dirty="0" smtClean="0"/>
              <a:t>This is an unprecedented opportunity for both Indian and US Institutions, and agencies to collaborate on jointly developing accelerators for its domestic program</a:t>
            </a:r>
            <a:r>
              <a:rPr lang="en-US" dirty="0" smtClean="0"/>
              <a:t>.</a:t>
            </a:r>
          </a:p>
          <a:p>
            <a:pPr>
              <a:buNone/>
            </a:pPr>
            <a:endParaRPr lang="en-US" sz="1200" dirty="0" smtClean="0"/>
          </a:p>
          <a:p>
            <a:r>
              <a:rPr lang="en-US" dirty="0" smtClean="0"/>
              <a:t>During this meeting </a:t>
            </a:r>
          </a:p>
          <a:p>
            <a:pPr lvl="1"/>
            <a:r>
              <a:rPr lang="en-US" dirty="0" smtClean="0"/>
              <a:t>we need to make significant technical progress </a:t>
            </a:r>
            <a:r>
              <a:rPr lang="en-US" dirty="0" smtClean="0"/>
              <a:t>o</a:t>
            </a:r>
            <a:r>
              <a:rPr lang="en-US" dirty="0" smtClean="0"/>
              <a:t>n Phase I and II</a:t>
            </a:r>
          </a:p>
          <a:p>
            <a:pPr lvl="1"/>
            <a:r>
              <a:rPr lang="en-US" dirty="0" smtClean="0"/>
              <a:t>D</a:t>
            </a:r>
            <a:r>
              <a:rPr lang="en-US" dirty="0" smtClean="0"/>
              <a:t>iscuss steps that could be taken to make a plan for Phase III</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itle 1"/>
          <p:cNvSpPr>
            <a:spLocks noGrp="1"/>
          </p:cNvSpPr>
          <p:nvPr>
            <p:ph type="title"/>
          </p:nvPr>
        </p:nvSpPr>
        <p:spPr/>
        <p:txBody>
          <a:bodyPr>
            <a:normAutofit fontScale="90000"/>
          </a:bodyPr>
          <a:lstStyle/>
          <a:p>
            <a:r>
              <a:rPr lang="en-US" dirty="0" smtClean="0">
                <a:solidFill>
                  <a:srgbClr val="009900"/>
                </a:solidFill>
              </a:rPr>
              <a:t>Indian DAE Next 10-15 yrs Strategy</a:t>
            </a:r>
          </a:p>
        </p:txBody>
      </p:sp>
      <p:sp>
        <p:nvSpPr>
          <p:cNvPr id="119813" name="Slide Number Placeholder 3"/>
          <p:cNvSpPr txBox="1">
            <a:spLocks noGrp="1"/>
          </p:cNvSpPr>
          <p:nvPr/>
        </p:nvSpPr>
        <p:spPr bwMode="auto">
          <a:xfrm>
            <a:off x="0" y="6400800"/>
            <a:ext cx="1905000" cy="457200"/>
          </a:xfrm>
          <a:prstGeom prst="rect">
            <a:avLst/>
          </a:prstGeom>
          <a:noFill/>
          <a:ln w="9525">
            <a:noFill/>
            <a:miter lim="800000"/>
            <a:headEnd/>
            <a:tailEnd/>
          </a:ln>
        </p:spPr>
        <p:txBody>
          <a:bodyPr anchor="b"/>
          <a:lstStyle/>
          <a:p>
            <a:fld id="{872D5F57-1FF6-4DE9-9BFC-FF8012B055FB}" type="slidenum">
              <a:rPr lang="en-US" sz="1200">
                <a:solidFill>
                  <a:srgbClr val="FFFFFF"/>
                </a:solidFill>
              </a:rPr>
              <a:pPr/>
              <a:t>3</a:t>
            </a:fld>
            <a:endParaRPr lang="en-US" sz="1200">
              <a:solidFill>
                <a:srgbClr val="FFFFFF"/>
              </a:solidFill>
            </a:endParaRPr>
          </a:p>
        </p:txBody>
      </p:sp>
      <p:pic>
        <p:nvPicPr>
          <p:cNvPr id="119814" name="Picture 7"/>
          <p:cNvPicPr>
            <a:picLocks noChangeAspect="1" noChangeArrowheads="1"/>
          </p:cNvPicPr>
          <p:nvPr/>
        </p:nvPicPr>
        <p:blipFill>
          <a:blip r:embed="rId3"/>
          <a:srcRect/>
          <a:stretch>
            <a:fillRect/>
          </a:stretch>
        </p:blipFill>
        <p:spPr bwMode="auto">
          <a:xfrm>
            <a:off x="1752600" y="762000"/>
            <a:ext cx="5410200" cy="3352800"/>
          </a:xfrm>
          <a:prstGeom prst="rect">
            <a:avLst/>
          </a:prstGeom>
          <a:noFill/>
          <a:ln w="9525">
            <a:noFill/>
            <a:miter lim="800000"/>
            <a:headEnd/>
            <a:tailEnd/>
          </a:ln>
        </p:spPr>
      </p:pic>
      <p:sp>
        <p:nvSpPr>
          <p:cNvPr id="119816" name="Content Placeholder 7"/>
          <p:cNvSpPr>
            <a:spLocks noGrp="1"/>
          </p:cNvSpPr>
          <p:nvPr>
            <p:ph type="body" idx="1"/>
          </p:nvPr>
        </p:nvSpPr>
        <p:spPr>
          <a:xfrm>
            <a:off x="304800" y="4191000"/>
            <a:ext cx="8610600" cy="1524000"/>
          </a:xfrm>
          <a:ln/>
        </p:spPr>
        <p:txBody>
          <a:bodyPr>
            <a:normAutofit fontScale="92500" lnSpcReduction="20000"/>
          </a:bodyPr>
          <a:lstStyle/>
          <a:p>
            <a:r>
              <a:rPr lang="en-US" dirty="0" smtClean="0"/>
              <a:t>A multi-MW proton source is the key element of the 3</a:t>
            </a:r>
            <a:r>
              <a:rPr lang="en-US" baseline="30000" dirty="0" smtClean="0"/>
              <a:t>rd</a:t>
            </a:r>
            <a:r>
              <a:rPr lang="en-US" dirty="0" smtClean="0"/>
              <a:t> stage Indian Nuclear Energy program, including transmutation and accelerator driven subcritical (ADS) system</a:t>
            </a:r>
          </a:p>
          <a:p>
            <a:pPr lvl="1"/>
            <a:r>
              <a:rPr lang="en-US" dirty="0" smtClean="0"/>
              <a:t>Multi MW CW beam at 1-2 GeV (similar to Fermilab Project-X) could be the accelerator technology demonstration project.</a:t>
            </a:r>
          </a:p>
        </p:txBody>
      </p:sp>
      <p:sp>
        <p:nvSpPr>
          <p:cNvPr id="6" name="Rectangle 5"/>
          <p:cNvSpPr/>
          <p:nvPr/>
        </p:nvSpPr>
        <p:spPr>
          <a:xfrm>
            <a:off x="304800" y="5715000"/>
            <a:ext cx="86106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buFont typeface="Arial" pitchFamily="34" charset="0"/>
              <a:buChar char="•"/>
            </a:pPr>
            <a:r>
              <a:rPr lang="en-US" sz="2200" b="1" dirty="0" smtClean="0"/>
              <a:t> Indian Institutions and Fermilab Collaboration is also </a:t>
            </a:r>
            <a:r>
              <a:rPr lang="en-US" sz="2200" b="1" dirty="0" smtClean="0"/>
              <a:t>interest </a:t>
            </a:r>
            <a:r>
              <a:rPr lang="en-US" sz="2200" b="1" dirty="0" smtClean="0"/>
              <a:t>in developing the technical expertise and Indian industrial capabilities.   </a:t>
            </a:r>
            <a:endParaRPr lang="en-US" sz="2200" b="1"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Colleagues at Fermilab under IIFC</a:t>
            </a:r>
            <a:endParaRPr lang="en-US" dirty="0"/>
          </a:p>
        </p:txBody>
      </p:sp>
      <p:sp>
        <p:nvSpPr>
          <p:cNvPr id="6" name="Rectangle 5"/>
          <p:cNvSpPr/>
          <p:nvPr/>
        </p:nvSpPr>
        <p:spPr>
          <a:xfrm>
            <a:off x="381000" y="6172200"/>
            <a:ext cx="80010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Accelerator: 5+1 (1 Student), HEP: 6+2 (5+2 Students)</a:t>
            </a:r>
            <a:endParaRPr lang="en-US" dirty="0"/>
          </a:p>
        </p:txBody>
      </p:sp>
      <p:pic>
        <p:nvPicPr>
          <p:cNvPr id="7" name="Picture 6" descr="iifc2.jpg"/>
          <p:cNvPicPr>
            <a:picLocks noChangeAspect="1"/>
          </p:cNvPicPr>
          <p:nvPr/>
        </p:nvPicPr>
        <p:blipFill>
          <a:blip r:embed="rId2" cstate="print"/>
          <a:stretch>
            <a:fillRect/>
          </a:stretch>
        </p:blipFill>
        <p:spPr>
          <a:xfrm>
            <a:off x="762000" y="838200"/>
            <a:ext cx="7467600" cy="52844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228600" y="1066800"/>
            <a:ext cx="8534400" cy="5562600"/>
          </a:xfrm>
        </p:spPr>
        <p:txBody>
          <a:bodyPr/>
          <a:lstStyle/>
          <a:p>
            <a:r>
              <a:rPr lang="en-US" dirty="0" smtClean="0"/>
              <a:t>On Jan 9, 2006, US (Fermilab, SLAC, </a:t>
            </a:r>
            <a:r>
              <a:rPr lang="en-US" dirty="0" err="1" smtClean="0"/>
              <a:t>Jlab</a:t>
            </a:r>
            <a:r>
              <a:rPr lang="en-US" dirty="0" smtClean="0"/>
              <a:t>, Cornell) and Indian Institutions (BARC, RRCAT, VECC, IUAC, DU) signed an MOU to collaborate on Accelerator and High Energy Physics</a:t>
            </a:r>
          </a:p>
          <a:p>
            <a:pPr>
              <a:buFontTx/>
              <a:buNone/>
            </a:pPr>
            <a:endParaRPr lang="en-US" sz="600" dirty="0" smtClean="0"/>
          </a:p>
          <a:p>
            <a:r>
              <a:rPr lang="en-US" dirty="0" smtClean="0"/>
              <a:t>We are collaborating under four addendums to the MOU (http://iifc.fnal.gov)</a:t>
            </a:r>
          </a:p>
          <a:p>
            <a:pPr marL="914400" lvl="1" indent="-457200">
              <a:buFont typeface="Arial" charset="0"/>
              <a:buAutoNum type="arabicPeriod"/>
            </a:pPr>
            <a:r>
              <a:rPr lang="en-US" dirty="0" smtClean="0"/>
              <a:t>Fermilab, RRCAT, BARC, IUAC and VECC Collaboration on ILC Main </a:t>
            </a:r>
            <a:r>
              <a:rPr lang="en-US" dirty="0" err="1" smtClean="0"/>
              <a:t>Linac</a:t>
            </a:r>
            <a:r>
              <a:rPr lang="en-US" dirty="0" smtClean="0"/>
              <a:t> SRF Accelerator Technology R&amp;D </a:t>
            </a:r>
          </a:p>
          <a:p>
            <a:pPr marL="914400" lvl="1" indent="-457200">
              <a:buFont typeface="Arial" charset="0"/>
              <a:buAutoNum type="arabicPeriod"/>
            </a:pPr>
            <a:r>
              <a:rPr lang="en-US" dirty="0" smtClean="0"/>
              <a:t>SLAC, RRCAT, BARC, IUAC and VECC Collaboration on ILC RF Power Sources and Beam Dump Design R&amp;D</a:t>
            </a:r>
          </a:p>
          <a:p>
            <a:pPr marL="914400" lvl="1" indent="-457200">
              <a:buFont typeface="Arial" charset="0"/>
              <a:buAutoNum type="arabicPeriod"/>
            </a:pPr>
            <a:r>
              <a:rPr lang="en-US" dirty="0" smtClean="0">
                <a:solidFill>
                  <a:srgbClr val="009900"/>
                </a:solidFill>
              </a:rPr>
              <a:t>Fermilab and Indian Accelerator Laboratories Collaboration on High Intensity Proton Accelerator and SRF Infrastructure Development </a:t>
            </a:r>
            <a:r>
              <a:rPr lang="en-US" b="1" dirty="0" smtClean="0">
                <a:solidFill>
                  <a:srgbClr val="009900"/>
                </a:solidFill>
              </a:rPr>
              <a:t>(Phase I)</a:t>
            </a:r>
          </a:p>
          <a:p>
            <a:pPr marL="914400" lvl="1" indent="-457200">
              <a:buFont typeface="Arial" charset="0"/>
              <a:buAutoNum type="arabicPeriod"/>
            </a:pPr>
            <a:r>
              <a:rPr lang="en-US" dirty="0" smtClean="0">
                <a:solidFill>
                  <a:srgbClr val="7030A0"/>
                </a:solidFill>
              </a:rPr>
              <a:t>US and Indian Institutions Collaboration on Neutrino Physics, Related Experiments and Detector Development.</a:t>
            </a:r>
          </a:p>
        </p:txBody>
      </p:sp>
      <p:sp>
        <p:nvSpPr>
          <p:cNvPr id="24579" name="Slide Number Placeholder 5"/>
          <p:cNvSpPr>
            <a:spLocks noGrp="1"/>
          </p:cNvSpPr>
          <p:nvPr>
            <p:ph type="sldNum" sz="quarter" idx="4294967295"/>
          </p:nvPr>
        </p:nvSpPr>
        <p:spPr>
          <a:xfrm>
            <a:off x="2667000" y="6629400"/>
            <a:ext cx="3657600" cy="228600"/>
          </a:xfrm>
          <a:prstGeom prst="rect">
            <a:avLst/>
          </a:prstGeom>
          <a:noFill/>
        </p:spPr>
        <p:txBody>
          <a:bodyPr/>
          <a:lstStyle/>
          <a:p>
            <a:pPr fontAlgn="base">
              <a:spcAft>
                <a:spcPct val="0"/>
              </a:spcAft>
            </a:pPr>
            <a:fld id="{913B6ED8-80BF-40A2-B49D-A63B450B24FB}" type="slidenum">
              <a:rPr lang="en-US" smtClean="0"/>
              <a:pPr fontAlgn="base">
                <a:spcAft>
                  <a:spcPct val="0"/>
                </a:spcAft>
              </a:pPr>
              <a:t>5</a:t>
            </a:fld>
            <a:endParaRPr lang="en-US" smtClean="0"/>
          </a:p>
        </p:txBody>
      </p:sp>
      <p:sp>
        <p:nvSpPr>
          <p:cNvPr id="6" name="Title 6"/>
          <p:cNvSpPr>
            <a:spLocks noGrp="1"/>
          </p:cNvSpPr>
          <p:nvPr>
            <p:ph type="title"/>
          </p:nvPr>
        </p:nvSpPr>
        <p:spPr/>
        <p:txBody>
          <a:bodyPr>
            <a:normAutofit fontScale="90000"/>
          </a:bodyPr>
          <a:lstStyle/>
          <a:p>
            <a:pPr algn="ctr"/>
            <a:r>
              <a:rPr lang="en-US" sz="3600" b="1" dirty="0" smtClean="0">
                <a:solidFill>
                  <a:srgbClr val="009900"/>
                </a:solidFill>
              </a:rPr>
              <a:t>MOU: US and Indian Laboratories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5"/>
          <p:cNvPicPr>
            <a:picLocks noChangeAspect="1" noChangeArrowheads="1"/>
          </p:cNvPicPr>
          <p:nvPr/>
        </p:nvPicPr>
        <p:blipFill>
          <a:blip r:embed="rId3"/>
          <a:srcRect/>
          <a:stretch>
            <a:fillRect/>
          </a:stretch>
        </p:blipFill>
        <p:spPr bwMode="auto">
          <a:xfrm>
            <a:off x="0" y="914400"/>
            <a:ext cx="4217988" cy="5791200"/>
          </a:xfrm>
          <a:prstGeom prst="rect">
            <a:avLst/>
          </a:prstGeom>
          <a:noFill/>
          <a:ln w="9525">
            <a:noFill/>
            <a:miter lim="800000"/>
            <a:headEnd/>
            <a:tailEnd/>
          </a:ln>
          <a:effectLst/>
        </p:spPr>
      </p:pic>
      <p:sp>
        <p:nvSpPr>
          <p:cNvPr id="92164" name="Rectangle 4"/>
          <p:cNvSpPr>
            <a:spLocks noGrp="1" noChangeArrowheads="1"/>
          </p:cNvSpPr>
          <p:nvPr>
            <p:ph type="title"/>
          </p:nvPr>
        </p:nvSpPr>
        <p:spPr/>
        <p:txBody>
          <a:bodyPr/>
          <a:lstStyle/>
          <a:p>
            <a:r>
              <a:rPr lang="en-US" dirty="0" smtClean="0"/>
              <a:t>It takes time</a:t>
            </a:r>
          </a:p>
        </p:txBody>
      </p:sp>
      <p:sp>
        <p:nvSpPr>
          <p:cNvPr id="92166" name="Rectangle 6"/>
          <p:cNvSpPr>
            <a:spLocks noGrp="1" noChangeArrowheads="1"/>
          </p:cNvSpPr>
          <p:nvPr>
            <p:ph type="body" idx="1"/>
          </p:nvPr>
        </p:nvSpPr>
        <p:spPr>
          <a:xfrm>
            <a:off x="4038600" y="838200"/>
            <a:ext cx="5105400" cy="6019800"/>
          </a:xfrm>
          <a:ln/>
        </p:spPr>
        <p:txBody>
          <a:bodyPr>
            <a:normAutofit fontScale="92500" lnSpcReduction="20000"/>
          </a:bodyPr>
          <a:lstStyle/>
          <a:p>
            <a:r>
              <a:rPr lang="en-US" sz="2000" dirty="0" smtClean="0"/>
              <a:t>In Jan 2006 we established an umbrella MOU and in 2007 1</a:t>
            </a:r>
            <a:r>
              <a:rPr lang="en-US" sz="2000" baseline="30000" dirty="0" smtClean="0"/>
              <a:t>st</a:t>
            </a:r>
            <a:r>
              <a:rPr lang="en-US" sz="2000" dirty="0" smtClean="0"/>
              <a:t> </a:t>
            </a:r>
            <a:r>
              <a:rPr lang="en-US" sz="2000" dirty="0" smtClean="0"/>
              <a:t>Addendum.</a:t>
            </a:r>
            <a:endParaRPr lang="en-US" sz="2000" dirty="0" smtClean="0"/>
          </a:p>
          <a:p>
            <a:pPr lvl="1"/>
            <a:r>
              <a:rPr lang="en-US" sz="1800" dirty="0" smtClean="0"/>
              <a:t>Initial Interaction and visit by Indian</a:t>
            </a:r>
          </a:p>
          <a:p>
            <a:pPr lvl="1"/>
            <a:r>
              <a:rPr lang="en-US" sz="1800" dirty="0" smtClean="0"/>
              <a:t>Initial focus on ILC R&amp;D</a:t>
            </a:r>
          </a:p>
          <a:p>
            <a:pPr lvl="1"/>
            <a:r>
              <a:rPr lang="en-US" sz="1800" dirty="0" smtClean="0"/>
              <a:t>Project-X </a:t>
            </a:r>
          </a:p>
          <a:p>
            <a:r>
              <a:rPr lang="en-US" sz="2000" dirty="0" smtClean="0"/>
              <a:t>Jan 2008 to Jan 2009: We worked on aligning the Fermilab and Indian DAE accelerator programs; that resulted in  Addendum MOU III (Phase 1).</a:t>
            </a:r>
          </a:p>
          <a:p>
            <a:pPr lvl="1"/>
            <a:r>
              <a:rPr lang="en-US" sz="1800" dirty="0" smtClean="0"/>
              <a:t>Fermilab</a:t>
            </a:r>
          </a:p>
          <a:p>
            <a:pPr lvl="1"/>
            <a:r>
              <a:rPr lang="en-US" sz="1800" dirty="0" smtClean="0"/>
              <a:t>Indian Laboratories</a:t>
            </a:r>
          </a:p>
          <a:p>
            <a:pPr lvl="1"/>
            <a:r>
              <a:rPr lang="en-US" sz="1800" dirty="0" smtClean="0"/>
              <a:t>DOE &amp; DAE</a:t>
            </a:r>
          </a:p>
          <a:p>
            <a:pPr lvl="1"/>
            <a:r>
              <a:rPr lang="en-US" sz="1800" dirty="0" smtClean="0"/>
              <a:t>Management structure</a:t>
            </a:r>
          </a:p>
          <a:p>
            <a:pPr lvl="1"/>
            <a:r>
              <a:rPr lang="en-US" sz="1800" dirty="0" smtClean="0"/>
              <a:t>Funding</a:t>
            </a:r>
          </a:p>
          <a:p>
            <a:pPr lvl="2"/>
            <a:r>
              <a:rPr lang="en-US" sz="1600" dirty="0" smtClean="0"/>
              <a:t>No $ leaving boundaries</a:t>
            </a:r>
          </a:p>
          <a:p>
            <a:pPr lvl="1"/>
            <a:r>
              <a:rPr lang="en-US" sz="1800" dirty="0" smtClean="0"/>
              <a:t>Laws </a:t>
            </a:r>
            <a:r>
              <a:rPr lang="en-US" sz="1800" dirty="0" smtClean="0"/>
              <a:t>of both countries</a:t>
            </a:r>
            <a:endParaRPr lang="en-US" sz="1800" dirty="0" smtClean="0"/>
          </a:p>
          <a:p>
            <a:pPr lvl="2"/>
            <a:r>
              <a:rPr lang="en-US" sz="1600" dirty="0" smtClean="0"/>
              <a:t>Export Controls</a:t>
            </a:r>
          </a:p>
          <a:p>
            <a:pPr lvl="2"/>
            <a:r>
              <a:rPr lang="en-US" sz="1600" dirty="0" smtClean="0"/>
              <a:t>IPR</a:t>
            </a:r>
          </a:p>
          <a:p>
            <a:pPr lvl="2"/>
            <a:r>
              <a:rPr lang="en-US" sz="1600" dirty="0" smtClean="0"/>
              <a:t>Sensitive Country</a:t>
            </a:r>
          </a:p>
          <a:p>
            <a:pPr lvl="1"/>
            <a:r>
              <a:rPr lang="en-US" sz="1800" dirty="0" smtClean="0"/>
              <a:t>US Industries</a:t>
            </a:r>
          </a:p>
          <a:p>
            <a:r>
              <a:rPr lang="en-US" sz="2200" dirty="0" smtClean="0"/>
              <a:t>June 2010: Established Supplement 1</a:t>
            </a:r>
          </a:p>
          <a:p>
            <a:pPr lvl="1"/>
            <a:r>
              <a:rPr lang="en-US" sz="1800" dirty="0" smtClean="0"/>
              <a:t>New Project-X configuration</a:t>
            </a:r>
          </a:p>
          <a:p>
            <a:pPr lvl="1"/>
            <a:r>
              <a:rPr lang="en-US" sz="1800" dirty="0" smtClean="0"/>
              <a:t>With detailed deliverables and schedule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idx="4294967295"/>
          </p:nvPr>
        </p:nvSpPr>
        <p:spPr/>
        <p:txBody>
          <a:bodyPr/>
          <a:lstStyle/>
          <a:p>
            <a:pPr eaLnBrk="1" hangingPunct="1"/>
            <a:r>
              <a:rPr lang="en-US" smtClean="0"/>
              <a:t>Jan 2009: Addendum MOU III </a:t>
            </a:r>
          </a:p>
        </p:txBody>
      </p:sp>
      <p:sp>
        <p:nvSpPr>
          <p:cNvPr id="29700" name="Content Placeholder 9"/>
          <p:cNvSpPr>
            <a:spLocks noGrp="1"/>
          </p:cNvSpPr>
          <p:nvPr>
            <p:ph type="body" sz="half" idx="4294967295"/>
          </p:nvPr>
        </p:nvSpPr>
        <p:spPr>
          <a:xfrm>
            <a:off x="0" y="990600"/>
            <a:ext cx="4572000" cy="2971800"/>
          </a:xfrm>
          <a:ln>
            <a:noFill/>
          </a:ln>
        </p:spPr>
        <p:txBody>
          <a:bodyPr>
            <a:normAutofit lnSpcReduction="10000"/>
          </a:bodyPr>
          <a:lstStyle/>
          <a:p>
            <a:pPr eaLnBrk="1" hangingPunct="1">
              <a:lnSpc>
                <a:spcPct val="80000"/>
              </a:lnSpc>
            </a:pPr>
            <a:r>
              <a:rPr lang="en-US" sz="2800" dirty="0" smtClean="0"/>
              <a:t>Addendum III includes all SRF aspects of </a:t>
            </a:r>
          </a:p>
          <a:p>
            <a:pPr lvl="1" eaLnBrk="1" hangingPunct="1">
              <a:lnSpc>
                <a:spcPct val="80000"/>
              </a:lnSpc>
            </a:pPr>
            <a:r>
              <a:rPr lang="en-US" sz="2400" dirty="0" smtClean="0"/>
              <a:t>High Intensity Proton Accelerator.</a:t>
            </a:r>
          </a:p>
          <a:p>
            <a:pPr lvl="1" eaLnBrk="1" hangingPunct="1">
              <a:lnSpc>
                <a:spcPct val="80000"/>
              </a:lnSpc>
            </a:pPr>
            <a:r>
              <a:rPr lang="en-US" sz="2400" dirty="0" smtClean="0"/>
              <a:t>SRF infrastructure </a:t>
            </a:r>
          </a:p>
          <a:p>
            <a:pPr lvl="1" eaLnBrk="1" hangingPunct="1">
              <a:lnSpc>
                <a:spcPct val="80000"/>
              </a:lnSpc>
            </a:pPr>
            <a:r>
              <a:rPr lang="en-US" sz="2400" dirty="0" smtClean="0"/>
              <a:t>Personnel exchange and Training of manpower</a:t>
            </a:r>
          </a:p>
          <a:p>
            <a:pPr lvl="1" eaLnBrk="1" hangingPunct="1">
              <a:lnSpc>
                <a:spcPct val="80000"/>
              </a:lnSpc>
            </a:pPr>
            <a:r>
              <a:rPr lang="en-US" sz="2400" dirty="0" smtClean="0"/>
              <a:t>Indian Industries involvement </a:t>
            </a:r>
          </a:p>
        </p:txBody>
      </p:sp>
      <p:pic>
        <p:nvPicPr>
          <p:cNvPr id="29702" name="Picture 6"/>
          <p:cNvPicPr>
            <a:picLocks noChangeAspect="1" noChangeArrowheads="1"/>
          </p:cNvPicPr>
          <p:nvPr/>
        </p:nvPicPr>
        <p:blipFill>
          <a:blip r:embed="rId3"/>
          <a:srcRect/>
          <a:stretch>
            <a:fillRect/>
          </a:stretch>
        </p:blipFill>
        <p:spPr bwMode="auto">
          <a:xfrm>
            <a:off x="4572000" y="914400"/>
            <a:ext cx="4572000" cy="5943600"/>
          </a:xfrm>
          <a:prstGeom prst="rect">
            <a:avLst/>
          </a:prstGeom>
          <a:noFill/>
          <a:ln w="9525">
            <a:noFill/>
            <a:miter lim="800000"/>
            <a:headEnd/>
            <a:tailEnd/>
          </a:ln>
          <a:effectLst/>
        </p:spPr>
      </p:pic>
      <p:pic>
        <p:nvPicPr>
          <p:cNvPr id="29703" name="Picture 7" descr="P2100221"/>
          <p:cNvPicPr>
            <a:picLocks noChangeAspect="1" noChangeArrowheads="1"/>
          </p:cNvPicPr>
          <p:nvPr/>
        </p:nvPicPr>
        <p:blipFill>
          <a:blip r:embed="rId4"/>
          <a:srcRect/>
          <a:stretch>
            <a:fillRect/>
          </a:stretch>
        </p:blipFill>
        <p:spPr bwMode="auto">
          <a:xfrm>
            <a:off x="0" y="3914775"/>
            <a:ext cx="4572000" cy="2943225"/>
          </a:xfrm>
          <a:prstGeom prst="rect">
            <a:avLst/>
          </a:prstGeom>
          <a:noFill/>
        </p:spPr>
      </p:pic>
      <p:pic>
        <p:nvPicPr>
          <p:cNvPr id="218114" name="Picture 2"/>
          <p:cNvPicPr>
            <a:picLocks noChangeAspect="1" noChangeArrowheads="1"/>
          </p:cNvPicPr>
          <p:nvPr/>
        </p:nvPicPr>
        <p:blipFill>
          <a:blip r:embed="rId5" cstate="print"/>
          <a:srcRect/>
          <a:stretch>
            <a:fillRect/>
          </a:stretch>
        </p:blipFill>
        <p:spPr bwMode="auto">
          <a:xfrm>
            <a:off x="4953000" y="1219200"/>
            <a:ext cx="3840481" cy="274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5000"/>
                                  </p:stCondLst>
                                  <p:childTnLst>
                                    <p:set>
                                      <p:cBhvr>
                                        <p:cTn id="6" dur="1" fill="hold">
                                          <p:stCondLst>
                                            <p:cond delay="0"/>
                                          </p:stCondLst>
                                        </p:cTn>
                                        <p:tgtEl>
                                          <p:spTgt spid="218114"/>
                                        </p:tgtEl>
                                        <p:attrNameLst>
                                          <p:attrName>style.visibility</p:attrName>
                                        </p:attrNameLst>
                                      </p:cBhvr>
                                      <p:to>
                                        <p:strVal val="visible"/>
                                      </p:to>
                                    </p:set>
                                    <p:animEffect transition="in" filter="box(in)">
                                      <p:cBhvr>
                                        <p:cTn id="7" dur="500"/>
                                        <p:tgtEl>
                                          <p:spTgt spid="21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dirty="0" smtClean="0">
                <a:solidFill>
                  <a:srgbClr val="009900"/>
                </a:solidFill>
              </a:rPr>
              <a:t>Phase I: SRF R&amp;D</a:t>
            </a:r>
          </a:p>
        </p:txBody>
      </p:sp>
      <p:sp>
        <p:nvSpPr>
          <p:cNvPr id="39939" name="Rectangle 3"/>
          <p:cNvSpPr>
            <a:spLocks noGrp="1" noChangeArrowheads="1"/>
          </p:cNvSpPr>
          <p:nvPr>
            <p:ph type="body" sz="half" idx="1"/>
          </p:nvPr>
        </p:nvSpPr>
        <p:spPr>
          <a:xfrm>
            <a:off x="381000" y="1066800"/>
            <a:ext cx="8458200" cy="2667000"/>
          </a:xfrm>
          <a:ln/>
        </p:spPr>
        <p:txBody>
          <a:bodyPr/>
          <a:lstStyle/>
          <a:p>
            <a:r>
              <a:rPr lang="en-US" sz="2400" smtClean="0"/>
              <a:t>Fermilab is developing HIPA (Project-X) as a national project with International participation.</a:t>
            </a:r>
          </a:p>
          <a:p>
            <a:pPr lvl="1"/>
            <a:r>
              <a:rPr lang="en-US" sz="2000" smtClean="0"/>
              <a:t>Indian DAE laboratories are 1st international partner.</a:t>
            </a:r>
          </a:p>
          <a:p>
            <a:r>
              <a:rPr lang="en-US" sz="2400" smtClean="0"/>
              <a:t>Indian Accelerator Program for Nuclear Energy and Fermilab High Intensity Proton Accelerator program are aligned in design.</a:t>
            </a:r>
          </a:p>
        </p:txBody>
      </p:sp>
      <p:sp>
        <p:nvSpPr>
          <p:cNvPr id="122891" name="Rectangle 11"/>
          <p:cNvSpPr>
            <a:spLocks noGrp="1" noChangeArrowheads="1"/>
          </p:cNvSpPr>
          <p:nvPr>
            <p:ph type="body" sz="half" idx="2"/>
          </p:nvPr>
        </p:nvSpPr>
        <p:spPr>
          <a:xfrm>
            <a:off x="914400" y="4114800"/>
            <a:ext cx="7543800" cy="1600200"/>
          </a:xfrm>
          <a:ln/>
        </p:spPr>
        <p:txBody>
          <a:bodyPr/>
          <a:lstStyle/>
          <a:p>
            <a:endParaRPr lang="en-US" sz="2000" smtClean="0"/>
          </a:p>
        </p:txBody>
      </p:sp>
      <p:sp>
        <p:nvSpPr>
          <p:cNvPr id="122884" name="Rectangle 5"/>
          <p:cNvSpPr>
            <a:spLocks noChangeArrowheads="1"/>
          </p:cNvSpPr>
          <p:nvPr/>
        </p:nvSpPr>
        <p:spPr bwMode="auto">
          <a:xfrm>
            <a:off x="2895600" y="6096000"/>
            <a:ext cx="3886200" cy="457200"/>
          </a:xfrm>
          <a:prstGeom prst="rect">
            <a:avLst/>
          </a:prstGeom>
          <a:solidFill>
            <a:srgbClr val="CCECFF"/>
          </a:solidFill>
          <a:ln w="9525">
            <a:solidFill>
              <a:srgbClr val="000000"/>
            </a:solidFill>
            <a:miter lim="800000"/>
            <a:headEnd/>
            <a:tailEnd/>
          </a:ln>
        </p:spPr>
        <p:txBody>
          <a:bodyPr wrap="none" anchor="ctr"/>
          <a:lstStyle/>
          <a:p>
            <a:pPr algn="ctr">
              <a:spcBef>
                <a:spcPct val="20000"/>
              </a:spcBef>
              <a:buClr>
                <a:srgbClr val="FFFF00"/>
              </a:buClr>
              <a:buSzPct val="80000"/>
              <a:buFont typeface="Wingdings" pitchFamily="2" charset="2"/>
              <a:buNone/>
            </a:pPr>
            <a:r>
              <a:rPr lang="en-US" sz="1800"/>
              <a:t>Indian Institution</a:t>
            </a:r>
          </a:p>
        </p:txBody>
      </p:sp>
      <p:pic>
        <p:nvPicPr>
          <p:cNvPr id="122885" name="Picture 2"/>
          <p:cNvPicPr>
            <a:picLocks noChangeAspect="1" noChangeArrowheads="1"/>
          </p:cNvPicPr>
          <p:nvPr/>
        </p:nvPicPr>
        <p:blipFill>
          <a:blip r:embed="rId3"/>
          <a:srcRect/>
          <a:stretch>
            <a:fillRect/>
          </a:stretch>
        </p:blipFill>
        <p:spPr bwMode="auto">
          <a:xfrm>
            <a:off x="914400" y="4114800"/>
            <a:ext cx="7546975" cy="1657350"/>
          </a:xfrm>
          <a:prstGeom prst="rect">
            <a:avLst/>
          </a:prstGeom>
          <a:noFill/>
          <a:ln w="9525">
            <a:noFill/>
            <a:miter lim="800000"/>
            <a:headEnd/>
            <a:tailEnd/>
          </a:ln>
        </p:spPr>
      </p:pic>
      <p:cxnSp>
        <p:nvCxnSpPr>
          <p:cNvPr id="122886" name="Straight Arrow Connector 10"/>
          <p:cNvCxnSpPr>
            <a:cxnSpLocks noChangeShapeType="1"/>
          </p:cNvCxnSpPr>
          <p:nvPr/>
        </p:nvCxnSpPr>
        <p:spPr bwMode="auto">
          <a:xfrm rot="16200000" flipV="1">
            <a:off x="2514600" y="5181600"/>
            <a:ext cx="1371600" cy="457200"/>
          </a:xfrm>
          <a:prstGeom prst="straightConnector1">
            <a:avLst/>
          </a:prstGeom>
          <a:noFill/>
          <a:ln w="9525" algn="ctr">
            <a:solidFill>
              <a:srgbClr val="000000"/>
            </a:solidFill>
            <a:round/>
            <a:headEnd/>
            <a:tailEnd type="arrow" w="med" len="med"/>
          </a:ln>
        </p:spPr>
      </p:cxnSp>
      <p:cxnSp>
        <p:nvCxnSpPr>
          <p:cNvPr id="122887" name="Straight Arrow Connector 12"/>
          <p:cNvCxnSpPr>
            <a:cxnSpLocks noChangeShapeType="1"/>
          </p:cNvCxnSpPr>
          <p:nvPr/>
        </p:nvCxnSpPr>
        <p:spPr bwMode="auto">
          <a:xfrm rot="5400000" flipH="1" flipV="1">
            <a:off x="5562600" y="5105400"/>
            <a:ext cx="1371600" cy="609600"/>
          </a:xfrm>
          <a:prstGeom prst="straightConnector1">
            <a:avLst/>
          </a:prstGeom>
          <a:noFill/>
          <a:ln w="9525" algn="ctr">
            <a:solidFill>
              <a:srgbClr val="000000"/>
            </a:solidFill>
            <a:round/>
            <a:headEnd/>
            <a:tailEnd type="arrow" w="med" len="med"/>
          </a:ln>
        </p:spPr>
      </p:cxnSp>
      <p:cxnSp>
        <p:nvCxnSpPr>
          <p:cNvPr id="122888" name="Straight Arrow Connector 14"/>
          <p:cNvCxnSpPr>
            <a:cxnSpLocks noChangeShapeType="1"/>
          </p:cNvCxnSpPr>
          <p:nvPr/>
        </p:nvCxnSpPr>
        <p:spPr bwMode="auto">
          <a:xfrm rot="5400000" flipH="1" flipV="1">
            <a:off x="4800600" y="5181600"/>
            <a:ext cx="1371600" cy="457200"/>
          </a:xfrm>
          <a:prstGeom prst="straightConnector1">
            <a:avLst/>
          </a:prstGeom>
          <a:noFill/>
          <a:ln w="9525" algn="ctr">
            <a:solidFill>
              <a:srgbClr val="000000"/>
            </a:solidFill>
            <a:round/>
            <a:headEnd/>
            <a:tailEnd type="arrow"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smtClean="0"/>
              <a:t>Phase 1: R&amp;D Collaboration </a:t>
            </a:r>
          </a:p>
        </p:txBody>
      </p:sp>
      <p:sp>
        <p:nvSpPr>
          <p:cNvPr id="222211" name="Rectangle 3"/>
          <p:cNvSpPr>
            <a:spLocks noGrp="1" noChangeArrowheads="1"/>
          </p:cNvSpPr>
          <p:nvPr>
            <p:ph type="body" idx="1"/>
          </p:nvPr>
        </p:nvSpPr>
        <p:spPr>
          <a:xfrm>
            <a:off x="228600" y="914400"/>
            <a:ext cx="8610600" cy="5562600"/>
          </a:xfrm>
          <a:ln/>
        </p:spPr>
        <p:txBody>
          <a:bodyPr/>
          <a:lstStyle/>
          <a:p>
            <a:r>
              <a:rPr lang="en-US" dirty="0" smtClean="0"/>
              <a:t>Project-X Accelerator Physics</a:t>
            </a:r>
          </a:p>
          <a:p>
            <a:pPr lvl="1"/>
            <a:r>
              <a:rPr lang="en-US" dirty="0" smtClean="0"/>
              <a:t>Project-X Lattice design</a:t>
            </a:r>
          </a:p>
          <a:p>
            <a:r>
              <a:rPr lang="en-US" dirty="0" smtClean="0"/>
              <a:t>SSR1 Cavity prototype and fabrication</a:t>
            </a:r>
          </a:p>
          <a:p>
            <a:pPr>
              <a:buFontTx/>
              <a:buNone/>
            </a:pPr>
            <a:endParaRPr lang="en-US" sz="1000" dirty="0" smtClean="0"/>
          </a:p>
          <a:p>
            <a:r>
              <a:rPr lang="en-US" dirty="0" smtClean="0"/>
              <a:t>1300 MHz </a:t>
            </a:r>
            <a:r>
              <a:rPr lang="en-US" dirty="0" smtClean="0">
                <a:sym typeface="Wingdings" pitchFamily="2" charset="2"/>
              </a:rPr>
              <a:t> </a:t>
            </a:r>
            <a:r>
              <a:rPr lang="en-US" dirty="0" smtClean="0"/>
              <a:t>650 MHz, </a:t>
            </a:r>
            <a:r>
              <a:rPr lang="en-US" dirty="0" smtClean="0">
                <a:latin typeface="Symbol" pitchFamily="18" charset="2"/>
              </a:rPr>
              <a:t>b </a:t>
            </a:r>
            <a:r>
              <a:rPr lang="en-US" dirty="0" smtClean="0"/>
              <a:t>= 0.9 &amp; 0.6 cavity design, prototype and fabrication</a:t>
            </a:r>
          </a:p>
          <a:p>
            <a:pPr>
              <a:buFontTx/>
              <a:buNone/>
            </a:pPr>
            <a:endParaRPr lang="en-US" sz="1000" dirty="0" smtClean="0"/>
          </a:p>
          <a:p>
            <a:r>
              <a:rPr lang="en-US" dirty="0" smtClean="0"/>
              <a:t>1300 MHz </a:t>
            </a:r>
            <a:r>
              <a:rPr lang="en-US" dirty="0" smtClean="0">
                <a:sym typeface="Wingdings" pitchFamily="2" charset="2"/>
              </a:rPr>
              <a:t> </a:t>
            </a:r>
            <a:r>
              <a:rPr lang="en-US" dirty="0" smtClean="0"/>
              <a:t>650 MHz Cryomodule design</a:t>
            </a:r>
          </a:p>
          <a:p>
            <a:pPr lvl="1"/>
            <a:r>
              <a:rPr lang="en-US" dirty="0" smtClean="0"/>
              <a:t>He Vessel</a:t>
            </a:r>
          </a:p>
          <a:p>
            <a:pPr lvl="1"/>
            <a:r>
              <a:rPr lang="en-US" dirty="0" smtClean="0"/>
              <a:t>Blade Tuner</a:t>
            </a:r>
          </a:p>
          <a:p>
            <a:pPr lvl="1">
              <a:buFontTx/>
              <a:buNone/>
            </a:pPr>
            <a:endParaRPr lang="en-US" sz="1000" dirty="0" smtClean="0"/>
          </a:p>
          <a:p>
            <a:r>
              <a:rPr lang="en-US" dirty="0" smtClean="0"/>
              <a:t>SRF Infrastructure</a:t>
            </a:r>
          </a:p>
          <a:p>
            <a:pPr lvl="1"/>
            <a:r>
              <a:rPr lang="en-US" dirty="0" smtClean="0"/>
              <a:t>Vertical Test Stand design</a:t>
            </a:r>
          </a:p>
          <a:p>
            <a:pPr lvl="1"/>
            <a:r>
              <a:rPr lang="en-US" dirty="0" smtClean="0"/>
              <a:t>Horizontal Test Stand design and cryostat</a:t>
            </a:r>
          </a:p>
          <a:p>
            <a:pPr lvl="1"/>
            <a:r>
              <a:rPr lang="en-US" dirty="0" smtClean="0"/>
              <a:t>Cryomodule Test Stand design and cryostat</a:t>
            </a:r>
          </a:p>
          <a:p>
            <a:endParaRPr lang="en-US" dirty="0" smtClean="0">
              <a:latin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ermilab-DAE">
  <a:themeElements>
    <a:clrScheme name="">
      <a:dk1>
        <a:srgbClr val="000000"/>
      </a:dk1>
      <a:lt1>
        <a:srgbClr val="FFFFF7"/>
      </a:lt1>
      <a:dk2>
        <a:srgbClr val="000000"/>
      </a:dk2>
      <a:lt2>
        <a:srgbClr val="808080"/>
      </a:lt2>
      <a:accent1>
        <a:srgbClr val="00CC99"/>
      </a:accent1>
      <a:accent2>
        <a:srgbClr val="3333CC"/>
      </a:accent2>
      <a:accent3>
        <a:srgbClr val="FFFFFA"/>
      </a:accent3>
      <a:accent4>
        <a:srgbClr val="000000"/>
      </a:accent4>
      <a:accent5>
        <a:srgbClr val="AAE2CA"/>
      </a:accent5>
      <a:accent6>
        <a:srgbClr val="2D2DB9"/>
      </a:accent6>
      <a:hlink>
        <a:srgbClr val="CCCCFF"/>
      </a:hlink>
      <a:folHlink>
        <a:srgbClr val="B2B2B2"/>
      </a:folHlink>
    </a:clrScheme>
    <a:fontScheme name="7_ILC Cavity and Cryomodule">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ILC Cavity and Cryomodu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ILC Cavity and Cryomodu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ILC Cavity and Cryomodu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ILC Cavity and Cryomodu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ILC Cavity and Cryomodu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ILC Cavity and Cryomodu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ILC Cavity and Cryomodu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TotalTime>
  <Words>1881</Words>
  <Application>Microsoft Office PowerPoint</Application>
  <PresentationFormat>On-screen Show (4:3)</PresentationFormat>
  <Paragraphs>290</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Fermilab-DAE</vt:lpstr>
      <vt:lpstr>Overview of the IIFC Collaboration Program: Present and Future</vt:lpstr>
      <vt:lpstr>Fermilab’s Next 10 yrs Strategy</vt:lpstr>
      <vt:lpstr>Indian DAE Next 10-15 yrs Strategy</vt:lpstr>
      <vt:lpstr>Colleagues at Fermilab under IIFC</vt:lpstr>
      <vt:lpstr>MOU: US and Indian Laboratories</vt:lpstr>
      <vt:lpstr>It takes time</vt:lpstr>
      <vt:lpstr>Jan 2009: Addendum MOU III </vt:lpstr>
      <vt:lpstr>Phase I: SRF R&amp;D</vt:lpstr>
      <vt:lpstr>Phase 1: R&amp;D Collaboration </vt:lpstr>
      <vt:lpstr>Optimizing Accelerator Layout</vt:lpstr>
      <vt:lpstr>RF parameters of the 650 MHz cavities</vt:lpstr>
      <vt:lpstr>Fabrication of SSR1</vt:lpstr>
      <vt:lpstr>1300 MHz Cavity: Forming and Machining</vt:lpstr>
      <vt:lpstr>Equator Welding</vt:lpstr>
      <vt:lpstr>1-cell Cavity 2 K VTS test result</vt:lpstr>
      <vt:lpstr>1300  650 MHz Cryomodule Design</vt:lpstr>
      <vt:lpstr>Slide 17</vt:lpstr>
      <vt:lpstr>Vertical Test Stand Design</vt:lpstr>
      <vt:lpstr>Horizontal Test Stand (HTS-2)</vt:lpstr>
      <vt:lpstr>IIFC Management: Overview</vt:lpstr>
      <vt:lpstr>IIFC Management: Communication</vt:lpstr>
      <vt:lpstr>Phase II: R&amp;D </vt:lpstr>
      <vt:lpstr>Phase III: Project-X</vt:lpstr>
      <vt:lpstr>Collaboration on High Energy Physics</vt:lpstr>
      <vt:lpstr>Overall Planning and Goals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Shekhar Mishra</dc:creator>
  <cp:lastModifiedBy>Shekhar Mishra</cp:lastModifiedBy>
  <cp:revision>27</cp:revision>
  <dcterms:created xsi:type="dcterms:W3CDTF">2010-10-14T21:42:57Z</dcterms:created>
  <dcterms:modified xsi:type="dcterms:W3CDTF">2010-10-26T00:47:32Z</dcterms:modified>
</cp:coreProperties>
</file>