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notesMasterIdLst>
    <p:notesMasterId r:id="rId14"/>
  </p:notesMasterIdLst>
  <p:sldIdLst>
    <p:sldId id="256" r:id="rId3"/>
    <p:sldId id="267" r:id="rId4"/>
    <p:sldId id="266" r:id="rId5"/>
    <p:sldId id="261" r:id="rId6"/>
    <p:sldId id="262" r:id="rId7"/>
    <p:sldId id="263" r:id="rId8"/>
    <p:sldId id="264" r:id="rId9"/>
    <p:sldId id="268" r:id="rId10"/>
    <p:sldId id="260" r:id="rId11"/>
    <p:sldId id="258" r:id="rId12"/>
    <p:sldId id="25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1AC9B6-1B7D-4888-BD3C-07EFBC65EDF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3FC9EB-F65B-46EF-9FBE-48A18A5EC3E3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33F6EAB-9408-4680-833F-408A4FE0AAF6}" type="slidenum">
              <a:rPr lang="en-US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3C7963-E4BD-4175-830D-3798B3939F01}" type="slidenum">
              <a:rPr lang="en-US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A78545-6FE2-45BA-BD95-2E5EF19DF991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8B1919-013F-40D1-9688-AF6DE822FB0D}" type="slidenum">
              <a:rPr lang="en-US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0EA05FC-FECD-41E2-B1DF-6ABAAA2B5BD1}" type="slidenum">
              <a:rPr lang="en-US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0" descr="Fermi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8600"/>
            <a:ext cx="9144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4550" y="0"/>
            <a:ext cx="6794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0"/>
            <a:ext cx="215265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30555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09888-2A20-43B4-8F10-1A9D01342E1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68055-88A2-4D5D-BECC-3AEF7BCB40B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Fermi Logo"/>
          <p:cNvPicPr>
            <a:picLocks noChangeAspect="1" noChangeArrowheads="1"/>
          </p:cNvPicPr>
          <p:nvPr userDrawn="1"/>
        </p:nvPicPr>
        <p:blipFill>
          <a:blip r:embed="rId2" cstate="print"/>
          <a:srcRect l="16667" t="23302" r="16667" b="6796"/>
          <a:stretch>
            <a:fillRect/>
          </a:stretch>
        </p:blipFill>
        <p:spPr bwMode="auto">
          <a:xfrm>
            <a:off x="152400" y="0"/>
            <a:ext cx="60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4550" y="0"/>
            <a:ext cx="6794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3C298-CF0E-4D62-9B81-DB008D82307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58374-C49A-43BD-99A0-F1E8F301B66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BDE3-72AB-40AE-B3FB-75D83027F82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8E4C2-0E06-4F38-BF1A-7A33307218B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DE4C2-FF49-4DA0-B506-CC73BEB9AA3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61D4B-4ACF-41AB-B2EB-64C33D19BF5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EBF06-5C06-4B8F-814C-A63387973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99A8C-74A9-42D8-BA1C-60B366D5520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B1AD3-D97F-4B89-96CD-073D058B63B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9FA8E-2BF6-412D-A4F7-7483FE3DB87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FACBA-E494-48F0-A756-287040FCAEF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45051-3DD6-4A28-A672-DEEF9C5DAFB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913A2-76F8-4932-BD33-0746CC5A6E5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AEC6E-8298-404B-A605-314FA0FBEDE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B5688-B27E-4828-8DBD-217D47BFB48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20B0A-51AF-4F9B-A2C5-114F067C066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6FEDF-1E51-49DE-BB9A-2234AD416E3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222DB-A7B5-4D41-914A-643BB6304E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9C8AF-DD77-4700-AC93-B4279007638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56057-51BB-422D-A128-6A100F04A4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14400"/>
            <a:ext cx="42291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14400"/>
            <a:ext cx="42291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2" name="Rectangle 8"/>
          <p:cNvSpPr>
            <a:spLocks noChangeArrowheads="1"/>
          </p:cNvSpPr>
          <p:nvPr/>
        </p:nvSpPr>
        <p:spPr bwMode="auto">
          <a:xfrm>
            <a:off x="228600" y="762000"/>
            <a:ext cx="8153400" cy="76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pic>
        <p:nvPicPr>
          <p:cNvPr id="6147" name="Picture 10" descr="Fermi 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228600"/>
            <a:ext cx="9144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746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14400"/>
            <a:ext cx="8610600" cy="55626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64550" y="0"/>
            <a:ext cx="6794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rgbClr val="00009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b="1">
          <a:solidFill>
            <a:srgbClr val="37861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 b="1">
          <a:solidFill>
            <a:srgbClr val="FF33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EAA903-F4B2-4BED-A03F-93CBE386AAA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92A8B4-9B54-4B2E-B3EB-FCEC0D946FC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295400"/>
            <a:ext cx="7772400" cy="1470025"/>
          </a:xfrm>
        </p:spPr>
        <p:txBody>
          <a:bodyPr/>
          <a:lstStyle/>
          <a:p>
            <a:r>
              <a:rPr lang="en-US" dirty="0" smtClean="0"/>
              <a:t>IIFC Instrumentation R&amp;D</a:t>
            </a:r>
            <a:br>
              <a:rPr lang="en-US" dirty="0" smtClean="0"/>
            </a:br>
            <a:r>
              <a:rPr lang="en-US" dirty="0" smtClean="0"/>
              <a:t>for Project X at BARC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066800"/>
          </a:xfrm>
          <a:ln/>
        </p:spPr>
        <p:txBody>
          <a:bodyPr/>
          <a:lstStyle/>
          <a:p>
            <a:r>
              <a:rPr lang="en-US" i="1" dirty="0" smtClean="0"/>
              <a:t>C.K. </a:t>
            </a:r>
            <a:r>
              <a:rPr lang="en-US" i="1" dirty="0" err="1" smtClean="0"/>
              <a:t>Pithawa</a:t>
            </a:r>
            <a:r>
              <a:rPr lang="en-US" i="1" dirty="0" smtClean="0"/>
              <a:t> </a:t>
            </a:r>
            <a:r>
              <a:rPr lang="en-US" dirty="0" smtClean="0"/>
              <a:t>– BARC</a:t>
            </a:r>
            <a:br>
              <a:rPr lang="en-US" dirty="0" smtClean="0"/>
            </a:br>
            <a:r>
              <a:rPr lang="en-US" i="1" dirty="0" smtClean="0"/>
              <a:t>Manfred Wendt </a:t>
            </a:r>
            <a:r>
              <a:rPr lang="en-US" dirty="0" smtClean="0"/>
              <a:t>– </a:t>
            </a:r>
            <a:r>
              <a:rPr lang="en-US" dirty="0" err="1" smtClean="0"/>
              <a:t>Fermilab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BARC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4876800"/>
          </a:xfrm>
        </p:spPr>
        <p:txBody>
          <a:bodyPr/>
          <a:lstStyle/>
          <a:p>
            <a:r>
              <a:rPr lang="en-US" dirty="0" smtClean="0"/>
              <a:t>Next steps…</a:t>
            </a:r>
          </a:p>
          <a:p>
            <a:pPr lvl="1"/>
            <a:r>
              <a:rPr lang="en-US" dirty="0" err="1" smtClean="0"/>
              <a:t>Fermilab</a:t>
            </a:r>
            <a:r>
              <a:rPr lang="en-US" dirty="0" smtClean="0"/>
              <a:t> needs to define specifications and requirements for all three projects.</a:t>
            </a:r>
          </a:p>
          <a:p>
            <a:pPr lvl="2"/>
            <a:r>
              <a:rPr lang="en-US" dirty="0" smtClean="0"/>
              <a:t>Requirement Specifications, scope of work and deliverables, including calibration and test set-up and time schedule to be jointly worked out.</a:t>
            </a:r>
          </a:p>
          <a:p>
            <a:pPr lvl="2"/>
            <a:r>
              <a:rPr lang="en-US" dirty="0" smtClean="0"/>
              <a:t>The application software requirements and interface details need to be worked out in discussion with colleagues at </a:t>
            </a:r>
            <a:r>
              <a:rPr lang="en-US" dirty="0" err="1" smtClean="0"/>
              <a:t>Fermilab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Send 2+ BARC engineers for 3-6 month to </a:t>
            </a:r>
            <a:r>
              <a:rPr lang="en-US" dirty="0" err="1" smtClean="0"/>
              <a:t>Fermilab</a:t>
            </a:r>
            <a:endParaRPr lang="en-US" dirty="0" smtClean="0"/>
          </a:p>
          <a:p>
            <a:pPr lvl="2"/>
            <a:r>
              <a:rPr lang="en-US" dirty="0" smtClean="0"/>
              <a:t>Work as member of the </a:t>
            </a:r>
            <a:r>
              <a:rPr lang="en-US" dirty="0" err="1" smtClean="0"/>
              <a:t>Fermilab</a:t>
            </a:r>
            <a:r>
              <a:rPr lang="en-US" dirty="0" smtClean="0"/>
              <a:t> instrumentation team</a:t>
            </a:r>
          </a:p>
          <a:p>
            <a:pPr lvl="2"/>
            <a:r>
              <a:rPr lang="en-US" dirty="0" smtClean="0"/>
              <a:t>Receive detailed technical information, get used to tools, procedures, tricks, hands-on activities, trouble-shooting, and the day-to-day engineering struggle.</a:t>
            </a:r>
          </a:p>
          <a:p>
            <a:pPr lvl="2"/>
            <a:r>
              <a:rPr lang="en-US" dirty="0" smtClean="0"/>
              <a:t>Finalized all definitions and interfaces on the R&amp;D deliverables.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BARC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3505200"/>
          </a:xfrm>
        </p:spPr>
        <p:txBody>
          <a:bodyPr/>
          <a:lstStyle/>
          <a:p>
            <a:r>
              <a:rPr lang="en-US" dirty="0" smtClean="0"/>
              <a:t>Opens questions</a:t>
            </a:r>
          </a:p>
          <a:p>
            <a:pPr lvl="1"/>
            <a:r>
              <a:rPr lang="en-US" dirty="0" smtClean="0"/>
              <a:t>BARC want to initiate the collaboration on all three systems simultaneously! It might be preferable to start with one activity, e.g. a BPM system for HINS?!</a:t>
            </a:r>
          </a:p>
          <a:p>
            <a:pPr lvl="1"/>
            <a:r>
              <a:rPr lang="en-US" dirty="0" smtClean="0"/>
              <a:t>BARC proposed participation in development of the Global Project X Control System. </a:t>
            </a:r>
            <a:r>
              <a:rPr lang="en-US" dirty="0" err="1" smtClean="0"/>
              <a:t>Fermilab</a:t>
            </a:r>
            <a:r>
              <a:rPr lang="en-US" dirty="0" smtClean="0"/>
              <a:t> would respond later.</a:t>
            </a:r>
          </a:p>
          <a:p>
            <a:pPr lvl="2"/>
            <a:r>
              <a:rPr lang="en-US" dirty="0" smtClean="0"/>
              <a:t>At this moment </a:t>
            </a:r>
            <a:r>
              <a:rPr lang="en-US" dirty="0" err="1" smtClean="0"/>
              <a:t>Fermilab</a:t>
            </a:r>
            <a:r>
              <a:rPr lang="en-US" dirty="0" smtClean="0"/>
              <a:t> would limit control activities to drivers, interfaces, </a:t>
            </a:r>
            <a:r>
              <a:rPr lang="en-US" dirty="0" err="1" smtClean="0"/>
              <a:t>ACNet</a:t>
            </a:r>
            <a:r>
              <a:rPr lang="en-US" dirty="0" smtClean="0"/>
              <a:t>-in-a Box, etc.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</a:p>
          <a:p>
            <a:pPr lvl="1"/>
            <a:r>
              <a:rPr lang="en-US" dirty="0" smtClean="0"/>
              <a:t>Management  and work distribution on CMTF needs to be discussed and specified.</a:t>
            </a:r>
          </a:p>
          <a:p>
            <a:pPr lvl="2"/>
            <a:endParaRPr lang="en-US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BARC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667000"/>
            <a:ext cx="8610600" cy="1676400"/>
          </a:xfrm>
        </p:spPr>
        <p:txBody>
          <a:bodyPr/>
          <a:lstStyle/>
          <a:p>
            <a:r>
              <a:rPr lang="en-US" dirty="0" smtClean="0"/>
              <a:t>Proposed Project X instrumentation R&amp;D activities:</a:t>
            </a:r>
          </a:p>
          <a:p>
            <a:pPr lvl="1"/>
            <a:r>
              <a:rPr lang="en-US" dirty="0" smtClean="0"/>
              <a:t>LLRF system</a:t>
            </a:r>
          </a:p>
          <a:p>
            <a:pPr lvl="1"/>
            <a:r>
              <a:rPr lang="en-US" dirty="0" smtClean="0"/>
              <a:t>BPM system</a:t>
            </a:r>
          </a:p>
          <a:p>
            <a:pPr lvl="1"/>
            <a:r>
              <a:rPr lang="en-US" dirty="0" smtClean="0"/>
              <a:t>RF interlock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86800" cy="944562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00000"/>
                </a:solidFill>
              </a:rPr>
              <a:t>BARC Experience on the Instrumentation for Accelerators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002060"/>
                </a:solidFill>
              </a:rPr>
              <a:t>LLRF system: Our systems are in use in Super-conducting </a:t>
            </a:r>
            <a:r>
              <a:rPr lang="en-US" sz="2800" dirty="0" err="1" smtClean="0">
                <a:solidFill>
                  <a:srgbClr val="002060"/>
                </a:solidFill>
              </a:rPr>
              <a:t>linacs</a:t>
            </a:r>
            <a:r>
              <a:rPr lang="en-US" sz="2800" dirty="0" smtClean="0">
                <a:solidFill>
                  <a:srgbClr val="002060"/>
                </a:solidFill>
              </a:rPr>
              <a:t> at TIFR and IUAC. Also supplied to Australian National University.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002060"/>
                </a:solidFill>
              </a:rPr>
              <a:t>Prototype digital version of the LLRF already designed and tested at TIFR </a:t>
            </a:r>
            <a:r>
              <a:rPr lang="en-US" sz="2800" dirty="0" err="1" smtClean="0">
                <a:solidFill>
                  <a:srgbClr val="002060"/>
                </a:solidFill>
              </a:rPr>
              <a:t>Linac</a:t>
            </a:r>
            <a:r>
              <a:rPr lang="en-US" sz="2800" dirty="0" smtClean="0">
                <a:solidFill>
                  <a:srgbClr val="002060"/>
                </a:solidFill>
              </a:rPr>
              <a:t>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002060"/>
                </a:solidFill>
              </a:rPr>
              <a:t>Beam Position Monitor: Under design for SPIRAL2, GANIL, France and LEHIPA, BARC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002060"/>
                </a:solidFill>
              </a:rPr>
              <a:t>Accelerator Control Systems: Developed for FOTIA – DC 6MV tandem Heavy Ion </a:t>
            </a:r>
            <a:r>
              <a:rPr lang="en-US" sz="2800" dirty="0" err="1" smtClean="0">
                <a:solidFill>
                  <a:srgbClr val="002060"/>
                </a:solidFill>
              </a:rPr>
              <a:t>Linac</a:t>
            </a:r>
            <a:r>
              <a:rPr lang="en-US" sz="2800" dirty="0" smtClean="0">
                <a:solidFill>
                  <a:srgbClr val="002060"/>
                </a:solidFill>
              </a:rPr>
              <a:t> and TIFR super-conducting </a:t>
            </a:r>
            <a:r>
              <a:rPr lang="en-US" sz="2800" dirty="0" err="1" smtClean="0">
                <a:solidFill>
                  <a:srgbClr val="002060"/>
                </a:solidFill>
              </a:rPr>
              <a:t>linac</a:t>
            </a:r>
            <a:r>
              <a:rPr lang="en-US" sz="2800" dirty="0" smtClean="0">
                <a:solidFill>
                  <a:srgbClr val="002060"/>
                </a:solidFill>
              </a:rPr>
              <a:t>, 150 MHz, Heavy Ion </a:t>
            </a:r>
            <a:r>
              <a:rPr lang="en-US" sz="2800" dirty="0" err="1" smtClean="0">
                <a:solidFill>
                  <a:srgbClr val="002060"/>
                </a:solidFill>
              </a:rPr>
              <a:t>Linac</a:t>
            </a:r>
            <a:r>
              <a:rPr lang="en-US" sz="2800" dirty="0" smtClean="0">
                <a:solidFill>
                  <a:srgbClr val="002060"/>
                </a:solidFill>
              </a:rPr>
              <a:t>. For LEHIPA – 352 MHz, 20 </a:t>
            </a:r>
            <a:r>
              <a:rPr lang="en-US" sz="2800" dirty="0" err="1" smtClean="0">
                <a:solidFill>
                  <a:srgbClr val="002060"/>
                </a:solidFill>
              </a:rPr>
              <a:t>MeV</a:t>
            </a:r>
            <a:r>
              <a:rPr lang="en-US" sz="2800" dirty="0" smtClean="0">
                <a:solidFill>
                  <a:srgbClr val="002060"/>
                </a:solidFill>
              </a:rPr>
              <a:t>, Proton </a:t>
            </a:r>
            <a:r>
              <a:rPr lang="en-US" sz="2800" dirty="0" err="1" smtClean="0">
                <a:solidFill>
                  <a:srgbClr val="002060"/>
                </a:solidFill>
              </a:rPr>
              <a:t>Linac</a:t>
            </a:r>
            <a:r>
              <a:rPr lang="en-US" sz="2800" dirty="0" smtClean="0">
                <a:solidFill>
                  <a:srgbClr val="002060"/>
                </a:solidFill>
              </a:rPr>
              <a:t>, this is being designed as a distributed control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196850" y="935038"/>
            <a:ext cx="4070350" cy="494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mtClean="0">
                <a:solidFill>
                  <a:srgbClr val="000066"/>
                </a:solidFill>
                <a:latin typeface="Calibri" pitchFamily="34" charset="0"/>
              </a:rPr>
              <a:t>Features:</a:t>
            </a:r>
          </a:p>
          <a:p>
            <a:r>
              <a:rPr lang="en-US" smtClean="0">
                <a:solidFill>
                  <a:srgbClr val="000066"/>
                </a:solidFill>
                <a:latin typeface="Calibri" pitchFamily="34" charset="0"/>
              </a:rPr>
              <a:t> </a:t>
            </a:r>
          </a:p>
          <a:p>
            <a:r>
              <a:rPr lang="en-US" sz="1800" smtClean="0">
                <a:solidFill>
                  <a:srgbClr val="FF0000"/>
                </a:solidFill>
                <a:latin typeface="Calibri" pitchFamily="34" charset="0"/>
              </a:rPr>
              <a:t>High speed High Density FPGA</a:t>
            </a:r>
          </a:p>
          <a:p>
            <a:endParaRPr lang="en-US" sz="180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US" sz="1800" smtClean="0">
                <a:solidFill>
                  <a:srgbClr val="FF0000"/>
                </a:solidFill>
                <a:latin typeface="Calibri" pitchFamily="34" charset="0"/>
              </a:rPr>
              <a:t>Fast ADC –14 bits,105 MSPS, 4 nos</a:t>
            </a:r>
          </a:p>
          <a:p>
            <a:r>
              <a:rPr lang="en-US" sz="1800" smtClean="0">
                <a:solidFill>
                  <a:srgbClr val="FF0000"/>
                </a:solidFill>
                <a:latin typeface="Calibri" pitchFamily="34" charset="0"/>
              </a:rPr>
              <a:t>.</a:t>
            </a:r>
          </a:p>
          <a:p>
            <a:r>
              <a:rPr lang="en-US" sz="1800" smtClean="0">
                <a:solidFill>
                  <a:srgbClr val="FF0000"/>
                </a:solidFill>
                <a:latin typeface="Calibri" pitchFamily="34" charset="0"/>
              </a:rPr>
              <a:t>Fast DACs –14 bits, 300 MSPS, 2 nos</a:t>
            </a:r>
          </a:p>
          <a:p>
            <a:endParaRPr lang="en-US" sz="180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US" sz="1800" smtClean="0">
                <a:solidFill>
                  <a:srgbClr val="FF0000"/>
                </a:solidFill>
                <a:latin typeface="Calibri" pitchFamily="34" charset="0"/>
              </a:rPr>
              <a:t>Slow DACs –Dual,40 MSPS,10 bits, </a:t>
            </a:r>
          </a:p>
          <a:p>
            <a:r>
              <a:rPr lang="en-US" sz="1800" smtClean="0">
                <a:solidFill>
                  <a:srgbClr val="FF0000"/>
                </a:solidFill>
                <a:latin typeface="Calibri" pitchFamily="34" charset="0"/>
              </a:rPr>
              <a:t>3 nos.</a:t>
            </a:r>
          </a:p>
          <a:p>
            <a:endParaRPr lang="en-US" sz="180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US" sz="1800" smtClean="0">
                <a:solidFill>
                  <a:srgbClr val="FF0000"/>
                </a:solidFill>
                <a:latin typeface="Calibri" pitchFamily="34" charset="0"/>
              </a:rPr>
              <a:t>Clock Generation – PLL synthesizer</a:t>
            </a:r>
          </a:p>
          <a:p>
            <a:endParaRPr lang="en-US" sz="180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US" sz="1800" smtClean="0">
                <a:solidFill>
                  <a:srgbClr val="FF0000"/>
                </a:solidFill>
                <a:latin typeface="Calibri" pitchFamily="34" charset="0"/>
              </a:rPr>
              <a:t>Memory – 1 MB, 6 nos.</a:t>
            </a:r>
          </a:p>
          <a:p>
            <a:endParaRPr lang="en-US" sz="180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US" sz="1800" smtClean="0">
                <a:solidFill>
                  <a:srgbClr val="FF0000"/>
                </a:solidFill>
                <a:latin typeface="Calibri" pitchFamily="34" charset="0"/>
              </a:rPr>
              <a:t>cPCI Interface</a:t>
            </a:r>
          </a:p>
          <a:p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381000" y="1524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 smtClean="0">
                <a:solidFill>
                  <a:srgbClr val="800000"/>
                </a:solidFill>
                <a:latin typeface="Calibri" pitchFamily="34" charset="0"/>
              </a:rPr>
              <a:t>    Four Channel System: Digital Processing Card</a:t>
            </a:r>
          </a:p>
        </p:txBody>
      </p:sp>
      <p:pic>
        <p:nvPicPr>
          <p:cNvPr id="19460" name="Picture 3" descr="DLLRF card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6850" y="830263"/>
            <a:ext cx="4532313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050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rgbClr val="C00000"/>
                </a:solidFill>
              </a:rPr>
              <a:t>BPM for the SPIRAL2 LINAC</a:t>
            </a:r>
            <a:r>
              <a:rPr lang="en-US" b="1" smtClean="0"/>
              <a:t/>
            </a:r>
            <a:br>
              <a:rPr lang="en-US" b="1" smtClean="0"/>
            </a:br>
            <a:r>
              <a:rPr lang="fr-FR" sz="2200" smtClean="0">
                <a:solidFill>
                  <a:srgbClr val="002060"/>
                </a:solidFill>
              </a:rPr>
              <a:t>GANIL (Grand Accelerateur National d’Ions Lourds) in Caen, France</a:t>
            </a:r>
            <a:br>
              <a:rPr lang="fr-FR" sz="2200" smtClean="0">
                <a:solidFill>
                  <a:srgbClr val="002060"/>
                </a:solidFill>
              </a:rPr>
            </a:br>
            <a:endParaRPr lang="en-US" sz="2200" smtClean="0">
              <a:solidFill>
                <a:srgbClr val="002060"/>
              </a:solidFill>
            </a:endParaRPr>
          </a:p>
        </p:txBody>
      </p:sp>
      <p:pic>
        <p:nvPicPr>
          <p:cNvPr id="2457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" y="2133600"/>
            <a:ext cx="8153400" cy="4629150"/>
          </a:xfrm>
        </p:spPr>
      </p:pic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609600" y="1447800"/>
            <a:ext cx="7696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1800" smtClean="0">
                <a:solidFill>
                  <a:srgbClr val="002060"/>
                </a:solidFill>
                <a:latin typeface="Calibri" pitchFamily="34" charset="0"/>
              </a:rPr>
              <a:t>BPM Electronics based on VME Board (22 units to be supplied)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800" smtClean="0">
                <a:solidFill>
                  <a:srgbClr val="002060"/>
                </a:solidFill>
                <a:latin typeface="Calibri" pitchFamily="34" charset="0"/>
              </a:rPr>
              <a:t>MVME5500 , VxWorks6.8 , Spiral2 EPICS IOC, EDM GUI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609600"/>
            <a:ext cx="7086600" cy="612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0" y="38100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kern="0" dirty="0">
                <a:solidFill>
                  <a:srgbClr val="A50021"/>
                </a:solidFill>
                <a:latin typeface="Calibri"/>
              </a:rPr>
              <a:t>BARC-TIFR </a:t>
            </a:r>
            <a:r>
              <a:rPr lang="en-US" sz="3600" kern="0" dirty="0" err="1">
                <a:solidFill>
                  <a:srgbClr val="A50021"/>
                </a:solidFill>
                <a:latin typeface="Calibri"/>
              </a:rPr>
              <a:t>Linac</a:t>
            </a:r>
            <a:r>
              <a:rPr lang="en-US" sz="3600" kern="0" dirty="0">
                <a:solidFill>
                  <a:srgbClr val="A50021"/>
                </a:solidFill>
                <a:latin typeface="Calibri"/>
              </a:rPr>
              <a:t> - Beam Hall Layout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WINDOWS\circuit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875" y="785813"/>
            <a:ext cx="8096250" cy="607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CMTF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Already Discussed within IIFC</a:t>
            </a:r>
          </a:p>
          <a:p>
            <a:pPr lvl="1"/>
            <a:r>
              <a:rPr lang="en-US" dirty="0" smtClean="0"/>
              <a:t>CMTSs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BARC CDM</a:t>
            </a:r>
          </a:p>
          <a:p>
            <a:pPr lvl="2"/>
            <a:r>
              <a:rPr lang="en-US" dirty="0" smtClean="0"/>
              <a:t>1</a:t>
            </a:r>
            <a:r>
              <a:rPr lang="en-US" dirty="0" smtClean="0">
                <a:sym typeface="Wingdings" pitchFamily="2" charset="2"/>
              </a:rPr>
              <a:t> 1300 MHz stand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2  650 MHz stand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Cryogenic  VECC/BARC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650 MHz RF Power  RRCAT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RF Interlock and protection system  BARC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LLRF System  BARC</a:t>
            </a:r>
          </a:p>
          <a:p>
            <a:r>
              <a:rPr lang="en-US" dirty="0" smtClean="0">
                <a:solidFill>
                  <a:schemeClr val="accent4"/>
                </a:solidFill>
                <a:sym typeface="Wingdings" pitchFamily="2" charset="2"/>
              </a:rPr>
              <a:t>New Proposal is for BARC/ED to take responsibility of full integration of the CMTS system, including controls for CMTS</a:t>
            </a:r>
          </a:p>
          <a:p>
            <a:r>
              <a:rPr lang="en-US" dirty="0" smtClean="0">
                <a:solidFill>
                  <a:schemeClr val="accent4"/>
                </a:solidFill>
                <a:sym typeface="Wingdings" pitchFamily="2" charset="2"/>
              </a:rPr>
              <a:t>Indian Institutions would participate in the development of the CMTS1 (1300 MHz) at Fermilab, while developing the CMTS2 (650 MHz) in India for delivery and integration at </a:t>
            </a:r>
            <a:r>
              <a:rPr lang="en-US" dirty="0" err="1" smtClean="0">
                <a:solidFill>
                  <a:schemeClr val="accent4"/>
                </a:solidFill>
                <a:sym typeface="Wingdings" pitchFamily="2" charset="2"/>
              </a:rPr>
              <a:t>Fermilab</a:t>
            </a:r>
            <a:r>
              <a:rPr lang="en-US" dirty="0" smtClean="0">
                <a:solidFill>
                  <a:schemeClr val="accent4"/>
                </a:solidFill>
                <a:sym typeface="Wingdings" pitchFamily="2" charset="2"/>
              </a:rPr>
              <a:t>.</a:t>
            </a:r>
            <a:endParaRPr lang="en-US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BARC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257800"/>
          </a:xfrm>
        </p:spPr>
        <p:txBody>
          <a:bodyPr/>
          <a:lstStyle/>
          <a:p>
            <a:r>
              <a:rPr lang="en-US" dirty="0" smtClean="0"/>
              <a:t>First steps to initiate the collaboration</a:t>
            </a:r>
          </a:p>
          <a:p>
            <a:pPr lvl="1"/>
            <a:r>
              <a:rPr lang="en-US" dirty="0" err="1" smtClean="0"/>
              <a:t>Fermilab</a:t>
            </a:r>
            <a:r>
              <a:rPr lang="en-US" dirty="0" smtClean="0"/>
              <a:t> needs to transfer technical information to BARC</a:t>
            </a:r>
          </a:p>
          <a:p>
            <a:pPr lvl="2"/>
            <a:r>
              <a:rPr lang="en-US" dirty="0" smtClean="0"/>
              <a:t>Presentations, write-ups, schematics, layouts, etc.</a:t>
            </a:r>
          </a:p>
          <a:p>
            <a:pPr lvl="1"/>
            <a:r>
              <a:rPr lang="en-US" dirty="0" smtClean="0"/>
              <a:t>Inform </a:t>
            </a:r>
            <a:r>
              <a:rPr lang="en-US" dirty="0" err="1" smtClean="0"/>
              <a:t>Fermilab</a:t>
            </a:r>
            <a:r>
              <a:rPr lang="en-US" dirty="0" smtClean="0"/>
              <a:t> colleagues about the collaboration details</a:t>
            </a:r>
          </a:p>
          <a:p>
            <a:pPr lvl="2"/>
            <a:r>
              <a:rPr lang="en-US" dirty="0" smtClean="0"/>
              <a:t>On its way…</a:t>
            </a:r>
          </a:p>
          <a:p>
            <a:pPr lvl="1"/>
            <a:r>
              <a:rPr lang="en-US" dirty="0" smtClean="0"/>
              <a:t>Draft R&amp;D scope and deliverables</a:t>
            </a:r>
          </a:p>
          <a:p>
            <a:pPr lvl="2"/>
            <a:r>
              <a:rPr lang="en-US" dirty="0" smtClean="0"/>
              <a:t>Agreed to use HINS as test bed for BPM instrumentation.</a:t>
            </a:r>
          </a:p>
          <a:p>
            <a:pPr lvl="2"/>
            <a:r>
              <a:rPr lang="en-US" dirty="0" smtClean="0"/>
              <a:t>CMTF as target for the IIFC proposals, including instrumentation e.g. LLRF, RF protection interlocks and control systems. </a:t>
            </a:r>
          </a:p>
          <a:p>
            <a:pPr lvl="1"/>
            <a:r>
              <a:rPr lang="en-US" dirty="0" smtClean="0"/>
              <a:t>My visit of</a:t>
            </a:r>
            <a:r>
              <a:rPr lang="en-US" i="1" dirty="0" smtClean="0"/>
              <a:t> </a:t>
            </a:r>
            <a:r>
              <a:rPr lang="en-US" dirty="0" err="1" smtClean="0"/>
              <a:t>Fermilab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I met with </a:t>
            </a:r>
            <a:r>
              <a:rPr lang="en-US" i="1" dirty="0" smtClean="0"/>
              <a:t>Brian Chase </a:t>
            </a:r>
            <a:r>
              <a:rPr lang="en-US" dirty="0" smtClean="0"/>
              <a:t>(LLRF), </a:t>
            </a:r>
            <a:r>
              <a:rPr lang="en-US" i="1" dirty="0" smtClean="0"/>
              <a:t>Peter </a:t>
            </a:r>
            <a:r>
              <a:rPr lang="en-US" i="1" dirty="0" err="1" smtClean="0"/>
              <a:t>Prieto</a:t>
            </a:r>
            <a:r>
              <a:rPr lang="en-US" i="1" dirty="0" smtClean="0"/>
              <a:t> </a:t>
            </a:r>
            <a:r>
              <a:rPr lang="en-US" dirty="0" smtClean="0"/>
              <a:t>(BPMs &amp; RF protection), </a:t>
            </a:r>
            <a:r>
              <a:rPr lang="en-US" i="1" dirty="0" smtClean="0"/>
              <a:t>Jim Patrick</a:t>
            </a:r>
            <a:r>
              <a:rPr lang="en-US" dirty="0" smtClean="0"/>
              <a:t> (Controls), and many others.</a:t>
            </a:r>
          </a:p>
          <a:p>
            <a:pPr lvl="2"/>
            <a:r>
              <a:rPr lang="en-US" dirty="0" smtClean="0"/>
              <a:t>Visit of accelerator test facilities at NML and MDB.</a:t>
            </a:r>
          </a:p>
          <a:p>
            <a:pPr lvl="2"/>
            <a:r>
              <a:rPr lang="en-US" dirty="0" smtClean="0"/>
              <a:t>Evaluate plans and scope for BPM, RF protection &amp; LLRF systems.</a:t>
            </a:r>
          </a:p>
          <a:p>
            <a:pPr lvl="2"/>
            <a:r>
              <a:rPr lang="en-US" dirty="0" smtClean="0"/>
              <a:t>Draft of a schedule (on its way…)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rmilab-DAE">
  <a:themeElements>
    <a:clrScheme name="">
      <a:dk1>
        <a:srgbClr val="000000"/>
      </a:dk1>
      <a:lt1>
        <a:srgbClr val="FFFFF7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A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7_ILC Cavity and Cryomodule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ILC Cavity and Cryomodu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ILC Cavity and Cryomodul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ILC Cavity and Cryomodul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ILC Cavity and Cryomodul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ILC Cavity and Cryomodu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ILC Cavity and Cryomodu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ILC Cavity and Cryomodu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Fermilab-DAE</Template>
  <TotalTime>397</TotalTime>
  <Words>659</Words>
  <Application>Microsoft Office PowerPoint</Application>
  <PresentationFormat>On-screen Show (4:3)</PresentationFormat>
  <Paragraphs>79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Fermilab-DAE</vt:lpstr>
      <vt:lpstr>9_Office Theme</vt:lpstr>
      <vt:lpstr>IIFC Instrumentation R&amp;D for Project X at BARC</vt:lpstr>
      <vt:lpstr>BARC Collaboration</vt:lpstr>
      <vt:lpstr>BARC Experience on the Instrumentation for Accelerators</vt:lpstr>
      <vt:lpstr>Slide 4</vt:lpstr>
      <vt:lpstr>BPM for the SPIRAL2 LINAC GANIL (Grand Accelerateur National d’Ions Lourds) in Caen, France </vt:lpstr>
      <vt:lpstr>Slide 6</vt:lpstr>
      <vt:lpstr>Slide 7</vt:lpstr>
      <vt:lpstr>CMTF Proposal</vt:lpstr>
      <vt:lpstr>BARC Collaboration</vt:lpstr>
      <vt:lpstr>BARC Collaboration</vt:lpstr>
      <vt:lpstr>BARC Collaboration</vt:lpstr>
    </vt:vector>
  </TitlesOfParts>
  <Company>Fermilab | Accelerator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IIFC Instrumentation</dc:title>
  <dc:creator>manfred</dc:creator>
  <cp:lastModifiedBy>Shekhar Mishra</cp:lastModifiedBy>
  <cp:revision>41</cp:revision>
  <dcterms:created xsi:type="dcterms:W3CDTF">2010-10-28T03:50:58Z</dcterms:created>
  <dcterms:modified xsi:type="dcterms:W3CDTF">2010-11-22T20:32:38Z</dcterms:modified>
</cp:coreProperties>
</file>