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  <p:sldMasterId id="2147483842" r:id="rId2"/>
    <p:sldMasterId id="2147483854" r:id="rId3"/>
  </p:sldMasterIdLst>
  <p:notesMasterIdLst>
    <p:notesMasterId r:id="rId37"/>
  </p:notesMasterIdLst>
  <p:handoutMasterIdLst>
    <p:handoutMasterId r:id="rId38"/>
  </p:handoutMasterIdLst>
  <p:sldIdLst>
    <p:sldId id="256" r:id="rId4"/>
    <p:sldId id="360" r:id="rId5"/>
    <p:sldId id="342" r:id="rId6"/>
    <p:sldId id="287" r:id="rId7"/>
    <p:sldId id="313" r:id="rId8"/>
    <p:sldId id="260" r:id="rId9"/>
    <p:sldId id="350" r:id="rId10"/>
    <p:sldId id="347" r:id="rId11"/>
    <p:sldId id="348" r:id="rId12"/>
    <p:sldId id="309" r:id="rId13"/>
    <p:sldId id="344" r:id="rId14"/>
    <p:sldId id="345" r:id="rId15"/>
    <p:sldId id="338" r:id="rId16"/>
    <p:sldId id="346" r:id="rId17"/>
    <p:sldId id="335" r:id="rId18"/>
    <p:sldId id="269" r:id="rId19"/>
    <p:sldId id="318" r:id="rId20"/>
    <p:sldId id="337" r:id="rId21"/>
    <p:sldId id="349" r:id="rId22"/>
    <p:sldId id="357" r:id="rId23"/>
    <p:sldId id="353" r:id="rId24"/>
    <p:sldId id="359" r:id="rId25"/>
    <p:sldId id="354" r:id="rId26"/>
    <p:sldId id="336" r:id="rId27"/>
    <p:sldId id="358" r:id="rId28"/>
    <p:sldId id="365" r:id="rId29"/>
    <p:sldId id="366" r:id="rId30"/>
    <p:sldId id="368" r:id="rId31"/>
    <p:sldId id="341" r:id="rId32"/>
    <p:sldId id="361" r:id="rId33"/>
    <p:sldId id="362" r:id="rId34"/>
    <p:sldId id="364" r:id="rId35"/>
    <p:sldId id="31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33CC"/>
    <a:srgbClr val="33CC33"/>
    <a:srgbClr val="FFC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4698" autoAdjust="0"/>
  </p:normalViewPr>
  <p:slideViewPr>
    <p:cSldViewPr>
      <p:cViewPr>
        <p:scale>
          <a:sx n="70" d="100"/>
          <a:sy n="70" d="100"/>
        </p:scale>
        <p:origin x="-1170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C1D1F-9BF0-430E-A808-92EDDC17B3EA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IIFC Meeting, Oct 26-28, 2010 at RRCAT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6593F-F015-45EE-BC0E-3ACD24054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IIFC Meeting, Oct 26-28, 2010 at RRCAT</a:t>
            </a: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021366-6A74-47E8-9DA2-66A36C2EC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F0E56-768D-4BB6-B1D4-1DE2A4FA315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Meeting, Oct 26-28, 2010 at RRCAT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B1A90-14A5-4E9C-B4BB-389F2EA9166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Meeting, Oct 26-28, 2010 at RRCAT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A132D-AAC2-489D-9EE0-5DC79697807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Meeting, Oct 26-28, 2010 at RRCAT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3C349-955B-4663-9214-79ADB8B008B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Meeting, Oct 26-28, 2010 at RRCAT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AD951-5BE3-4550-B8D0-0250F089635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Meeting, Oct 26-28, 2010 at RRCAT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367C2-4ECA-4B03-877A-5D8CE634E84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Meeting, Oct 26-28, 2010 at RRCAT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048EAC-BCC5-4D8D-9854-B44DDA25477D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E2D8120D-1FBF-45FC-BFB6-BAB49AC23F9E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B60DC4-38B1-4896-8E35-844B15C86767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25879-C93D-4CFF-B956-7938BF7A061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Meeting, Oct 26-28, 2010 at RRCAT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Fermi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0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543A2-18CD-406D-8C7A-2222F069A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C266D-9BE9-483E-AFA7-A966D9859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228600" y="762000"/>
            <a:ext cx="81534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6147" name="Picture 10" descr="Fermi 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228600"/>
            <a:ext cx="9144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5626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64550" y="0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66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37861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rgbClr val="FF33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IIFC Meeting @ RRCAT, Oct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FBA1C-C2E5-4EE0-9437-34755A8F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file:///C:\Documents%20and%20Settings\Administrator\My%20Documents\IIFC-Meeting-Oct-26-29\cavity%20tuning\Tuning%20Machine.avi" TargetMode="External"/><Relationship Id="rId1" Type="http://schemas.openxmlformats.org/officeDocument/2006/relationships/video" Target="file:///C:\Documents%20and%20Settings\Administrator\My%20Documents\IIFC-Meeting-Oct-26-29\cavity%20tuning\tuning.avi" TargetMode="Externa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8229600" cy="1905000"/>
          </a:xfr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33CC33"/>
                </a:solidFill>
              </a:rPr>
              <a:t>Development  of  SCRF </a:t>
            </a:r>
            <a:r>
              <a:rPr lang="en-US" dirty="0" smtClean="0">
                <a:solidFill>
                  <a:srgbClr val="33CC33"/>
                </a:solidFill>
              </a:rPr>
              <a:t>Infrastructure </a:t>
            </a:r>
            <a:r>
              <a:rPr lang="en-US" sz="4000" dirty="0" smtClean="0">
                <a:solidFill>
                  <a:srgbClr val="33CC33"/>
                </a:solidFill>
              </a:rPr>
              <a:t>at </a:t>
            </a:r>
            <a:r>
              <a:rPr lang="en-US" sz="4000" dirty="0">
                <a:solidFill>
                  <a:srgbClr val="33CC33"/>
                </a:solidFill>
              </a:rPr>
              <a:t>RRCAT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76600"/>
            <a:ext cx="8763000" cy="2667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>
                <a:solidFill>
                  <a:srgbClr val="0070C0"/>
                </a:solidFill>
              </a:rPr>
              <a:t>Satish </a:t>
            </a:r>
            <a:r>
              <a:rPr lang="en-US" sz="2800" b="1" dirty="0" smtClean="0">
                <a:solidFill>
                  <a:srgbClr val="0070C0"/>
                </a:solidFill>
              </a:rPr>
              <a:t>Chandra Joshi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dirty="0" smtClean="0">
                <a:solidFill>
                  <a:srgbClr val="00B050"/>
                </a:solidFill>
              </a:rPr>
              <a:t>Proton </a:t>
            </a:r>
            <a:r>
              <a:rPr lang="en-US" sz="2600" dirty="0" err="1" smtClean="0">
                <a:solidFill>
                  <a:srgbClr val="00B050"/>
                </a:solidFill>
              </a:rPr>
              <a:t>Linac</a:t>
            </a:r>
            <a:r>
              <a:rPr lang="en-US" sz="2600" dirty="0" smtClean="0">
                <a:solidFill>
                  <a:srgbClr val="00B050"/>
                </a:solidFill>
              </a:rPr>
              <a:t> &amp; Superconducting Cavity Division</a:t>
            </a:r>
            <a:endParaRPr lang="en-US" sz="2800" b="1" dirty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Raja </a:t>
            </a:r>
            <a:r>
              <a:rPr lang="en-US" sz="2800" dirty="0" err="1"/>
              <a:t>Ramanna</a:t>
            </a:r>
            <a:r>
              <a:rPr lang="en-US" sz="2800" dirty="0"/>
              <a:t> Centre for Advanced Technology, Indore, </a:t>
            </a:r>
            <a:r>
              <a:rPr lang="en-US" sz="2800" dirty="0" smtClean="0"/>
              <a:t>India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October 28, 2010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Cavity Processing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962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smtClean="0"/>
              <a:t>Cavity Washing, degreasing</a:t>
            </a:r>
          </a:p>
          <a:p>
            <a:pPr>
              <a:buFont typeface="Wingdings" pitchFamily="2" charset="2"/>
              <a:buChar char="Ø"/>
            </a:pPr>
            <a:r>
              <a:rPr lang="en-US" sz="2800" smtClean="0"/>
              <a:t>CBP</a:t>
            </a:r>
          </a:p>
          <a:p>
            <a:pPr>
              <a:buFont typeface="Wingdings" pitchFamily="2" charset="2"/>
              <a:buChar char="Ø"/>
            </a:pPr>
            <a:r>
              <a:rPr lang="en-US" sz="2800" smtClean="0"/>
              <a:t>EP/BCP </a:t>
            </a:r>
          </a:p>
          <a:p>
            <a:pPr>
              <a:buFont typeface="Wingdings" pitchFamily="2" charset="2"/>
              <a:buChar char="Ø"/>
            </a:pPr>
            <a:r>
              <a:rPr lang="en-US" sz="2800" smtClean="0"/>
              <a:t>Thermal Processing @ 600</a:t>
            </a:r>
            <a:r>
              <a:rPr lang="en-US" sz="2800" baseline="30000" smtClean="0"/>
              <a:t>0</a:t>
            </a:r>
            <a:r>
              <a:rPr lang="en-US" sz="2800" smtClean="0"/>
              <a:t>-800</a:t>
            </a:r>
            <a:r>
              <a:rPr lang="en-US" sz="2800" baseline="30000" smtClean="0"/>
              <a:t>0</a:t>
            </a:r>
            <a:r>
              <a:rPr lang="en-US" sz="2800" smtClean="0"/>
              <a:t> C</a:t>
            </a:r>
          </a:p>
          <a:p>
            <a:pPr>
              <a:buFont typeface="Wingdings" pitchFamily="2" charset="2"/>
              <a:buChar char="Ø"/>
            </a:pPr>
            <a:r>
              <a:rPr lang="en-US" sz="2800" smtClean="0"/>
              <a:t>Cavity Tuning</a:t>
            </a:r>
          </a:p>
          <a:p>
            <a:pPr>
              <a:buFont typeface="Wingdings" pitchFamily="2" charset="2"/>
              <a:buChar char="Ø"/>
            </a:pPr>
            <a:r>
              <a:rPr lang="en-US" sz="2800" smtClean="0"/>
              <a:t>HPR</a:t>
            </a:r>
          </a:p>
          <a:p>
            <a:pPr>
              <a:buFont typeface="Wingdings" pitchFamily="2" charset="2"/>
              <a:buChar char="Ø"/>
            </a:pPr>
            <a:r>
              <a:rPr lang="en-US" sz="2800" smtClean="0"/>
              <a:t>Drying &amp; evacuation. </a:t>
            </a:r>
          </a:p>
          <a:p>
            <a:pPr>
              <a:buFont typeface="Wingdings" pitchFamily="2" charset="2"/>
              <a:buChar char="Ø"/>
            </a:pPr>
            <a:r>
              <a:rPr lang="en-US" sz="2800" smtClean="0"/>
              <a:t>Thermal Processing~120</a:t>
            </a:r>
            <a:r>
              <a:rPr lang="en-US" sz="2800" baseline="30000" smtClean="0"/>
              <a:t>0</a:t>
            </a:r>
            <a:r>
              <a:rPr lang="en-US" sz="2800" smtClean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375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33CC33"/>
                </a:solidFill>
              </a:rPr>
              <a:t>Centrifugal Barrel Polishing (single  Cell)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0" y="914400"/>
            <a:ext cx="388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300"/>
              </a:spcAft>
            </a:pPr>
            <a:r>
              <a:rPr lang="en-GB" sz="2000" b="1">
                <a:solidFill>
                  <a:srgbClr val="0000FF"/>
                </a:solidFill>
              </a:rPr>
              <a:t>Main features of CBP machine</a:t>
            </a: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1400"/>
              <a:t>Turret and Barrel rotate in opposite direction</a:t>
            </a:r>
          </a:p>
          <a:p>
            <a:pPr>
              <a:buFont typeface="Wingdings" pitchFamily="2" charset="2"/>
              <a:buChar char="v"/>
            </a:pPr>
            <a:r>
              <a:rPr lang="en-US" sz="1400"/>
              <a:t>Turret speed – 0 – 200 rpm ( variable )</a:t>
            </a:r>
          </a:p>
          <a:p>
            <a:pPr>
              <a:buFont typeface="Wingdings" pitchFamily="2" charset="2"/>
              <a:buChar char="v"/>
            </a:pPr>
            <a:r>
              <a:rPr lang="en-US" sz="1400"/>
              <a:t>Barrel speed – 0 – 200 rpm ( variable )</a:t>
            </a:r>
          </a:p>
          <a:p>
            <a:pPr>
              <a:buFont typeface="Wingdings" pitchFamily="2" charset="2"/>
              <a:buChar char="v"/>
            </a:pPr>
            <a:r>
              <a:rPr lang="en-US" sz="1400"/>
              <a:t>Barrel size – 320 X 320 X 500 mm</a:t>
            </a:r>
          </a:p>
          <a:p>
            <a:pPr>
              <a:buFont typeface="Wingdings" pitchFamily="2" charset="2"/>
              <a:buChar char="v"/>
            </a:pPr>
            <a:endParaRPr lang="en-US" sz="800"/>
          </a:p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57800" y="1219200"/>
            <a:ext cx="3581400" cy="2324100"/>
            <a:chOff x="597" y="7140"/>
            <a:chExt cx="5640" cy="3660"/>
          </a:xfrm>
        </p:grpSpPr>
        <p:pic>
          <p:nvPicPr>
            <p:cNvPr id="33802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7" y="7508"/>
              <a:ext cx="4200" cy="3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3" name="Text Box 6"/>
            <p:cNvSpPr txBox="1">
              <a:spLocks noChangeArrowheads="1"/>
            </p:cNvSpPr>
            <p:nvPr/>
          </p:nvSpPr>
          <p:spPr bwMode="auto">
            <a:xfrm>
              <a:off x="1077" y="10260"/>
              <a:ext cx="26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300"/>
                </a:spcAft>
              </a:pPr>
              <a:r>
                <a:rPr lang="en-US" sz="1000" b="1">
                  <a:solidFill>
                    <a:srgbClr val="FF0000"/>
                  </a:solidFill>
                </a:rPr>
                <a:t>Working principle of CBP</a:t>
              </a:r>
              <a:endParaRPr lang="en-US" sz="2400"/>
            </a:p>
          </p:txBody>
        </p:sp>
        <p:sp>
          <p:nvSpPr>
            <p:cNvPr id="33804" name="Text Box 7"/>
            <p:cNvSpPr txBox="1">
              <a:spLocks noChangeArrowheads="1"/>
            </p:cNvSpPr>
            <p:nvPr/>
          </p:nvSpPr>
          <p:spPr bwMode="auto">
            <a:xfrm>
              <a:off x="597" y="7740"/>
              <a:ext cx="13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300"/>
                </a:spcAft>
              </a:pPr>
              <a:r>
                <a:rPr lang="en-US" sz="1000" b="1">
                  <a:solidFill>
                    <a:srgbClr val="FF0000"/>
                  </a:solidFill>
                </a:rPr>
                <a:t>SCRF cavity</a:t>
              </a:r>
              <a:endParaRPr lang="en-US" sz="2400"/>
            </a:p>
          </p:txBody>
        </p:sp>
        <p:sp>
          <p:nvSpPr>
            <p:cNvPr id="33805" name="Text Box 8"/>
            <p:cNvSpPr txBox="1">
              <a:spLocks noChangeArrowheads="1"/>
            </p:cNvSpPr>
            <p:nvPr/>
          </p:nvSpPr>
          <p:spPr bwMode="auto">
            <a:xfrm>
              <a:off x="2397" y="7140"/>
              <a:ext cx="168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300"/>
                </a:spcAft>
              </a:pPr>
              <a:r>
                <a:rPr lang="en-US" sz="1000" b="1">
                  <a:solidFill>
                    <a:srgbClr val="FF0000"/>
                  </a:solidFill>
                </a:rPr>
                <a:t>Cavity rotation</a:t>
              </a:r>
            </a:p>
            <a:p>
              <a:pPr>
                <a:spcAft>
                  <a:spcPts val="300"/>
                </a:spcAft>
              </a:pPr>
              <a:r>
                <a:rPr lang="en-US" sz="1000" b="1">
                  <a:solidFill>
                    <a:srgbClr val="FF0000"/>
                  </a:solidFill>
                </a:rPr>
                <a:t>direction</a:t>
              </a:r>
              <a:endParaRPr lang="en-US" sz="2400"/>
            </a:p>
          </p:txBody>
        </p:sp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4437" y="7740"/>
              <a:ext cx="18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300"/>
                </a:spcAft>
              </a:pPr>
              <a:r>
                <a:rPr lang="en-US" sz="1000" b="1">
                  <a:solidFill>
                    <a:srgbClr val="FF0000"/>
                  </a:solidFill>
                </a:rPr>
                <a:t>Turret rotation</a:t>
              </a:r>
            </a:p>
            <a:p>
              <a:pPr>
                <a:spcAft>
                  <a:spcPts val="300"/>
                </a:spcAft>
              </a:pPr>
              <a:r>
                <a:rPr lang="en-US" sz="1000" b="1">
                  <a:solidFill>
                    <a:srgbClr val="FF0000"/>
                  </a:solidFill>
                </a:rPr>
                <a:t>direction</a:t>
              </a:r>
              <a:endParaRPr lang="en-US" sz="2400"/>
            </a:p>
          </p:txBody>
        </p:sp>
        <p:sp>
          <p:nvSpPr>
            <p:cNvPr id="33807" name="Line 10"/>
            <p:cNvSpPr>
              <a:spLocks noChangeShapeType="1"/>
            </p:cNvSpPr>
            <p:nvPr/>
          </p:nvSpPr>
          <p:spPr bwMode="auto">
            <a:xfrm>
              <a:off x="4557" y="8280"/>
              <a:ext cx="0" cy="36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11"/>
            <p:cNvSpPr>
              <a:spLocks noChangeShapeType="1"/>
            </p:cNvSpPr>
            <p:nvPr/>
          </p:nvSpPr>
          <p:spPr bwMode="auto">
            <a:xfrm>
              <a:off x="1437" y="7920"/>
              <a:ext cx="840" cy="36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12"/>
            <p:cNvSpPr>
              <a:spLocks noChangeShapeType="1"/>
            </p:cNvSpPr>
            <p:nvPr/>
          </p:nvSpPr>
          <p:spPr bwMode="auto">
            <a:xfrm>
              <a:off x="3117" y="7740"/>
              <a:ext cx="0" cy="36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797" name="Picture 13" descr="DSC00357"/>
          <p:cNvPicPr>
            <a:picLocks noChangeAspect="1" noChangeArrowheads="1"/>
          </p:cNvPicPr>
          <p:nvPr/>
        </p:nvPicPr>
        <p:blipFill>
          <a:blip r:embed="rId3"/>
          <a:srcRect t="8395"/>
          <a:stretch>
            <a:fillRect/>
          </a:stretch>
        </p:blipFill>
        <p:spPr bwMode="auto">
          <a:xfrm>
            <a:off x="228600" y="3810000"/>
            <a:ext cx="328136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14"/>
          <p:cNvSpPr txBox="1">
            <a:spLocks noChangeArrowheads="1"/>
          </p:cNvSpPr>
          <p:nvPr/>
        </p:nvSpPr>
        <p:spPr bwMode="auto">
          <a:xfrm>
            <a:off x="0" y="60960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300"/>
              </a:spcAft>
            </a:pPr>
            <a:r>
              <a:rPr lang="en-US" sz="1600" b="1">
                <a:solidFill>
                  <a:srgbClr val="FF0000"/>
                </a:solidFill>
              </a:rPr>
              <a:t>Cavity ready for mounting in CBP m/c </a:t>
            </a:r>
            <a:endParaRPr lang="en-US" sz="4400"/>
          </a:p>
        </p:txBody>
      </p:sp>
      <p:pic>
        <p:nvPicPr>
          <p:cNvPr id="33799" name="Picture 15" descr="DSC003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29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16"/>
          <p:cNvSpPr txBox="1">
            <a:spLocks noChangeArrowheads="1"/>
          </p:cNvSpPr>
          <p:nvPr/>
        </p:nvSpPr>
        <p:spPr bwMode="auto">
          <a:xfrm>
            <a:off x="4724400" y="6248400"/>
            <a:ext cx="365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300"/>
              </a:spcAft>
            </a:pPr>
            <a:r>
              <a:rPr lang="en-US" sz="1600" b="1">
                <a:solidFill>
                  <a:srgbClr val="FF0000"/>
                </a:solidFill>
              </a:rPr>
              <a:t>Cavities mounted in CBP machine </a:t>
            </a:r>
            <a:endParaRPr lang="en-US" sz="4400"/>
          </a:p>
        </p:txBody>
      </p:sp>
      <p:sp>
        <p:nvSpPr>
          <p:cNvPr id="33801" name="Text Box 17"/>
          <p:cNvSpPr txBox="1">
            <a:spLocks noChangeArrowheads="1"/>
          </p:cNvSpPr>
          <p:nvPr/>
        </p:nvSpPr>
        <p:spPr bwMode="auto">
          <a:xfrm>
            <a:off x="0" y="2286000"/>
            <a:ext cx="556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300"/>
              </a:spcAft>
            </a:pPr>
            <a:r>
              <a:rPr lang="en-GB" b="1">
                <a:solidFill>
                  <a:srgbClr val="0000FF"/>
                </a:solidFill>
              </a:rPr>
              <a:t>Requirement of CBP machine</a:t>
            </a: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1400"/>
              <a:t>Reduction of EB weld bead contour from inside surface of SCRF cavity </a:t>
            </a:r>
          </a:p>
          <a:p>
            <a:pPr>
              <a:buFont typeface="Wingdings" pitchFamily="2" charset="2"/>
              <a:buChar char="v"/>
            </a:pPr>
            <a:r>
              <a:rPr lang="en-US" sz="1400"/>
              <a:t>Removal of the inside damaged surface layer during forming</a:t>
            </a:r>
          </a:p>
          <a:p>
            <a:pPr>
              <a:spcAft>
                <a:spcPts val="300"/>
              </a:spcAft>
            </a:pPr>
            <a:r>
              <a:rPr lang="en-US" sz="1400"/>
              <a:t> – thickness approx. 150 </a:t>
            </a:r>
            <a:r>
              <a:rPr lang="en-US" sz="1400">
                <a:sym typeface="Symbol" pitchFamily="18" charset="2"/>
              </a:rPr>
              <a:t></a:t>
            </a:r>
            <a:r>
              <a:rPr lang="en-US" sz="1400"/>
              <a:t>m</a:t>
            </a: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1400"/>
              <a:t>Polishing of inner surface of cavity to get surface finish up to 200 nm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mtClean="0"/>
              <a:t>Initial Trial Results of CBP 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4191000" cy="639763"/>
          </a:xfrm>
        </p:spPr>
        <p:txBody>
          <a:bodyPr/>
          <a:lstStyle/>
          <a:p>
            <a:pPr eaLnBrk="1" hangingPunct="1"/>
            <a:r>
              <a:rPr lang="en-US" smtClean="0"/>
              <a:t>Aluminum Cavity</a:t>
            </a:r>
          </a:p>
        </p:txBody>
      </p:sp>
      <p:sp>
        <p:nvSpPr>
          <p:cNvPr id="348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990600"/>
            <a:ext cx="4114800" cy="639763"/>
          </a:xfrm>
        </p:spPr>
        <p:txBody>
          <a:bodyPr/>
          <a:lstStyle/>
          <a:p>
            <a:pPr eaLnBrk="1" hangingPunct="1"/>
            <a:r>
              <a:rPr lang="en-US" smtClean="0"/>
              <a:t>Copper Cavity</a:t>
            </a:r>
          </a:p>
        </p:txBody>
      </p:sp>
      <p:pic>
        <p:nvPicPr>
          <p:cNvPr id="34821" name="Content Placeholder 7" descr="before CBP 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2600" y="1752600"/>
            <a:ext cx="2032000" cy="1524000"/>
          </a:xfrm>
        </p:spPr>
      </p:pic>
      <p:pic>
        <p:nvPicPr>
          <p:cNvPr id="34822" name="Content Placeholder 9" descr="coarse ceramic 4hr 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3429000"/>
            <a:ext cx="2036763" cy="1527175"/>
          </a:xfrm>
        </p:spPr>
      </p:pic>
      <p:pic>
        <p:nvPicPr>
          <p:cNvPr id="34823" name="Picture 11" descr="coarse plastic 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429000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2" descr="medium plastic+3hr 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50292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3" descr="DSC0035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752600"/>
            <a:ext cx="203676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4" descr="initial position 0deg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1752600"/>
            <a:ext cx="203676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5" descr="diagonal bead 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3429000"/>
            <a:ext cx="203676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6" descr="Intial position 90deg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3429000"/>
            <a:ext cx="203676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7" descr="plastic cone yellow external light slightly away from bead c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19200" y="5029200"/>
            <a:ext cx="22066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8" descr="DSC00580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1752600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5029200" cy="633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CC33"/>
                </a:solidFill>
              </a:rPr>
              <a:t>Plan for EP Setup</a:t>
            </a:r>
            <a:endParaRPr lang="en-US" sz="3200" dirty="0">
              <a:solidFill>
                <a:srgbClr val="33CC33"/>
              </a:solidFill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2400" y="4419600"/>
            <a:ext cx="4648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66FF"/>
                </a:solidFill>
              </a:rPr>
              <a:t>Electro polishing Bench (Single cell / Multi cell)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66FF"/>
                </a:solidFill>
              </a:rPr>
              <a:t>Acid Storage, refrigerator and handling system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66FF"/>
                </a:solidFill>
              </a:rPr>
              <a:t>Heat Exchanger for EP solution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66FF"/>
                </a:solidFill>
              </a:rPr>
              <a:t>Scrubber Unit (Acid fumes from EP)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66FF"/>
                </a:solidFill>
              </a:rPr>
              <a:t>Chemistry Lab support for EP,BCP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66FF"/>
                </a:solidFill>
              </a:rPr>
              <a:t>Used Acid and affluent Collection &amp; neutralization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66FF"/>
                </a:solidFill>
              </a:rPr>
              <a:t>PLC Control Power supply ( 0-25 V, 1000 A)</a:t>
            </a:r>
            <a:endParaRPr lang="en-US" sz="140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62400" y="914400"/>
          <a:ext cx="4981575" cy="3581400"/>
        </p:xfrm>
        <a:graphic>
          <a:graphicData uri="http://schemas.openxmlformats.org/presentationml/2006/ole">
            <p:oleObj spid="_x0000_s1026" name="VoloViewContainer" r:id="rId4" imgW="9191520" imgH="5524560" progId="">
              <p:embed/>
            </p:oleObj>
          </a:graphicData>
        </a:graphic>
      </p:graphicFrame>
      <p:pic>
        <p:nvPicPr>
          <p:cNvPr id="1029" name="Picture 1" descr="EPassembly2_01230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99" r="20322" b="10909"/>
          <a:stretch>
            <a:fillRect/>
          </a:stretch>
        </p:blipFill>
        <p:spPr bwMode="auto">
          <a:xfrm>
            <a:off x="152400" y="1066800"/>
            <a:ext cx="38862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4648200" y="4800600"/>
            <a:ext cx="3841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Current density: ~ 50 – 100 mA/cm</a:t>
            </a:r>
            <a:r>
              <a:rPr lang="en-US" baseline="30000"/>
              <a:t>2</a:t>
            </a:r>
            <a:endParaRPr lang="en-US"/>
          </a:p>
          <a:p>
            <a:r>
              <a:rPr lang="en-US"/>
              <a:t>Material removal rate ~ 0.5 </a:t>
            </a:r>
            <a:r>
              <a:rPr lang="el-GR"/>
              <a:t>μ</a:t>
            </a:r>
            <a:r>
              <a:rPr lang="en-US"/>
              <a:t>m/min</a:t>
            </a:r>
          </a:p>
          <a:p>
            <a:r>
              <a:rPr lang="en-US"/>
              <a:t>Rotational speed~ 0.2 -1 rpm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"/>
            <a:ext cx="7315200" cy="5386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C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Development of Electro polishing setup </a:t>
            </a:r>
          </a:p>
        </p:txBody>
      </p:sp>
      <p:pic>
        <p:nvPicPr>
          <p:cNvPr id="35843" name="Picture 6" descr="DSC00304.JPG"/>
          <p:cNvPicPr>
            <a:picLocks noChangeAspect="1"/>
          </p:cNvPicPr>
          <p:nvPr/>
        </p:nvPicPr>
        <p:blipFill>
          <a:blip r:embed="rId2"/>
          <a:srcRect l="8333" t="4443" r="19167" b="23334"/>
          <a:stretch>
            <a:fillRect/>
          </a:stretch>
        </p:blipFill>
        <p:spPr bwMode="auto">
          <a:xfrm>
            <a:off x="5029200" y="838200"/>
            <a:ext cx="37338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304800" y="990600"/>
            <a:ext cx="4572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lvl="1" indent="-282575">
              <a:buFont typeface="Arial" charset="0"/>
              <a:buChar char="•"/>
            </a:pPr>
            <a:r>
              <a:rPr lang="en-US"/>
              <a:t>Bench for electro-polishing of SCRF cavity has been developed, it can process up to nine cell cavity. The stand is capable of :</a:t>
            </a:r>
          </a:p>
          <a:p>
            <a:pPr marL="282575" lvl="1" indent="-282575">
              <a:buFont typeface="Arial" charset="0"/>
              <a:buChar char="•"/>
            </a:pPr>
            <a:r>
              <a:rPr lang="en-US"/>
              <a:t>Rotating the cavity at 2-10 rpm.</a:t>
            </a:r>
          </a:p>
          <a:p>
            <a:pPr marL="282575" lvl="1" indent="-282575">
              <a:buFont typeface="Arial" charset="0"/>
              <a:buChar char="•"/>
            </a:pPr>
            <a:r>
              <a:rPr lang="en-US"/>
              <a:t>Holding the cavity in horizontal position during processing  &amp; in vertical position during draining/ rinsing and for loading the cathode</a:t>
            </a:r>
          </a:p>
          <a:p>
            <a:pPr marL="282575" lvl="1" indent="-282575">
              <a:buFont typeface="Arial" charset="0"/>
              <a:buChar char="•"/>
            </a:pPr>
            <a:r>
              <a:rPr lang="en-US"/>
              <a:t>Slip ring with 4 carbon brushes to connect power supply. </a:t>
            </a:r>
          </a:p>
          <a:p>
            <a:pPr marL="282575" lvl="1" indent="-282575">
              <a:buFont typeface="Arial" charset="0"/>
              <a:buChar char="•"/>
            </a:pPr>
            <a:r>
              <a:rPr lang="en-US"/>
              <a:t>The flow circuit has been tested with water.</a:t>
            </a:r>
          </a:p>
          <a:p>
            <a:pPr marL="282575" lvl="1" indent="-282575">
              <a:buFont typeface="Arial" charset="0"/>
              <a:buChar char="•"/>
            </a:pPr>
            <a:r>
              <a:rPr lang="en-US"/>
              <a:t>Acid pumps, valves &amp; plumbing have been procured.</a:t>
            </a:r>
          </a:p>
          <a:p>
            <a:pPr marL="282575" lvl="1" indent="-282575">
              <a:buFont typeface="Arial" charset="0"/>
              <a:buChar char="•"/>
            </a:pPr>
            <a:r>
              <a:rPr lang="en-US"/>
              <a:t>25V – 1000A DC Power supply has been procured.</a:t>
            </a:r>
          </a:p>
          <a:p>
            <a:pPr marL="739775" lvl="2" indent="-282575">
              <a:buFont typeface="Arial" charset="0"/>
              <a:buChar char="•"/>
            </a:pPr>
            <a:endParaRPr lang="en-US"/>
          </a:p>
        </p:txBody>
      </p:sp>
      <p:pic>
        <p:nvPicPr>
          <p:cNvPr id="35845" name="Picture 8" descr="DSC0029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733800"/>
            <a:ext cx="383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52400"/>
            <a:ext cx="6705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C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THERMAL PROCESSING  OF CAVITIES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52400" y="3886200"/>
            <a:ext cx="3657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>
              <a:buFont typeface="Arial" charset="0"/>
              <a:buChar char="•"/>
            </a:pPr>
            <a:r>
              <a:rPr lang="en-US" sz="1600" dirty="0"/>
              <a:t>Indent for a Horizontal High Vacuum Annealing Furnace has been initiated.</a:t>
            </a:r>
          </a:p>
          <a:p>
            <a:pPr marL="282575" indent="-282575">
              <a:buFont typeface="Arial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furnace is expected to be delivered by </a:t>
            </a:r>
            <a:r>
              <a:rPr lang="en-US" sz="1600" dirty="0" smtClean="0"/>
              <a:t>March 2012.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143000"/>
          <a:ext cx="3581400" cy="258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886"/>
                <a:gridCol w="2046514"/>
              </a:tblGrid>
              <a:tr h="3657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Specification</a:t>
                      </a:r>
                      <a:r>
                        <a:rPr lang="en-US" sz="1200" baseline="0" dirty="0" smtClean="0"/>
                        <a:t> of High Vacuum Furnace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Orientation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Horizontal</a:t>
                      </a:r>
                      <a:endParaRPr lang="en-US" sz="1200" dirty="0"/>
                    </a:p>
                  </a:txBody>
                  <a:tcPr/>
                </a:tc>
              </a:tr>
              <a:tr h="5639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Temperature range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Option-1</a:t>
                      </a:r>
                      <a:endParaRPr lang="en-US" sz="1200" u="none" dirty="0" smtClean="0"/>
                    </a:p>
                    <a:p>
                      <a:r>
                        <a:rPr lang="en-US" sz="1200" u="none" dirty="0" smtClean="0"/>
                        <a:t>1000</a:t>
                      </a:r>
                      <a:r>
                        <a:rPr lang="en-US" sz="1200" u="none" dirty="0" smtClean="0">
                          <a:sym typeface="Symbol"/>
                        </a:rPr>
                        <a:t>C</a:t>
                      </a:r>
                      <a:r>
                        <a:rPr lang="en-US" sz="1200" u="none" baseline="0" dirty="0" smtClean="0">
                          <a:sym typeface="Symbol"/>
                        </a:rPr>
                        <a:t> Max</a:t>
                      </a:r>
                    </a:p>
                  </a:txBody>
                  <a:tcPr/>
                </a:tc>
              </a:tr>
              <a:tr h="83197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Working Vacuum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&lt;1</a:t>
                      </a:r>
                      <a:r>
                        <a:rPr lang="en-US" sz="1200" baseline="0" dirty="0" smtClean="0"/>
                        <a:t> x 10</a:t>
                      </a:r>
                      <a:r>
                        <a:rPr lang="en-US" sz="1200" baseline="30000" dirty="0" smtClean="0"/>
                        <a:t>-7</a:t>
                      </a:r>
                      <a:r>
                        <a:rPr lang="en-US" sz="1200" baseline="0" dirty="0" smtClean="0"/>
                        <a:t> mbar</a:t>
                      </a:r>
                    </a:p>
                    <a:p>
                      <a:r>
                        <a:rPr lang="en-US" sz="1200" baseline="0" dirty="0" smtClean="0"/>
                        <a:t>(600</a:t>
                      </a:r>
                      <a:r>
                        <a:rPr lang="en-US" sz="1200" u="none" dirty="0" smtClean="0">
                          <a:sym typeface="Symbol"/>
                        </a:rPr>
                        <a:t>C</a:t>
                      </a:r>
                      <a:r>
                        <a:rPr lang="en-US" sz="1200" u="none" baseline="0" dirty="0" smtClean="0">
                          <a:sym typeface="Symbol"/>
                        </a:rPr>
                        <a:t> -1000</a:t>
                      </a:r>
                      <a:r>
                        <a:rPr lang="en-US" sz="1200" u="none" dirty="0" smtClean="0">
                          <a:sym typeface="Symbol"/>
                        </a:rPr>
                        <a:t>C</a:t>
                      </a:r>
                      <a:r>
                        <a:rPr lang="en-US" sz="1200" u="none" baseline="0" dirty="0" smtClean="0">
                          <a:sym typeface="Symbol"/>
                        </a:rPr>
                        <a:t> )</a:t>
                      </a:r>
                    </a:p>
                    <a:p>
                      <a:r>
                        <a:rPr lang="en-US" sz="1200" u="none" baseline="0" dirty="0" smtClean="0">
                          <a:sym typeface="Symbol"/>
                        </a:rPr>
                        <a:t>&lt;1 x </a:t>
                      </a:r>
                      <a:r>
                        <a:rPr lang="en-US" sz="1200" baseline="0" dirty="0" smtClean="0"/>
                        <a:t>10</a:t>
                      </a:r>
                      <a:r>
                        <a:rPr lang="en-US" sz="1200" baseline="30000" dirty="0" smtClean="0"/>
                        <a:t>-6</a:t>
                      </a:r>
                      <a:r>
                        <a:rPr lang="en-US" sz="1200" baseline="0" dirty="0" smtClean="0"/>
                        <a:t> mbar</a:t>
                      </a:r>
                    </a:p>
                    <a:p>
                      <a:r>
                        <a:rPr lang="en-US" sz="1200" baseline="0" dirty="0" smtClean="0"/>
                        <a:t>(&gt; 1000</a:t>
                      </a:r>
                      <a:r>
                        <a:rPr lang="en-US" sz="1200" u="none" dirty="0" smtClean="0">
                          <a:sym typeface="Symbol"/>
                        </a:rPr>
                        <a:t>C)</a:t>
                      </a:r>
                      <a:endParaRPr lang="en-US" sz="1200" dirty="0"/>
                    </a:p>
                  </a:txBody>
                  <a:tcPr/>
                </a:tc>
              </a:tr>
              <a:tr h="44798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Working Volume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Diameter 800mm 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Depth 1500mm 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24" name="Picture 3" descr="cavity im Ofen"/>
          <p:cNvPicPr>
            <a:picLocks noChangeAspect="1" noChangeArrowheads="1"/>
          </p:cNvPicPr>
          <p:nvPr/>
        </p:nvPicPr>
        <p:blipFill>
          <a:blip r:embed="rId2"/>
          <a:srcRect l="6845" r="11011" b="6000"/>
          <a:stretch>
            <a:fillRect/>
          </a:stretch>
        </p:blipFill>
        <p:spPr bwMode="auto">
          <a:xfrm>
            <a:off x="4572000" y="1295400"/>
            <a:ext cx="41910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3152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High Pressure Rinsing </a:t>
            </a:r>
            <a:r>
              <a:rPr lang="en-US" dirty="0" smtClean="0"/>
              <a:t>Stand</a:t>
            </a:r>
            <a:endParaRPr lang="en-US" dirty="0"/>
          </a:p>
        </p:txBody>
      </p:sp>
      <p:pic>
        <p:nvPicPr>
          <p:cNvPr id="26627" name="Picture 3" descr="HPR_3D"/>
          <p:cNvPicPr>
            <a:picLocks noChangeAspect="1" noChangeArrowheads="1"/>
          </p:cNvPicPr>
          <p:nvPr/>
        </p:nvPicPr>
        <p:blipFill>
          <a:blip r:embed="rId3"/>
          <a:srcRect l="31174" r="34526"/>
          <a:stretch>
            <a:fillRect/>
          </a:stretch>
        </p:blipFill>
        <p:spPr bwMode="auto">
          <a:xfrm>
            <a:off x="7467600" y="1676400"/>
            <a:ext cx="1676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3886200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</a:pPr>
            <a:r>
              <a:rPr lang="en-US" sz="2400" b="1" dirty="0"/>
              <a:t>Features:</a:t>
            </a:r>
          </a:p>
          <a:p>
            <a:pPr marL="171450" indent="-171450">
              <a:spcBef>
                <a:spcPct val="50000"/>
              </a:spcBef>
            </a:pPr>
            <a:endParaRPr lang="en-US" sz="1000" u="sng" dirty="0">
              <a:solidFill>
                <a:schemeClr val="hlink"/>
              </a:solidFill>
            </a:endParaRPr>
          </a:p>
          <a:p>
            <a:pPr marL="171450" indent="-171450">
              <a:buFontTx/>
              <a:buChar char="•"/>
            </a:pPr>
            <a:r>
              <a:rPr lang="en-US" dirty="0" smtClean="0">
                <a:solidFill>
                  <a:srgbClr val="0066FF"/>
                </a:solidFill>
              </a:rPr>
              <a:t>Material of Construction: SS 316</a:t>
            </a:r>
          </a:p>
          <a:p>
            <a:pPr marL="171450" indent="-171450">
              <a:buFontTx/>
              <a:buChar char="•"/>
            </a:pPr>
            <a:r>
              <a:rPr lang="en-US" dirty="0" smtClean="0">
                <a:solidFill>
                  <a:srgbClr val="0066FF"/>
                </a:solidFill>
              </a:rPr>
              <a:t>Cavity </a:t>
            </a:r>
            <a:r>
              <a:rPr lang="en-US" dirty="0">
                <a:solidFill>
                  <a:srgbClr val="0066FF"/>
                </a:solidFill>
              </a:rPr>
              <a:t>/ wand Rotational speed: 2-20 RPM</a:t>
            </a:r>
          </a:p>
          <a:p>
            <a:pPr marL="171450" indent="-171450">
              <a:buFontTx/>
              <a:buChar char="•"/>
            </a:pPr>
            <a:r>
              <a:rPr lang="en-US" dirty="0" smtClean="0">
                <a:solidFill>
                  <a:srgbClr val="0066FF"/>
                </a:solidFill>
              </a:rPr>
              <a:t>Vertical </a:t>
            </a:r>
            <a:r>
              <a:rPr lang="en-US" dirty="0">
                <a:solidFill>
                  <a:srgbClr val="0066FF"/>
                </a:solidFill>
              </a:rPr>
              <a:t>Stroke: 1300 mm</a:t>
            </a:r>
          </a:p>
          <a:p>
            <a:pPr marL="171450" indent="-171450">
              <a:buFontTx/>
              <a:buChar char="•"/>
            </a:pPr>
            <a:r>
              <a:rPr lang="en-US" dirty="0" smtClean="0">
                <a:solidFill>
                  <a:srgbClr val="0066FF"/>
                </a:solidFill>
              </a:rPr>
              <a:t>Vertical </a:t>
            </a:r>
            <a:r>
              <a:rPr lang="en-US" dirty="0">
                <a:solidFill>
                  <a:srgbClr val="0066FF"/>
                </a:solidFill>
              </a:rPr>
              <a:t>movement speed: </a:t>
            </a:r>
          </a:p>
          <a:p>
            <a:pPr marL="171450" indent="-171450"/>
            <a:r>
              <a:rPr lang="en-US" dirty="0">
                <a:solidFill>
                  <a:srgbClr val="0066FF"/>
                </a:solidFill>
              </a:rPr>
              <a:t>   </a:t>
            </a:r>
            <a:r>
              <a:rPr lang="en-US" dirty="0" smtClean="0">
                <a:solidFill>
                  <a:srgbClr val="0066FF"/>
                </a:solidFill>
              </a:rPr>
              <a:t>~60 </a:t>
            </a:r>
            <a:r>
              <a:rPr lang="en-US" dirty="0">
                <a:solidFill>
                  <a:srgbClr val="0066FF"/>
                </a:solidFill>
              </a:rPr>
              <a:t>mm/min</a:t>
            </a:r>
          </a:p>
          <a:p>
            <a:pPr marL="171450" indent="-171450">
              <a:buFontTx/>
              <a:buChar char="•"/>
            </a:pPr>
            <a:r>
              <a:rPr lang="en-US" dirty="0" smtClean="0">
                <a:solidFill>
                  <a:srgbClr val="0066FF"/>
                </a:solidFill>
              </a:rPr>
              <a:t>Ultra-pure </a:t>
            </a:r>
            <a:r>
              <a:rPr lang="en-US" dirty="0">
                <a:solidFill>
                  <a:srgbClr val="0066FF"/>
                </a:solidFill>
              </a:rPr>
              <a:t>water jet    pressure: 80 – 100 </a:t>
            </a:r>
            <a:r>
              <a:rPr lang="en-US" dirty="0" smtClean="0">
                <a:solidFill>
                  <a:srgbClr val="0066FF"/>
                </a:solidFill>
              </a:rPr>
              <a:t>bar</a:t>
            </a:r>
          </a:p>
          <a:p>
            <a:pPr marL="171450" indent="-171450">
              <a:buFontTx/>
              <a:buChar char="•"/>
            </a:pPr>
            <a:r>
              <a:rPr lang="en-US" dirty="0" smtClean="0">
                <a:solidFill>
                  <a:srgbClr val="0066FF"/>
                </a:solidFill>
              </a:rPr>
              <a:t>Water Filter: 0.05 micron</a:t>
            </a:r>
            <a:endParaRPr lang="en-US" dirty="0">
              <a:solidFill>
                <a:srgbClr val="0066FF"/>
              </a:solidFill>
            </a:endParaRPr>
          </a:p>
          <a:p>
            <a:pPr marL="171450" indent="-171450">
              <a:buFontTx/>
              <a:buChar char="•"/>
            </a:pPr>
            <a:r>
              <a:rPr lang="en-US" dirty="0" smtClean="0">
                <a:solidFill>
                  <a:srgbClr val="0066FF"/>
                </a:solidFill>
              </a:rPr>
              <a:t>Installed </a:t>
            </a:r>
            <a:r>
              <a:rPr lang="en-US" dirty="0">
                <a:solidFill>
                  <a:srgbClr val="0066FF"/>
                </a:solidFill>
              </a:rPr>
              <a:t>in Class 100 clean room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345916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1534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High Pressure Rinsing Setup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652" name="Picture 6" descr="DSC004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800" y="20574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4419600" y="11430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Ultra Pure Water Plant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381000" y="56388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High Pressure Rinsing Set up in Clean enclosure (Class 100)</a:t>
            </a:r>
          </a:p>
        </p:txBody>
      </p:sp>
      <p:pic>
        <p:nvPicPr>
          <p:cNvPr id="7" name="Picture 6" descr="DSC00783.JPG"/>
          <p:cNvPicPr>
            <a:picLocks noChangeAspect="1"/>
          </p:cNvPicPr>
          <p:nvPr/>
        </p:nvPicPr>
        <p:blipFill>
          <a:blip r:embed="rId3" cstate="print"/>
          <a:srcRect r="13333"/>
          <a:stretch>
            <a:fillRect/>
          </a:stretch>
        </p:blipFill>
        <p:spPr>
          <a:xfrm>
            <a:off x="440267" y="2057400"/>
            <a:ext cx="3293534" cy="285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52400"/>
            <a:ext cx="6705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RF MEASUREMENT SETUP</a:t>
            </a:r>
          </a:p>
        </p:txBody>
      </p:sp>
      <p:pic>
        <p:nvPicPr>
          <p:cNvPr id="28675" name="Picture 4" descr="DSC00316.JPG"/>
          <p:cNvPicPr>
            <a:picLocks noChangeAspect="1"/>
          </p:cNvPicPr>
          <p:nvPr/>
        </p:nvPicPr>
        <p:blipFill>
          <a:blip r:embed="rId2"/>
          <a:srcRect l="16071" t="7143" r="10715" b="9525"/>
          <a:stretch>
            <a:fillRect/>
          </a:stretch>
        </p:blipFill>
        <p:spPr bwMode="auto">
          <a:xfrm>
            <a:off x="1143000" y="838200"/>
            <a:ext cx="28956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db104+111f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38200"/>
            <a:ext cx="3048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Cu cup HMC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657600"/>
            <a:ext cx="31242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4876800" y="63246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RF FREQUENCY  PEAKS OF SINGLE CELL CAVITY</a:t>
            </a: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4800600" y="335280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RF FREQUENCY  PEAKS OF DUMB-BELL</a:t>
            </a:r>
          </a:p>
        </p:txBody>
      </p:sp>
      <p:sp>
        <p:nvSpPr>
          <p:cNvPr id="28680" name="TextBox 11"/>
          <p:cNvSpPr txBox="1">
            <a:spLocks noChangeArrowheads="1"/>
          </p:cNvSpPr>
          <p:nvPr/>
        </p:nvSpPr>
        <p:spPr bwMode="auto">
          <a:xfrm>
            <a:off x="1066800" y="327660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RF FREQUENCY  MEASUREMENT SETUP</a:t>
            </a:r>
          </a:p>
        </p:txBody>
      </p:sp>
      <p:pic>
        <p:nvPicPr>
          <p:cNvPr id="28681" name="Picture 6" descr="DSC0040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7338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685800" y="62484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RF MEASUREMENT SET UP FOR FREQUENCY  AND FIELD 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Optical Inspection</a:t>
            </a:r>
            <a:endParaRPr lang="en-US" dirty="0"/>
          </a:p>
        </p:txBody>
      </p:sp>
      <p:pic>
        <p:nvPicPr>
          <p:cNvPr id="3" name="Picture 2" descr="DSC00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810000"/>
            <a:ext cx="3556000" cy="2667000"/>
          </a:xfrm>
          <a:prstGeom prst="rect">
            <a:avLst/>
          </a:prstGeom>
        </p:spPr>
      </p:pic>
      <p:pic>
        <p:nvPicPr>
          <p:cNvPr id="9" name="Picture 8" descr="DSC00351.JPG"/>
          <p:cNvPicPr>
            <a:picLocks noChangeAspect="1"/>
          </p:cNvPicPr>
          <p:nvPr/>
        </p:nvPicPr>
        <p:blipFill>
          <a:blip r:embed="rId3"/>
          <a:srcRect l="5833" t="28173" r="5833" b="18889"/>
          <a:stretch>
            <a:fillRect/>
          </a:stretch>
        </p:blipFill>
        <p:spPr>
          <a:xfrm>
            <a:off x="3276600" y="1219200"/>
            <a:ext cx="5562600" cy="2500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676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Cavity internal surface measurement using a small digital CCD camera with magnification 10X-200X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572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Motorized Optical inspection bench for cavity internal inspection (under development), it can accommodate 9 cell cavity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SCRF Infrastructure at RRCAT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Started in December 2007 under funding received from DAE for XI Plan Program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Motivation: </a:t>
            </a:r>
            <a:r>
              <a:rPr lang="en-US" dirty="0" smtClean="0">
                <a:solidFill>
                  <a:srgbClr val="C00000"/>
                </a:solidFill>
              </a:rPr>
              <a:t>Domestic &amp; International Programs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667000"/>
            <a:ext cx="731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Indian participation in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</a:rPr>
              <a:t>ILC &amp; Proton Driver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Superconducting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</a:rPr>
              <a:t>Materials R &amp; D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for SCRF 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Development of  SCRF Cavity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Science and Technology including setting up a facilities that would be useful for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</a:rPr>
              <a:t>development of cavities for HIPA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</a:rPr>
              <a:t>Application of SCRF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including development of an infrared source to give coherent radiation using a superconducting post-accelerator.</a:t>
            </a:r>
            <a:endParaRPr lang="en-AU" sz="2000" b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48200" y="914400"/>
          <a:ext cx="41910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160689"/>
                <a:gridCol w="449036"/>
                <a:gridCol w="523875"/>
              </a:tblGrid>
              <a:tr h="1524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Measuring Range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              X axis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              Y axis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              Z</a:t>
                      </a:r>
                      <a:r>
                        <a:rPr lang="en-US" sz="1600" baseline="0" dirty="0" smtClean="0"/>
                        <a:t> axis</a:t>
                      </a:r>
                      <a:endParaRPr lang="en-US" sz="16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1200 mm</a:t>
                      </a:r>
                    </a:p>
                    <a:p>
                      <a:r>
                        <a:rPr lang="en-US" sz="1600" dirty="0" smtClean="0"/>
                        <a:t>2000 mm</a:t>
                      </a:r>
                    </a:p>
                    <a:p>
                      <a:r>
                        <a:rPr lang="en-US" sz="1600" dirty="0" smtClean="0"/>
                        <a:t>1000 mm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Accuracy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1.6 + L/400 </a:t>
                      </a:r>
                      <a:r>
                        <a:rPr lang="en-US" sz="1600" dirty="0" smtClean="0">
                          <a:sym typeface="Symbol"/>
                        </a:rPr>
                        <a:t>m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Resolution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0.1 </a:t>
                      </a:r>
                      <a:r>
                        <a:rPr lang="en-US" sz="1600" dirty="0" smtClean="0">
                          <a:sym typeface="Symbol"/>
                        </a:rPr>
                        <a:t>m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Measuring</a:t>
                      </a:r>
                      <a:r>
                        <a:rPr lang="en-US" sz="1600" baseline="0" dirty="0" smtClean="0"/>
                        <a:t> Table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Granite</a:t>
                      </a:r>
                      <a:r>
                        <a:rPr lang="en-US" sz="1600" baseline="0" dirty="0" smtClean="0"/>
                        <a:t> Surface Plate</a:t>
                      </a:r>
                    </a:p>
                    <a:p>
                      <a:r>
                        <a:rPr lang="en-US" sz="1600" baseline="0" dirty="0" smtClean="0"/>
                        <a:t>(</a:t>
                      </a:r>
                      <a:r>
                        <a:rPr lang="en-US" sz="1600" dirty="0" smtClean="0"/>
                        <a:t>Grade 0)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Probing Systems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TP</a:t>
                      </a:r>
                      <a:r>
                        <a:rPr lang="en-US" sz="1600" baseline="0" dirty="0" smtClean="0"/>
                        <a:t> 20, SP 80, </a:t>
                      </a:r>
                    </a:p>
                    <a:p>
                      <a:r>
                        <a:rPr lang="en-US" sz="1600" baseline="0" dirty="0" smtClean="0"/>
                        <a:t>Laser Scanner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6800" y="4495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Purchase Order placed on Aug 2010</a:t>
            </a:r>
          </a:p>
          <a:p>
            <a:r>
              <a:rPr lang="en-US" dirty="0" smtClean="0"/>
              <a:t>Expected Delivery – </a:t>
            </a:r>
            <a:r>
              <a:rPr lang="en-US" b="1" dirty="0" smtClean="0">
                <a:solidFill>
                  <a:srgbClr val="FF0000"/>
                </a:solidFill>
              </a:rPr>
              <a:t>March - 2011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152400" y="1219200"/>
            <a:ext cx="4191000" cy="5324104"/>
            <a:chOff x="152400" y="228600"/>
            <a:chExt cx="4446244" cy="6314704"/>
          </a:xfrm>
        </p:grpSpPr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228600"/>
              <a:ext cx="4446244" cy="631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685800" y="5181600"/>
              <a:ext cx="1676400" cy="304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990600" y="4343400"/>
              <a:ext cx="1295400" cy="5334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418306" y="4076700"/>
              <a:ext cx="1143794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219200" y="5334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X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9600" y="3733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Z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76400" y="4572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Y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38200" y="2286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Procurement of High Precision 3D CMM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43800" cy="639763"/>
          </a:xfrm>
        </p:spPr>
        <p:txBody>
          <a:bodyPr/>
          <a:lstStyle/>
          <a:p>
            <a:pPr algn="l"/>
            <a:r>
              <a:rPr lang="en-US" altLang="ko-KR" sz="3200" b="1" dirty="0" smtClean="0">
                <a:solidFill>
                  <a:srgbClr val="00B050"/>
                </a:solidFill>
                <a:latin typeface="Times New Roman" pitchFamily="18" charset="0"/>
                <a:ea typeface="굴림" charset="-127"/>
              </a:rPr>
              <a:t>Secondary Ion Mass Spectrometer (SIMS)</a:t>
            </a:r>
            <a:endParaRPr lang="en-US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343400" cy="5486400"/>
          </a:xfrm>
        </p:spPr>
        <p:txBody>
          <a:bodyPr/>
          <a:lstStyle/>
          <a:p>
            <a:pPr marL="228600" indent="0">
              <a:lnSpc>
                <a:spcPct val="90000"/>
              </a:lnSpc>
              <a:buNone/>
            </a:pPr>
            <a:r>
              <a:rPr lang="en-US" altLang="ko-KR" sz="2400" dirty="0" smtClean="0">
                <a:latin typeface="Times New Roman" pitchFamily="18" charset="0"/>
                <a:ea typeface="굴림" charset="-127"/>
              </a:rPr>
              <a:t>To develop understanding of impurity 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distribution 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</a:rPr>
              <a:t>near </a:t>
            </a:r>
            <a:r>
              <a:rPr lang="en-US" altLang="ko-KR" sz="2400" dirty="0">
                <a:latin typeface="Times New Roman" pitchFamily="18" charset="0"/>
                <a:ea typeface="굴림" charset="-127"/>
              </a:rPr>
              <a:t>the top 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</a:rPr>
              <a:t>layer (~100 -200 nm) of niobium </a:t>
            </a:r>
            <a:r>
              <a:rPr lang="en-US" altLang="ja-JP" sz="2400" dirty="0" smtClean="0">
                <a:latin typeface="Times New Roman" pitchFamily="18" charset="0"/>
                <a:ea typeface="ＭＳ Ｐゴシック" charset="-128"/>
              </a:rPr>
              <a:t>by 2-D, 3-D ion mapping of the impurities.</a:t>
            </a:r>
            <a:endParaRPr lang="en-US" altLang="ko-KR" sz="2400" dirty="0">
              <a:latin typeface="Times New Roman" pitchFamily="18" charset="0"/>
              <a:ea typeface="굴림" charset="-127"/>
            </a:endParaRPr>
          </a:p>
          <a:p>
            <a:pPr marL="228600" indent="0">
              <a:lnSpc>
                <a:spcPct val="90000"/>
              </a:lnSpc>
              <a:buFontTx/>
              <a:buNone/>
            </a:pPr>
            <a:endParaRPr lang="en-US" altLang="ko-KR" sz="2800" dirty="0">
              <a:latin typeface="Times New Roman" pitchFamily="18" charset="0"/>
              <a:ea typeface="굴림" charset="-127"/>
            </a:endParaRPr>
          </a:p>
          <a:p>
            <a:pPr marL="228600" indent="0">
              <a:lnSpc>
                <a:spcPct val="90000"/>
              </a:lnSpc>
              <a:buNone/>
            </a:pPr>
            <a:r>
              <a:rPr lang="en-US" altLang="ko-KR" sz="2400" dirty="0" smtClean="0">
                <a:solidFill>
                  <a:srgbClr val="0070C0"/>
                </a:solidFill>
                <a:latin typeface="Times New Roman" pitchFamily="18" charset="0"/>
                <a:ea typeface="굴림" charset="-127"/>
              </a:rPr>
              <a:t>During Electro-polishing,  CBP,  HPR, low &amp; high temperature baking &amp; annealing </a:t>
            </a:r>
            <a:r>
              <a:rPr lang="en-US" altLang="ko-KR" dirty="0" smtClean="0">
                <a:solidFill>
                  <a:srgbClr val="0070C0"/>
                </a:solidFill>
                <a:latin typeface="Times New Roman" pitchFamily="18" charset="0"/>
                <a:ea typeface="굴림" charset="-127"/>
              </a:rPr>
              <a:t>of  SCRR Cavities</a:t>
            </a:r>
            <a:endParaRPr lang="en-US" altLang="ko-KR" sz="2400" dirty="0">
              <a:solidFill>
                <a:srgbClr val="0070C0"/>
              </a:solidFill>
              <a:latin typeface="Times New Roman" pitchFamily="18" charset="0"/>
              <a:ea typeface="굴림" charset="-127"/>
            </a:endParaRPr>
          </a:p>
          <a:p>
            <a:pPr marL="228600" indent="0">
              <a:lnSpc>
                <a:spcPct val="90000"/>
              </a:lnSpc>
              <a:buNone/>
            </a:pPr>
            <a:endParaRPr lang="en-US" altLang="ja-JP" sz="2400" dirty="0" smtClean="0">
              <a:latin typeface="Times New Roman" pitchFamily="18" charset="0"/>
              <a:ea typeface="ＭＳ Ｐゴシック" charset="-128"/>
            </a:endParaRPr>
          </a:p>
          <a:p>
            <a:pPr marL="228600" indent="0">
              <a:lnSpc>
                <a:spcPct val="90000"/>
              </a:lnSpc>
              <a:buNone/>
            </a:pPr>
            <a:r>
              <a:rPr lang="en-US" altLang="ja-JP" sz="2400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Quantification </a:t>
            </a:r>
            <a:r>
              <a:rPr lang="en-US" altLang="ja-JP" sz="24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of the elemental impurity distribution using niobium standards.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19600" y="990600"/>
            <a:ext cx="4495800" cy="2133600"/>
            <a:chOff x="432" y="672"/>
            <a:chExt cx="4992" cy="3504"/>
          </a:xfrm>
        </p:grpSpPr>
        <p:pic>
          <p:nvPicPr>
            <p:cNvPr id="7" name="Picture 6" descr="sys_w0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4" y="780"/>
              <a:ext cx="4272" cy="3204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2" y="672"/>
              <a:ext cx="4992" cy="3504"/>
            </a:xfrm>
            <a:prstGeom prst="rect">
              <a:avLst/>
            </a:prstGeom>
            <a:noFill/>
            <a:ln w="31750" algn="ctr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953000" y="3352800"/>
            <a:ext cx="3886200" cy="3276600"/>
            <a:chOff x="2400" y="2064"/>
            <a:chExt cx="2640" cy="2112"/>
          </a:xfrm>
        </p:grpSpPr>
        <p:pic>
          <p:nvPicPr>
            <p:cNvPr id="10" name="Picture 9" descr="technique-sims-IONTOF-TOF-SIMS-TIME-OF-FLIGHT-SURFACE-ANALYSIS-image-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6" y="2832"/>
              <a:ext cx="1680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400" y="2064"/>
              <a:ext cx="2640" cy="7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150938" indent="-1150938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FF3300"/>
                  </a:solidFill>
                  <a:latin typeface="Times New Roman" pitchFamily="18" charset="0"/>
                </a:rPr>
                <a:t>Red ball      :</a:t>
              </a:r>
              <a:r>
                <a:rPr lang="en-US" sz="1600" b="1" dirty="0">
                  <a:latin typeface="Times New Roman" pitchFamily="18" charset="0"/>
                </a:rPr>
                <a:t> Primary ion</a:t>
              </a:r>
            </a:p>
            <a:p>
              <a:pPr marL="1150938" indent="-1150938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0000FF"/>
                  </a:solidFill>
                  <a:latin typeface="Times New Roman" pitchFamily="18" charset="0"/>
                </a:rPr>
                <a:t>Blue ball     :</a:t>
              </a:r>
              <a:r>
                <a:rPr lang="en-US" sz="1600" b="1" dirty="0">
                  <a:latin typeface="Times New Roman" pitchFamily="18" charset="0"/>
                </a:rPr>
                <a:t> First atomic monolayer of the      </a:t>
              </a:r>
              <a:r>
                <a:rPr lang="en-US" sz="1600" b="1" dirty="0" smtClean="0">
                  <a:latin typeface="Times New Roman" pitchFamily="18" charset="0"/>
                </a:rPr>
                <a:t>sample</a:t>
              </a:r>
              <a:endParaRPr lang="en-US" sz="1600" b="1" dirty="0">
                <a:latin typeface="Times New Roman" pitchFamily="18" charset="0"/>
              </a:endParaRPr>
            </a:p>
            <a:p>
              <a:pPr marL="1150938" indent="-1150938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00B050"/>
                  </a:solidFill>
                  <a:latin typeface="Times New Roman" pitchFamily="18" charset="0"/>
                </a:rPr>
                <a:t>Green balls </a:t>
              </a:r>
              <a:r>
                <a:rPr lang="en-US" sz="1600" b="1" dirty="0">
                  <a:latin typeface="Times New Roman" pitchFamily="18" charset="0"/>
                </a:rPr>
                <a:t>: Inner layers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120" y="2976"/>
              <a:ext cx="528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000">
                  <a:latin typeface="Tahoma" pitchFamily="34" charset="0"/>
                </a:rPr>
                <a:t>1- 30 KeV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320" y="3024"/>
              <a:ext cx="528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000">
                  <a:latin typeface="Tahoma" pitchFamily="34" charset="0"/>
                </a:rPr>
                <a:t>1- 100 eV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1016" y="838200"/>
            <a:ext cx="310773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914400" y="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00B050"/>
                </a:solidFill>
                <a:latin typeface="Times New Roman" pitchFamily="18" charset="0"/>
              </a:rPr>
              <a:t>TOF SIMS 5 Specifications</a:t>
            </a:r>
          </a:p>
        </p:txBody>
      </p:sp>
      <p:graphicFrame>
        <p:nvGraphicFramePr>
          <p:cNvPr id="5327" name="Group 207"/>
          <p:cNvGraphicFramePr>
            <a:graphicFrameLocks noGrp="1"/>
          </p:cNvGraphicFramePr>
          <p:nvPr>
            <p:ph/>
          </p:nvPr>
        </p:nvGraphicFramePr>
        <p:xfrm>
          <a:off x="152400" y="768096"/>
          <a:ext cx="5715000" cy="6055961"/>
        </p:xfrm>
        <a:graphic>
          <a:graphicData uri="http://schemas.openxmlformats.org/drawingml/2006/table">
            <a:tbl>
              <a:tblPr/>
              <a:tblGrid>
                <a:gridCol w="1752600"/>
                <a:gridCol w="3962400"/>
              </a:tblGrid>
              <a:tr h="4941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Mass analyser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energy focussing reflectron time-of-flight (TOF) analyser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5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Detector type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combination of microchannel plate (MCP), scintillator, and photomultiplier for secondary ions detection.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58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Ion sources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Analysis source: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Field emission cluster ion bismuth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source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Sputter source :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Thermal ionization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Cesium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source &amp;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Electron impact gas ion 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65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range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10000 amu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6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resolution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Better than 10000 at mass 29 amu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6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Detection limit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Better than 1 ppm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6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Depth 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nm or better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6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Depth profiling range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nm – 10 micron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1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Minimum Lateral resolution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150 nm or better with primary ion analysis gun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1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Base pressure reached after bakeout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&lt; 5 x 10 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-10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torr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6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Sample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mm x 80 mm or smaller sized samples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5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Specimen holder/manipulator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488" algn="l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Sample heating and cooling (computer controlled, -150 °C to 600 °C) in the analysis chamber.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245225"/>
            <a:ext cx="533400" cy="476250"/>
          </a:xfrm>
        </p:spPr>
        <p:txBody>
          <a:bodyPr/>
          <a:lstStyle/>
          <a:p>
            <a:pPr>
              <a:defRPr/>
            </a:pPr>
            <a:fld id="{751543A2-18CD-406D-8C7A-2222F069AF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626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IIFC Meeting @ RRCAT, Oct 26-28, 2010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715963"/>
          </a:xfrm>
        </p:spPr>
        <p:txBody>
          <a:bodyPr/>
          <a:lstStyle/>
          <a:p>
            <a:r>
              <a:rPr lang="en-US" sz="2000" b="1" u="sng" dirty="0">
                <a:latin typeface="Times New Roman" pitchFamily="18" charset="0"/>
              </a:rPr>
              <a:t>Universal testing machine for evaluation of mechanical properties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4953000" cy="2286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>
                <a:latin typeface="Times New Roman" pitchFamily="18" charset="0"/>
              </a:rPr>
              <a:t>Specifications</a:t>
            </a:r>
          </a:p>
          <a:p>
            <a:r>
              <a:rPr lang="en-US" sz="1600">
                <a:latin typeface="Times New Roman" pitchFamily="18" charset="0"/>
              </a:rPr>
              <a:t>Load: 			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± 50 kN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Testing speed: 		0.001 – 500 mm/min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Accuracy of Load: 	± 0.5% for 0.5 – 50 kN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Strain measurement Accuracy: ASTM E 83 Class B or better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Total cross head travel: 	1500 mm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66800"/>
            <a:ext cx="3368675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52400" y="3802063"/>
            <a:ext cx="480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Following measurements can be done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Times New Roman" pitchFamily="18" charset="0"/>
              </a:rPr>
              <a:t>Yield strength, ultimate tensile strength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Times New Roman" pitchFamily="18" charset="0"/>
              </a:rPr>
              <a:t>Elongation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Times New Roman" pitchFamily="18" charset="0"/>
              </a:rPr>
              <a:t>Plastic strain ratio, Strain hardening exponent.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Times New Roman" pitchFamily="18" charset="0"/>
              </a:rPr>
              <a:t>Compressive strength</a:t>
            </a:r>
            <a:r>
              <a:rPr lang="en-US" sz="16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latin typeface="Times New Roman" pitchFamily="18" charset="0"/>
              </a:rPr>
              <a:t>Cavity Stiffness measurement</a:t>
            </a:r>
            <a:endParaRPr lang="en-US" sz="16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43000"/>
            <a:ext cx="4038600" cy="459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u="sng" dirty="0"/>
              <a:t>Cavity Processing Building</a:t>
            </a:r>
            <a:endParaRPr lang="en-US" sz="16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      Expected to be ready by </a:t>
            </a:r>
            <a:r>
              <a:rPr lang="en-US" sz="1600" dirty="0" smtClean="0"/>
              <a:t>March 2011</a:t>
            </a:r>
            <a:endParaRPr lang="en-US" sz="1600" dirty="0"/>
          </a:p>
          <a:p>
            <a:pPr marL="403225" indent="-403225">
              <a:buFont typeface="Arial" pitchFamily="34" charset="0"/>
              <a:buChar char="•"/>
              <a:defRPr/>
            </a:pPr>
            <a:r>
              <a:rPr lang="en-US" sz="1600" dirty="0"/>
              <a:t>The building will house clean rooms, Electron Beam welding machine. High Vacuum Annealing Furnace, Electro-polishing setup, Centrifugal barrel polishing machine etc.</a:t>
            </a:r>
          </a:p>
          <a:p>
            <a:pPr marL="403225" indent="-403225">
              <a:defRPr/>
            </a:pPr>
            <a:endParaRPr lang="en-US" sz="1050" dirty="0"/>
          </a:p>
          <a:p>
            <a:pPr marL="403225" indent="-403225">
              <a:defRPr/>
            </a:pPr>
            <a:r>
              <a:rPr lang="en-US" sz="1600" b="1" u="sng" dirty="0"/>
              <a:t>Clean Rooms</a:t>
            </a:r>
            <a:endParaRPr lang="en-US" sz="1600" dirty="0"/>
          </a:p>
          <a:p>
            <a:pPr marL="403225" indent="-403225">
              <a:buFont typeface="Arial" pitchFamily="34" charset="0"/>
              <a:buChar char="•"/>
              <a:defRPr/>
            </a:pPr>
            <a:r>
              <a:rPr lang="en-US" sz="1600" dirty="0"/>
              <a:t>Clean Rooms of Class 10 to Class 10000.</a:t>
            </a:r>
          </a:p>
          <a:p>
            <a:pPr marL="403225" indent="-403225">
              <a:buFont typeface="Arial" pitchFamily="34" charset="0"/>
              <a:buChar char="•"/>
              <a:defRPr/>
            </a:pPr>
            <a:r>
              <a:rPr lang="en-US" sz="1600" dirty="0" smtClean="0"/>
              <a:t>Procurement has been initiated &amp; expected </a:t>
            </a:r>
            <a:r>
              <a:rPr lang="en-US" sz="1600" dirty="0"/>
              <a:t>to be </a:t>
            </a:r>
            <a:r>
              <a:rPr lang="en-US" sz="1600" dirty="0" smtClean="0"/>
              <a:t>installed </a:t>
            </a:r>
            <a:r>
              <a:rPr lang="en-US" sz="1600" dirty="0"/>
              <a:t>by </a:t>
            </a:r>
            <a:r>
              <a:rPr lang="en-US" sz="1600" dirty="0" smtClean="0"/>
              <a:t>Dec’11</a:t>
            </a:r>
            <a:endParaRPr lang="en-US" sz="1600" dirty="0"/>
          </a:p>
          <a:p>
            <a:pPr marL="403225" indent="-403225">
              <a:defRPr/>
            </a:pPr>
            <a:endParaRPr lang="en-US" sz="1000" dirty="0"/>
          </a:p>
          <a:p>
            <a:pPr marL="403225" indent="-403225">
              <a:defRPr/>
            </a:pPr>
            <a:r>
              <a:rPr lang="en-US" sz="1600" b="1" u="sng" dirty="0"/>
              <a:t>SCRF Lab Building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      Expected to be ready by March’11</a:t>
            </a:r>
          </a:p>
          <a:p>
            <a:pPr marL="403225" indent="-403225">
              <a:buFont typeface="Arial" pitchFamily="34" charset="0"/>
              <a:buChar char="•"/>
              <a:defRPr/>
            </a:pPr>
            <a:r>
              <a:rPr lang="en-US" sz="1600" dirty="0"/>
              <a:t>The building will house Cavity forming facility, machining facilities, CMM, SIMS, material testing facility etc</a:t>
            </a:r>
            <a:endParaRPr lang="en-US" sz="1600" b="1" u="sng" dirty="0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841248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B050"/>
                </a:solidFill>
              </a:rPr>
              <a:t>Building for SCRF Cavity Development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6" name="Picture 5" descr="DSC00745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rcRect l="7500" t="27778" r="6667" b="4444"/>
          <a:stretch>
            <a:fillRect/>
          </a:stretch>
        </p:blipFill>
        <p:spPr>
          <a:xfrm>
            <a:off x="4114800" y="990600"/>
            <a:ext cx="4823085" cy="2856390"/>
          </a:xfrm>
          <a:prstGeom prst="rect">
            <a:avLst/>
          </a:prstGeom>
        </p:spPr>
      </p:pic>
      <p:pic>
        <p:nvPicPr>
          <p:cNvPr id="54274" name="Picture 2" descr="F:\DSC00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3454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Plan for SCRF Facility</a:t>
            </a:r>
            <a:endParaRPr lang="en-US" dirty="0"/>
          </a:p>
        </p:txBody>
      </p:sp>
      <p:pic>
        <p:nvPicPr>
          <p:cNvPr id="6" name="Picture 5" descr="final scrf buld 25-10-2010 Model (1)[1].jpg"/>
          <p:cNvPicPr>
            <a:picLocks noChangeAspect="1"/>
          </p:cNvPicPr>
          <p:nvPr/>
        </p:nvPicPr>
        <p:blipFill>
          <a:blip r:embed="rId2"/>
          <a:srcRect l="1667" t="5219" b="4040"/>
          <a:stretch>
            <a:fillRect/>
          </a:stretch>
        </p:blipFill>
        <p:spPr>
          <a:xfrm>
            <a:off x="381000" y="914401"/>
            <a:ext cx="8407729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1628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147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2828925" y="1371600"/>
            <a:ext cx="6315075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66FF"/>
              </a:buClr>
              <a:buFontTx/>
              <a:buNone/>
            </a:pPr>
            <a:endParaRPr lang="en-US" sz="1600" smtClean="0"/>
          </a:p>
          <a:p>
            <a:pPr eaLnBrk="1" hangingPunct="1">
              <a:lnSpc>
                <a:spcPct val="80000"/>
              </a:lnSpc>
              <a:buClr>
                <a:srgbClr val="0066FF"/>
              </a:buClr>
              <a:buFont typeface="Wingdings" pitchFamily="2" charset="2"/>
              <a:buChar char="q"/>
            </a:pPr>
            <a:r>
              <a:rPr lang="en-US" sz="1800" smtClean="0"/>
              <a:t>Single &amp; 9-cell Tesla-style cavities (2 – 6 cavities)</a:t>
            </a:r>
          </a:p>
          <a:p>
            <a:pPr eaLnBrk="1" hangingPunct="1">
              <a:lnSpc>
                <a:spcPct val="80000"/>
              </a:lnSpc>
              <a:buClr>
                <a:srgbClr val="0066FF"/>
              </a:buClr>
              <a:buFont typeface="Wingdings" pitchFamily="2" charset="2"/>
              <a:buChar char="q"/>
            </a:pPr>
            <a:r>
              <a:rPr lang="en-US" sz="1800" smtClean="0"/>
              <a:t>Single Spoke Resonator cavity 325 MHz</a:t>
            </a:r>
          </a:p>
          <a:p>
            <a:pPr eaLnBrk="1" hangingPunct="1">
              <a:lnSpc>
                <a:spcPct val="80000"/>
              </a:lnSpc>
              <a:buClr>
                <a:srgbClr val="0066FF"/>
              </a:buClr>
              <a:buFont typeface="Wingdings" pitchFamily="2" charset="2"/>
              <a:buChar char="q"/>
            </a:pPr>
            <a:r>
              <a:rPr lang="en-US" sz="1800" smtClean="0"/>
              <a:t>Triple Spoke Resonator Cavity 325 MHz</a:t>
            </a:r>
          </a:p>
          <a:p>
            <a:pPr lvl="1" eaLnBrk="1" hangingPunct="1">
              <a:lnSpc>
                <a:spcPct val="80000"/>
              </a:lnSpc>
              <a:buClr>
                <a:srgbClr val="9933FF"/>
              </a:buClr>
              <a:buFont typeface="Wingdings" pitchFamily="2" charset="2"/>
              <a:buChar char="¦"/>
            </a:pPr>
            <a:r>
              <a:rPr lang="en-US" sz="1600" smtClean="0"/>
              <a:t>Measure Q vs. T (T</a:t>
            </a:r>
            <a:r>
              <a:rPr lang="en-US" sz="1600" baseline="-25000" smtClean="0"/>
              <a:t>min</a:t>
            </a:r>
            <a:r>
              <a:rPr lang="en-US" sz="1600" smtClean="0"/>
              <a:t>~1.5 K) </a:t>
            </a:r>
          </a:p>
          <a:p>
            <a:pPr lvl="1" eaLnBrk="1" hangingPunct="1">
              <a:lnSpc>
                <a:spcPct val="80000"/>
              </a:lnSpc>
              <a:buClr>
                <a:srgbClr val="9933FF"/>
              </a:buClr>
              <a:buFont typeface="Wingdings" pitchFamily="2" charset="2"/>
              <a:buChar char="¦"/>
            </a:pPr>
            <a:r>
              <a:rPr lang="en-US" sz="1600" smtClean="0"/>
              <a:t>Measure Q vs. E</a:t>
            </a:r>
            <a:r>
              <a:rPr lang="en-US" sz="1600" baseline="-25000" smtClean="0"/>
              <a:t>acc</a:t>
            </a:r>
            <a:r>
              <a:rPr lang="en-US" sz="1600" smtClean="0"/>
              <a:t> at 2 K</a:t>
            </a:r>
          </a:p>
          <a:p>
            <a:pPr eaLnBrk="1" hangingPunct="1">
              <a:lnSpc>
                <a:spcPct val="80000"/>
              </a:lnSpc>
              <a:buClr>
                <a:srgbClr val="0066FF"/>
              </a:buClr>
              <a:buFont typeface="Wingdings" pitchFamily="2" charset="2"/>
              <a:buChar char="q"/>
            </a:pPr>
            <a:r>
              <a:rPr lang="en-US" sz="1800" smtClean="0"/>
              <a:t>cryogenic capacity ~250 W at 2 K</a:t>
            </a:r>
          </a:p>
          <a:p>
            <a:pPr eaLnBrk="1" hangingPunct="1">
              <a:lnSpc>
                <a:spcPct val="80000"/>
              </a:lnSpc>
              <a:buClr>
                <a:srgbClr val="0066FF"/>
              </a:buClr>
              <a:buFont typeface="Wingdings" pitchFamily="2" charset="2"/>
              <a:buChar char="q"/>
            </a:pPr>
            <a:r>
              <a:rPr lang="en-US" sz="1800" smtClean="0"/>
              <a:t>Magnetically shielded cryostat</a:t>
            </a:r>
          </a:p>
          <a:p>
            <a:pPr lvl="1" eaLnBrk="1" hangingPunct="1">
              <a:lnSpc>
                <a:spcPct val="80000"/>
              </a:lnSpc>
              <a:buClr>
                <a:srgbClr val="9933FF"/>
              </a:buClr>
              <a:buFont typeface="Wingdings" pitchFamily="2" charset="2"/>
              <a:buChar char="¦"/>
            </a:pPr>
            <a:r>
              <a:rPr lang="en-US" sz="1600" smtClean="0"/>
              <a:t>External (room-temperature) Amumetal® (80% Ni alloy) and internal Cryoperm 10® magnetic shield, designed to attenuate field to &lt;10 mG at cavity</a:t>
            </a:r>
          </a:p>
          <a:p>
            <a:pPr eaLnBrk="1" hangingPunct="1">
              <a:lnSpc>
                <a:spcPct val="80000"/>
              </a:lnSpc>
              <a:buClr>
                <a:srgbClr val="0066FF"/>
              </a:buClr>
              <a:buFont typeface="Wingdings" pitchFamily="2" charset="2"/>
              <a:buChar char="q"/>
            </a:pPr>
            <a:r>
              <a:rPr lang="en-US" sz="1800" smtClean="0"/>
              <a:t>Radiation shielding to maintain “Controlled Area” status </a:t>
            </a:r>
          </a:p>
          <a:p>
            <a:pPr lvl="1" eaLnBrk="1" hangingPunct="1">
              <a:lnSpc>
                <a:spcPct val="80000"/>
              </a:lnSpc>
              <a:buClr>
                <a:srgbClr val="0066FF"/>
              </a:buClr>
              <a:buFont typeface="Wingdings" pitchFamily="2" charset="2"/>
              <a:buChar char="q"/>
            </a:pPr>
            <a:r>
              <a:rPr lang="en-US" sz="1600" smtClean="0"/>
              <a:t>&lt; 5 mrem in an hour immediately outside the shielding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lum bright="-4000" contrast="8000"/>
          </a:blip>
          <a:srcRect/>
          <a:stretch>
            <a:fillRect/>
          </a:stretch>
        </p:blipFill>
        <p:spPr bwMode="auto">
          <a:xfrm>
            <a:off x="41275" y="1371600"/>
            <a:ext cx="2744788" cy="475297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52400" y="4419600"/>
            <a:ext cx="685800" cy="442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 b="1">
                <a:latin typeface="Times New Roman" pitchFamily="18" charset="0"/>
                <a:cs typeface="Times New Roman" pitchFamily="18" charset="0"/>
              </a:rPr>
              <a:t>radiation shielding</a:t>
            </a:r>
            <a:endParaRPr lang="en-US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1981200" y="5105400"/>
            <a:ext cx="5715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helium vessel 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34”</a:t>
            </a: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 flipH="1" flipV="1">
            <a:off x="1600200" y="4876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2057400" y="4114800"/>
            <a:ext cx="533400" cy="615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vacuum vessel </a:t>
            </a:r>
            <a:r>
              <a:rPr lang="en-US" sz="900" b="1" dirty="0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=58”</a:t>
            </a: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153" name="Line 14"/>
          <p:cNvSpPr>
            <a:spLocks noChangeShapeType="1"/>
          </p:cNvSpPr>
          <p:nvPr/>
        </p:nvSpPr>
        <p:spPr bwMode="auto">
          <a:xfrm flipH="1" flipV="1">
            <a:off x="1828800" y="4038600"/>
            <a:ext cx="2286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 flipV="1">
            <a:off x="685800" y="3581400"/>
            <a:ext cx="6096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5" name="Text Box 16"/>
          <p:cNvSpPr txBox="1">
            <a:spLocks noChangeArrowheads="1"/>
          </p:cNvSpPr>
          <p:nvPr/>
        </p:nvSpPr>
        <p:spPr bwMode="auto">
          <a:xfrm>
            <a:off x="304800" y="5105400"/>
            <a:ext cx="568325" cy="317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 b="1">
                <a:latin typeface="Times New Roman" pitchFamily="18" charset="0"/>
                <a:cs typeface="Times New Roman" pitchFamily="18" charset="0"/>
              </a:rPr>
              <a:t>cavity</a:t>
            </a:r>
            <a:endParaRPr lang="en-US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156" name="Line 17"/>
          <p:cNvSpPr>
            <a:spLocks noChangeShapeType="1"/>
          </p:cNvSpPr>
          <p:nvPr/>
        </p:nvSpPr>
        <p:spPr bwMode="auto">
          <a:xfrm flipV="1">
            <a:off x="762000" y="4572000"/>
            <a:ext cx="5334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7" name="Rectangle 18"/>
          <p:cNvSpPr>
            <a:spLocks noChangeArrowheads="1"/>
          </p:cNvSpPr>
          <p:nvPr/>
        </p:nvSpPr>
        <p:spPr bwMode="auto">
          <a:xfrm>
            <a:off x="762000" y="1524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Development of VTS-2 in collaboration with  FNAL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EB2BA-EFAC-4F71-9B4F-D56A761132A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9200" y="228600"/>
            <a:ext cx="6705600" cy="461963"/>
          </a:xfrm>
          <a:prstGeom prst="rect">
            <a:avLst/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 algn="ctr">
            <a:solidFill>
              <a:srgbClr val="2E2EC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cs typeface="Arial" charset="0"/>
              </a:rPr>
              <a:t>Dimensional Envelope for VTS-2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1371600"/>
          <a:ext cx="4876800" cy="4606925"/>
        </p:xfrm>
        <a:graphic>
          <a:graphicData uri="http://schemas.openxmlformats.org/drawingml/2006/table">
            <a:tbl>
              <a:tblPr/>
              <a:tblGrid>
                <a:gridCol w="3361678"/>
                <a:gridCol w="1515122"/>
              </a:tblGrid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Outside diameter of Vacuum Vessel +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 outside magnetic shield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 58 inches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Length of Vacuum Vessel		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(from top flange to crown of head)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211.375 inches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Clear aperture of the Helium Vessel		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34 inches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Length of Helium Vessel		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(from top flange to crown of head)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191.35 inches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5699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80K Shield sits in space between Helium Vessel OD &amp; Vacuum  Vessel 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59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F2794C2-BC5A-4569-B001-A80CC355276B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92" name="Picture 2"/>
          <p:cNvPicPr>
            <a:picLocks noChangeAspect="1" noChangeArrowheads="1"/>
          </p:cNvPicPr>
          <p:nvPr/>
        </p:nvPicPr>
        <p:blipFill>
          <a:blip r:embed="rId3"/>
          <a:srcRect l="16692" r="24889"/>
          <a:stretch>
            <a:fillRect/>
          </a:stretch>
        </p:blipFill>
        <p:spPr bwMode="auto">
          <a:xfrm>
            <a:off x="5791200" y="1447800"/>
            <a:ext cx="3200400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Engineering Design &amp; Analysis of VTS Cryostat</a:t>
            </a:r>
            <a:endParaRPr lang="en-US" sz="2400" dirty="0"/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2"/>
          <a:srcRect b="2541"/>
          <a:stretch>
            <a:fillRect/>
          </a:stretch>
        </p:blipFill>
        <p:spPr bwMode="auto">
          <a:xfrm>
            <a:off x="1605567" y="860984"/>
            <a:ext cx="5785833" cy="599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4495800" cy="5715000"/>
          </a:xfrm>
          <a:prstGeom prst="rect">
            <a:avLst/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RRCAT &amp; Fermi Lab jointly </a:t>
            </a:r>
            <a:r>
              <a:rPr lang="en-US" sz="1600" b="1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carried out </a:t>
            </a:r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design </a:t>
            </a:r>
            <a:r>
              <a:rPr lang="en-US" sz="1600" b="1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of </a:t>
            </a:r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 design of various components of 2K VTS Cryostat:</a:t>
            </a:r>
            <a:endParaRPr lang="en-US" sz="1600" dirty="0">
              <a:solidFill>
                <a:srgbClr val="00B05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400" b="1" dirty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Liquid Helium Vessel </a:t>
            </a:r>
            <a:endParaRPr lang="en-US" sz="1400" dirty="0">
              <a:solidFill>
                <a:srgbClr val="0033CC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 80K shield</a:t>
            </a:r>
            <a:endParaRPr lang="en-US" sz="1400" dirty="0">
              <a:solidFill>
                <a:srgbClr val="0033CC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400" b="1" dirty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Vacuum Vessel </a:t>
            </a:r>
            <a:endParaRPr lang="en-US" sz="1400" dirty="0">
              <a:solidFill>
                <a:srgbClr val="0033CC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Top </a:t>
            </a:r>
            <a:r>
              <a:rPr lang="en-US" sz="1400" b="1" dirty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Insert </a:t>
            </a: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Plate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Magnetic shielding (2K + room temperature)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Piping layout for liquid helium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3-D model of the complete VTS-2 assembly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1400" b="1" dirty="0" smtClean="0">
              <a:solidFill>
                <a:srgbClr val="0033CC"/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400" b="1" dirty="0" smtClean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Three VTS cryostats are under fabrication at US vendor under joint supervision of engineers from Fermi Lab and RRCAT.</a:t>
            </a:r>
          </a:p>
          <a:p>
            <a:pPr>
              <a:defRPr/>
            </a:pPr>
            <a:endParaRPr lang="en-US" sz="1400" b="1" dirty="0" smtClean="0">
              <a:solidFill>
                <a:srgbClr val="00B050"/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Expected delivery schedule : Nov 2010 – Feb 2011.</a:t>
            </a:r>
          </a:p>
          <a:p>
            <a:pPr>
              <a:defRPr/>
            </a:pPr>
            <a:endParaRPr lang="en-US" sz="1400" b="1" dirty="0" smtClean="0">
              <a:solidFill>
                <a:srgbClr val="00B050"/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Building to house VTS at RRCAT is under construction and expected to be ready by Mid of 2011</a:t>
            </a:r>
          </a:p>
          <a:p>
            <a:pPr>
              <a:defRPr/>
            </a:pPr>
            <a:endParaRPr lang="en-US" sz="1400" b="1" dirty="0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Cryogenics system under process (</a:t>
            </a: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P K Kush &amp;Team</a:t>
            </a: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>
              <a:defRPr/>
            </a:pPr>
            <a:endParaRPr lang="en-US" sz="1400" b="1" dirty="0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Components of RF and DAQ system fro RRCAT VTS is under process and expected to be ready by Dec 2011. </a:t>
            </a:r>
          </a:p>
          <a:p>
            <a:pPr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(</a:t>
            </a: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P </a:t>
            </a:r>
            <a:r>
              <a:rPr lang="en-US" sz="1400" b="1" dirty="0" err="1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Shrivastava</a:t>
            </a: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 &amp; Team </a:t>
            </a: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– RF and </a:t>
            </a: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T A Puntambekar &amp; Team </a:t>
            </a: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– DAQ)</a:t>
            </a:r>
          </a:p>
          <a:p>
            <a:pPr>
              <a:defRPr/>
            </a:pPr>
            <a:endParaRPr lang="en-US" sz="1400" b="1" dirty="0" smtClean="0">
              <a:solidFill>
                <a:srgbClr val="00B050"/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sz="1400" dirty="0">
              <a:solidFill>
                <a:srgbClr val="00B050"/>
              </a:solidFill>
              <a:latin typeface="Times New Roman" pitchFamily="18" charset="0"/>
              <a:cs typeface="Arial" pitchFamily="34" charset="0"/>
            </a:endParaRPr>
          </a:p>
          <a:p>
            <a:pPr marL="0" lvl="1">
              <a:defRPr/>
            </a:pPr>
            <a:endParaRPr lang="en-US" sz="1200" b="1" dirty="0">
              <a:latin typeface="Times New Roman" pitchFamily="18" charset="0"/>
              <a:cs typeface="Arial" pitchFamily="34" charset="0"/>
            </a:endParaRPr>
          </a:p>
          <a:p>
            <a:pPr marL="0" lvl="1">
              <a:defRPr/>
            </a:pPr>
            <a:endParaRPr lang="en-US" sz="1200" b="1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153400" cy="8382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B050"/>
                </a:solidFill>
              </a:rPr>
              <a:t>Development of Vertical Test Stand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5562600" y="3657600"/>
            <a:ext cx="3429000" cy="3048000"/>
            <a:chOff x="5253" y="1138"/>
            <a:chExt cx="6696" cy="5166"/>
          </a:xfrm>
        </p:grpSpPr>
        <p:grpSp>
          <p:nvGrpSpPr>
            <p:cNvPr id="31751" name="Group 5"/>
            <p:cNvGrpSpPr>
              <a:grpSpLocks/>
            </p:cNvGrpSpPr>
            <p:nvPr/>
          </p:nvGrpSpPr>
          <p:grpSpPr bwMode="auto">
            <a:xfrm>
              <a:off x="5253" y="1138"/>
              <a:ext cx="6696" cy="4727"/>
              <a:chOff x="327" y="1181"/>
              <a:chExt cx="6696" cy="4616"/>
            </a:xfrm>
          </p:grpSpPr>
          <p:grpSp>
            <p:nvGrpSpPr>
              <p:cNvPr id="31753" name="Group 6"/>
              <p:cNvGrpSpPr>
                <a:grpSpLocks/>
              </p:cNvGrpSpPr>
              <p:nvPr/>
            </p:nvGrpSpPr>
            <p:grpSpPr bwMode="auto">
              <a:xfrm>
                <a:off x="327" y="1181"/>
                <a:ext cx="6696" cy="4616"/>
                <a:chOff x="216" y="2398"/>
                <a:chExt cx="6809" cy="4694"/>
              </a:xfrm>
            </p:grpSpPr>
            <p:pic>
              <p:nvPicPr>
                <p:cNvPr id="31758" name="Picture 3" descr="VTS-12.bmp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36667" t="6000" r="45000" b="14000"/>
                <a:stretch>
                  <a:fillRect/>
                </a:stretch>
              </p:blipFill>
              <p:spPr bwMode="auto">
                <a:xfrm>
                  <a:off x="3809" y="2398"/>
                  <a:ext cx="1727" cy="46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759" name="Picture 4" descr="VTS-13.bmp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37502" t="6000" r="46667" b="14000"/>
                <a:stretch>
                  <a:fillRect/>
                </a:stretch>
              </p:blipFill>
              <p:spPr bwMode="auto">
                <a:xfrm>
                  <a:off x="5536" y="2398"/>
                  <a:ext cx="1489" cy="46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760" name="Picture 1" descr="VTS-10.bmp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35001" t="6000" r="45000" b="14000"/>
                <a:stretch>
                  <a:fillRect/>
                </a:stretch>
              </p:blipFill>
              <p:spPr bwMode="auto">
                <a:xfrm>
                  <a:off x="216" y="2398"/>
                  <a:ext cx="1869" cy="46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761" name="Picture 2" descr="VTS-11.bmp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35834" t="6000" r="45000" b="14000"/>
                <a:stretch>
                  <a:fillRect/>
                </a:stretch>
              </p:blipFill>
              <p:spPr bwMode="auto">
                <a:xfrm>
                  <a:off x="2010" y="2398"/>
                  <a:ext cx="1799" cy="46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1754" name="Text Box 11"/>
              <p:cNvSpPr txBox="1">
                <a:spLocks noChangeArrowheads="1"/>
              </p:cNvSpPr>
              <p:nvPr/>
            </p:nvSpPr>
            <p:spPr bwMode="auto">
              <a:xfrm>
                <a:off x="657" y="5484"/>
                <a:ext cx="1333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500" b="1">
                    <a:latin typeface="Calibri" pitchFamily="34" charset="0"/>
                  </a:rPr>
                  <a:t>     VACUUM VESSEL</a:t>
                </a:r>
                <a:endParaRPr lang="en-US"/>
              </a:p>
            </p:txBody>
          </p:sp>
          <p:sp>
            <p:nvSpPr>
              <p:cNvPr id="31755" name="Text Box 12"/>
              <p:cNvSpPr txBox="1">
                <a:spLocks noChangeArrowheads="1"/>
              </p:cNvSpPr>
              <p:nvPr/>
            </p:nvSpPr>
            <p:spPr bwMode="auto">
              <a:xfrm>
                <a:off x="4005" y="5437"/>
                <a:ext cx="1332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500" b="1">
                    <a:latin typeface="Calibri" pitchFamily="34" charset="0"/>
                  </a:rPr>
                  <a:t>LIQUID HELIUM VESSEL</a:t>
                </a:r>
                <a:endParaRPr lang="en-US"/>
              </a:p>
            </p:txBody>
          </p:sp>
          <p:sp>
            <p:nvSpPr>
              <p:cNvPr id="31756" name="Text Box 13"/>
              <p:cNvSpPr txBox="1">
                <a:spLocks noChangeArrowheads="1"/>
              </p:cNvSpPr>
              <p:nvPr/>
            </p:nvSpPr>
            <p:spPr bwMode="auto">
              <a:xfrm>
                <a:off x="2501" y="5441"/>
                <a:ext cx="97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500" b="1">
                    <a:latin typeface="Calibri" pitchFamily="34" charset="0"/>
                  </a:rPr>
                  <a:t>80K SHIELD</a:t>
                </a:r>
                <a:endParaRPr lang="en-US"/>
              </a:p>
            </p:txBody>
          </p:sp>
          <p:sp>
            <p:nvSpPr>
              <p:cNvPr id="31757" name="Text Box 14"/>
              <p:cNvSpPr txBox="1">
                <a:spLocks noChangeArrowheads="1"/>
              </p:cNvSpPr>
              <p:nvPr/>
            </p:nvSpPr>
            <p:spPr bwMode="auto">
              <a:xfrm>
                <a:off x="5735" y="5345"/>
                <a:ext cx="1120" cy="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500" b="1">
                    <a:latin typeface="Calibri" pitchFamily="34" charset="0"/>
                  </a:rPr>
                  <a:t>2K MAGNETIC SHIELD</a:t>
                </a:r>
                <a:endParaRPr lang="en-US"/>
              </a:p>
            </p:txBody>
          </p:sp>
        </p:grpSp>
        <p:sp>
          <p:nvSpPr>
            <p:cNvPr id="31752" name="Text Box 15"/>
            <p:cNvSpPr txBox="1">
              <a:spLocks noChangeArrowheads="1"/>
            </p:cNvSpPr>
            <p:nvPr/>
          </p:nvSpPr>
          <p:spPr bwMode="auto">
            <a:xfrm>
              <a:off x="5253" y="5865"/>
              <a:ext cx="6696" cy="4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100" b="1">
                  <a:latin typeface="Calibri" pitchFamily="34" charset="0"/>
                </a:rPr>
                <a:t>3-D MODELS OF VTS-2 VESSELS</a:t>
              </a:r>
              <a:endParaRPr lang="en-US"/>
            </a:p>
          </p:txBody>
        </p:sp>
      </p:grpSp>
      <p:sp>
        <p:nvSpPr>
          <p:cNvPr id="31749" name="Text Box 16"/>
          <p:cNvSpPr txBox="1">
            <a:spLocks noChangeArrowheads="1"/>
          </p:cNvSpPr>
          <p:nvPr/>
        </p:nvSpPr>
        <p:spPr bwMode="auto">
          <a:xfrm>
            <a:off x="6096000" y="3124200"/>
            <a:ext cx="22860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100" b="1">
                <a:latin typeface="Calibri" pitchFamily="34" charset="0"/>
              </a:rPr>
              <a:t>VTS-2 TOP PLATE – CRYOGENIC &amp; VACUUM INSERTS</a:t>
            </a:r>
            <a:endParaRPr lang="en-US"/>
          </a:p>
        </p:txBody>
      </p:sp>
      <p:pic>
        <p:nvPicPr>
          <p:cNvPr id="31750" name="Picture 0" descr="VTS-01.bmp"/>
          <p:cNvPicPr>
            <a:picLocks noChangeAspect="1" noChangeArrowheads="1"/>
          </p:cNvPicPr>
          <p:nvPr/>
        </p:nvPicPr>
        <p:blipFill>
          <a:blip r:embed="rId6"/>
          <a:srcRect l="15430" t="11459" r="17606" b="25288"/>
          <a:stretch>
            <a:fillRect/>
          </a:stretch>
        </p:blipFill>
        <p:spPr bwMode="auto">
          <a:xfrm>
            <a:off x="5703888" y="1219200"/>
            <a:ext cx="32877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SCRF Infrastructure Facility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planning stage of SCRF Cavity Infrastructure Facility at RRCAT, important inputs were also received from SCRF facilities planned at Fermi National Accelerator Lab:</a:t>
            </a:r>
          </a:p>
          <a:p>
            <a:pPr lvl="1"/>
            <a:r>
              <a:rPr lang="en-US" dirty="0" smtClean="0"/>
              <a:t>Clean room facility</a:t>
            </a:r>
          </a:p>
          <a:p>
            <a:pPr lvl="1"/>
            <a:r>
              <a:rPr lang="en-US" dirty="0" smtClean="0"/>
              <a:t>Cavity RF Measurement techniques</a:t>
            </a:r>
          </a:p>
          <a:p>
            <a:pPr lvl="1"/>
            <a:r>
              <a:rPr lang="en-US" dirty="0" smtClean="0"/>
              <a:t>Chemical Polishing of cavity (ANL)</a:t>
            </a:r>
          </a:p>
          <a:p>
            <a:pPr lvl="1"/>
            <a:r>
              <a:rPr lang="en-US" dirty="0" smtClean="0"/>
              <a:t>Vertical test stand facility  </a:t>
            </a:r>
          </a:p>
          <a:p>
            <a:pPr lvl="1"/>
            <a:r>
              <a:rPr lang="en-US" dirty="0" smtClean="0"/>
              <a:t>Electron beam welding machine specifications</a:t>
            </a:r>
          </a:p>
          <a:p>
            <a:pPr lvl="1"/>
            <a:r>
              <a:rPr lang="en-US" dirty="0" smtClean="0"/>
              <a:t>Experience &amp; exposure received during visit to Fermi lab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Special thanks to colleagues at FNAL: Robert </a:t>
            </a:r>
            <a:r>
              <a:rPr lang="en-US" sz="1800" dirty="0" err="1" smtClean="0"/>
              <a:t>Kephart</a:t>
            </a:r>
            <a:r>
              <a:rPr lang="en-US" sz="1800" dirty="0" smtClean="0"/>
              <a:t>, Shekhar Mishra, Rich Stanek, Harry Carter, Tom Peterson, Mark Champion, Ruben Carcagno, Joe </a:t>
            </a:r>
            <a:r>
              <a:rPr lang="en-US" sz="1800" dirty="0" err="1" smtClean="0"/>
              <a:t>Ozalis</a:t>
            </a:r>
            <a:r>
              <a:rPr lang="en-US" sz="1800" dirty="0" smtClean="0"/>
              <a:t>, Camille Ginsburg, Cosmore Sylvester, Tug </a:t>
            </a:r>
            <a:r>
              <a:rPr lang="en-US" sz="1800" dirty="0" err="1" smtClean="0"/>
              <a:t>Arkan</a:t>
            </a:r>
            <a:r>
              <a:rPr lang="en-US" sz="1800" dirty="0" smtClean="0"/>
              <a:t>, Mike Foley, Charlie Cooper,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487362"/>
          </a:xfrm>
        </p:spPr>
        <p:txBody>
          <a:bodyPr/>
          <a:lstStyle/>
          <a:p>
            <a:r>
              <a:rPr lang="en-US" dirty="0" smtClean="0"/>
              <a:t>Tuning of SCRF Cavity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40188" cy="4191000"/>
          </a:xfrm>
        </p:spPr>
        <p:txBody>
          <a:bodyPr/>
          <a:lstStyle/>
          <a:p>
            <a:r>
              <a:rPr lang="en-US" dirty="0" smtClean="0"/>
              <a:t>Cavity requires cell to cell tuning due to shape deformation during fabrication, material removal at various stages of polishing &amp;  also deformation during thermal processing.</a:t>
            </a:r>
          </a:p>
          <a:p>
            <a:r>
              <a:rPr lang="en-US" dirty="0" smtClean="0"/>
              <a:t>Cavity must be straight &amp; requires an alignment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" y="1600200"/>
            <a:ext cx="4041775" cy="395128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 </a:t>
            </a:r>
            <a:r>
              <a:rPr lang="en-US" dirty="0" err="1" smtClean="0">
                <a:solidFill>
                  <a:srgbClr val="00B050"/>
                </a:solidFill>
              </a:rPr>
              <a:t>multicell</a:t>
            </a:r>
            <a:r>
              <a:rPr lang="en-US" dirty="0" smtClean="0">
                <a:solidFill>
                  <a:srgbClr val="00B050"/>
                </a:solidFill>
              </a:rPr>
              <a:t> elliptical accelerating cavity requires a “flat” electrical field profile at the target </a:t>
            </a:r>
            <a:r>
              <a:rPr lang="el-GR" dirty="0" smtClean="0">
                <a:solidFill>
                  <a:srgbClr val="00B050"/>
                </a:solidFill>
                <a:cs typeface="Arial" charset="0"/>
              </a:rPr>
              <a:t>π</a:t>
            </a:r>
            <a:r>
              <a:rPr lang="en-US" dirty="0" smtClean="0">
                <a:solidFill>
                  <a:srgbClr val="00B050"/>
                </a:solidFill>
                <a:cs typeface="Arial" charset="0"/>
              </a:rPr>
              <a:t>-mode frequency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err="1" smtClean="0">
                <a:solidFill>
                  <a:srgbClr val="00B050"/>
                </a:solidFill>
              </a:rPr>
              <a:t>E</a:t>
            </a:r>
            <a:r>
              <a:rPr lang="en-US" sz="1800" dirty="0" err="1" smtClean="0">
                <a:solidFill>
                  <a:srgbClr val="00B050"/>
                </a:solidFill>
              </a:rPr>
              <a:t>min</a:t>
            </a:r>
            <a:r>
              <a:rPr lang="en-US" dirty="0" smtClean="0">
                <a:solidFill>
                  <a:srgbClr val="00B050"/>
                </a:solidFill>
              </a:rPr>
              <a:t>/</a:t>
            </a:r>
            <a:r>
              <a:rPr lang="en-US" dirty="0" err="1" smtClean="0">
                <a:solidFill>
                  <a:srgbClr val="00B050"/>
                </a:solidFill>
              </a:rPr>
              <a:t>E</a:t>
            </a:r>
            <a:r>
              <a:rPr lang="en-US" sz="1800" dirty="0" err="1" smtClean="0">
                <a:solidFill>
                  <a:srgbClr val="00B050"/>
                </a:solidFill>
              </a:rPr>
              <a:t>max</a:t>
            </a:r>
            <a:r>
              <a:rPr lang="en-US" dirty="0" smtClean="0">
                <a:solidFill>
                  <a:srgbClr val="00B050"/>
                </a:solidFill>
              </a:rPr>
              <a:t>&gt;0.98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0"/>
            <a:ext cx="7924800" cy="8683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Tuning Machine is needed for 650 MHz cavity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9" name="tunin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1295400"/>
            <a:ext cx="3251200" cy="2438400"/>
          </a:xfrm>
          <a:prstGeom prst="rect">
            <a:avLst/>
          </a:prstGeom>
        </p:spPr>
      </p:pic>
      <p:pic>
        <p:nvPicPr>
          <p:cNvPr id="10" name="Tuning Machine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810000" y="1219200"/>
            <a:ext cx="4775200" cy="3581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48768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 semi automatic tuning machine for 650 MHZ cavity is being planed at RRCAT</a:t>
            </a:r>
          </a:p>
          <a:p>
            <a:r>
              <a:rPr lang="en-US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Fermi Lab has developed Instrumentation, software and integration for 1.3 GHz Automatic Tuning Machine (DESY, FNAL &amp; KEK Collaboration). This expertise will be beneficial for IIFC to develop a tuning machine for 650 </a:t>
            </a:r>
            <a:r>
              <a:rPr lang="en-US" dirty="0" err="1" smtClean="0"/>
              <a:t>MHz.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6324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IIFC Meeting @ RRCAT, Oct 26-28,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C266D-9BE9-483E-AFA7-A966D98590D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861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Dr S </a:t>
            </a:r>
            <a:r>
              <a:rPr lang="en-US" dirty="0" err="1" smtClean="0"/>
              <a:t>Banerjee</a:t>
            </a:r>
            <a:r>
              <a:rPr lang="en-US" dirty="0" smtClean="0"/>
              <a:t>, Chairman, AEC, Dr Anil </a:t>
            </a:r>
            <a:r>
              <a:rPr lang="en-US" dirty="0" err="1" smtClean="0"/>
              <a:t>Kakodkar</a:t>
            </a:r>
            <a:r>
              <a:rPr lang="en-US" dirty="0" smtClean="0"/>
              <a:t>, Former Chairman, AEC, Dr V C </a:t>
            </a:r>
            <a:r>
              <a:rPr lang="en-US" dirty="0" err="1" smtClean="0"/>
              <a:t>Sahni</a:t>
            </a:r>
            <a:r>
              <a:rPr lang="en-US" dirty="0" smtClean="0"/>
              <a:t>, Chairman Specialist Group, Dr R </a:t>
            </a:r>
            <a:r>
              <a:rPr lang="en-US" dirty="0" err="1" smtClean="0"/>
              <a:t>Bhandari</a:t>
            </a:r>
            <a:r>
              <a:rPr lang="en-US" dirty="0" smtClean="0"/>
              <a:t>, IIFC Management for their support to SCRF Facility during project planning, review and execution.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Dr PD Gupta, Director RRCAT for continuous support and encouragement in speeding up of the activities.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Chairman &amp; Members of Scientific Committee, Accelerator Group Board, Program Implementation Committee, RRCAT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Construction &amp; Services Division, Fabrication Facility, Purchase, Stores, Accounts &amp; Administration Division, RRCAT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Project Sub-Coordinators Dr S B Roy, P K Kush, KK Pant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105400"/>
            <a:ext cx="36471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</p:txBody>
      </p:sp>
      <p:pic>
        <p:nvPicPr>
          <p:cNvPr id="33795" name="Picture 4" descr="Picture 06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92405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33CC33"/>
                </a:solidFill>
              </a:rPr>
              <a:t>Outline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SCRF Cavity Infrastructure Facilities Planned:</a:t>
            </a:r>
            <a:endParaRPr lang="en-US" sz="28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SCRF cavity fabrication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Cavity Processing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Building for Cavity Fabrication and Processing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Development of </a:t>
            </a:r>
            <a:r>
              <a:rPr lang="en-US" sz="2400" dirty="0" smtClean="0"/>
              <a:t>Test Facilities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B050"/>
                </a:solidFill>
              </a:rPr>
              <a:t>VTS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B050"/>
                </a:solidFill>
              </a:rPr>
              <a:t>HTS</a:t>
            </a:r>
            <a:endParaRPr lang="en-US" sz="24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 b="6944"/>
          <a:stretch>
            <a:fillRect/>
          </a:stretch>
        </p:blipFill>
        <p:spPr bwMode="auto">
          <a:xfrm>
            <a:off x="0" y="1295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</a:rPr>
              <a:t>Cavity Manufacturing, Processing &amp; </a:t>
            </a:r>
            <a:r>
              <a:rPr lang="en-US" sz="2400" b="1" dirty="0" smtClean="0">
                <a:solidFill>
                  <a:srgbClr val="00B050"/>
                </a:solidFill>
              </a:rPr>
              <a:t>Testing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586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 b="1">
                <a:solidFill>
                  <a:srgbClr val="00B050"/>
                </a:solidFill>
              </a:rPr>
              <a:t>New Facilities Planned </a:t>
            </a:r>
            <a:r>
              <a:rPr lang="en-US" sz="2800" b="1">
                <a:solidFill>
                  <a:srgbClr val="00B050"/>
                </a:solidFill>
              </a:rPr>
              <a:t>at</a:t>
            </a:r>
            <a:r>
              <a:rPr lang="en-AU" sz="2800" b="1">
                <a:solidFill>
                  <a:srgbClr val="00B050"/>
                </a:solidFill>
              </a:rPr>
              <a:t>  RRCAT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6423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SCRF </a:t>
            </a:r>
            <a:r>
              <a:rPr lang="en-US" sz="2000" b="1" dirty="0">
                <a:solidFill>
                  <a:srgbClr val="0033CC"/>
                </a:solidFill>
              </a:rPr>
              <a:t>cavity fabrication </a:t>
            </a:r>
            <a:r>
              <a:rPr lang="en-US" sz="2000" b="1" dirty="0" smtClean="0">
                <a:solidFill>
                  <a:srgbClr val="0033CC"/>
                </a:solidFill>
              </a:rPr>
              <a:t>Facilities:</a:t>
            </a:r>
            <a:endParaRPr lang="en-US" sz="2000" b="1" dirty="0">
              <a:solidFill>
                <a:srgbClr val="0033CC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120 </a:t>
            </a:r>
            <a:r>
              <a:rPr lang="en-US" sz="2000" dirty="0">
                <a:solidFill>
                  <a:srgbClr val="002060"/>
                </a:solidFill>
              </a:rPr>
              <a:t>Ton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AU" sz="2000" dirty="0">
                <a:solidFill>
                  <a:srgbClr val="002060"/>
                </a:solidFill>
              </a:rPr>
              <a:t>Hydraulic Press, </a:t>
            </a:r>
            <a:r>
              <a:rPr lang="en-US" sz="2000" dirty="0" err="1" smtClean="0">
                <a:solidFill>
                  <a:srgbClr val="002060"/>
                </a:solidFill>
              </a:rPr>
              <a:t>Nb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machining</a:t>
            </a:r>
            <a:r>
              <a:rPr lang="en-US" sz="2000" b="1" dirty="0">
                <a:solidFill>
                  <a:srgbClr val="002060"/>
                </a:solidFill>
              </a:rPr>
              <a:t>,</a:t>
            </a:r>
            <a:r>
              <a:rPr lang="en-AU" sz="2000" dirty="0">
                <a:solidFill>
                  <a:srgbClr val="002060"/>
                </a:solidFill>
              </a:rPr>
              <a:t> </a:t>
            </a:r>
            <a:r>
              <a:rPr lang="en-AU" sz="2000" dirty="0">
                <a:solidFill>
                  <a:srgbClr val="FF0000"/>
                </a:solidFill>
              </a:rPr>
              <a:t>EBW Machine </a:t>
            </a:r>
            <a:r>
              <a:rPr lang="en-AU" sz="2000" dirty="0">
                <a:solidFill>
                  <a:srgbClr val="002060"/>
                </a:solidFill>
              </a:rPr>
              <a:t>etc</a:t>
            </a:r>
            <a:r>
              <a:rPr lang="en-AU" sz="2000" dirty="0" smtClean="0">
                <a:solidFill>
                  <a:srgbClr val="002060"/>
                </a:solidFill>
              </a:rPr>
              <a:t>.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33CC"/>
              </a:solidFill>
            </a:endParaRPr>
          </a:p>
          <a:p>
            <a:r>
              <a:rPr lang="en-US" sz="2000" dirty="0">
                <a:solidFill>
                  <a:srgbClr val="0033CC"/>
                </a:solidFill>
              </a:rPr>
              <a:t>Chemical &amp; thermal processing facilities </a:t>
            </a:r>
          </a:p>
          <a:p>
            <a:r>
              <a:rPr lang="en-AU" sz="2000" dirty="0" smtClean="0">
                <a:solidFill>
                  <a:schemeClr val="accent5">
                    <a:lumMod val="50000"/>
                  </a:schemeClr>
                </a:solidFill>
              </a:rPr>
              <a:t>EP/BCP/CBP</a:t>
            </a:r>
            <a:r>
              <a:rPr lang="en-AU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AU" sz="2000" dirty="0">
                <a:solidFill>
                  <a:srgbClr val="002060"/>
                </a:solidFill>
              </a:rPr>
              <a:t>HPR</a:t>
            </a:r>
            <a:r>
              <a:rPr lang="en-A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AU" sz="2000" dirty="0">
                <a:solidFill>
                  <a:srgbClr val="FF0000"/>
                </a:solidFill>
              </a:rPr>
              <a:t>&amp; Annealing Furnaces </a:t>
            </a:r>
            <a:r>
              <a:rPr lang="en-AU" sz="2000" dirty="0">
                <a:solidFill>
                  <a:srgbClr val="002060"/>
                </a:solidFill>
              </a:rPr>
              <a:t>etc</a:t>
            </a:r>
            <a:r>
              <a:rPr lang="en-AU" sz="2000" dirty="0" smtClean="0">
                <a:solidFill>
                  <a:srgbClr val="002060"/>
                </a:solidFill>
              </a:rPr>
              <a:t>.,</a:t>
            </a:r>
            <a:r>
              <a:rPr lang="en-AU" sz="2000" b="1" dirty="0" smtClean="0">
                <a:solidFill>
                  <a:srgbClr val="002060"/>
                </a:solidFill>
              </a:rPr>
              <a:t> </a:t>
            </a:r>
          </a:p>
          <a:p>
            <a:endParaRPr lang="en-AU" sz="2000" b="1" dirty="0" smtClean="0">
              <a:solidFill>
                <a:srgbClr val="002060"/>
              </a:solidFill>
            </a:endParaRPr>
          </a:p>
          <a:p>
            <a:r>
              <a:rPr lang="en-AU" sz="2000" b="1" dirty="0" smtClean="0">
                <a:solidFill>
                  <a:srgbClr val="0033CC"/>
                </a:solidFill>
              </a:rPr>
              <a:t>Cavity Inspection Facilities</a:t>
            </a:r>
          </a:p>
          <a:p>
            <a:r>
              <a:rPr lang="en-AU" sz="2000" dirty="0" smtClean="0">
                <a:solidFill>
                  <a:schemeClr val="accent5">
                    <a:lumMod val="50000"/>
                  </a:schemeClr>
                </a:solidFill>
              </a:rPr>
              <a:t>3-D CMM, </a:t>
            </a:r>
            <a:r>
              <a:rPr lang="en-AU" sz="2000" dirty="0" smtClean="0">
                <a:solidFill>
                  <a:srgbClr val="002060"/>
                </a:solidFill>
              </a:rPr>
              <a:t>UTM</a:t>
            </a:r>
            <a:r>
              <a:rPr lang="en-AU" sz="2000" dirty="0" smtClean="0">
                <a:solidFill>
                  <a:schemeClr val="accent5">
                    <a:lumMod val="50000"/>
                  </a:schemeClr>
                </a:solidFill>
              </a:rPr>
              <a:t>, Optical inspection bench</a:t>
            </a:r>
            <a:r>
              <a:rPr lang="en-AU" sz="2000" dirty="0" smtClean="0">
                <a:solidFill>
                  <a:srgbClr val="002060"/>
                </a:solidFill>
              </a:rPr>
              <a:t>, </a:t>
            </a:r>
            <a:r>
              <a:rPr lang="en-AU" sz="2000" dirty="0" smtClean="0">
                <a:solidFill>
                  <a:srgbClr val="FF0000"/>
                </a:solidFill>
              </a:rPr>
              <a:t>3-D </a:t>
            </a:r>
            <a:r>
              <a:rPr lang="en-AU" sz="2000" dirty="0" err="1" smtClean="0">
                <a:solidFill>
                  <a:srgbClr val="FF0000"/>
                </a:solidFill>
              </a:rPr>
              <a:t>confocal</a:t>
            </a:r>
            <a:r>
              <a:rPr lang="en-AU" sz="2000" dirty="0" smtClean="0">
                <a:solidFill>
                  <a:srgbClr val="FF0000"/>
                </a:solidFill>
              </a:rPr>
              <a:t> microscope, SIMS</a:t>
            </a:r>
          </a:p>
          <a:p>
            <a:endParaRPr lang="en-AU" sz="2000" b="1" dirty="0" smtClean="0">
              <a:solidFill>
                <a:srgbClr val="0033CC"/>
              </a:solidFill>
            </a:endParaRPr>
          </a:p>
          <a:p>
            <a:r>
              <a:rPr lang="en-AU" sz="2000" b="1" dirty="0" smtClean="0">
                <a:solidFill>
                  <a:srgbClr val="0033CC"/>
                </a:solidFill>
              </a:rPr>
              <a:t>Cavity RF Measurement &amp; Tuning Facility</a:t>
            </a:r>
            <a:endParaRPr lang="en-AU" sz="2000" b="1" dirty="0">
              <a:solidFill>
                <a:srgbClr val="0033CC"/>
              </a:solidFill>
            </a:endParaRPr>
          </a:p>
          <a:p>
            <a:r>
              <a:rPr lang="en-AU" sz="2000" dirty="0" smtClean="0">
                <a:solidFill>
                  <a:srgbClr val="002060"/>
                </a:solidFill>
              </a:rPr>
              <a:t>Half Cell, </a:t>
            </a:r>
            <a:r>
              <a:rPr lang="en-AU" sz="2000" dirty="0" err="1" smtClean="0">
                <a:solidFill>
                  <a:srgbClr val="002060"/>
                </a:solidFill>
              </a:rPr>
              <a:t>dumbell</a:t>
            </a:r>
            <a:r>
              <a:rPr lang="en-AU" sz="2000" dirty="0" smtClean="0">
                <a:solidFill>
                  <a:srgbClr val="002060"/>
                </a:solidFill>
              </a:rPr>
              <a:t> and multi-cell cavity frequency measurement</a:t>
            </a:r>
          </a:p>
          <a:p>
            <a:r>
              <a:rPr lang="en-AU" sz="2000" dirty="0" smtClean="0">
                <a:solidFill>
                  <a:srgbClr val="FF0000"/>
                </a:solidFill>
              </a:rPr>
              <a:t>Cavity Frequency &amp; field tuning machine (under </a:t>
            </a:r>
            <a:r>
              <a:rPr lang="en-AU" sz="2000" dirty="0" err="1" smtClean="0">
                <a:solidFill>
                  <a:srgbClr val="FF0000"/>
                </a:solidFill>
              </a:rPr>
              <a:t>planing</a:t>
            </a:r>
            <a:r>
              <a:rPr lang="en-AU" sz="2000" dirty="0" smtClean="0">
                <a:solidFill>
                  <a:srgbClr val="FF0000"/>
                </a:solidFill>
              </a:rPr>
              <a:t>)</a:t>
            </a:r>
            <a:endParaRPr lang="en-AU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0033CC"/>
              </a:solidFill>
            </a:endParaRPr>
          </a:p>
          <a:p>
            <a:r>
              <a:rPr lang="en-US" sz="2000" dirty="0" smtClean="0">
                <a:solidFill>
                  <a:srgbClr val="0033CC"/>
                </a:solidFill>
              </a:rPr>
              <a:t>Assembly </a:t>
            </a:r>
            <a:r>
              <a:rPr lang="en-US" sz="2000" dirty="0">
                <a:solidFill>
                  <a:srgbClr val="0033CC"/>
                </a:solidFill>
              </a:rPr>
              <a:t>&amp; testing set up.</a:t>
            </a:r>
            <a:r>
              <a:rPr lang="en-AU" sz="2000" b="1" dirty="0"/>
              <a:t> </a:t>
            </a:r>
          </a:p>
          <a:p>
            <a:r>
              <a:rPr lang="en-AU" sz="2000" dirty="0" smtClean="0">
                <a:solidFill>
                  <a:srgbClr val="FF0000"/>
                </a:solidFill>
              </a:rPr>
              <a:t>Clean-room</a:t>
            </a:r>
            <a:r>
              <a:rPr lang="en-AU" sz="2000" dirty="0">
                <a:solidFill>
                  <a:srgbClr val="FF0000"/>
                </a:solidFill>
              </a:rPr>
              <a:t>, Test cryostats, RF sources etc</a:t>
            </a:r>
            <a:r>
              <a:rPr lang="en-AU" sz="2000" dirty="0" smtClean="0">
                <a:solidFill>
                  <a:srgbClr val="002060"/>
                </a:solidFill>
              </a:rPr>
              <a:t>. </a:t>
            </a:r>
            <a:endParaRPr lang="en-AU" sz="2000" dirty="0">
              <a:solidFill>
                <a:srgbClr val="002060"/>
              </a:solidFill>
            </a:endParaRPr>
          </a:p>
          <a:p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1534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CC33"/>
                </a:solidFill>
              </a:rPr>
              <a:t>Development work done on Forming &amp; Machining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686800" cy="4784725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Developed forming tooling &amp; process for 1.3 GHz SCRF cavity.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16388" name="Picture 5" descr="DSC01170_co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DSC02243-rotated"/>
          <p:cNvPicPr>
            <a:picLocks noChangeAspect="1" noChangeArrowheads="1"/>
          </p:cNvPicPr>
          <p:nvPr/>
        </p:nvPicPr>
        <p:blipFill>
          <a:blip r:embed="rId4"/>
          <a:srcRect l="-1706" t="27597" r="3407" b="26013"/>
          <a:stretch>
            <a:fillRect/>
          </a:stretch>
        </p:blipFill>
        <p:spPr bwMode="auto">
          <a:xfrm>
            <a:off x="3048000" y="41148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2971800" y="62484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    Formed Niobium Half cell</a:t>
            </a:r>
          </a:p>
        </p:txBody>
      </p:sp>
      <p:pic>
        <p:nvPicPr>
          <p:cNvPr id="16391" name="Picture 8" descr="DSC018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114800"/>
            <a:ext cx="2717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1" descr="DSC012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524000"/>
            <a:ext cx="2514600" cy="218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3657600" y="3733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Inspection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685800" y="3733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Forming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381000" y="6324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Machining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324600" y="1828800"/>
            <a:ext cx="2305050" cy="4724400"/>
            <a:chOff x="6400800" y="1143000"/>
            <a:chExt cx="2457450" cy="5410200"/>
          </a:xfrm>
        </p:grpSpPr>
        <p:pic>
          <p:nvPicPr>
            <p:cNvPr id="16398" name="Picture 6" descr="120 T-Press-01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00800" y="1143000"/>
              <a:ext cx="2457450" cy="520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6" descr="press-cavity-02.jpg"/>
            <p:cNvPicPr>
              <a:picLocks noChangeAspect="1"/>
            </p:cNvPicPr>
            <p:nvPr/>
          </p:nvPicPr>
          <p:blipFill>
            <a:blip r:embed="rId8"/>
            <a:srcRect l="24875" t="28612" r="14999" b="14056"/>
            <a:stretch>
              <a:fillRect/>
            </a:stretch>
          </p:blipFill>
          <p:spPr bwMode="auto">
            <a:xfrm>
              <a:off x="6858000" y="5486400"/>
              <a:ext cx="1492141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248400" y="1447800"/>
            <a:ext cx="2895600" cy="533400"/>
          </a:xfrm>
          <a:prstGeom prst="rect">
            <a:avLst/>
          </a:prstGeom>
        </p:spPr>
        <p:txBody>
          <a:bodyPr lIns="92075" tIns="46038" rIns="92075" bIns="46038"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120 T - HYDRAULIC PRESS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543800" cy="838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Procurement of Electron Beam Welding Machine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   </a:t>
            </a:r>
            <a:r>
              <a:rPr lang="en-US" sz="3200" dirty="0" smtClean="0">
                <a:solidFill>
                  <a:srgbClr val="0000FF"/>
                </a:solidFill>
              </a:rPr>
              <a:t>Electron Beam welding </a:t>
            </a:r>
            <a:r>
              <a:rPr lang="en-US" sz="3200" dirty="0" smtClean="0">
                <a:solidFill>
                  <a:srgbClr val="0000FF"/>
                </a:solidFill>
              </a:rPr>
              <a:t>machine is being procured for development and manufacturing </a:t>
            </a:r>
            <a:r>
              <a:rPr lang="en-US" sz="3200" dirty="0" smtClean="0">
                <a:solidFill>
                  <a:srgbClr val="0000FF"/>
                </a:solidFill>
              </a:rPr>
              <a:t>of SCRF cavities </a:t>
            </a:r>
            <a:r>
              <a:rPr lang="en-US" sz="3200" dirty="0" smtClean="0">
                <a:solidFill>
                  <a:srgbClr val="0000FF"/>
                </a:solidFill>
              </a:rPr>
              <a:t>(including low </a:t>
            </a:r>
            <a:r>
              <a:rPr lang="en-US" sz="3200" dirty="0" smtClean="0">
                <a:solidFill>
                  <a:srgbClr val="0000FF"/>
                </a:solidFill>
              </a:rPr>
              <a:t>to high </a:t>
            </a:r>
            <a:r>
              <a:rPr lang="el-GR" sz="3200" dirty="0" smtClean="0">
                <a:solidFill>
                  <a:srgbClr val="0000FF"/>
                </a:solidFill>
              </a:rPr>
              <a:t>β</a:t>
            </a:r>
            <a:r>
              <a:rPr lang="en-US" sz="3200" dirty="0" smtClean="0">
                <a:solidFill>
                  <a:srgbClr val="0000FF"/>
                </a:solidFill>
              </a:rPr>
              <a:t> range) made </a:t>
            </a:r>
            <a:r>
              <a:rPr lang="en-US" sz="3200" dirty="0" smtClean="0">
                <a:solidFill>
                  <a:srgbClr val="0000FF"/>
                </a:solidFill>
              </a:rPr>
              <a:t>from </a:t>
            </a:r>
            <a:r>
              <a:rPr lang="en-US" sz="3200" dirty="0" smtClean="0">
                <a:solidFill>
                  <a:srgbClr val="0000FF"/>
                </a:solidFill>
              </a:rPr>
              <a:t>high RRR Niobium for </a:t>
            </a:r>
            <a:r>
              <a:rPr lang="en-US" sz="3200" dirty="0" smtClean="0">
                <a:solidFill>
                  <a:srgbClr val="0000FF"/>
                </a:solidFill>
              </a:rPr>
              <a:t>high energy accelerators and high power proton </a:t>
            </a:r>
            <a:r>
              <a:rPr lang="en-US" sz="3200" dirty="0" err="1" smtClean="0">
                <a:solidFill>
                  <a:srgbClr val="0000FF"/>
                </a:solidFill>
              </a:rPr>
              <a:t>linac</a:t>
            </a:r>
            <a:r>
              <a:rPr lang="en-US" sz="3200" dirty="0" smtClean="0">
                <a:solidFill>
                  <a:srgbClr val="0000FF"/>
                </a:solidFill>
              </a:rPr>
              <a:t> for Indian programs and also for participation in International collaboration projects like ILC/</a:t>
            </a:r>
            <a:r>
              <a:rPr lang="en-US" sz="3200" dirty="0" err="1" smtClean="0">
                <a:solidFill>
                  <a:srgbClr val="0000FF"/>
                </a:solidFill>
              </a:rPr>
              <a:t>ProjectX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endParaRPr lang="en-US" sz="3600" dirty="0" smtClean="0">
              <a:solidFill>
                <a:srgbClr val="0000FF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8486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specifications of EBW Machine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IN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219200"/>
          <a:ext cx="8305800" cy="5219700"/>
        </p:xfrm>
        <a:graphic>
          <a:graphicData uri="http://schemas.openxmlformats.org/drawingml/2006/table">
            <a:tbl>
              <a:tblPr/>
              <a:tblGrid>
                <a:gridCol w="3484563"/>
                <a:gridCol w="4821237"/>
              </a:tblGrid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Beam power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 kW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Gun Voltage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90 to 150 kV 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Duty cycle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Beam current range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0 - 100 mA or wider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Beam current setting resolution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 mA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Beam oscillations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– 1000 Hz or more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Beam deflection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± 2.5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min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Focus range	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Ceiling to bottom of chamber, programmable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Beam focus diameter 	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0.25 mm or less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Inner size of chamber  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3650  x 1500   x 1800  LxBxH mm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(min)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X-Y table size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1780 mm x 710 mm (nearest standard)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Travel of X Y table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1780 mm x 660 mm 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Linear speed		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1-2500 mm per minute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Vacuum ready pressure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 1x10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-4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mbar in 15 minutes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Ready for welding pressure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 1x10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-6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mbar in 60 minutes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Load Capacity	 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2500 kg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 – radiation leakage limit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less than 0.1 mR/hr at full accelerating voltage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Online optics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With CCD camera and suitable illumination system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ILC Cavity and Cryomodule">
  <a:themeElements>
    <a:clrScheme name="">
      <a:dk1>
        <a:srgbClr val="000000"/>
      </a:dk1>
      <a:lt1>
        <a:srgbClr val="FFFFF7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ILC Cavity and Cryomodule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ILC Cavity and Cryo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ILC Cavity and Cryomodul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1916</TotalTime>
  <Words>2226</Words>
  <Application>Microsoft PowerPoint</Application>
  <PresentationFormat>On-screen Show (4:3)</PresentationFormat>
  <Paragraphs>373</Paragraphs>
  <Slides>33</Slides>
  <Notes>9</Notes>
  <HiddenSlides>0</HiddenSlides>
  <MMClips>2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Custom Design</vt:lpstr>
      <vt:lpstr>7_ILC Cavity and Cryomodule</vt:lpstr>
      <vt:lpstr>1_Custom Design</vt:lpstr>
      <vt:lpstr>VoloViewContainer</vt:lpstr>
      <vt:lpstr>Development  of  SCRF Infrastructure at RRCAT</vt:lpstr>
      <vt:lpstr>SCRF Infrastructure at RRCAT</vt:lpstr>
      <vt:lpstr>SCRF Infrastructure Facility</vt:lpstr>
      <vt:lpstr>   Outline</vt:lpstr>
      <vt:lpstr>Slide 5</vt:lpstr>
      <vt:lpstr>Slide 6</vt:lpstr>
      <vt:lpstr>Development work done on Forming &amp; Machining</vt:lpstr>
      <vt:lpstr>Procurement of Electron Beam Welding Machine</vt:lpstr>
      <vt:lpstr> Major specifications of EBW Machine </vt:lpstr>
      <vt:lpstr>Cavity Processing</vt:lpstr>
      <vt:lpstr>Centrifugal Barrel Polishing (single  Cell)</vt:lpstr>
      <vt:lpstr>Initial Trial Results of CBP </vt:lpstr>
      <vt:lpstr>Plan for EP Setup</vt:lpstr>
      <vt:lpstr>Slide 14</vt:lpstr>
      <vt:lpstr>Slide 15</vt:lpstr>
      <vt:lpstr>High Pressure Rinsing Stand</vt:lpstr>
      <vt:lpstr>High Pressure Rinsing Setup </vt:lpstr>
      <vt:lpstr>Slide 18</vt:lpstr>
      <vt:lpstr>Cavity Optical Inspection</vt:lpstr>
      <vt:lpstr>Slide 20</vt:lpstr>
      <vt:lpstr>Secondary Ion Mass Spectrometer (SIMS)</vt:lpstr>
      <vt:lpstr>Slide 22</vt:lpstr>
      <vt:lpstr>Universal testing machine for evaluation of mechanical properties</vt:lpstr>
      <vt:lpstr>Building for SCRF Cavity Development</vt:lpstr>
      <vt:lpstr>Building Plan for SCRF Facility</vt:lpstr>
      <vt:lpstr>  </vt:lpstr>
      <vt:lpstr>Slide 27</vt:lpstr>
      <vt:lpstr>Engineering Design &amp; Analysis of VTS Cryostat</vt:lpstr>
      <vt:lpstr>Development of Vertical Test Stand</vt:lpstr>
      <vt:lpstr>Tuning of SCRF Cavity</vt:lpstr>
      <vt:lpstr>Tuning Machine is needed for 650 MHz cavity</vt:lpstr>
      <vt:lpstr>Acknowledgement</vt:lpstr>
      <vt:lpstr>Slide 33</vt:lpstr>
    </vt:vector>
  </TitlesOfParts>
  <Company>cat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Superconducting Cavities &amp; Associated Technologies at RRCAT</dc:title>
  <dc:creator>scjoshi</dc:creator>
  <cp:lastModifiedBy>Ashok</cp:lastModifiedBy>
  <cp:revision>192</cp:revision>
  <dcterms:created xsi:type="dcterms:W3CDTF">2008-10-17T12:39:29Z</dcterms:created>
  <dcterms:modified xsi:type="dcterms:W3CDTF">2010-10-28T12:02:24Z</dcterms:modified>
</cp:coreProperties>
</file>