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F96D6F-D9DF-4D3E-89E9-3921B1A10CB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740A37-283D-46E4-9157-2F314489202A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Fermi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28600" y="762000"/>
            <a:ext cx="8153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6147" name="Picture 10" descr="Fermi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37861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rgbClr val="FF33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</a:t>
            </a:r>
            <a:r>
              <a:rPr lang="en-US" dirty="0" smtClean="0"/>
              <a:t>Summary </a:t>
            </a:r>
            <a:r>
              <a:rPr lang="en-US" dirty="0" smtClean="0"/>
              <a:t>of the </a:t>
            </a:r>
            <a:r>
              <a:rPr lang="en-US" dirty="0" smtClean="0"/>
              <a:t>IIFC </a:t>
            </a:r>
            <a:r>
              <a:rPr lang="en-US" dirty="0" smtClean="0"/>
              <a:t>meeting and plan for near term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Shekhar Mishra</a:t>
            </a:r>
          </a:p>
          <a:p>
            <a:r>
              <a:rPr lang="en-US" dirty="0" smtClean="0"/>
              <a:t>Fermilab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Participants</a:t>
            </a:r>
            <a:endParaRPr lang="en-US" dirty="0" smtClean="0"/>
          </a:p>
          <a:p>
            <a:pPr lvl="1"/>
            <a:r>
              <a:rPr lang="en-US" dirty="0" smtClean="0"/>
              <a:t>DAE: S. Banerjee, A. Kakodkar, R. Bhandari, P.D. Gupta, S. Kailas, D. </a:t>
            </a:r>
            <a:r>
              <a:rPr lang="en-US" dirty="0" err="1" smtClean="0"/>
              <a:t>Kanjilal</a:t>
            </a:r>
            <a:r>
              <a:rPr lang="en-US" dirty="0" smtClean="0"/>
              <a:t>, V. Sahni, P. Singh</a:t>
            </a:r>
          </a:p>
          <a:p>
            <a:pPr lvl="1"/>
            <a:r>
              <a:rPr lang="en-US" dirty="0" smtClean="0"/>
              <a:t>Fermilab: S. Mishra, S. Holmes, S. Henderson, R. </a:t>
            </a:r>
            <a:r>
              <a:rPr lang="en-US" dirty="0" smtClean="0"/>
              <a:t>Kephart</a:t>
            </a:r>
          </a:p>
          <a:p>
            <a:r>
              <a:rPr lang="en-US" u="sng" dirty="0" smtClean="0"/>
              <a:t>Discussion</a:t>
            </a:r>
          </a:p>
          <a:p>
            <a:pPr lvl="1"/>
            <a:r>
              <a:rPr lang="en-US" dirty="0" smtClean="0"/>
              <a:t>DAE-DOE agreement</a:t>
            </a:r>
          </a:p>
          <a:p>
            <a:pPr lvl="1"/>
            <a:r>
              <a:rPr lang="en-US" dirty="0" smtClean="0"/>
              <a:t>Phases 1, 2 and 3 of the collaboration</a:t>
            </a:r>
          </a:p>
          <a:p>
            <a:r>
              <a:rPr lang="en-US" u="sng" dirty="0" smtClean="0"/>
              <a:t>Action Items</a:t>
            </a:r>
          </a:p>
          <a:p>
            <a:pPr lvl="1"/>
            <a:r>
              <a:rPr lang="en-US" dirty="0" smtClean="0"/>
              <a:t>DAE-DOE to work on agency level agreement for this collaboration</a:t>
            </a:r>
          </a:p>
          <a:p>
            <a:pPr lvl="1"/>
            <a:r>
              <a:rPr lang="en-US" dirty="0" smtClean="0"/>
              <a:t>Drs. Mishra and Bhandari to modify the Phase 3 document currently under development to include a ~0.65-1 GeV facility in India in parallel with the Project X CW linac. This document should identify the areas of overlap between Project X and the Indian facility in a manner that can couple the two projects under the DAE-DOE agreement. </a:t>
            </a:r>
            <a:r>
              <a:rPr lang="en-US" dirty="0" smtClean="0">
                <a:solidFill>
                  <a:srgbClr val="FF0000"/>
                </a:solidFill>
              </a:rPr>
              <a:t>Also need to establish Indian participation in Project X physics program in this document.</a:t>
            </a:r>
          </a:p>
          <a:p>
            <a:pPr lvl="1"/>
            <a:r>
              <a:rPr lang="en-US" dirty="0" smtClean="0"/>
              <a:t>Dr</a:t>
            </a:r>
            <a:r>
              <a:rPr lang="en-US" dirty="0" smtClean="0"/>
              <a:t>. Gupta to initiate a planning exercise for a ~0.65-1 GeV spallation neutron source at RRCAT. This will be an Indian project.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Discussion…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had management discussions with the directors of IUAC, RRCAT, BARC and VECC.</a:t>
            </a:r>
          </a:p>
          <a:p>
            <a:pPr lvl="1"/>
            <a:r>
              <a:rPr lang="en-US" dirty="0" smtClean="0"/>
              <a:t>Overall all very supportive of this collaboration program</a:t>
            </a:r>
          </a:p>
          <a:p>
            <a:pPr lvl="1"/>
            <a:r>
              <a:rPr lang="en-US" dirty="0" smtClean="0"/>
              <a:t>Happy to see that a parallel Indian program is developing</a:t>
            </a:r>
          </a:p>
          <a:p>
            <a:r>
              <a:rPr lang="en-US" dirty="0" smtClean="0"/>
              <a:t>Fermilab IIFC Management plan that have been submitted to DAE management.</a:t>
            </a:r>
          </a:p>
          <a:p>
            <a:pPr lvl="1"/>
            <a:r>
              <a:rPr lang="en-US" dirty="0" smtClean="0"/>
              <a:t>IIFC-CC, IIFC-CT will provide oversight</a:t>
            </a:r>
          </a:p>
          <a:p>
            <a:pPr lvl="1"/>
            <a:r>
              <a:rPr lang="en-US" dirty="0" smtClean="0"/>
              <a:t>Sub-Project Managers</a:t>
            </a:r>
          </a:p>
          <a:p>
            <a:pPr lvl="1"/>
            <a:r>
              <a:rPr lang="en-US" dirty="0" smtClean="0"/>
              <a:t>Point of Contacts</a:t>
            </a:r>
          </a:p>
          <a:p>
            <a:pPr lvl="2"/>
            <a:r>
              <a:rPr lang="en-US" dirty="0" smtClean="0"/>
              <a:t>One and one communication</a:t>
            </a:r>
          </a:p>
          <a:p>
            <a:pPr lvl="1"/>
            <a:r>
              <a:rPr lang="en-US" dirty="0" smtClean="0"/>
              <a:t>Putting a mechanism to agree on the issues</a:t>
            </a:r>
          </a:p>
          <a:p>
            <a:pPr lvl="2"/>
            <a:r>
              <a:rPr lang="en-US" dirty="0" smtClean="0"/>
              <a:t>POC responsible for resolving these issues in a timely manner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IIFC Management: Overview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38200"/>
            <a:ext cx="6900862" cy="518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28600" y="6096000"/>
            <a:ext cx="86868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Fermilab Director and Indian DAE need to nominate member for IIFC Coordination Committee and Coordination Team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914400"/>
            <a:ext cx="4419600" cy="547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IIFC Management: Communication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838200"/>
            <a:ext cx="47244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 smtClean="0"/>
              <a:t>Fermilab IIFC Sub-Project Managers </a:t>
            </a:r>
            <a:r>
              <a:rPr lang="en-US" dirty="0" smtClean="0"/>
              <a:t>hold the overall responsibility for the development and execution of the approved plan and deliverables as agreed upon with the Fermilab Project Management Teams. </a:t>
            </a:r>
          </a:p>
          <a:p>
            <a:r>
              <a:rPr lang="en-US" dirty="0" smtClean="0"/>
              <a:t>The SPMs will interface with their respective Indian Counterparts to.  </a:t>
            </a:r>
          </a:p>
          <a:p>
            <a:pPr lvl="1"/>
            <a:r>
              <a:rPr lang="en-US" dirty="0" smtClean="0"/>
              <a:t>Develop the detailed scope of work, plan deliverables, based on higher level guidance provided by the FPMT/IIFC-CC, and in consultation with the Indian Institutes POC and the IIFC-CT;</a:t>
            </a:r>
          </a:p>
          <a:p>
            <a:pPr lvl="1"/>
            <a:r>
              <a:rPr lang="en-US" dirty="0" smtClean="0"/>
              <a:t>Manage the supporting technical program; </a:t>
            </a:r>
          </a:p>
          <a:p>
            <a:pPr lvl="1"/>
            <a:r>
              <a:rPr lang="en-US" dirty="0" smtClean="0"/>
              <a:t>Integrate the work being done in Indian Institutions into the overall program;</a:t>
            </a:r>
          </a:p>
          <a:p>
            <a:pPr lvl="1"/>
            <a:r>
              <a:rPr lang="en-US" dirty="0" smtClean="0"/>
              <a:t>Maintain contact with the appropriate Indian POC </a:t>
            </a:r>
          </a:p>
          <a:p>
            <a:pPr lvl="1"/>
            <a:r>
              <a:rPr lang="en-US" dirty="0" smtClean="0"/>
              <a:t>Communicate to the FPMT requests for changes – either in scope of work or schedule; </a:t>
            </a:r>
          </a:p>
          <a:p>
            <a:pPr lvl="1"/>
            <a:r>
              <a:rPr lang="en-US" dirty="0" smtClean="0"/>
              <a:t>Keep the IIFC-CT and Fermilab Project Management Team informed about technical, cost, or schedule issues and risks, and/or anticipated resource needs;</a:t>
            </a:r>
          </a:p>
          <a:p>
            <a:pPr lvl="1"/>
            <a:r>
              <a:rPr lang="en-US" dirty="0" smtClean="0"/>
              <a:t>Provide technical progress reports</a:t>
            </a:r>
          </a:p>
          <a:p>
            <a:pPr lvl="1">
              <a:buNone/>
            </a:pPr>
            <a:endParaRPr lang="en-US" sz="1900" dirty="0" smtClean="0"/>
          </a:p>
          <a:p>
            <a:r>
              <a:rPr lang="en-US" dirty="0" smtClean="0"/>
              <a:t>The SPM may delegate to a Point of Contact (POC) the primary responsibility for serving as the direct liaison to the Indian Institutes engaged in his/her sub-project.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6324600"/>
            <a:ext cx="464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 smtClean="0"/>
              <a:t>* Indian POC for Fermilab POC. All information flow through this person.</a:t>
            </a:r>
            <a:endParaRPr lang="en-US" sz="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R&amp;D Collaboration 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562600"/>
          </a:xfrm>
          <a:ln/>
        </p:spPr>
        <p:txBody>
          <a:bodyPr/>
          <a:lstStyle/>
          <a:p>
            <a:r>
              <a:rPr lang="en-US" dirty="0" smtClean="0"/>
              <a:t>Project-X Accelerator Physics</a:t>
            </a:r>
          </a:p>
          <a:p>
            <a:pPr lvl="1"/>
            <a:r>
              <a:rPr lang="en-US" dirty="0" smtClean="0"/>
              <a:t>Project-X Lattice design</a:t>
            </a:r>
          </a:p>
          <a:p>
            <a:r>
              <a:rPr lang="en-US" dirty="0" smtClean="0"/>
              <a:t>SSR1 Cavity prototype and fabrication</a:t>
            </a:r>
          </a:p>
          <a:p>
            <a:pPr>
              <a:buFontTx/>
              <a:buNone/>
            </a:pPr>
            <a:endParaRPr lang="en-US" sz="1000" dirty="0" smtClean="0"/>
          </a:p>
          <a:p>
            <a:r>
              <a:rPr lang="en-US" dirty="0" smtClean="0"/>
              <a:t>1300 MHz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650 MHz, </a:t>
            </a:r>
            <a:r>
              <a:rPr lang="en-US" dirty="0" smtClean="0">
                <a:latin typeface="Symbol" pitchFamily="18" charset="2"/>
              </a:rPr>
              <a:t>b </a:t>
            </a:r>
            <a:r>
              <a:rPr lang="en-US" dirty="0" smtClean="0"/>
              <a:t>= 0.9 &amp; 0.6 cavity design, prototype and fabrication</a:t>
            </a:r>
          </a:p>
          <a:p>
            <a:pPr>
              <a:buFontTx/>
              <a:buNone/>
            </a:pPr>
            <a:endParaRPr lang="en-US" sz="1000" dirty="0" smtClean="0"/>
          </a:p>
          <a:p>
            <a:r>
              <a:rPr lang="en-US" dirty="0" smtClean="0"/>
              <a:t>1300 MHz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650 MHz Cryomodule design</a:t>
            </a:r>
          </a:p>
          <a:p>
            <a:pPr lvl="1"/>
            <a:r>
              <a:rPr lang="en-US" dirty="0" smtClean="0"/>
              <a:t>He Vessel</a:t>
            </a:r>
          </a:p>
          <a:p>
            <a:pPr lvl="1"/>
            <a:r>
              <a:rPr lang="en-US" dirty="0" smtClean="0"/>
              <a:t>Blade Tuner</a:t>
            </a:r>
          </a:p>
          <a:p>
            <a:pPr lvl="1">
              <a:buFontTx/>
              <a:buNone/>
            </a:pPr>
            <a:endParaRPr lang="en-US" sz="1000" dirty="0" smtClean="0"/>
          </a:p>
          <a:p>
            <a:r>
              <a:rPr lang="en-US" dirty="0" smtClean="0"/>
              <a:t>SRF Infrastructure</a:t>
            </a:r>
          </a:p>
          <a:p>
            <a:pPr lvl="1"/>
            <a:r>
              <a:rPr lang="en-US" dirty="0" smtClean="0"/>
              <a:t>Vertical Test Stand design</a:t>
            </a:r>
          </a:p>
          <a:p>
            <a:pPr lvl="1"/>
            <a:r>
              <a:rPr lang="en-US" dirty="0" smtClean="0"/>
              <a:t>Horizontal Test Stand design and cryostat</a:t>
            </a:r>
          </a:p>
          <a:p>
            <a:pPr lvl="1"/>
            <a:r>
              <a:rPr lang="en-US" dirty="0" smtClean="0"/>
              <a:t>Cryomodule Test Stand design and cryostat</a:t>
            </a:r>
          </a:p>
          <a:p>
            <a:endParaRPr lang="en-US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II: R&amp;D 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562600"/>
          </a:xfrm>
          <a:ln/>
        </p:spPr>
        <p:txBody>
          <a:bodyPr/>
          <a:lstStyle/>
          <a:p>
            <a:r>
              <a:rPr lang="en-US" dirty="0" smtClean="0"/>
              <a:t>The Phase II of this collaboration would expand the present R&amp;D collaboration to all non SRF areas of Project-X</a:t>
            </a:r>
          </a:p>
          <a:p>
            <a:pPr lvl="1">
              <a:buFontTx/>
              <a:buNone/>
            </a:pPr>
            <a:endParaRPr lang="en-US" sz="1200" dirty="0" smtClean="0"/>
          </a:p>
          <a:p>
            <a:r>
              <a:rPr lang="en-US" dirty="0" smtClean="0"/>
              <a:t>Elements of Phase II: R&amp;D</a:t>
            </a:r>
          </a:p>
          <a:p>
            <a:pPr lvl="1"/>
            <a:r>
              <a:rPr lang="en-US" dirty="0" smtClean="0"/>
              <a:t>Front End: Source and RFQ</a:t>
            </a:r>
            <a:endParaRPr lang="en-US" sz="1000" dirty="0" smtClean="0"/>
          </a:p>
          <a:p>
            <a:pPr lvl="1"/>
            <a:r>
              <a:rPr lang="en-US" dirty="0" smtClean="0"/>
              <a:t>325 MHz RF Power</a:t>
            </a:r>
          </a:p>
          <a:p>
            <a:pPr lvl="1"/>
            <a:r>
              <a:rPr lang="en-US" dirty="0" smtClean="0"/>
              <a:t>650 MHz RF Power</a:t>
            </a:r>
          </a:p>
          <a:p>
            <a:pPr lvl="1"/>
            <a:r>
              <a:rPr lang="en-US" dirty="0" smtClean="0"/>
              <a:t>Power Coupler</a:t>
            </a:r>
            <a:endParaRPr lang="en-US" sz="1000" dirty="0" smtClean="0"/>
          </a:p>
          <a:p>
            <a:pPr lvl="1"/>
            <a:r>
              <a:rPr lang="en-US" dirty="0" smtClean="0"/>
              <a:t>Instrumentations and Controls</a:t>
            </a:r>
            <a:endParaRPr lang="en-US" sz="1000" dirty="0" smtClean="0"/>
          </a:p>
          <a:p>
            <a:pPr lvl="1"/>
            <a:r>
              <a:rPr lang="en-US" dirty="0" smtClean="0"/>
              <a:t>Superconducting Magnet</a:t>
            </a:r>
            <a:endParaRPr lang="en-US" sz="1000" dirty="0" smtClean="0"/>
          </a:p>
          <a:p>
            <a:pPr lvl="1"/>
            <a:r>
              <a:rPr lang="en-US" dirty="0" smtClean="0"/>
              <a:t>Cryogenics</a:t>
            </a:r>
          </a:p>
          <a:p>
            <a:pPr lvl="1">
              <a:buNone/>
            </a:pPr>
            <a:endParaRPr lang="en-US" sz="1200" dirty="0" smtClean="0">
              <a:latin typeface="Tahoma" pitchFamily="34" charset="0"/>
            </a:endParaRPr>
          </a:p>
          <a:p>
            <a:r>
              <a:rPr lang="en-US" dirty="0" smtClean="0"/>
              <a:t>The technical discussions have already started</a:t>
            </a:r>
          </a:p>
          <a:p>
            <a:pPr lvl="1"/>
            <a:r>
              <a:rPr lang="en-US" dirty="0" smtClean="0"/>
              <a:t>This </a:t>
            </a:r>
            <a:r>
              <a:rPr lang="en-US" smtClean="0"/>
              <a:t>meeting will </a:t>
            </a:r>
            <a:r>
              <a:rPr lang="en-US" dirty="0" smtClean="0"/>
              <a:t>outline these areas of collaboration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III: Project-X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Fermilab and DAE accelerator laboratories have proposed to jointly work </a:t>
            </a:r>
          </a:p>
          <a:p>
            <a:pPr lvl="1"/>
            <a:r>
              <a:rPr lang="en-US" dirty="0" smtClean="0"/>
              <a:t>On the construction and commissioning of the Project-X accelerator at Fermilab </a:t>
            </a:r>
          </a:p>
          <a:p>
            <a:pPr lvl="1"/>
            <a:r>
              <a:rPr lang="en-US" dirty="0" smtClean="0"/>
              <a:t>Development of Indian capabilities and industrial infrastructure that could lead the construction of HIPA in India.</a:t>
            </a:r>
          </a:p>
          <a:p>
            <a:r>
              <a:rPr lang="en-US" dirty="0" smtClean="0"/>
              <a:t>India is expected to make significant In-Kind contributions</a:t>
            </a:r>
          </a:p>
          <a:p>
            <a:pPr lvl="1"/>
            <a:r>
              <a:rPr lang="en-US" dirty="0" smtClean="0"/>
              <a:t>US will share accelerator technology and knowledge</a:t>
            </a:r>
          </a:p>
          <a:p>
            <a:r>
              <a:rPr lang="en-US" dirty="0" smtClean="0"/>
              <a:t>The Accelerator collaboration started in 2006 and has now gone into the 3rd stage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Component level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Scientists to Scientists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System Level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Laboratories to Laboratories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Facility Level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Agency to Agency 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dirty="0" smtClean="0"/>
              <a:t>Fermilab has worked with US DOE in developing a DOE-DAE agreement based on IIFC discussion to date)  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dirty="0" smtClean="0"/>
              <a:t>At present the US-DOE and DAE are working to negotiate the language and high level details of DOE-DAE agreement.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ILC Cavity and Cryomodul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ILC Cavity and Cryomodu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ILC Cavity and Cryomodu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</Template>
  <TotalTime>12</TotalTime>
  <Words>741</Words>
  <Application>Microsoft Office PowerPoint</Application>
  <PresentationFormat>On-screen Show (4:3)</PresentationFormat>
  <Paragraphs>82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Presentation1</vt:lpstr>
      <vt:lpstr>Overall Summary of the IIFC meeting and plan for near term</vt:lpstr>
      <vt:lpstr>Management Discussions</vt:lpstr>
      <vt:lpstr>Management Discussion…</vt:lpstr>
      <vt:lpstr>IIFC Management: Overview</vt:lpstr>
      <vt:lpstr>IIFC Management: Communication</vt:lpstr>
      <vt:lpstr>Phase 1: R&amp;D Collaboration </vt:lpstr>
      <vt:lpstr>Phase II: R&amp;D </vt:lpstr>
      <vt:lpstr>Phase III: Project-X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Overall Summary of the IIFC meeting and plan for near term</dc:title>
  <dc:creator>Shekhar Mishra</dc:creator>
  <cp:lastModifiedBy>Shekhar Mishra</cp:lastModifiedBy>
  <cp:revision>1</cp:revision>
  <dcterms:created xsi:type="dcterms:W3CDTF">2010-11-05T14:36:22Z</dcterms:created>
  <dcterms:modified xsi:type="dcterms:W3CDTF">2010-11-05T14:48:51Z</dcterms:modified>
</cp:coreProperties>
</file>